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99" r:id="rId3"/>
    <p:sldId id="301" r:id="rId4"/>
    <p:sldId id="296" r:id="rId5"/>
    <p:sldId id="302" r:id="rId6"/>
    <p:sldId id="324" r:id="rId7"/>
    <p:sldId id="300" r:id="rId8"/>
    <p:sldId id="345" r:id="rId9"/>
    <p:sldId id="314" r:id="rId10"/>
    <p:sldId id="315" r:id="rId11"/>
    <p:sldId id="316" r:id="rId12"/>
    <p:sldId id="346" r:id="rId13"/>
    <p:sldId id="319" r:id="rId14"/>
    <p:sldId id="343" r:id="rId15"/>
    <p:sldId id="312" r:id="rId16"/>
    <p:sldId id="285" r:id="rId17"/>
    <p:sldId id="341" r:id="rId18"/>
    <p:sldId id="347" r:id="rId19"/>
    <p:sldId id="344" r:id="rId20"/>
    <p:sldId id="332" r:id="rId21"/>
    <p:sldId id="333" r:id="rId22"/>
    <p:sldId id="340" r:id="rId23"/>
    <p:sldId id="342" r:id="rId24"/>
    <p:sldId id="335" r:id="rId25"/>
    <p:sldId id="317" r:id="rId26"/>
    <p:sldId id="308" r:id="rId27"/>
    <p:sldId id="329" r:id="rId28"/>
    <p:sldId id="330" r:id="rId29"/>
    <p:sldId id="328" r:id="rId30"/>
    <p:sldId id="337" r:id="rId31"/>
    <p:sldId id="338" r:id="rId32"/>
    <p:sldId id="348" r:id="rId33"/>
    <p:sldId id="349" r:id="rId34"/>
    <p:sldId id="350" r:id="rId35"/>
  </p:sldIdLst>
  <p:sldSz cx="12192000" cy="6858000"/>
  <p:notesSz cx="7102475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BD8"/>
    <a:srgbClr val="7CA6A6"/>
    <a:srgbClr val="017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50" autoAdjust="0"/>
    <p:restoredTop sz="94719" autoAdjust="0"/>
  </p:normalViewPr>
  <p:slideViewPr>
    <p:cSldViewPr snapToGrid="0">
      <p:cViewPr>
        <p:scale>
          <a:sx n="75" d="100"/>
          <a:sy n="75" d="100"/>
        </p:scale>
        <p:origin x="427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5" d="100"/>
          <a:sy n="105" d="100"/>
        </p:scale>
        <p:origin x="2916" y="13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3C7411A1-92FB-4F42-AA04-D5CC8DDD63AA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9DD30BDE-F167-41E2-9670-59D4515BE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66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24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669088"/>
            <a:ext cx="1223237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74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669088"/>
            <a:ext cx="1223237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89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848263" y="6453187"/>
            <a:ext cx="396000" cy="180001"/>
          </a:xfrm>
        </p:spPr>
        <p:txBody>
          <a:bodyPr/>
          <a:lstStyle/>
          <a:p>
            <a:fld id="{48AB53DF-44C7-4E0A-A5DE-06E7FD589F6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264596"/>
            <a:ext cx="10296524" cy="5143405"/>
          </a:xfrm>
        </p:spPr>
        <p:txBody>
          <a:bodyPr numCol="1" spcCol="540000"/>
          <a:lstStyle>
            <a:lvl1pPr marL="285750" indent="-285750">
              <a:lnSpc>
                <a:spcPts val="1600"/>
              </a:lnSpc>
              <a:spcAft>
                <a:spcPts val="1000"/>
              </a:spcAft>
              <a:buClr>
                <a:schemeClr val="accent3"/>
              </a:buClr>
              <a:buFont typeface="Wingdings 2" panose="05020102010507070707" pitchFamily="18" charset="2"/>
              <a:buChar char=""/>
              <a:defRPr sz="1400" b="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36575" indent="-265113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3" panose="05040102010807070707" pitchFamily="18" charset="2"/>
              <a:buChar char=""/>
              <a:defRPr sz="1200" b="0" spc="0" baseline="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 b="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895350" indent="-176213">
              <a:lnSpc>
                <a:spcPts val="16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Verdana" panose="020B0604030504040204" pitchFamily="34" charset="0"/>
              <a:buChar char="◊"/>
              <a:defRPr sz="1000" b="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 b="0" spc="0" baseline="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 marL="719138" indent="-182563">
              <a:lnSpc>
                <a:spcPts val="1600"/>
              </a:lnSpc>
              <a:buClr>
                <a:schemeClr val="accent3"/>
              </a:buClr>
              <a:buFont typeface="Verdana" panose="020B0604030504040204" pitchFamily="34" charset="0"/>
              <a:buChar char="–"/>
              <a:defRPr sz="1100">
                <a:latin typeface="Verdana" panose="020B0604030504040204" pitchFamily="34" charset="0"/>
                <a:ea typeface="Verdana" panose="020B0604030504040204" pitchFamily="34" charset="0"/>
              </a:defRPr>
            </a:lvl6pPr>
            <a:lvl8pPr>
              <a:defRPr spc="120" baseline="0"/>
            </a:lvl8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5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36976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stomShape 2"/>
          <p:cNvSpPr/>
          <p:nvPr userDrawn="1"/>
        </p:nvSpPr>
        <p:spPr>
          <a:xfrm>
            <a:off x="245875" y="0"/>
            <a:ext cx="131400" cy="6857640"/>
          </a:xfrm>
          <a:prstGeom prst="rect">
            <a:avLst/>
          </a:prstGeom>
          <a:solidFill>
            <a:srgbClr val="E6F2F2"/>
          </a:solidFill>
          <a:ln w="9360">
            <a:solidFill>
              <a:srgbClr val="E6F2F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Rectangle 25"/>
          <p:cNvSpPr>
            <a:spLocks noChangeArrowheads="1"/>
          </p:cNvSpPr>
          <p:nvPr userDrawn="1"/>
        </p:nvSpPr>
        <p:spPr bwMode="auto">
          <a:xfrm>
            <a:off x="116110" y="0"/>
            <a:ext cx="133350" cy="6669088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21" name="Rectangle 24"/>
          <p:cNvSpPr>
            <a:spLocks noChangeArrowheads="1"/>
          </p:cNvSpPr>
          <p:nvPr userDrawn="1"/>
        </p:nvSpPr>
        <p:spPr bwMode="auto">
          <a:xfrm>
            <a:off x="632" y="0"/>
            <a:ext cx="119063" cy="6669088"/>
          </a:xfrm>
          <a:prstGeom prst="rect">
            <a:avLst/>
          </a:prstGeom>
          <a:solidFill>
            <a:srgbClr val="017674"/>
          </a:solidFill>
          <a:ln w="9525">
            <a:solidFill>
              <a:srgbClr val="01767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504000" y="826937"/>
            <a:ext cx="11479375" cy="5719199"/>
          </a:xfrm>
        </p:spPr>
        <p:txBody>
          <a:bodyPr/>
          <a:lstStyle>
            <a:lvl1pPr marL="268288" indent="-268288">
              <a:spcBef>
                <a:spcPts val="60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Â"/>
              <a:defRPr sz="16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2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defRPr sz="11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9" name="Rectangle 20"/>
          <p:cNvSpPr>
            <a:spLocks noChangeArrowheads="1"/>
          </p:cNvSpPr>
          <p:nvPr userDrawn="1"/>
        </p:nvSpPr>
        <p:spPr bwMode="auto">
          <a:xfrm>
            <a:off x="0" y="6669088"/>
            <a:ext cx="12192000" cy="215900"/>
          </a:xfrm>
          <a:prstGeom prst="rect">
            <a:avLst/>
          </a:prstGeom>
          <a:gradFill>
            <a:gsLst>
              <a:gs pos="0">
                <a:srgbClr val="017674"/>
              </a:gs>
              <a:gs pos="100000">
                <a:srgbClr val="7CA6A6"/>
              </a:gs>
              <a:gs pos="100000">
                <a:srgbClr val="7CA6A6"/>
              </a:gs>
            </a:gsLst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de-DE" altLang="de-DE" sz="1200" dirty="0" smtClean="0">
              <a:latin typeface="Calibri" panose="020F0502020204030204" pitchFamily="34" charset="0"/>
            </a:endParaRPr>
          </a:p>
        </p:txBody>
      </p:sp>
      <p:sp>
        <p:nvSpPr>
          <p:cNvPr id="29" name="Rectangle 19"/>
          <p:cNvSpPr>
            <a:spLocks noChangeArrowheads="1"/>
          </p:cNvSpPr>
          <p:nvPr userDrawn="1"/>
        </p:nvSpPr>
        <p:spPr bwMode="auto">
          <a:xfrm>
            <a:off x="0" y="-27214"/>
            <a:ext cx="12192000" cy="742606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  <a:gs pos="100000">
                <a:srgbClr val="7CA6A6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endParaRPr lang="de-DE" altLang="de-DE" sz="1800" smtClean="0"/>
          </a:p>
        </p:txBody>
      </p:sp>
      <p:sp>
        <p:nvSpPr>
          <p:cNvPr id="30" name="Titelplatzhalter 1"/>
          <p:cNvSpPr>
            <a:spLocks noGrp="1"/>
          </p:cNvSpPr>
          <p:nvPr>
            <p:ph type="title"/>
          </p:nvPr>
        </p:nvSpPr>
        <p:spPr>
          <a:xfrm>
            <a:off x="504000" y="61189"/>
            <a:ext cx="8213280" cy="568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0" i="0" cap="small" baseline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02" y="0"/>
            <a:ext cx="2235492" cy="635997"/>
          </a:xfrm>
          <a:prstGeom prst="rect">
            <a:avLst/>
          </a:prstGeom>
          <a:ln>
            <a:noFill/>
          </a:ln>
        </p:spPr>
      </p:pic>
      <p:sp>
        <p:nvSpPr>
          <p:cNvPr id="2" name="Textfeld 1"/>
          <p:cNvSpPr txBox="1"/>
          <p:nvPr userDrawn="1"/>
        </p:nvSpPr>
        <p:spPr>
          <a:xfrm>
            <a:off x="382884" y="6643779"/>
            <a:ext cx="277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DePFET</a:t>
            </a:r>
            <a:r>
              <a:rPr lang="de-DE" sz="120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Workshop, München, 18.05.2022</a:t>
            </a:r>
            <a:endParaRPr lang="en-GB" sz="12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4736604" y="6643779"/>
            <a:ext cx="2697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Alexander Bähr  </a:t>
            </a:r>
            <a:r>
              <a:rPr lang="de-DE" sz="12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 2" panose="05020102010507070707" pitchFamily="18" charset="2"/>
              </a:rPr>
              <a:t></a:t>
            </a:r>
            <a:r>
              <a:rPr lang="de-DE" sz="120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Wingdings 2" panose="05020102010507070707" pitchFamily="18" charset="2"/>
              </a:rPr>
              <a:t>  MPG Halbleiterlabor</a:t>
            </a:r>
            <a:endParaRPr lang="en-GB" sz="12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feld 25"/>
          <p:cNvSpPr txBox="1"/>
          <p:nvPr userDrawn="1"/>
        </p:nvSpPr>
        <p:spPr>
          <a:xfrm>
            <a:off x="11594864" y="6643779"/>
            <a:ext cx="465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86A81609-4DF6-4DC6-B1C3-5E0DB1BF1A82}" type="slidenum">
              <a:rPr lang="de-DE" sz="120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GB" sz="12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8160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669088"/>
            <a:ext cx="1223237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40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669088"/>
            <a:ext cx="1223237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7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09600" y="6669088"/>
            <a:ext cx="1223237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20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669088"/>
            <a:ext cx="1223237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51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669088"/>
            <a:ext cx="1223237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52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669088"/>
            <a:ext cx="1223237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55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669088"/>
            <a:ext cx="1223237" cy="215901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02.03.2016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Peter Lechner  ▪  MPG Halbleiterlabor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19828D-0B53-4BF7-BDA8-B631AD48A3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97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375449"/>
            <a:ext cx="10972800" cy="47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205070"/>
            <a:ext cx="10972800" cy="54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293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13" Type="http://schemas.openxmlformats.org/officeDocument/2006/relationships/image" Target="../media/image48.png"/><Relationship Id="rId3" Type="http://schemas.openxmlformats.org/officeDocument/2006/relationships/image" Target="../media/image39.tiff"/><Relationship Id="rId7" Type="http://schemas.openxmlformats.org/officeDocument/2006/relationships/image" Target="../media/image43.tiff"/><Relationship Id="rId12" Type="http://schemas.microsoft.com/office/2007/relationships/hdphoto" Target="../media/hdphoto3.wdp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11" Type="http://schemas.openxmlformats.org/officeDocument/2006/relationships/image" Target="../media/image47.png"/><Relationship Id="rId5" Type="http://schemas.openxmlformats.org/officeDocument/2006/relationships/image" Target="../media/image41.tiff"/><Relationship Id="rId10" Type="http://schemas.openxmlformats.org/officeDocument/2006/relationships/image" Target="../media/image46.tiff"/><Relationship Id="rId4" Type="http://schemas.openxmlformats.org/officeDocument/2006/relationships/image" Target="../media/image40.tiff"/><Relationship Id="rId9" Type="http://schemas.openxmlformats.org/officeDocument/2006/relationships/image" Target="../media/image45.tiff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gel\video\reinraum.avi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82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7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9550" y="463383"/>
            <a:ext cx="3412666" cy="2710506"/>
          </a:xfrm>
        </p:spPr>
        <p:txBody>
          <a:bodyPr>
            <a:noAutofit/>
          </a:bodyPr>
          <a:lstStyle/>
          <a:p>
            <a:pPr algn="r">
              <a:spcBef>
                <a:spcPts val="1200"/>
              </a:spcBef>
              <a:tabLst>
                <a:tab pos="719138" algn="l"/>
              </a:tabLst>
            </a:pPr>
            <a:r>
              <a:rPr lang="en-US" sz="3200" dirty="0" err="1" smtClean="0">
                <a:solidFill>
                  <a:schemeClr val="bg1"/>
                </a:solidFill>
              </a:rPr>
              <a:t>DePFET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for </a:t>
            </a:r>
            <a:r>
              <a:rPr lang="en-US" sz="3200" dirty="0">
                <a:solidFill>
                  <a:schemeClr val="bg1"/>
                </a:solidFill>
              </a:rPr>
              <a:t>the ATHENA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Wide Field Imager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de-DE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DePFET</a:t>
            </a:r>
            <a:r>
              <a:rPr lang="de-DE" sz="2000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Workshop</a:t>
            </a:r>
            <a:br>
              <a:rPr lang="de-DE" sz="2000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2000" dirty="0" smtClean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München, 18.05.22</a:t>
            </a:r>
            <a:endParaRPr lang="de-DE" sz="320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681"/>
          <a:stretch/>
        </p:blipFill>
        <p:spPr bwMode="auto">
          <a:xfrm>
            <a:off x="8516241" y="4390735"/>
            <a:ext cx="1689423" cy="82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2B2A29"/>
              </a:clrFrom>
              <a:clrTo>
                <a:srgbClr val="2B2A2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11269" r="13377" b="10452"/>
          <a:stretch/>
        </p:blipFill>
        <p:spPr>
          <a:xfrm>
            <a:off x="10756425" y="4170400"/>
            <a:ext cx="1285103" cy="1229497"/>
          </a:xfrm>
          <a:prstGeom prst="rect">
            <a:avLst/>
          </a:prstGeom>
          <a:ln w="38100"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2B2A29"/>
              </a:clrFrom>
              <a:clrTo>
                <a:srgbClr val="2B2A2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644" y="5730531"/>
            <a:ext cx="1933884" cy="53381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2B2A29"/>
              </a:clrFrom>
              <a:clrTo>
                <a:srgbClr val="2B2A2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41" y="5655033"/>
            <a:ext cx="1299842" cy="67975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8" y="3700250"/>
            <a:ext cx="4678423" cy="317170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946127" y="4529840"/>
            <a:ext cx="2520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Alexander Bähr</a:t>
            </a:r>
          </a:p>
          <a:p>
            <a:r>
              <a:rPr lang="it-IT" sz="2400" b="1" dirty="0" smtClean="0">
                <a:solidFill>
                  <a:schemeClr val="bg1"/>
                </a:solidFill>
              </a:rPr>
              <a:t>MPG HLL</a:t>
            </a:r>
          </a:p>
          <a:p>
            <a:endParaRPr lang="it-IT" sz="1600" b="1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on </a:t>
            </a:r>
            <a:r>
              <a:rPr lang="it-IT" dirty="0" err="1" smtClean="0">
                <a:solidFill>
                  <a:schemeClr val="bg1"/>
                </a:solidFill>
              </a:rPr>
              <a:t>behalf</a:t>
            </a:r>
            <a:r>
              <a:rPr lang="it-IT" dirty="0" smtClean="0">
                <a:solidFill>
                  <a:schemeClr val="bg1"/>
                </a:solidFill>
              </a:rPr>
              <a:t> of the ATHENA WFI </a:t>
            </a:r>
            <a:r>
              <a:rPr lang="it-IT" dirty="0" err="1" smtClean="0">
                <a:solidFill>
                  <a:schemeClr val="bg1"/>
                </a:solidFill>
              </a:rPr>
              <a:t>sensor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teams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77" y="14839"/>
            <a:ext cx="5480057" cy="37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"/>
          <p:cNvSpPr txBox="1">
            <a:spLocks/>
          </p:cNvSpPr>
          <p:nvPr/>
        </p:nvSpPr>
        <p:spPr>
          <a:xfrm>
            <a:off x="504000" y="826937"/>
            <a:ext cx="4495547" cy="5719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quarter</a:t>
            </a:r>
            <a:r>
              <a:rPr lang="de-DE" dirty="0" smtClean="0"/>
              <a:t> </a:t>
            </a:r>
            <a:r>
              <a:rPr lang="de-DE" dirty="0" err="1" smtClean="0"/>
              <a:t>format</a:t>
            </a:r>
            <a:r>
              <a:rPr lang="de-DE" dirty="0" smtClean="0"/>
              <a:t> 256 x 256 </a:t>
            </a:r>
          </a:p>
          <a:p>
            <a:pPr lvl="1">
              <a:spcBef>
                <a:spcPts val="1200"/>
              </a:spcBef>
            </a:pPr>
            <a:r>
              <a:rPr lang="de-DE" dirty="0" smtClean="0">
                <a:latin typeface="Verdana" panose="020B0604030504040204" pitchFamily="34" charset="0"/>
              </a:rPr>
              <a:t>~</a:t>
            </a:r>
            <a:r>
              <a:rPr lang="de-DE" dirty="0" smtClean="0"/>
              <a:t>  ATHENA WFI large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spectroscopy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endParaRPr lang="de-DE" dirty="0" smtClean="0"/>
          </a:p>
          <a:p>
            <a:pPr lvl="1">
              <a:spcBef>
                <a:spcPts val="1200"/>
              </a:spcBef>
            </a:pPr>
            <a:r>
              <a:rPr lang="de-DE" dirty="0" smtClean="0"/>
              <a:t>55Fe </a:t>
            </a:r>
            <a:r>
              <a:rPr lang="de-DE" dirty="0" err="1" smtClean="0"/>
              <a:t>source</a:t>
            </a:r>
            <a:r>
              <a:rPr lang="de-DE" dirty="0" smtClean="0"/>
              <a:t>, </a:t>
            </a:r>
            <a:r>
              <a:rPr lang="de-DE" dirty="0" err="1" smtClean="0"/>
              <a:t>Mn</a:t>
            </a:r>
            <a:r>
              <a:rPr lang="de-DE" dirty="0" smtClean="0"/>
              <a:t>-Ka </a:t>
            </a:r>
            <a:r>
              <a:rPr lang="de-DE" dirty="0" err="1" smtClean="0"/>
              <a:t>line</a:t>
            </a:r>
            <a:r>
              <a:rPr lang="de-DE" dirty="0" smtClean="0"/>
              <a:t> 5.9 </a:t>
            </a:r>
            <a:r>
              <a:rPr lang="de-DE" dirty="0" err="1" smtClean="0"/>
              <a:t>keV</a:t>
            </a:r>
            <a:endParaRPr lang="de-DE" dirty="0" smtClean="0"/>
          </a:p>
          <a:p>
            <a:pPr lvl="1">
              <a:spcBef>
                <a:spcPts val="600"/>
              </a:spcBef>
              <a:tabLst>
                <a:tab pos="3136900" algn="r"/>
                <a:tab pos="3232150" algn="l"/>
              </a:tabLst>
            </a:pPr>
            <a:r>
              <a:rPr lang="de-DE" dirty="0" err="1" smtClean="0"/>
              <a:t>processing</a:t>
            </a:r>
            <a:r>
              <a:rPr lang="de-DE" dirty="0" smtClean="0"/>
              <a:t> time per </a:t>
            </a:r>
            <a:r>
              <a:rPr lang="de-DE" dirty="0" err="1" smtClean="0"/>
              <a:t>row</a:t>
            </a:r>
            <a:r>
              <a:rPr lang="de-DE" dirty="0" smtClean="0"/>
              <a:t>	9.8	µsec</a:t>
            </a:r>
          </a:p>
          <a:p>
            <a:pPr lvl="1">
              <a:spcBef>
                <a:spcPts val="600"/>
              </a:spcBef>
              <a:tabLst>
                <a:tab pos="3136900" algn="r"/>
                <a:tab pos="3232150" algn="l"/>
              </a:tabLst>
            </a:pP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FWHM	128	eV</a:t>
            </a:r>
          </a:p>
          <a:p>
            <a:pPr lvl="1">
              <a:spcBef>
                <a:spcPts val="600"/>
              </a:spcBef>
              <a:tabLst>
                <a:tab pos="3136900" algn="r"/>
                <a:tab pos="3232150" algn="l"/>
              </a:tabLst>
            </a:pPr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	1.8	</a:t>
            </a:r>
            <a:r>
              <a:rPr lang="de-DE" dirty="0" err="1" smtClean="0"/>
              <a:t>el</a:t>
            </a:r>
            <a:r>
              <a:rPr lang="de-DE" dirty="0" smtClean="0"/>
              <a:t>. ENC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08" y="952288"/>
            <a:ext cx="3339333" cy="22638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504000" y="61189"/>
            <a:ext cx="6140824" cy="568419"/>
          </a:xfrm>
        </p:spPr>
        <p:txBody>
          <a:bodyPr/>
          <a:lstStyle/>
          <a:p>
            <a:r>
              <a:rPr lang="de-DE" b="1" dirty="0" smtClean="0"/>
              <a:t>Prototype </a:t>
            </a:r>
            <a:r>
              <a:rPr lang="de-DE" b="1" dirty="0" err="1" smtClean="0"/>
              <a:t>Production</a:t>
            </a:r>
            <a:r>
              <a:rPr lang="de-DE" b="1" dirty="0" smtClean="0"/>
              <a:t> PXD11</a:t>
            </a:r>
            <a:endParaRPr lang="en-US" b="1" dirty="0"/>
          </a:p>
        </p:txBody>
      </p:sp>
      <p:grpSp>
        <p:nvGrpSpPr>
          <p:cNvPr id="10" name="Gruppieren 9"/>
          <p:cNvGrpSpPr>
            <a:grpSpLocks noChangeAspect="1"/>
          </p:cNvGrpSpPr>
          <p:nvPr/>
        </p:nvGrpSpPr>
        <p:grpSpPr>
          <a:xfrm>
            <a:off x="5218385" y="3481803"/>
            <a:ext cx="5368451" cy="2974175"/>
            <a:chOff x="5218386" y="3481804"/>
            <a:chExt cx="4926724" cy="272945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/>
            <a:srcRect l="8523" t="50004" r="56715"/>
            <a:stretch/>
          </p:blipFill>
          <p:spPr>
            <a:xfrm>
              <a:off x="5218386" y="3481804"/>
              <a:ext cx="2810688" cy="2729454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/>
            <a:srcRect l="66684" t="50004" r="8512"/>
            <a:stretch/>
          </p:blipFill>
          <p:spPr>
            <a:xfrm>
              <a:off x="8228690" y="3603092"/>
              <a:ext cx="1916420" cy="2608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72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201"/>
          <a:stretch/>
        </p:blipFill>
        <p:spPr>
          <a:xfrm>
            <a:off x="6006659" y="4255175"/>
            <a:ext cx="5573110" cy="215111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6043" t="34491" r="21841"/>
          <a:stretch/>
        </p:blipFill>
        <p:spPr>
          <a:xfrm>
            <a:off x="6274676" y="942584"/>
            <a:ext cx="4458450" cy="3101413"/>
          </a:xfrm>
          <a:prstGeom prst="rect">
            <a:avLst/>
          </a:prstGeom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504000" y="61189"/>
            <a:ext cx="6140824" cy="568419"/>
          </a:xfrm>
        </p:spPr>
        <p:txBody>
          <a:bodyPr/>
          <a:lstStyle/>
          <a:p>
            <a:r>
              <a:rPr lang="de-DE" b="1" dirty="0" smtClean="0"/>
              <a:t>Prototype </a:t>
            </a:r>
            <a:r>
              <a:rPr lang="de-DE" b="1" dirty="0" err="1" smtClean="0"/>
              <a:t>Production</a:t>
            </a:r>
            <a:r>
              <a:rPr lang="de-DE" b="1" dirty="0" smtClean="0"/>
              <a:t> PXD11</a:t>
            </a:r>
            <a:endParaRPr lang="en-US" b="1" dirty="0"/>
          </a:p>
        </p:txBody>
      </p:sp>
      <p:sp>
        <p:nvSpPr>
          <p:cNvPr id="7" name="Inhaltsplatzhalter 1"/>
          <p:cNvSpPr txBox="1">
            <a:spLocks/>
          </p:cNvSpPr>
          <p:nvPr/>
        </p:nvSpPr>
        <p:spPr>
          <a:xfrm>
            <a:off x="504000" y="826937"/>
            <a:ext cx="5271158" cy="5719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quarter</a:t>
            </a:r>
            <a:r>
              <a:rPr lang="de-DE" dirty="0" smtClean="0"/>
              <a:t> </a:t>
            </a:r>
            <a:r>
              <a:rPr lang="de-DE" dirty="0" err="1" smtClean="0"/>
              <a:t>format</a:t>
            </a:r>
            <a:r>
              <a:rPr lang="de-DE" dirty="0" smtClean="0"/>
              <a:t> 256 x 256 </a:t>
            </a:r>
          </a:p>
          <a:p>
            <a:pPr lvl="1">
              <a:spcBef>
                <a:spcPts val="1200"/>
              </a:spcBef>
            </a:pPr>
            <a:r>
              <a:rPr lang="de-DE" dirty="0" smtClean="0">
                <a:latin typeface="Verdana" panose="020B0604030504040204" pitchFamily="34" charset="0"/>
              </a:rPr>
              <a:t>~</a:t>
            </a:r>
            <a:r>
              <a:rPr lang="de-DE" dirty="0" smtClean="0"/>
              <a:t>  ATHENA WFI large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spectroscopy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endParaRPr lang="de-DE" dirty="0" smtClean="0"/>
          </a:p>
          <a:p>
            <a:pPr lvl="1">
              <a:spcBef>
                <a:spcPts val="1200"/>
              </a:spcBef>
            </a:pPr>
            <a:r>
              <a:rPr lang="de-DE" dirty="0" smtClean="0"/>
              <a:t>multi-target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tube</a:t>
            </a:r>
            <a:endParaRPr lang="de-DE" dirty="0" smtClean="0"/>
          </a:p>
          <a:p>
            <a:pPr lvl="1">
              <a:spcBef>
                <a:spcPts val="600"/>
              </a:spcBef>
              <a:tabLst>
                <a:tab pos="3136900" algn="r"/>
                <a:tab pos="3232150" algn="l"/>
              </a:tabLst>
            </a:pPr>
            <a:r>
              <a:rPr lang="de-DE" dirty="0" err="1" smtClean="0"/>
              <a:t>processing</a:t>
            </a:r>
            <a:r>
              <a:rPr lang="de-DE" dirty="0" smtClean="0"/>
              <a:t> time per </a:t>
            </a:r>
            <a:r>
              <a:rPr lang="de-DE" dirty="0" err="1" smtClean="0"/>
              <a:t>row</a:t>
            </a:r>
            <a:r>
              <a:rPr lang="de-DE" dirty="0" smtClean="0"/>
              <a:t>	9.8	µsec</a:t>
            </a:r>
          </a:p>
          <a:p>
            <a:pPr lvl="1">
              <a:spcBef>
                <a:spcPts val="600"/>
              </a:spcBef>
              <a:tabLst>
                <a:tab pos="3136900" algn="r"/>
                <a:tab pos="3232150" algn="l"/>
                <a:tab pos="3586163" algn="l"/>
                <a:tab pos="4122738" algn="r"/>
                <a:tab pos="4211638" algn="l"/>
                <a:tab pos="4572000" algn="l"/>
              </a:tabLst>
            </a:pP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FWHM	50	eV	@	183	eV	B</a:t>
            </a:r>
          </a:p>
          <a:p>
            <a:pPr marL="269875" lvl="1" indent="0">
              <a:buNone/>
              <a:tabLst>
                <a:tab pos="3136900" algn="r"/>
                <a:tab pos="3232150" algn="l"/>
                <a:tab pos="3586163" algn="l"/>
                <a:tab pos="4122738" algn="r"/>
                <a:tab pos="4211638" algn="l"/>
                <a:tab pos="4572000" algn="l"/>
              </a:tabLst>
            </a:pPr>
            <a:r>
              <a:rPr lang="de-DE" dirty="0"/>
              <a:t>	</a:t>
            </a:r>
            <a:r>
              <a:rPr lang="de-DE" dirty="0" smtClean="0"/>
              <a:t>57	eV	@	525	eV	O</a:t>
            </a:r>
          </a:p>
          <a:p>
            <a:pPr marL="269875" lvl="1" indent="0">
              <a:buNone/>
              <a:tabLst>
                <a:tab pos="3136900" algn="r"/>
                <a:tab pos="3232150" algn="l"/>
                <a:tab pos="3586163" algn="l"/>
                <a:tab pos="4122738" algn="r"/>
                <a:tab pos="4211638" algn="l"/>
                <a:tab pos="4572000" algn="l"/>
              </a:tabLst>
            </a:pPr>
            <a:r>
              <a:rPr lang="de-DE" dirty="0"/>
              <a:t>	69	eV	@	1.5	</a:t>
            </a:r>
            <a:r>
              <a:rPr lang="de-DE" dirty="0" err="1"/>
              <a:t>keV</a:t>
            </a:r>
            <a:r>
              <a:rPr lang="de-DE" dirty="0"/>
              <a:t>	Al</a:t>
            </a:r>
          </a:p>
          <a:p>
            <a:pPr marL="269875" lvl="1" indent="0">
              <a:buNone/>
              <a:tabLst>
                <a:tab pos="3136900" algn="r"/>
                <a:tab pos="3232150" algn="l"/>
                <a:tab pos="3586163" algn="l"/>
                <a:tab pos="4122738" algn="r"/>
                <a:tab pos="4211638" algn="l"/>
                <a:tab pos="4572000" algn="l"/>
              </a:tabLst>
            </a:pPr>
            <a:r>
              <a:rPr lang="de-DE" dirty="0"/>
              <a:t>	</a:t>
            </a:r>
            <a:r>
              <a:rPr lang="de-DE" dirty="0" smtClean="0"/>
              <a:t>128</a:t>
            </a:r>
            <a:r>
              <a:rPr lang="de-DE" dirty="0"/>
              <a:t>	eV	@	</a:t>
            </a:r>
            <a:r>
              <a:rPr lang="de-DE" dirty="0" smtClean="0"/>
              <a:t>5.9</a:t>
            </a:r>
            <a:r>
              <a:rPr lang="de-DE" dirty="0"/>
              <a:t>	</a:t>
            </a:r>
            <a:r>
              <a:rPr lang="de-DE" dirty="0" err="1"/>
              <a:t>keV</a:t>
            </a:r>
            <a:r>
              <a:rPr lang="de-DE" dirty="0"/>
              <a:t>	</a:t>
            </a:r>
            <a:r>
              <a:rPr lang="de-DE" dirty="0" smtClean="0"/>
              <a:t>Mg</a:t>
            </a:r>
            <a:endParaRPr lang="de-DE" dirty="0"/>
          </a:p>
          <a:p>
            <a:pPr marL="269875" lvl="1" indent="0">
              <a:buNone/>
              <a:tabLst>
                <a:tab pos="3136900" algn="r"/>
                <a:tab pos="3232150" algn="l"/>
                <a:tab pos="3586163" algn="l"/>
                <a:tab pos="4122738" algn="r"/>
                <a:tab pos="4211638" algn="l"/>
                <a:tab pos="4572000" algn="l"/>
              </a:tabLst>
            </a:pPr>
            <a:r>
              <a:rPr lang="de-DE" dirty="0"/>
              <a:t>	</a:t>
            </a:r>
            <a:r>
              <a:rPr lang="de-DE" dirty="0" smtClean="0"/>
              <a:t>174	eV	@	11	</a:t>
            </a:r>
            <a:r>
              <a:rPr lang="de-DE" dirty="0" err="1" smtClean="0"/>
              <a:t>keV</a:t>
            </a:r>
            <a:r>
              <a:rPr lang="de-DE" dirty="0" smtClean="0"/>
              <a:t>	</a:t>
            </a:r>
            <a:r>
              <a:rPr lang="de-DE" dirty="0" err="1" smtClean="0"/>
              <a:t>Ge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436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Prototype </a:t>
            </a:r>
            <a:r>
              <a:rPr lang="de-DE" b="1" dirty="0" err="1"/>
              <a:t>Production</a:t>
            </a:r>
            <a:r>
              <a:rPr lang="de-DE" b="1" dirty="0"/>
              <a:t> PXD11 – </a:t>
            </a:r>
            <a:r>
              <a:rPr lang="de-DE" b="1" dirty="0" err="1"/>
              <a:t>lessons</a:t>
            </a:r>
            <a:r>
              <a:rPr lang="de-DE" b="1" dirty="0"/>
              <a:t> </a:t>
            </a:r>
            <a:r>
              <a:rPr lang="de-DE" b="1" dirty="0" err="1"/>
              <a:t>learned</a:t>
            </a:r>
            <a:endParaRPr lang="en-US" b="1" dirty="0"/>
          </a:p>
        </p:txBody>
      </p:sp>
      <p:pic>
        <p:nvPicPr>
          <p:cNvPr id="12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92" y="1325396"/>
            <a:ext cx="2866764" cy="4874782"/>
          </a:xfrm>
          <a:prstGeom prst="rect">
            <a:avLst/>
          </a:prstGeom>
        </p:spPr>
      </p:pic>
      <p:sp>
        <p:nvSpPr>
          <p:cNvPr id="15" name="Textfeld 11"/>
          <p:cNvSpPr txBox="1"/>
          <p:nvPr/>
        </p:nvSpPr>
        <p:spPr>
          <a:xfrm>
            <a:off x="6688185" y="918954"/>
            <a:ext cx="1974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pxd11  -  </a:t>
            </a:r>
            <a:r>
              <a:rPr lang="de-DE" sz="1400" dirty="0" err="1" smtClean="0"/>
              <a:t>quarter</a:t>
            </a:r>
            <a:r>
              <a:rPr lang="de-DE" sz="1400" dirty="0" smtClean="0"/>
              <a:t> </a:t>
            </a:r>
            <a:r>
              <a:rPr lang="de-DE" sz="1400" dirty="0" err="1" smtClean="0"/>
              <a:t>devices</a:t>
            </a:r>
            <a:endParaRPr lang="en-US" sz="1400" dirty="0"/>
          </a:p>
        </p:txBody>
      </p:sp>
      <p:sp>
        <p:nvSpPr>
          <p:cNvPr id="16" name="Textfeld 13"/>
          <p:cNvSpPr txBox="1"/>
          <p:nvPr/>
        </p:nvSpPr>
        <p:spPr>
          <a:xfrm>
            <a:off x="6648143" y="6309078"/>
            <a:ext cx="468000" cy="215444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/>
              <a:t>pass</a:t>
            </a:r>
          </a:p>
        </p:txBody>
      </p:sp>
      <p:sp>
        <p:nvSpPr>
          <p:cNvPr id="17" name="Textfeld 14"/>
          <p:cNvSpPr txBox="1"/>
          <p:nvPr/>
        </p:nvSpPr>
        <p:spPr>
          <a:xfrm>
            <a:off x="7505210" y="6309078"/>
            <a:ext cx="468000" cy="21544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err="1" smtClean="0"/>
              <a:t>fail</a:t>
            </a:r>
            <a:endParaRPr lang="de-DE" sz="800" dirty="0" smtClean="0"/>
          </a:p>
        </p:txBody>
      </p:sp>
      <p:sp>
        <p:nvSpPr>
          <p:cNvPr id="18" name="Textfeld 15"/>
          <p:cNvSpPr txBox="1"/>
          <p:nvPr/>
        </p:nvSpPr>
        <p:spPr>
          <a:xfrm>
            <a:off x="8362277" y="6309078"/>
            <a:ext cx="468000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err="1" smtClean="0"/>
              <a:t>handling</a:t>
            </a:r>
            <a:endParaRPr lang="de-DE" sz="800" dirty="0" smtClean="0"/>
          </a:p>
        </p:txBody>
      </p:sp>
      <p:sp>
        <p:nvSpPr>
          <p:cNvPr id="19" name="Inhaltsplatzhalter 3"/>
          <p:cNvSpPr>
            <a:spLocks noGrp="1"/>
          </p:cNvSpPr>
          <p:nvPr>
            <p:ph idx="1"/>
          </p:nvPr>
        </p:nvSpPr>
        <p:spPr>
          <a:xfrm>
            <a:off x="2690660" y="965554"/>
            <a:ext cx="5349090" cy="5580581"/>
          </a:xfrm>
        </p:spPr>
        <p:txBody>
          <a:bodyPr>
            <a:normAutofit/>
          </a:bodyPr>
          <a:lstStyle/>
          <a:p>
            <a:r>
              <a:rPr lang="de-DE" dirty="0" smtClean="0"/>
              <a:t>inline </a:t>
            </a:r>
            <a:r>
              <a:rPr lang="de-DE" dirty="0" err="1"/>
              <a:t>yield</a:t>
            </a:r>
            <a:r>
              <a:rPr lang="de-DE" dirty="0"/>
              <a:t> </a:t>
            </a:r>
            <a:r>
              <a:rPr lang="de-DE" dirty="0" err="1"/>
              <a:t>test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 err="1"/>
              <a:t>using</a:t>
            </a:r>
            <a:r>
              <a:rPr lang="de-DE" dirty="0"/>
              <a:t> global </a:t>
            </a:r>
            <a:r>
              <a:rPr lang="de-DE" dirty="0" err="1"/>
              <a:t>contacts</a:t>
            </a:r>
            <a:endParaRPr lang="de-DE" dirty="0"/>
          </a:p>
          <a:p>
            <a:pPr lvl="2">
              <a:tabLst>
                <a:tab pos="1616075" algn="l"/>
              </a:tabLst>
            </a:pPr>
            <a:r>
              <a:rPr lang="de-DE" dirty="0" err="1"/>
              <a:t>gate</a:t>
            </a:r>
            <a:r>
              <a:rPr lang="de-DE" dirty="0"/>
              <a:t>	(polySi2)</a:t>
            </a:r>
          </a:p>
          <a:p>
            <a:pPr lvl="2">
              <a:tabLst>
                <a:tab pos="1616075" algn="l"/>
              </a:tabLst>
            </a:pPr>
            <a:r>
              <a:rPr lang="de-DE" dirty="0" err="1"/>
              <a:t>cleargate</a:t>
            </a:r>
            <a:r>
              <a:rPr lang="de-DE" dirty="0"/>
              <a:t>	(polySi1)</a:t>
            </a:r>
          </a:p>
          <a:p>
            <a:pPr lvl="2">
              <a:tabLst>
                <a:tab pos="1616075" algn="l"/>
              </a:tabLst>
            </a:pPr>
            <a:r>
              <a:rPr lang="de-DE" dirty="0" err="1"/>
              <a:t>clear</a:t>
            </a:r>
            <a:r>
              <a:rPr lang="de-DE" dirty="0"/>
              <a:t>	(n-</a:t>
            </a:r>
            <a:r>
              <a:rPr lang="de-DE" dirty="0" err="1"/>
              <a:t>implant</a:t>
            </a:r>
            <a:r>
              <a:rPr lang="de-DE" dirty="0"/>
              <a:t>)</a:t>
            </a:r>
          </a:p>
          <a:p>
            <a:pPr lvl="2">
              <a:tabLst>
                <a:tab pos="1616075" algn="l"/>
              </a:tabLst>
            </a:pPr>
            <a:r>
              <a:rPr lang="de-DE" dirty="0"/>
              <a:t>ring2	(p-</a:t>
            </a:r>
            <a:r>
              <a:rPr lang="de-DE" dirty="0" err="1"/>
              <a:t>implant</a:t>
            </a:r>
            <a:r>
              <a:rPr lang="de-DE" dirty="0"/>
              <a:t>)</a:t>
            </a:r>
          </a:p>
          <a:p>
            <a:pPr marL="0" indent="0">
              <a:lnSpc>
                <a:spcPts val="2000"/>
              </a:lnSpc>
              <a:buNone/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endParaRPr lang="de-DE" altLang="en-US" dirty="0" smtClean="0"/>
          </a:p>
          <a:p>
            <a:pPr lvl="1">
              <a:tabLst>
                <a:tab pos="1616075" algn="l"/>
              </a:tabLst>
            </a:pPr>
            <a:r>
              <a:rPr lang="de-DE" dirty="0" err="1"/>
              <a:t>detectable</a:t>
            </a:r>
            <a:endParaRPr lang="de-DE" dirty="0"/>
          </a:p>
          <a:p>
            <a:pPr lvl="2">
              <a:tabLst>
                <a:tab pos="1616075" algn="l"/>
              </a:tabLst>
            </a:pPr>
            <a:r>
              <a:rPr lang="de-DE" dirty="0" err="1"/>
              <a:t>vertical</a:t>
            </a:r>
            <a:r>
              <a:rPr lang="de-DE" dirty="0"/>
              <a:t> </a:t>
            </a:r>
            <a:r>
              <a:rPr lang="de-DE" dirty="0" err="1"/>
              <a:t>shorts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layers</a:t>
            </a:r>
            <a:endParaRPr lang="de-DE" dirty="0"/>
          </a:p>
          <a:p>
            <a:pPr lvl="2">
              <a:tabLst>
                <a:tab pos="1616075" algn="l"/>
              </a:tabLst>
            </a:pPr>
            <a:r>
              <a:rPr lang="de-DE" dirty="0"/>
              <a:t>lateral </a:t>
            </a:r>
            <a:r>
              <a:rPr lang="de-DE" dirty="0" err="1"/>
              <a:t>shorts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layers</a:t>
            </a:r>
            <a:endParaRPr lang="de-DE" dirty="0"/>
          </a:p>
          <a:p>
            <a:pPr lvl="2">
              <a:tabLst>
                <a:tab pos="1616075" algn="l"/>
              </a:tabLst>
            </a:pPr>
            <a:r>
              <a:rPr lang="de-DE" dirty="0" err="1"/>
              <a:t>diode</a:t>
            </a:r>
            <a:r>
              <a:rPr lang="de-DE" dirty="0"/>
              <a:t> </a:t>
            </a:r>
            <a:r>
              <a:rPr lang="de-DE" dirty="0" err="1"/>
              <a:t>integrity</a:t>
            </a:r>
            <a:endParaRPr lang="de-DE" dirty="0"/>
          </a:p>
          <a:p>
            <a:pPr lvl="2">
              <a:tabLst>
                <a:tab pos="1616075" algn="l"/>
              </a:tabLst>
            </a:pPr>
            <a:endParaRPr lang="de-DE" dirty="0"/>
          </a:p>
          <a:p>
            <a:pPr lvl="1">
              <a:tabLst>
                <a:tab pos="1616075" algn="l"/>
              </a:tabLst>
            </a:pPr>
            <a:r>
              <a:rPr lang="de-DE" dirty="0"/>
              <a:t>not </a:t>
            </a:r>
            <a:r>
              <a:rPr lang="de-DE" dirty="0" err="1"/>
              <a:t>detectable</a:t>
            </a:r>
            <a:endParaRPr lang="de-DE" dirty="0"/>
          </a:p>
          <a:p>
            <a:pPr lvl="2">
              <a:tabLst>
                <a:tab pos="1616075" algn="l"/>
              </a:tabLst>
            </a:pPr>
            <a:r>
              <a:rPr lang="de-DE" dirty="0" err="1"/>
              <a:t>defect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, </a:t>
            </a:r>
            <a:r>
              <a:rPr lang="de-DE" dirty="0" err="1"/>
              <a:t>nature</a:t>
            </a:r>
            <a:r>
              <a:rPr lang="de-DE" dirty="0"/>
              <a:t> &amp; </a:t>
            </a:r>
            <a:r>
              <a:rPr lang="de-DE" dirty="0" err="1"/>
              <a:t>location</a:t>
            </a:r>
            <a:endParaRPr lang="de-DE" dirty="0"/>
          </a:p>
          <a:p>
            <a:pPr lvl="2">
              <a:tabLst>
                <a:tab pos="1616075" algn="l"/>
              </a:tabLst>
            </a:pPr>
            <a:r>
              <a:rPr lang="de-DE" dirty="0" err="1"/>
              <a:t>missing</a:t>
            </a:r>
            <a:r>
              <a:rPr lang="de-DE" dirty="0"/>
              <a:t> </a:t>
            </a:r>
            <a:r>
              <a:rPr lang="de-DE" dirty="0" err="1"/>
              <a:t>contacts</a:t>
            </a:r>
            <a:endParaRPr lang="de-DE" dirty="0"/>
          </a:p>
          <a:p>
            <a:pPr marL="0" indent="0">
              <a:lnSpc>
                <a:spcPts val="2000"/>
              </a:lnSpc>
              <a:buNone/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9191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Prototype </a:t>
            </a:r>
            <a:r>
              <a:rPr lang="de-DE" b="1" dirty="0" err="1"/>
              <a:t>Production</a:t>
            </a:r>
            <a:r>
              <a:rPr lang="de-DE" b="1" dirty="0"/>
              <a:t> </a:t>
            </a:r>
            <a:r>
              <a:rPr lang="de-DE" b="1" dirty="0" smtClean="0"/>
              <a:t>PXD11 – </a:t>
            </a:r>
            <a:r>
              <a:rPr lang="de-DE" b="1" dirty="0" err="1" smtClean="0"/>
              <a:t>lessons</a:t>
            </a:r>
            <a:r>
              <a:rPr lang="de-DE" b="1" dirty="0" smtClean="0"/>
              <a:t> </a:t>
            </a:r>
            <a:r>
              <a:rPr lang="de-DE" b="1" dirty="0" err="1" smtClean="0"/>
              <a:t>learned</a:t>
            </a:r>
            <a:endParaRPr lang="en-US" b="1" dirty="0"/>
          </a:p>
        </p:txBody>
      </p:sp>
      <p:sp>
        <p:nvSpPr>
          <p:cNvPr id="51" name="Inhaltsplatzhalter 1"/>
          <p:cNvSpPr>
            <a:spLocks noGrp="1"/>
          </p:cNvSpPr>
          <p:nvPr>
            <p:ph idx="1"/>
          </p:nvPr>
        </p:nvSpPr>
        <p:spPr>
          <a:xfrm>
            <a:off x="504000" y="828000"/>
            <a:ext cx="5193940" cy="5719199"/>
          </a:xfrm>
        </p:spPr>
        <p:txBody>
          <a:bodyPr>
            <a:noAutofit/>
          </a:bodyPr>
          <a:lstStyle/>
          <a:p>
            <a:pPr marL="269875" indent="-269875">
              <a:lnSpc>
                <a:spcPct val="150000"/>
              </a:lnSpc>
              <a:spcBef>
                <a:spcPts val="840"/>
              </a:spcBef>
              <a:spcAft>
                <a:spcPts val="1200"/>
              </a:spcAft>
            </a:pPr>
            <a:r>
              <a:rPr lang="de-DE" dirty="0" err="1" smtClean="0">
                <a:latin typeface="+mn-lt"/>
              </a:rPr>
              <a:t>lesson</a:t>
            </a:r>
            <a:r>
              <a:rPr lang="de-DE" dirty="0" smtClean="0">
                <a:latin typeface="+mn-lt"/>
              </a:rPr>
              <a:t> 1 </a:t>
            </a:r>
            <a:r>
              <a:rPr lang="de-DE" dirty="0" err="1" smtClean="0">
                <a:latin typeface="+mn-lt"/>
              </a:rPr>
              <a:t>learned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from</a:t>
            </a:r>
            <a:r>
              <a:rPr lang="de-DE" dirty="0" smtClean="0">
                <a:latin typeface="+mn-lt"/>
              </a:rPr>
              <a:t> PXD11</a:t>
            </a:r>
            <a:endParaRPr lang="de-DE" sz="1300" dirty="0">
              <a:latin typeface="+mn-lt"/>
            </a:endParaRPr>
          </a:p>
          <a:p>
            <a:pPr lvl="1">
              <a:lnSpc>
                <a:spcPts val="1800"/>
              </a:lnSpc>
              <a:spcBef>
                <a:spcPts val="600"/>
              </a:spcBef>
            </a:pPr>
            <a:r>
              <a:rPr lang="de-DE" dirty="0" err="1" smtClean="0">
                <a:latin typeface="+mn-lt"/>
              </a:rPr>
              <a:t>random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polySi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etching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imperfections</a:t>
            </a:r>
            <a:endParaRPr lang="de-DE" dirty="0" smtClean="0">
              <a:latin typeface="+mn-lt"/>
            </a:endParaRPr>
          </a:p>
          <a:p>
            <a:pPr lvl="1">
              <a:lnSpc>
                <a:spcPts val="1800"/>
              </a:lnSpc>
              <a:spcBef>
                <a:spcPts val="600"/>
              </a:spcBef>
            </a:pPr>
            <a:r>
              <a:rPr lang="de-DE" dirty="0" err="1" smtClean="0">
                <a:latin typeface="+mn-lt"/>
              </a:rPr>
              <a:t>single</a:t>
            </a:r>
            <a:r>
              <a:rPr lang="de-DE" dirty="0" smtClean="0">
                <a:latin typeface="+mn-lt"/>
              </a:rPr>
              <a:t>, </a:t>
            </a:r>
            <a:r>
              <a:rPr lang="de-DE" dirty="0" err="1" smtClean="0">
                <a:latin typeface="+mn-lt"/>
              </a:rPr>
              <a:t>isolated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defects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polySi</a:t>
            </a:r>
            <a:r>
              <a:rPr lang="de-DE" dirty="0" smtClean="0">
                <a:latin typeface="+mn-lt"/>
              </a:rPr>
              <a:t> 1 &amp; 2</a:t>
            </a:r>
          </a:p>
          <a:p>
            <a:pPr lvl="1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</a:pPr>
            <a:r>
              <a:rPr lang="de-DE" dirty="0" smtClean="0">
                <a:latin typeface="+mn-lt"/>
              </a:rPr>
              <a:t>not </a:t>
            </a:r>
            <a:r>
              <a:rPr lang="de-DE" dirty="0" err="1" smtClean="0">
                <a:latin typeface="+mn-lt"/>
              </a:rPr>
              <a:t>detected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by</a:t>
            </a:r>
            <a:r>
              <a:rPr lang="de-DE" dirty="0" smtClean="0">
                <a:latin typeface="+mn-lt"/>
              </a:rPr>
              <a:t> µTEC </a:t>
            </a:r>
            <a:r>
              <a:rPr lang="de-DE" dirty="0" err="1" smtClean="0">
                <a:latin typeface="+mn-lt"/>
              </a:rPr>
              <a:t>inspection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system</a:t>
            </a:r>
            <a:endParaRPr lang="de-DE" dirty="0">
              <a:latin typeface="+mn-lt"/>
            </a:endParaRPr>
          </a:p>
          <a:p>
            <a:pPr lvl="1">
              <a:lnSpc>
                <a:spcPts val="1800"/>
              </a:lnSpc>
              <a:spcAft>
                <a:spcPts val="1200"/>
              </a:spcAft>
            </a:pPr>
            <a:r>
              <a:rPr lang="de-DE" dirty="0" err="1" smtClean="0">
                <a:latin typeface="+mn-lt"/>
              </a:rPr>
              <a:t>detected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and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identified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by</a:t>
            </a:r>
            <a:r>
              <a:rPr lang="de-DE" dirty="0" smtClean="0">
                <a:latin typeface="+mn-lt"/>
              </a:rPr>
              <a:t> PHEMOS </a:t>
            </a:r>
            <a:r>
              <a:rPr lang="de-DE" dirty="0" err="1" smtClean="0">
                <a:latin typeface="+mn-lt"/>
              </a:rPr>
              <a:t>emission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microscope</a:t>
            </a:r>
            <a:endParaRPr lang="de-DE" dirty="0">
              <a:latin typeface="+mn-lt"/>
            </a:endParaRPr>
          </a:p>
          <a:p>
            <a:pPr lvl="1">
              <a:lnSpc>
                <a:spcPts val="1800"/>
              </a:lnSpc>
            </a:pPr>
            <a:r>
              <a:rPr lang="de-DE" dirty="0" err="1" smtClean="0">
                <a:latin typeface="+mn-lt"/>
              </a:rPr>
              <a:t>uneven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edges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polySi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structures</a:t>
            </a:r>
            <a:r>
              <a:rPr lang="de-DE" dirty="0" smtClean="0">
                <a:latin typeface="+mn-lt"/>
              </a:rPr>
              <a:t>, "</a:t>
            </a:r>
            <a:r>
              <a:rPr lang="de-DE" dirty="0" err="1" smtClean="0">
                <a:latin typeface="+mn-lt"/>
              </a:rPr>
              <a:t>nose</a:t>
            </a:r>
            <a:r>
              <a:rPr lang="de-DE" dirty="0" smtClean="0">
                <a:latin typeface="+mn-lt"/>
              </a:rPr>
              <a:t>"</a:t>
            </a:r>
          </a:p>
          <a:p>
            <a:pPr marL="539750" lvl="1" indent="0">
              <a:lnSpc>
                <a:spcPts val="1800"/>
              </a:lnSpc>
              <a:spcAft>
                <a:spcPts val="1200"/>
              </a:spcAft>
              <a:buNone/>
            </a:pPr>
            <a:r>
              <a:rPr lang="de-DE" b="1" dirty="0">
                <a:solidFill>
                  <a:srgbClr val="017674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de-DE" b="1" dirty="0">
                <a:solidFill>
                  <a:srgbClr val="017674"/>
                </a:solidFill>
                <a:latin typeface="+mn-lt"/>
                <a:sym typeface="Wingdings 3"/>
              </a:rPr>
              <a:t> </a:t>
            </a:r>
            <a:r>
              <a:rPr lang="de-DE" dirty="0">
                <a:latin typeface="+mn-lt"/>
                <a:sym typeface="Wingdings 3"/>
              </a:rPr>
              <a:t>  </a:t>
            </a:r>
            <a:r>
              <a:rPr lang="de-DE" dirty="0" err="1" smtClean="0">
                <a:latin typeface="+mn-lt"/>
                <a:sym typeface="Wingdings 3"/>
              </a:rPr>
              <a:t>short</a:t>
            </a:r>
            <a:r>
              <a:rPr lang="de-DE" dirty="0" smtClean="0">
                <a:latin typeface="+mn-lt"/>
                <a:sym typeface="Wingdings 3"/>
              </a:rPr>
              <a:t> </a:t>
            </a:r>
            <a:r>
              <a:rPr lang="de-DE" dirty="0" err="1" smtClean="0">
                <a:latin typeface="+mn-lt"/>
                <a:sym typeface="Wingdings 3"/>
              </a:rPr>
              <a:t>by</a:t>
            </a:r>
            <a:r>
              <a:rPr lang="de-DE" dirty="0" smtClean="0">
                <a:latin typeface="+mn-lt"/>
                <a:sym typeface="Wingdings 3"/>
              </a:rPr>
              <a:t> </a:t>
            </a:r>
            <a:r>
              <a:rPr lang="de-DE" dirty="0" err="1" smtClean="0">
                <a:latin typeface="+mn-lt"/>
                <a:sym typeface="Wingdings 3"/>
              </a:rPr>
              <a:t>touching</a:t>
            </a:r>
            <a:r>
              <a:rPr lang="de-DE" dirty="0" smtClean="0">
                <a:latin typeface="+mn-lt"/>
                <a:sym typeface="Wingdings 3"/>
              </a:rPr>
              <a:t> </a:t>
            </a:r>
            <a:r>
              <a:rPr lang="de-DE" dirty="0" err="1" smtClean="0">
                <a:latin typeface="+mn-lt"/>
                <a:sym typeface="Wingdings 3"/>
              </a:rPr>
              <a:t>neighbouring</a:t>
            </a:r>
            <a:r>
              <a:rPr lang="de-DE" dirty="0" smtClean="0">
                <a:latin typeface="+mn-lt"/>
                <a:sym typeface="Wingdings 3"/>
              </a:rPr>
              <a:t> via</a:t>
            </a:r>
            <a:endParaRPr lang="de-DE" dirty="0" smtClean="0">
              <a:latin typeface="+mn-lt"/>
            </a:endParaRPr>
          </a:p>
        </p:txBody>
      </p:sp>
      <p:grpSp>
        <p:nvGrpSpPr>
          <p:cNvPr id="52" name="Gruppieren 51"/>
          <p:cNvGrpSpPr>
            <a:grpSpLocks noChangeAspect="1"/>
          </p:cNvGrpSpPr>
          <p:nvPr/>
        </p:nvGrpSpPr>
        <p:grpSpPr>
          <a:xfrm>
            <a:off x="1246465" y="3841845"/>
            <a:ext cx="2684090" cy="2708100"/>
            <a:chOff x="4804775" y="1120972"/>
            <a:chExt cx="3520337" cy="3551828"/>
          </a:xfrm>
        </p:grpSpPr>
        <p:pic>
          <p:nvPicPr>
            <p:cNvPr id="53" name="Picture 6" descr="C:\Users\pel723\Desktop\W01\W01_D04_MM_Gate_0V_AllP15V_180uA_macro_30s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6893" y="2303489"/>
              <a:ext cx="1196592" cy="119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3" descr="C:\Users\pel723\Desktop\W01\W01_D04_DM_Gate_0V_AllP15V_180uA_macro_30s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105" y="3424112"/>
              <a:ext cx="1196591" cy="119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" descr="C:\Users\pel723\Desktop\W01\W01_D04_ML_Gate_0V_AllP15V_180uA_macro_60s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698" y="2303489"/>
              <a:ext cx="1196592" cy="119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8" descr="C:\Users\pel723\Desktop\W01\W01_D04_UR_Gate_0V_AllP15V_180uA_macro_10s.t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520" y="1120972"/>
              <a:ext cx="1196592" cy="119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C:\Users\pel723\Desktop\W01\W01_D04_UM_Gate_0V_AllP15V_180uA_macro_10s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6402" y="1124797"/>
              <a:ext cx="1196592" cy="119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9" descr="C:\Users\pel723\Desktop\W01\W01_D04_UL_Gate_0V_AllP15V_180uA_macro_10s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775" y="1128209"/>
              <a:ext cx="1196592" cy="119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7" descr="C:\Users\pel723\Desktop\W01\W01_D04_MR_Gate_0V_AllP15V_180uA_macro_30s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6809" y="2297401"/>
              <a:ext cx="1196592" cy="119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C:\Users\pel723\Desktop\W01\W01_D04_DL_Gate_0V_AllP15V_180uA_macro_60s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743" y="3476207"/>
              <a:ext cx="1196591" cy="119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C:\Users\pel723\Desktop\W01\W01_D04_DR_Gate_0V_AllP15V_180uA_macro_30s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790" y="3425234"/>
              <a:ext cx="1196591" cy="119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feld 61"/>
          <p:cNvSpPr txBox="1"/>
          <p:nvPr/>
        </p:nvSpPr>
        <p:spPr>
          <a:xfrm>
            <a:off x="4096689" y="5651161"/>
            <a:ext cx="2177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271463" algn="l"/>
              </a:tabLst>
            </a:pPr>
            <a:r>
              <a:rPr lang="de-DE" sz="1400" dirty="0" err="1" smtClean="0">
                <a:ea typeface="Verdana" panose="020B0604030504040204" pitchFamily="34" charset="0"/>
              </a:rPr>
              <a:t>tiled</a:t>
            </a:r>
            <a:r>
              <a:rPr lang="de-DE" sz="1400" dirty="0" smtClean="0">
                <a:ea typeface="Verdana" panose="020B0604030504040204" pitchFamily="34" charset="0"/>
              </a:rPr>
              <a:t> </a:t>
            </a:r>
            <a:r>
              <a:rPr lang="de-DE" sz="1400" dirty="0" err="1" smtClean="0">
                <a:ea typeface="Verdana" panose="020B0604030504040204" pitchFamily="34" charset="0"/>
              </a:rPr>
              <a:t>image</a:t>
            </a:r>
            <a:r>
              <a:rPr lang="de-DE" sz="1400" dirty="0" smtClean="0">
                <a:ea typeface="Verdana" panose="020B0604030504040204" pitchFamily="34" charset="0"/>
              </a:rPr>
              <a:t> </a:t>
            </a:r>
            <a:r>
              <a:rPr lang="de-DE" sz="1400" dirty="0" err="1" smtClean="0">
                <a:ea typeface="Verdana" panose="020B0604030504040204" pitchFamily="34" charset="0"/>
              </a:rPr>
              <a:t>of</a:t>
            </a:r>
            <a:r>
              <a:rPr lang="de-DE" sz="1400" dirty="0" smtClean="0">
                <a:ea typeface="Verdana" panose="020B0604030504040204" pitchFamily="34" charset="0"/>
              </a:rPr>
              <a:t> 256 x 256 </a:t>
            </a:r>
            <a:r>
              <a:rPr lang="de-DE" sz="1400" dirty="0" err="1" smtClean="0">
                <a:ea typeface="Verdana" panose="020B0604030504040204" pitchFamily="34" charset="0"/>
              </a:rPr>
              <a:t>quarter</a:t>
            </a:r>
            <a:r>
              <a:rPr lang="de-DE" sz="1400" dirty="0" smtClean="0">
                <a:ea typeface="Verdana" panose="020B0604030504040204" pitchFamily="34" charset="0"/>
              </a:rPr>
              <a:t> </a:t>
            </a:r>
            <a:r>
              <a:rPr lang="de-DE" sz="1400" dirty="0" err="1" smtClean="0">
                <a:ea typeface="Verdana" panose="020B0604030504040204" pitchFamily="34" charset="0"/>
              </a:rPr>
              <a:t>device</a:t>
            </a:r>
            <a:r>
              <a:rPr lang="de-DE" sz="1400" dirty="0" smtClean="0">
                <a:ea typeface="Verdana" panose="020B0604030504040204" pitchFamily="34" charset="0"/>
              </a:rPr>
              <a:t> </a:t>
            </a:r>
            <a:r>
              <a:rPr lang="de-DE" sz="1400" dirty="0" err="1" smtClean="0">
                <a:ea typeface="Verdana" panose="020B0604030504040204" pitchFamily="34" charset="0"/>
              </a:rPr>
              <a:t>by</a:t>
            </a:r>
            <a:r>
              <a:rPr lang="de-DE" sz="1400" dirty="0" smtClean="0">
                <a:ea typeface="Verdana" panose="020B0604030504040204" pitchFamily="34" charset="0"/>
              </a:rPr>
              <a:t> PHEMOS light-emission </a:t>
            </a:r>
            <a:r>
              <a:rPr lang="de-DE" sz="1400" dirty="0" err="1" smtClean="0">
                <a:ea typeface="Verdana" panose="020B0604030504040204" pitchFamily="34" charset="0"/>
              </a:rPr>
              <a:t>microscope</a:t>
            </a:r>
            <a:endParaRPr lang="de-DE" sz="1400" dirty="0" smtClean="0">
              <a:ea typeface="Verdana" panose="020B0604030504040204" pitchFamily="34" charset="0"/>
            </a:endParaRPr>
          </a:p>
        </p:txBody>
      </p:sp>
      <p:pic>
        <p:nvPicPr>
          <p:cNvPr id="63" name="Picture 2" descr="\\Gliese\data\PXD11\W01\W01_D04_2ndHotspot_Gate_0V_AllClear-15V_110uA_x100_2.t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5" t="29647" r="32425" b="27214"/>
          <a:stretch/>
        </p:blipFill>
        <p:spPr bwMode="auto">
          <a:xfrm>
            <a:off x="7166686" y="803096"/>
            <a:ext cx="2412000" cy="2668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\\Gliese\data\PXD11\W11\Hotspotpixel.tif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7" t="31389" r="34073" b="24818"/>
          <a:stretch/>
        </p:blipFill>
        <p:spPr bwMode="auto">
          <a:xfrm>
            <a:off x="7166686" y="3662620"/>
            <a:ext cx="2412000" cy="2708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Ellipse 64"/>
          <p:cNvSpPr/>
          <p:nvPr/>
        </p:nvSpPr>
        <p:spPr>
          <a:xfrm>
            <a:off x="8102114" y="2208831"/>
            <a:ext cx="468000" cy="468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lipse 65"/>
          <p:cNvSpPr/>
          <p:nvPr/>
        </p:nvSpPr>
        <p:spPr>
          <a:xfrm>
            <a:off x="8336114" y="4429318"/>
            <a:ext cx="468000" cy="468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feld 66"/>
          <p:cNvSpPr txBox="1"/>
          <p:nvPr/>
        </p:nvSpPr>
        <p:spPr>
          <a:xfrm>
            <a:off x="9701828" y="3040224"/>
            <a:ext cx="1997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271463" algn="l"/>
              </a:tabLst>
            </a:pPr>
            <a:r>
              <a:rPr lang="de-DE" sz="1400" dirty="0" err="1" smtClean="0">
                <a:ea typeface="Verdana" panose="020B0604030504040204" pitchFamily="34" charset="0"/>
              </a:rPr>
              <a:t>short</a:t>
            </a:r>
            <a:r>
              <a:rPr lang="de-DE" sz="1400" dirty="0" smtClean="0">
                <a:ea typeface="Verdana" panose="020B0604030504040204" pitchFamily="34" charset="0"/>
              </a:rPr>
              <a:t> </a:t>
            </a:r>
            <a:r>
              <a:rPr lang="de-DE" sz="1400" dirty="0" err="1" smtClean="0">
                <a:ea typeface="Verdana" panose="020B0604030504040204" pitchFamily="34" charset="0"/>
              </a:rPr>
              <a:t>cleargate</a:t>
            </a:r>
            <a:r>
              <a:rPr lang="de-DE" sz="1400" dirty="0" smtClean="0">
                <a:ea typeface="Verdana" panose="020B0604030504040204" pitchFamily="34" charset="0"/>
              </a:rPr>
              <a:t> - </a:t>
            </a:r>
            <a:r>
              <a:rPr lang="de-DE" sz="1400" dirty="0" err="1" smtClean="0">
                <a:ea typeface="Verdana" panose="020B0604030504040204" pitchFamily="34" charset="0"/>
              </a:rPr>
              <a:t>clear</a:t>
            </a:r>
            <a:endParaRPr lang="de-DE" sz="1400" dirty="0" smtClean="0">
              <a:ea typeface="Verdana" panose="020B0604030504040204" pitchFamily="34" charset="0"/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9701828" y="5982347"/>
            <a:ext cx="1997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271463" algn="l"/>
              </a:tabLst>
            </a:pPr>
            <a:r>
              <a:rPr lang="de-DE" sz="1400" dirty="0" err="1" smtClean="0">
                <a:ea typeface="Verdana" panose="020B0604030504040204" pitchFamily="34" charset="0"/>
              </a:rPr>
              <a:t>short</a:t>
            </a:r>
            <a:r>
              <a:rPr lang="de-DE" sz="1400" dirty="0" smtClean="0">
                <a:ea typeface="Verdana" panose="020B0604030504040204" pitchFamily="34" charset="0"/>
              </a:rPr>
              <a:t> </a:t>
            </a:r>
            <a:r>
              <a:rPr lang="de-DE" sz="1400" dirty="0" err="1" smtClean="0">
                <a:ea typeface="Verdana" panose="020B0604030504040204" pitchFamily="34" charset="0"/>
              </a:rPr>
              <a:t>gate</a:t>
            </a:r>
            <a:r>
              <a:rPr lang="de-DE" sz="1400" dirty="0" smtClean="0">
                <a:ea typeface="Verdana" panose="020B0604030504040204" pitchFamily="34" charset="0"/>
              </a:rPr>
              <a:t> - </a:t>
            </a:r>
            <a:r>
              <a:rPr lang="de-DE" sz="1400" dirty="0" err="1" smtClean="0">
                <a:ea typeface="Verdana" panose="020B0604030504040204" pitchFamily="34" charset="0"/>
              </a:rPr>
              <a:t>drain</a:t>
            </a:r>
            <a:endParaRPr lang="de-DE" sz="1400" dirty="0" smtClean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Prototype </a:t>
            </a:r>
            <a:r>
              <a:rPr lang="de-DE" b="1" dirty="0" err="1"/>
              <a:t>Production</a:t>
            </a:r>
            <a:r>
              <a:rPr lang="de-DE" b="1" dirty="0"/>
              <a:t> PXD11 – </a:t>
            </a:r>
            <a:r>
              <a:rPr lang="de-DE" b="1" dirty="0" err="1"/>
              <a:t>lessons</a:t>
            </a:r>
            <a:r>
              <a:rPr lang="de-DE" b="1" dirty="0"/>
              <a:t> </a:t>
            </a:r>
            <a:r>
              <a:rPr lang="de-DE" b="1" dirty="0" err="1"/>
              <a:t>learned</a:t>
            </a:r>
            <a:endParaRPr lang="en-US" b="1" dirty="0"/>
          </a:p>
        </p:txBody>
      </p:sp>
      <p:sp>
        <p:nvSpPr>
          <p:cNvPr id="9" name="Inhaltsplatzhalter 1"/>
          <p:cNvSpPr txBox="1">
            <a:spLocks/>
          </p:cNvSpPr>
          <p:nvPr/>
        </p:nvSpPr>
        <p:spPr>
          <a:xfrm>
            <a:off x="504000" y="828000"/>
            <a:ext cx="5007890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1200"/>
              </a:spcBef>
              <a:spcAft>
                <a:spcPts val="1200"/>
              </a:spcAft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de-DE" dirty="0" err="1" smtClean="0"/>
              <a:t>automatic</a:t>
            </a:r>
            <a:r>
              <a:rPr lang="de-DE" dirty="0" smtClean="0"/>
              <a:t> </a:t>
            </a:r>
            <a:r>
              <a:rPr lang="de-DE" dirty="0" err="1" smtClean="0"/>
              <a:t>inspection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/>
          </a:p>
          <a:p>
            <a:pPr marL="539750" lvl="1" indent="-273050">
              <a:spcBef>
                <a:spcPts val="600"/>
              </a:spcBef>
              <a:spcAft>
                <a:spcPts val="0"/>
              </a:spcAft>
              <a:tabLst>
                <a:tab pos="539750" algn="l"/>
              </a:tabLst>
            </a:pPr>
            <a:r>
              <a:rPr lang="de-DE" dirty="0" err="1" smtClean="0"/>
              <a:t>optics</a:t>
            </a:r>
            <a:r>
              <a:rPr lang="de-DE" dirty="0" smtClean="0"/>
              <a:t> update: </a:t>
            </a:r>
            <a:r>
              <a:rPr lang="de-DE" dirty="0" err="1" smtClean="0"/>
              <a:t>magnification</a:t>
            </a:r>
            <a:r>
              <a:rPr lang="de-DE" dirty="0" smtClean="0"/>
              <a:t>  x10  </a:t>
            </a:r>
            <a:r>
              <a:rPr lang="de-DE" dirty="0" smtClean="0">
                <a:sym typeface="Wingdings" panose="05000000000000000000" pitchFamily="2" charset="2"/>
              </a:rPr>
              <a:t>  x50</a:t>
            </a:r>
            <a:r>
              <a:rPr lang="de-DE" dirty="0" smtClean="0"/>
              <a:t> </a:t>
            </a:r>
            <a:endParaRPr lang="de-DE" dirty="0"/>
          </a:p>
          <a:p>
            <a:pPr marL="539750" lvl="1" indent="-27305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tabLst>
                <a:tab pos="539750" algn="l"/>
              </a:tabLst>
            </a:pPr>
            <a:r>
              <a:rPr lang="de-DE" dirty="0" err="1" smtClean="0"/>
              <a:t>reliable</a:t>
            </a:r>
            <a:r>
              <a:rPr lang="de-DE" dirty="0" smtClean="0"/>
              <a:t>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defects</a:t>
            </a:r>
            <a:r>
              <a:rPr lang="de-DE" dirty="0"/>
              <a:t> ≥ 500 </a:t>
            </a:r>
            <a:r>
              <a:rPr lang="de-DE" dirty="0" err="1" smtClean="0"/>
              <a:t>nm</a:t>
            </a:r>
            <a:endParaRPr lang="de-DE" dirty="0" smtClean="0"/>
          </a:p>
          <a:p>
            <a:pPr marL="539750" lvl="1" indent="-27305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tabLst>
                <a:tab pos="539750" algn="l"/>
              </a:tabLst>
            </a:pP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defects</a:t>
            </a:r>
            <a:r>
              <a:rPr lang="de-DE" dirty="0" smtClean="0"/>
              <a:t> irrelevant</a:t>
            </a:r>
            <a:endParaRPr lang="de-DE" dirty="0"/>
          </a:p>
          <a:p>
            <a:pPr marL="539750" lvl="1" indent="-27305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tabLst>
                <a:tab pos="539750" algn="l"/>
              </a:tabLst>
            </a:pPr>
            <a:r>
              <a:rPr lang="de-DE" altLang="en-US" dirty="0" err="1" smtClean="0"/>
              <a:t>virtual</a:t>
            </a:r>
            <a:r>
              <a:rPr lang="de-DE" altLang="en-US" dirty="0" smtClean="0"/>
              <a:t> </a:t>
            </a:r>
            <a:r>
              <a:rPr lang="de-DE" altLang="en-US" dirty="0"/>
              <a:t>die-die </a:t>
            </a:r>
            <a:r>
              <a:rPr lang="de-DE" altLang="en-US" dirty="0" err="1"/>
              <a:t>comparison</a:t>
            </a:r>
            <a:r>
              <a:rPr lang="de-DE" altLang="en-US" dirty="0"/>
              <a:t> </a:t>
            </a:r>
            <a:r>
              <a:rPr lang="de-DE" altLang="en-US" dirty="0" err="1"/>
              <a:t>within</a:t>
            </a:r>
            <a:r>
              <a:rPr lang="de-DE" altLang="en-US" dirty="0"/>
              <a:t> a large </a:t>
            </a:r>
            <a:r>
              <a:rPr lang="de-DE" altLang="en-US" dirty="0" err="1"/>
              <a:t>format</a:t>
            </a:r>
            <a:r>
              <a:rPr lang="de-DE" altLang="en-US" dirty="0"/>
              <a:t> </a:t>
            </a:r>
            <a:r>
              <a:rPr lang="de-DE" altLang="en-US" dirty="0" err="1"/>
              <a:t>device</a:t>
            </a:r>
            <a:endParaRPr lang="de-DE" altLang="en-US" dirty="0"/>
          </a:p>
          <a:p>
            <a:pPr marL="539750" lvl="1" indent="-27305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tabLst>
                <a:tab pos="539750" algn="l"/>
              </a:tabLst>
            </a:pPr>
            <a:r>
              <a:rPr lang="de-DE" altLang="en-US" dirty="0" err="1"/>
              <a:t>computation</a:t>
            </a:r>
            <a:r>
              <a:rPr lang="de-DE" altLang="en-US" dirty="0"/>
              <a:t> time ~ 5 h per </a:t>
            </a:r>
            <a:r>
              <a:rPr lang="de-DE" altLang="en-US" dirty="0" err="1"/>
              <a:t>wafer</a:t>
            </a:r>
            <a:endParaRPr lang="en-US" altLang="en-US" dirty="0"/>
          </a:p>
          <a:p>
            <a:pPr marL="0" indent="0">
              <a:lnSpc>
                <a:spcPts val="2000"/>
              </a:lnSpc>
              <a:buNone/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endParaRPr lang="de-DE" altLang="en-US" dirty="0" smtClean="0"/>
          </a:p>
          <a:p>
            <a:pPr marL="0" indent="0">
              <a:lnSpc>
                <a:spcPts val="2000"/>
              </a:lnSpc>
              <a:buNone/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endParaRPr lang="de-DE" altLang="en-US" dirty="0" smtClean="0"/>
          </a:p>
          <a:p>
            <a:pPr marL="266700" indent="-266700">
              <a:spcBef>
                <a:spcPts val="1200"/>
              </a:spcBef>
              <a:spcAft>
                <a:spcPts val="1200"/>
              </a:spcAft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de-DE" dirty="0" err="1"/>
              <a:t>polySi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 smtClean="0"/>
              <a:t>optimisation</a:t>
            </a:r>
            <a:endParaRPr lang="de-DE" sz="1400" dirty="0"/>
          </a:p>
          <a:p>
            <a:pPr lvl="1">
              <a:lnSpc>
                <a:spcPts val="1600"/>
              </a:lnSpc>
            </a:pP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/>
              <a:t>project</a:t>
            </a:r>
            <a:r>
              <a:rPr lang="de-DE" dirty="0"/>
              <a:t>, ~ 50 </a:t>
            </a:r>
            <a:r>
              <a:rPr lang="de-DE" dirty="0" err="1"/>
              <a:t>wafers</a:t>
            </a:r>
            <a:endParaRPr lang="de-DE" dirty="0"/>
          </a:p>
          <a:p>
            <a:pPr lvl="1">
              <a:lnSpc>
                <a:spcPts val="1800"/>
              </a:lnSpc>
            </a:pPr>
            <a:r>
              <a:rPr lang="de-DE" dirty="0"/>
              <a:t>ATHENA WFI </a:t>
            </a:r>
            <a:r>
              <a:rPr lang="de-DE" dirty="0" err="1"/>
              <a:t>representative</a:t>
            </a:r>
            <a:r>
              <a:rPr lang="de-DE" dirty="0"/>
              <a:t> </a:t>
            </a:r>
            <a:r>
              <a:rPr lang="de-DE" dirty="0" err="1"/>
              <a:t>layouts</a:t>
            </a:r>
            <a:endParaRPr lang="de-DE" dirty="0"/>
          </a:p>
          <a:p>
            <a:pPr lvl="1">
              <a:lnSpc>
                <a:spcPts val="1800"/>
              </a:lnSpc>
            </a:pPr>
            <a:r>
              <a:rPr lang="de-DE" dirty="0" err="1">
                <a:sym typeface="Wingdings" panose="05000000000000000000" pitchFamily="2" charset="2"/>
              </a:rPr>
              <a:t>optimisation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polySi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lithography</a:t>
            </a:r>
            <a:r>
              <a:rPr lang="de-DE" dirty="0">
                <a:sym typeface="Wingdings" panose="05000000000000000000" pitchFamily="2" charset="2"/>
              </a:rPr>
              <a:t> &amp; </a:t>
            </a:r>
            <a:r>
              <a:rPr lang="de-DE" dirty="0" err="1">
                <a:sym typeface="Wingdings" panose="05000000000000000000" pitchFamily="2" charset="2"/>
              </a:rPr>
              <a:t>etching</a:t>
            </a:r>
            <a:endParaRPr lang="de-DE" dirty="0">
              <a:sym typeface="Wingdings" panose="05000000000000000000" pitchFamily="2" charset="2"/>
            </a:endParaRPr>
          </a:p>
          <a:p>
            <a:pPr lvl="2">
              <a:lnSpc>
                <a:spcPts val="1800"/>
              </a:lnSpc>
              <a:spcAft>
                <a:spcPts val="0"/>
              </a:spcAft>
            </a:pPr>
            <a:r>
              <a:rPr lang="de-DE" dirty="0" err="1">
                <a:sym typeface="Wingdings" panose="05000000000000000000" pitchFamily="2" charset="2"/>
              </a:rPr>
              <a:t>new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development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recipe</a:t>
            </a:r>
            <a:endParaRPr lang="de-DE" dirty="0">
              <a:sym typeface="Wingdings" panose="05000000000000000000" pitchFamily="2" charset="2"/>
            </a:endParaRPr>
          </a:p>
          <a:p>
            <a:pPr lvl="2">
              <a:lnSpc>
                <a:spcPts val="1800"/>
              </a:lnSpc>
              <a:spcAft>
                <a:spcPts val="1200"/>
              </a:spcAft>
            </a:pPr>
            <a:r>
              <a:rPr lang="de-DE" dirty="0" err="1">
                <a:sym typeface="Wingdings" panose="05000000000000000000" pitchFamily="2" charset="2"/>
              </a:rPr>
              <a:t>polySi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patterning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photoresist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no</a:t>
            </a:r>
            <a:r>
              <a:rPr lang="de-DE" dirty="0">
                <a:sym typeface="Wingdings" panose="05000000000000000000" pitchFamily="2" charset="2"/>
              </a:rPr>
              <a:t> LTO </a:t>
            </a:r>
            <a:r>
              <a:rPr lang="de-DE" dirty="0" err="1">
                <a:sym typeface="Wingdings" panose="05000000000000000000" pitchFamily="2" charset="2"/>
              </a:rPr>
              <a:t>hardmask</a:t>
            </a:r>
            <a:endParaRPr lang="de-DE" dirty="0">
              <a:sym typeface="Wingdings" panose="05000000000000000000" pitchFamily="2" charset="2"/>
            </a:endParaRPr>
          </a:p>
          <a:p>
            <a:pPr lvl="2">
              <a:lnSpc>
                <a:spcPts val="18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smooth &amp; </a:t>
            </a:r>
            <a:r>
              <a:rPr lang="de-DE" dirty="0" err="1">
                <a:sym typeface="Wingdings" panose="05000000000000000000" pitchFamily="2" charset="2"/>
              </a:rPr>
              <a:t>straight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edges</a:t>
            </a:r>
            <a:endParaRPr lang="de-DE" dirty="0">
              <a:sym typeface="Wingdings" panose="05000000000000000000" pitchFamily="2" charset="2"/>
            </a:endParaRPr>
          </a:p>
          <a:p>
            <a:pPr lvl="2">
              <a:lnSpc>
                <a:spcPts val="18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ideal </a:t>
            </a:r>
            <a:r>
              <a:rPr lang="de-DE" dirty="0" err="1">
                <a:sym typeface="Wingdings" panose="05000000000000000000" pitchFamily="2" charset="2"/>
              </a:rPr>
              <a:t>climbing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over</a:t>
            </a:r>
            <a:r>
              <a:rPr lang="de-DE" dirty="0">
                <a:sym typeface="Wingdings" panose="05000000000000000000" pitchFamily="2" charset="2"/>
              </a:rPr>
              <a:t> polySi1 </a:t>
            </a:r>
            <a:r>
              <a:rPr lang="de-DE" dirty="0" err="1">
                <a:sym typeface="Wingdings" panose="05000000000000000000" pitchFamily="2" charset="2"/>
              </a:rPr>
              <a:t>steps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lnSpc>
                <a:spcPts val="2000"/>
              </a:lnSpc>
              <a:buNone/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endParaRPr lang="de-DE" altLang="en-US" dirty="0"/>
          </a:p>
          <a:p>
            <a:pPr marL="0" indent="0">
              <a:lnSpc>
                <a:spcPts val="2000"/>
              </a:lnSpc>
              <a:buNone/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endParaRPr lang="en-US" altLang="en-US" dirty="0"/>
          </a:p>
        </p:txBody>
      </p: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5551995" y="1016294"/>
            <a:ext cx="6220957" cy="2497615"/>
            <a:chOff x="6505980" y="1016294"/>
            <a:chExt cx="5266971" cy="2114605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8" r="880" b="11080"/>
            <a:stretch/>
          </p:blipFill>
          <p:spPr bwMode="auto">
            <a:xfrm>
              <a:off x="6536118" y="1016538"/>
              <a:ext cx="2367360" cy="2080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feld 28"/>
            <p:cNvSpPr txBox="1"/>
            <p:nvPr/>
          </p:nvSpPr>
          <p:spPr>
            <a:xfrm>
              <a:off x="6505980" y="1016294"/>
              <a:ext cx="471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x10</a:t>
              </a:r>
              <a:endPara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1" r="3138"/>
            <a:stretch/>
          </p:blipFill>
          <p:spPr bwMode="auto">
            <a:xfrm>
              <a:off x="9455098" y="1016538"/>
              <a:ext cx="2317853" cy="208045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feld 30"/>
            <p:cNvSpPr txBox="1"/>
            <p:nvPr/>
          </p:nvSpPr>
          <p:spPr>
            <a:xfrm>
              <a:off x="9455099" y="1024900"/>
              <a:ext cx="471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x50</a:t>
              </a:r>
              <a:endPara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9455097" y="2853900"/>
              <a:ext cx="13276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artificial</a:t>
              </a:r>
              <a:r>
                <a:rPr lang="de-D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defect</a:t>
              </a:r>
              <a:endPara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33" name="Gerade Verbindung mit Pfeil 32"/>
            <p:cNvCxnSpPr/>
            <p:nvPr/>
          </p:nvCxnSpPr>
          <p:spPr>
            <a:xfrm flipV="1">
              <a:off x="9919219" y="2292949"/>
              <a:ext cx="369238" cy="616132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arrow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feil nach rechts 38"/>
            <p:cNvSpPr/>
            <p:nvPr/>
          </p:nvSpPr>
          <p:spPr>
            <a:xfrm>
              <a:off x="8990620" y="1893297"/>
              <a:ext cx="417371" cy="300660"/>
            </a:xfrm>
            <a:prstGeom prst="rightArrow">
              <a:avLst/>
            </a:prstGeom>
            <a:solidFill>
              <a:srgbClr val="017674"/>
            </a:solidFill>
            <a:ln>
              <a:solidFill>
                <a:srgbClr val="C9DB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5543551" y="4022180"/>
            <a:ext cx="6280582" cy="2456475"/>
            <a:chOff x="6614879" y="4441200"/>
            <a:chExt cx="5209254" cy="2037455"/>
          </a:xfrm>
        </p:grpSpPr>
        <p:pic>
          <p:nvPicPr>
            <p:cNvPr id="36" name="Picture 1" descr="C:\Users\pel723\home\hll\projects\athena\polyEtchTest\w16_def_0479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8" r="21413" b="6425"/>
            <a:stretch/>
          </p:blipFill>
          <p:spPr bwMode="auto">
            <a:xfrm rot="16200000" flipH="1" flipV="1">
              <a:off x="6775192" y="4280887"/>
              <a:ext cx="2037455" cy="235808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pel723\home\hll\projects\athena\polyEtchTest\w22_0463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9" r="13516" b="8122"/>
            <a:stretch/>
          </p:blipFill>
          <p:spPr bwMode="auto">
            <a:xfrm rot="16200000" flipH="1" flipV="1">
              <a:off x="9650814" y="4305337"/>
              <a:ext cx="2031319" cy="23153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Pfeil nach rechts 39"/>
            <p:cNvSpPr/>
            <p:nvPr/>
          </p:nvSpPr>
          <p:spPr>
            <a:xfrm>
              <a:off x="9037727" y="5309597"/>
              <a:ext cx="417371" cy="300660"/>
            </a:xfrm>
            <a:prstGeom prst="rightArrow">
              <a:avLst/>
            </a:prstGeom>
            <a:solidFill>
              <a:srgbClr val="017674"/>
            </a:solidFill>
            <a:ln>
              <a:solidFill>
                <a:srgbClr val="C9DB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23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99" y="3605314"/>
            <a:ext cx="2880000" cy="28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99" y="3605313"/>
            <a:ext cx="2880000" cy="2880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Prototype </a:t>
            </a:r>
            <a:r>
              <a:rPr lang="de-DE" b="1" dirty="0" err="1"/>
              <a:t>Production</a:t>
            </a:r>
            <a:r>
              <a:rPr lang="de-DE" b="1" dirty="0"/>
              <a:t> PXD11 – </a:t>
            </a:r>
            <a:r>
              <a:rPr lang="de-DE" b="1" dirty="0" err="1"/>
              <a:t>lessons</a:t>
            </a:r>
            <a:r>
              <a:rPr lang="de-DE" b="1" dirty="0"/>
              <a:t> </a:t>
            </a:r>
            <a:r>
              <a:rPr lang="de-DE" b="1" dirty="0" err="1"/>
              <a:t>learned</a:t>
            </a:r>
            <a:endParaRPr lang="en-US" b="1" dirty="0"/>
          </a:p>
        </p:txBody>
      </p:sp>
      <p:sp>
        <p:nvSpPr>
          <p:cNvPr id="86" name="Inhaltsplatzhalter 1"/>
          <p:cNvSpPr txBox="1">
            <a:spLocks/>
          </p:cNvSpPr>
          <p:nvPr/>
        </p:nvSpPr>
        <p:spPr>
          <a:xfrm>
            <a:off x="503999" y="828000"/>
            <a:ext cx="3651899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Â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717550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50000"/>
              </a:lnSpc>
              <a:spcBef>
                <a:spcPts val="840"/>
              </a:spcBef>
              <a:spcAft>
                <a:spcPts val="1200"/>
              </a:spcAft>
            </a:pPr>
            <a:r>
              <a:rPr lang="de-DE" dirty="0" err="1" smtClean="0"/>
              <a:t>lesson</a:t>
            </a:r>
            <a:r>
              <a:rPr lang="de-DE" dirty="0" smtClean="0"/>
              <a:t> 2 </a:t>
            </a:r>
            <a:r>
              <a:rPr lang="de-DE" dirty="0" err="1" smtClean="0"/>
              <a:t>learned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PXD11</a:t>
            </a:r>
          </a:p>
          <a:p>
            <a:pPr marL="539750" lvl="1" indent="-269875">
              <a:lnSpc>
                <a:spcPct val="150000"/>
              </a:lnSpc>
              <a:spcAft>
                <a:spcPts val="1200"/>
              </a:spcAft>
            </a:pPr>
            <a:r>
              <a:rPr lang="de-DE" dirty="0" err="1" smtClean="0"/>
              <a:t>suspicion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metal</a:t>
            </a:r>
            <a:r>
              <a:rPr lang="de-DE" dirty="0" smtClean="0"/>
              <a:t> </a:t>
            </a:r>
            <a:r>
              <a:rPr lang="de-DE" dirty="0" err="1" smtClean="0"/>
              <a:t>shorts</a:t>
            </a:r>
            <a:endParaRPr lang="de-DE" dirty="0" smtClean="0"/>
          </a:p>
          <a:p>
            <a:pPr marL="539750" lvl="1" indent="-269875">
              <a:lnSpc>
                <a:spcPct val="150000"/>
              </a:lnSpc>
              <a:spcAft>
                <a:spcPts val="1200"/>
              </a:spcAft>
            </a:pP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device</a:t>
            </a:r>
            <a:r>
              <a:rPr lang="de-DE" dirty="0" smtClean="0"/>
              <a:t> type</a:t>
            </a:r>
          </a:p>
          <a:p>
            <a:pPr marL="539750" lvl="1" indent="-269875">
              <a:lnSpc>
                <a:spcPct val="150000"/>
              </a:lnSpc>
              <a:spcAft>
                <a:spcPts val="1200"/>
              </a:spcAft>
            </a:pPr>
            <a:r>
              <a:rPr lang="de-DE" dirty="0" err="1" smtClean="0"/>
              <a:t>rework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layout</a:t>
            </a:r>
            <a:endParaRPr lang="de-DE" sz="1100" dirty="0"/>
          </a:p>
          <a:p>
            <a:pPr lvl="1">
              <a:lnSpc>
                <a:spcPts val="1600"/>
              </a:lnSpc>
            </a:pPr>
            <a:endParaRPr lang="de-DE" dirty="0" smtClean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20" y="3605314"/>
            <a:ext cx="2880000" cy="2880000"/>
          </a:xfrm>
          <a:prstGeom prst="rect">
            <a:avLst/>
          </a:prstGeom>
          <a:ln>
            <a:noFill/>
          </a:ln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20" y="3605314"/>
            <a:ext cx="2880000" cy="288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0"/>
          <a:stretch/>
        </p:blipFill>
        <p:spPr>
          <a:xfrm>
            <a:off x="10630770" y="4345785"/>
            <a:ext cx="1434014" cy="79836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0630770" y="5221165"/>
            <a:ext cx="1434014" cy="862903"/>
          </a:xfrm>
          <a:prstGeom prst="rect">
            <a:avLst/>
          </a:prstGeom>
        </p:spPr>
      </p:pic>
      <p:sp>
        <p:nvSpPr>
          <p:cNvPr id="13" name="Inhaltsplatzhalter 1"/>
          <p:cNvSpPr txBox="1">
            <a:spLocks/>
          </p:cNvSpPr>
          <p:nvPr/>
        </p:nvSpPr>
        <p:spPr>
          <a:xfrm>
            <a:off x="3824007" y="828000"/>
            <a:ext cx="3226078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Â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717550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50000"/>
              </a:lnSpc>
              <a:spcBef>
                <a:spcPts val="840"/>
              </a:spcBef>
              <a:spcAft>
                <a:spcPts val="1200"/>
              </a:spcAft>
            </a:pPr>
            <a:endParaRPr lang="de-DE" sz="1300" dirty="0"/>
          </a:p>
          <a:p>
            <a:pPr lvl="1">
              <a:lnSpc>
                <a:spcPts val="1600"/>
              </a:lnSpc>
            </a:pPr>
            <a:r>
              <a:rPr lang="de-DE" dirty="0" smtClean="0"/>
              <a:t>PXD11 prototype</a:t>
            </a:r>
          </a:p>
          <a:p>
            <a:pPr lvl="2">
              <a:lnSpc>
                <a:spcPts val="1600"/>
              </a:lnSpc>
              <a:spcBef>
                <a:spcPts val="600"/>
              </a:spcBef>
            </a:pPr>
            <a:r>
              <a:rPr lang="en-US" dirty="0" smtClean="0"/>
              <a:t>compact </a:t>
            </a:r>
            <a:r>
              <a:rPr lang="en-US" dirty="0" err="1" smtClean="0"/>
              <a:t>DePFET</a:t>
            </a:r>
            <a:r>
              <a:rPr lang="en-US" dirty="0" smtClean="0"/>
              <a:t> dimensions</a:t>
            </a:r>
          </a:p>
          <a:p>
            <a:pPr lvl="2">
              <a:lnSpc>
                <a:spcPts val="1600"/>
              </a:lnSpc>
            </a:pP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extension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via </a:t>
            </a:r>
            <a:r>
              <a:rPr lang="de-DE" dirty="0" err="1" smtClean="0"/>
              <a:t>placement</a:t>
            </a:r>
            <a:endParaRPr lang="de-DE" dirty="0" smtClean="0"/>
          </a:p>
          <a:p>
            <a:pPr lvl="2">
              <a:lnSpc>
                <a:spcPts val="1600"/>
              </a:lnSpc>
            </a:pPr>
            <a:r>
              <a:rPr lang="de-DE" dirty="0" err="1" smtClean="0"/>
              <a:t>vertical</a:t>
            </a:r>
            <a:r>
              <a:rPr lang="de-DE" dirty="0" smtClean="0"/>
              <a:t> polySi1 &amp; 2 </a:t>
            </a:r>
            <a:r>
              <a:rPr lang="de-DE" dirty="0" err="1" smtClean="0"/>
              <a:t>stack</a:t>
            </a:r>
            <a:endParaRPr lang="en-US" dirty="0" smtClean="0"/>
          </a:p>
          <a:p>
            <a:pPr lvl="2">
              <a:lnSpc>
                <a:spcPts val="1600"/>
              </a:lnSpc>
            </a:pPr>
            <a:r>
              <a:rPr lang="en-US" dirty="0" smtClean="0"/>
              <a:t>frequent changes between metal layers 1 &amp; 2</a:t>
            </a:r>
          </a:p>
          <a:p>
            <a:pPr lvl="2">
              <a:lnSpc>
                <a:spcPts val="1600"/>
              </a:lnSpc>
            </a:pPr>
            <a:r>
              <a:rPr lang="en-US" dirty="0" smtClean="0"/>
              <a:t>narrow gaps in metal layers</a:t>
            </a:r>
          </a:p>
          <a:p>
            <a:pPr lvl="2">
              <a:lnSpc>
                <a:spcPts val="1600"/>
              </a:lnSpc>
            </a:pPr>
            <a:endParaRPr lang="de-DE" dirty="0"/>
          </a:p>
          <a:p>
            <a:pPr marL="0" indent="0">
              <a:lnSpc>
                <a:spcPts val="1800"/>
              </a:lnSpc>
              <a:spcAft>
                <a:spcPts val="1200"/>
              </a:spcAft>
              <a:buNone/>
            </a:pPr>
            <a:endParaRPr lang="en-US" altLang="en-US" dirty="0"/>
          </a:p>
        </p:txBody>
      </p:sp>
      <p:sp>
        <p:nvSpPr>
          <p:cNvPr id="14" name="Inhaltsplatzhalter 1"/>
          <p:cNvSpPr txBox="1">
            <a:spLocks/>
          </p:cNvSpPr>
          <p:nvPr/>
        </p:nvSpPr>
        <p:spPr>
          <a:xfrm>
            <a:off x="7156917" y="829653"/>
            <a:ext cx="3944575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Â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717550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50000"/>
              </a:lnSpc>
              <a:spcBef>
                <a:spcPts val="840"/>
              </a:spcBef>
              <a:spcAft>
                <a:spcPts val="1200"/>
              </a:spcAft>
            </a:pPr>
            <a:endParaRPr lang="de-DE" sz="1300" dirty="0"/>
          </a:p>
          <a:p>
            <a:pPr lvl="1">
              <a:lnSpc>
                <a:spcPts val="1600"/>
              </a:lnSpc>
            </a:pPr>
            <a:r>
              <a:rPr lang="de-DE" dirty="0" smtClean="0"/>
              <a:t>PXD12 </a:t>
            </a:r>
            <a:r>
              <a:rPr lang="de-DE" dirty="0" err="1" smtClean="0"/>
              <a:t>pre-flight</a:t>
            </a:r>
            <a:endParaRPr lang="de-DE" dirty="0" smtClean="0"/>
          </a:p>
          <a:p>
            <a:pPr lvl="2">
              <a:lnSpc>
                <a:spcPts val="1600"/>
              </a:lnSpc>
              <a:spcBef>
                <a:spcPts val="600"/>
              </a:spcBef>
            </a:pPr>
            <a:r>
              <a:rPr lang="en-US" dirty="0" smtClean="0"/>
              <a:t>relaxed </a:t>
            </a:r>
            <a:r>
              <a:rPr lang="en-US" dirty="0" err="1" smtClean="0"/>
              <a:t>DePFET</a:t>
            </a:r>
            <a:r>
              <a:rPr lang="en-US" dirty="0" smtClean="0"/>
              <a:t> layout</a:t>
            </a:r>
          </a:p>
          <a:p>
            <a:pPr lvl="2">
              <a:lnSpc>
                <a:spcPts val="1600"/>
              </a:lnSpc>
            </a:pPr>
            <a:r>
              <a:rPr lang="en-US" dirty="0" smtClean="0"/>
              <a:t>extended S &amp; D regions, W &amp; L unchanged</a:t>
            </a:r>
          </a:p>
          <a:p>
            <a:pPr lvl="2">
              <a:lnSpc>
                <a:spcPts val="1600"/>
              </a:lnSpc>
            </a:pPr>
            <a:r>
              <a:rPr lang="en-US" dirty="0" smtClean="0"/>
              <a:t>cleaned-up metal system</a:t>
            </a:r>
          </a:p>
          <a:p>
            <a:pPr lvl="2">
              <a:lnSpc>
                <a:spcPts val="1600"/>
              </a:lnSpc>
            </a:pPr>
            <a:r>
              <a:rPr lang="en-US" dirty="0" smtClean="0"/>
              <a:t>min. number of </a:t>
            </a:r>
            <a:r>
              <a:rPr lang="en-US" dirty="0" err="1" smtClean="0"/>
              <a:t>vias</a:t>
            </a:r>
            <a:endParaRPr lang="en-US" dirty="0" smtClean="0"/>
          </a:p>
          <a:p>
            <a:pPr lvl="2">
              <a:lnSpc>
                <a:spcPts val="1600"/>
              </a:lnSpc>
            </a:pPr>
            <a:r>
              <a:rPr lang="en-US" dirty="0" smtClean="0"/>
              <a:t>full testability after metal 1</a:t>
            </a:r>
          </a:p>
          <a:p>
            <a:pPr lvl="2">
              <a:lnSpc>
                <a:spcPts val="1600"/>
              </a:lnSpc>
            </a:pPr>
            <a:r>
              <a:rPr lang="en-US" dirty="0" smtClean="0"/>
              <a:t>confirmed by 3D device simulation</a:t>
            </a:r>
          </a:p>
          <a:p>
            <a:pPr marL="0" indent="0">
              <a:lnSpc>
                <a:spcPts val="1800"/>
              </a:lnSpc>
              <a:spcAft>
                <a:spcPts val="1200"/>
              </a:spcAft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4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33" y="980359"/>
            <a:ext cx="2979514" cy="29644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236" y="4229562"/>
            <a:ext cx="2157741" cy="21600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320" y="4229562"/>
            <a:ext cx="2175068" cy="21727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39" y="1036063"/>
            <a:ext cx="2918275" cy="28486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Pre</a:t>
            </a:r>
            <a:r>
              <a:rPr lang="de-DE" b="1" dirty="0" smtClean="0"/>
              <a:t>-Flight </a:t>
            </a:r>
            <a:r>
              <a:rPr lang="de-DE" b="1" dirty="0" err="1" smtClean="0"/>
              <a:t>Production</a:t>
            </a:r>
            <a:r>
              <a:rPr lang="de-DE" b="1" dirty="0" smtClean="0"/>
              <a:t> PXD12</a:t>
            </a:r>
            <a:endParaRPr lang="en-US" b="1" dirty="0"/>
          </a:p>
        </p:txBody>
      </p:sp>
      <p:sp>
        <p:nvSpPr>
          <p:cNvPr id="9" name="Inhaltsplatzhalter 1"/>
          <p:cNvSpPr txBox="1">
            <a:spLocks/>
          </p:cNvSpPr>
          <p:nvPr/>
        </p:nvSpPr>
        <p:spPr>
          <a:xfrm>
            <a:off x="504000" y="828000"/>
            <a:ext cx="4294979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4650" indent="-285750">
              <a:spcBef>
                <a:spcPts val="120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de-DE" dirty="0" smtClean="0"/>
              <a:t>final </a:t>
            </a:r>
            <a:r>
              <a:rPr lang="de-DE" dirty="0" err="1" smtClean="0"/>
              <a:t>layout</a:t>
            </a:r>
            <a:r>
              <a:rPr lang="de-DE" dirty="0" smtClean="0"/>
              <a:t> &amp; </a:t>
            </a:r>
            <a:r>
              <a:rPr lang="de-DE" dirty="0" err="1" smtClean="0"/>
              <a:t>technology</a:t>
            </a:r>
            <a:endParaRPr lang="de-DE" dirty="0" smtClean="0"/>
          </a:p>
          <a:p>
            <a:pPr marL="374650" indent="-285750">
              <a:spcBef>
                <a:spcPts val="120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de-DE" dirty="0" smtClean="0"/>
              <a:t>large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imager</a:t>
            </a:r>
            <a:r>
              <a:rPr lang="de-DE" dirty="0"/>
              <a:t> </a:t>
            </a:r>
            <a:r>
              <a:rPr lang="de-DE" dirty="0" err="1"/>
              <a:t>quadrant</a:t>
            </a:r>
            <a:endParaRPr lang="de-DE" dirty="0"/>
          </a:p>
          <a:p>
            <a:pPr marL="633413" lvl="1" indent="-276225">
              <a:spcBef>
                <a:spcPts val="600"/>
              </a:spcBef>
              <a:tabLst>
                <a:tab pos="2154238" algn="l"/>
              </a:tabLst>
            </a:pPr>
            <a:r>
              <a:rPr lang="de-DE" dirty="0" err="1"/>
              <a:t>format</a:t>
            </a:r>
            <a:r>
              <a:rPr lang="de-DE" dirty="0"/>
              <a:t> 	512 x 512</a:t>
            </a:r>
          </a:p>
          <a:p>
            <a:pPr marL="633413" lvl="1" indent="-276225">
              <a:tabLst>
                <a:tab pos="2154238" algn="l"/>
              </a:tabLst>
            </a:pPr>
            <a:r>
              <a:rPr lang="de-DE" dirty="0" smtClean="0"/>
              <a:t>sensitive </a:t>
            </a:r>
            <a:r>
              <a:rPr lang="de-DE" dirty="0" err="1"/>
              <a:t>area</a:t>
            </a:r>
            <a:r>
              <a:rPr lang="de-DE" dirty="0"/>
              <a:t>	66.56 x 66.56 mm²</a:t>
            </a:r>
          </a:p>
          <a:p>
            <a:pPr marL="633413" lvl="1" indent="-276225">
              <a:tabLst>
                <a:tab pos="2154238" algn="l"/>
              </a:tabLst>
            </a:pPr>
            <a:r>
              <a:rPr lang="de-DE" dirty="0" err="1"/>
              <a:t>chip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	78.00 x 76.15 mm²</a:t>
            </a:r>
          </a:p>
          <a:p>
            <a:pPr marL="633413" lvl="1" indent="-276225">
              <a:tabLst>
                <a:tab pos="2154238" algn="l"/>
              </a:tabLst>
            </a:pPr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/>
              <a:t>edges</a:t>
            </a:r>
            <a:r>
              <a:rPr lang="de-DE" dirty="0"/>
              <a:t> 	2 </a:t>
            </a:r>
            <a:r>
              <a:rPr lang="de-DE" dirty="0" smtClean="0"/>
              <a:t>mm </a:t>
            </a:r>
          </a:p>
          <a:p>
            <a:pPr marL="633413" lvl="1" indent="-276225">
              <a:tabLst>
                <a:tab pos="2154238" algn="l"/>
              </a:tabLst>
            </a:pPr>
            <a:r>
              <a:rPr lang="de-DE" dirty="0" err="1" smtClean="0"/>
              <a:t>rolling</a:t>
            </a:r>
            <a:r>
              <a:rPr lang="de-DE" dirty="0" smtClean="0"/>
              <a:t> </a:t>
            </a:r>
            <a:r>
              <a:rPr lang="de-DE" dirty="0" err="1"/>
              <a:t>shutter</a:t>
            </a:r>
            <a:r>
              <a:rPr lang="de-DE" dirty="0"/>
              <a:t> </a:t>
            </a:r>
            <a:r>
              <a:rPr lang="de-DE" dirty="0" err="1"/>
              <a:t>mode</a:t>
            </a:r>
            <a:endParaRPr lang="de-DE" dirty="0"/>
          </a:p>
          <a:p>
            <a:pPr marL="633413" lvl="1" indent="-276225"/>
            <a:r>
              <a:rPr lang="de-DE" dirty="0" err="1"/>
              <a:t>displaced</a:t>
            </a:r>
            <a:r>
              <a:rPr lang="de-DE" dirty="0"/>
              <a:t> </a:t>
            </a:r>
            <a:r>
              <a:rPr lang="de-DE" dirty="0" err="1"/>
              <a:t>bond</a:t>
            </a:r>
            <a:r>
              <a:rPr lang="de-DE" dirty="0"/>
              <a:t> </a:t>
            </a:r>
            <a:r>
              <a:rPr lang="de-DE" dirty="0" smtClean="0"/>
              <a:t>pads</a:t>
            </a:r>
          </a:p>
          <a:p>
            <a:pPr marL="374650" indent="-285750">
              <a:spcBef>
                <a:spcPts val="120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de-DE" dirty="0" smtClean="0"/>
              <a:t>high </a:t>
            </a:r>
            <a:r>
              <a:rPr lang="de-DE" dirty="0"/>
              <a:t>rate </a:t>
            </a:r>
            <a:r>
              <a:rPr lang="de-DE" dirty="0" err="1"/>
              <a:t>detector</a:t>
            </a:r>
            <a:endParaRPr lang="de-DE" dirty="0"/>
          </a:p>
          <a:p>
            <a:pPr marL="633413" lvl="1" indent="-276225">
              <a:spcBef>
                <a:spcPts val="600"/>
              </a:spcBef>
              <a:tabLst>
                <a:tab pos="2154238" algn="l"/>
              </a:tabLst>
            </a:pP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smtClean="0"/>
              <a:t>	64 </a:t>
            </a:r>
            <a:r>
              <a:rPr lang="de-DE" dirty="0"/>
              <a:t>x 64</a:t>
            </a:r>
          </a:p>
          <a:p>
            <a:pPr marL="633413" lvl="1" indent="-276225">
              <a:tabLst>
                <a:tab pos="2154238" algn="l"/>
              </a:tabLst>
            </a:pPr>
            <a:r>
              <a:rPr lang="de-DE" dirty="0" err="1"/>
              <a:t>chip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smtClean="0"/>
              <a:t>	16.00 </a:t>
            </a:r>
            <a:r>
              <a:rPr lang="de-DE" dirty="0"/>
              <a:t>x 16.00 mm²</a:t>
            </a:r>
          </a:p>
          <a:p>
            <a:pPr marL="633413" lvl="1" indent="-276225"/>
            <a:r>
              <a:rPr lang="de-DE" dirty="0" err="1"/>
              <a:t>split</a:t>
            </a:r>
            <a:r>
              <a:rPr lang="de-DE" dirty="0"/>
              <a:t> </a:t>
            </a:r>
            <a:r>
              <a:rPr lang="de-DE" dirty="0" err="1"/>
              <a:t>frame</a:t>
            </a:r>
            <a:r>
              <a:rPr lang="de-DE" dirty="0"/>
              <a:t> </a:t>
            </a:r>
            <a:r>
              <a:rPr lang="de-DE" dirty="0" err="1"/>
              <a:t>readout</a:t>
            </a:r>
            <a:endParaRPr lang="de-DE" dirty="0"/>
          </a:p>
          <a:p>
            <a:pPr marL="631826" lvl="1" indent="-276225"/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/>
              <a:t>row</a:t>
            </a:r>
            <a:r>
              <a:rPr lang="de-DE" dirty="0"/>
              <a:t> per </a:t>
            </a:r>
            <a:r>
              <a:rPr lang="de-DE" dirty="0" err="1" smtClean="0"/>
              <a:t>hemisphere</a:t>
            </a:r>
            <a:r>
              <a:rPr lang="de-DE" dirty="0" smtClean="0"/>
              <a:t>	</a:t>
            </a:r>
            <a:r>
              <a:rPr lang="de-DE" dirty="0" smtClean="0">
                <a:sym typeface="Wingdings" panose="05000000000000000000" pitchFamily="2" charset="2"/>
              </a:rPr>
              <a:t>  </a:t>
            </a:r>
            <a:r>
              <a:rPr lang="de-DE" dirty="0" smtClean="0"/>
              <a:t>2 r/o ASICs</a:t>
            </a:r>
            <a:endParaRPr lang="de-DE" dirty="0"/>
          </a:p>
          <a:p>
            <a:pPr marL="631826" lvl="1" indent="-276225"/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/>
              <a:t>rows</a:t>
            </a:r>
            <a:r>
              <a:rPr lang="de-DE" dirty="0"/>
              <a:t> per </a:t>
            </a:r>
            <a:r>
              <a:rPr lang="de-DE" dirty="0" err="1" smtClean="0"/>
              <a:t>hemisphere</a:t>
            </a:r>
            <a:r>
              <a:rPr lang="de-DE" dirty="0" smtClean="0"/>
              <a:t>	</a:t>
            </a:r>
            <a:r>
              <a:rPr lang="de-DE" dirty="0" smtClean="0">
                <a:sym typeface="Wingdings" panose="05000000000000000000" pitchFamily="2" charset="2"/>
              </a:rPr>
              <a:t>  </a:t>
            </a:r>
            <a:r>
              <a:rPr lang="de-DE" dirty="0" smtClean="0"/>
              <a:t>4 </a:t>
            </a:r>
            <a:r>
              <a:rPr lang="de-DE" dirty="0"/>
              <a:t>r/o </a:t>
            </a:r>
            <a:r>
              <a:rPr lang="de-DE" dirty="0" smtClean="0"/>
              <a:t>ASICs</a:t>
            </a:r>
          </a:p>
          <a:p>
            <a:pPr marL="631826" lvl="1" indent="-276225"/>
            <a:endParaRPr lang="de-DE" dirty="0"/>
          </a:p>
          <a:p>
            <a:pPr marL="361951" indent="-276225"/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beginning</a:t>
            </a:r>
            <a:r>
              <a:rPr lang="de-DE" dirty="0" smtClean="0"/>
              <a:t> 2019</a:t>
            </a:r>
            <a:endParaRPr lang="de-DE" dirty="0"/>
          </a:p>
          <a:p>
            <a:pPr marL="271463" indent="-274638">
              <a:lnSpc>
                <a:spcPts val="2000"/>
              </a:lnSpc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endParaRPr lang="en-US" altLang="en-US" dirty="0"/>
          </a:p>
        </p:txBody>
      </p:sp>
      <p:cxnSp>
        <p:nvCxnSpPr>
          <p:cNvPr id="12" name="Gerader Verbinder 11"/>
          <p:cNvCxnSpPr/>
          <p:nvPr/>
        </p:nvCxnSpPr>
        <p:spPr>
          <a:xfrm flipV="1">
            <a:off x="5307538" y="4948016"/>
            <a:ext cx="1145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5307538" y="5681530"/>
            <a:ext cx="1145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V="1">
            <a:off x="5307538" y="5322607"/>
            <a:ext cx="1145137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 flipV="1">
            <a:off x="8824286" y="5671508"/>
            <a:ext cx="1145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V="1">
            <a:off x="8824286" y="5312585"/>
            <a:ext cx="1145137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 flipV="1">
            <a:off x="8824286" y="5710316"/>
            <a:ext cx="1145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5225841" y="1113789"/>
            <a:ext cx="23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ATHENA WFI </a:t>
            </a:r>
            <a:r>
              <a:rPr lang="de-DE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quadrant</a:t>
            </a:r>
            <a:endParaRPr lang="de-DE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Gerader Verbinder 22"/>
          <p:cNvCxnSpPr/>
          <p:nvPr/>
        </p:nvCxnSpPr>
        <p:spPr>
          <a:xfrm flipV="1">
            <a:off x="8824286" y="4901627"/>
            <a:ext cx="1145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8824286" y="4940435"/>
            <a:ext cx="1145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6958979" y="5604736"/>
            <a:ext cx="113037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ATHENA WFI </a:t>
            </a:r>
          </a:p>
          <a:p>
            <a:pPr>
              <a:lnSpc>
                <a:spcPts val="1800"/>
              </a:lnSpc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fast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detector</a:t>
            </a:r>
            <a:endParaRPr lang="de-DE" sz="1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rows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endParaRPr lang="de-DE" sz="1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0484387" y="5604736"/>
            <a:ext cx="113037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ATHENA WFI </a:t>
            </a:r>
          </a:p>
          <a:p>
            <a:pPr>
              <a:lnSpc>
                <a:spcPts val="1800"/>
              </a:lnSpc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fast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detector</a:t>
            </a:r>
            <a:endParaRPr lang="de-DE" sz="1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rows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endParaRPr lang="de-DE" sz="1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0704355" y="3643501"/>
            <a:ext cx="12960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PXD12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wafer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map</a:t>
            </a:r>
            <a:endParaRPr lang="de-DE" sz="1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2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192" y="2975248"/>
            <a:ext cx="4930879" cy="295562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96642" y="1180516"/>
            <a:ext cx="5269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Excellent spectroscopic performance of the first fast detector was confirmed with the measurement of further emission lines (see below).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second FD was mounted and investigated. FD#2 verified the performance of FD#1.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6566191" y="5859731"/>
            <a:ext cx="500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Spectral performance of the first Fast Detector for different emission lines. All measurements were done at the required readout speed of 80 µs per frame.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err="1"/>
              <a:t>Pre</a:t>
            </a:r>
            <a:r>
              <a:rPr lang="de-DE" b="1" dirty="0"/>
              <a:t>-Flight </a:t>
            </a:r>
            <a:r>
              <a:rPr lang="de-DE" b="1" dirty="0" err="1"/>
              <a:t>Production</a:t>
            </a:r>
            <a:r>
              <a:rPr lang="de-DE" b="1" dirty="0"/>
              <a:t> PXD12</a:t>
            </a:r>
            <a:r>
              <a:rPr lang="de-DE" dirty="0" smtClean="0"/>
              <a:t> </a:t>
            </a:r>
            <a:r>
              <a:rPr lang="de-DE" b="1" dirty="0" smtClean="0"/>
              <a:t>- </a:t>
            </a:r>
            <a:r>
              <a:rPr lang="en-GB" sz="2400" b="1" dirty="0" smtClean="0"/>
              <a:t>Fast Detector (FD)</a:t>
            </a:r>
            <a:endParaRPr lang="en-GB" sz="2400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85" y="1953491"/>
            <a:ext cx="3891165" cy="2918374"/>
          </a:xfrm>
        </p:spPr>
      </p:pic>
      <p:sp>
        <p:nvSpPr>
          <p:cNvPr id="5" name="Textfeld 4"/>
          <p:cNvSpPr txBox="1"/>
          <p:nvPr/>
        </p:nvSpPr>
        <p:spPr>
          <a:xfrm>
            <a:off x="1543772" y="4962699"/>
            <a:ext cx="3959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Fast Detector mounted in a vacuum chamber. An </a:t>
            </a:r>
            <a:r>
              <a:rPr lang="en-GB" sz="1200" baseline="30000" dirty="0" smtClean="0"/>
              <a:t>55</a:t>
            </a:r>
            <a:r>
              <a:rPr lang="en-GB" sz="1200" dirty="0" smtClean="0"/>
              <a:t>Fe source is located in the holdfast on the left.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4084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19001" y="2180249"/>
            <a:ext cx="7634160" cy="3434167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de-DE" sz="1800" dirty="0" err="1"/>
              <a:t>quadrant</a:t>
            </a:r>
            <a:r>
              <a:rPr lang="de-DE" sz="1800" dirty="0"/>
              <a:t> </a:t>
            </a:r>
            <a:r>
              <a:rPr lang="de-DE" sz="1800" dirty="0" err="1"/>
              <a:t>device</a:t>
            </a:r>
            <a:endParaRPr lang="de-DE" sz="1800" dirty="0"/>
          </a:p>
          <a:p>
            <a:pPr lvl="1"/>
            <a:r>
              <a:rPr lang="de-DE" sz="1800" dirty="0" err="1"/>
              <a:t>mounted</a:t>
            </a:r>
            <a:r>
              <a:rPr lang="de-DE" sz="1800" dirty="0"/>
              <a:t> at HLL</a:t>
            </a:r>
          </a:p>
          <a:p>
            <a:pPr lvl="1"/>
            <a:r>
              <a:rPr lang="de-DE" sz="1800" dirty="0" err="1"/>
              <a:t>operated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MPE </a:t>
            </a:r>
            <a:r>
              <a:rPr lang="de-DE" sz="1800" dirty="0" err="1"/>
              <a:t>detector</a:t>
            </a:r>
            <a:r>
              <a:rPr lang="de-DE" sz="1800" dirty="0"/>
              <a:t> </a:t>
            </a:r>
            <a:r>
              <a:rPr lang="de-DE" sz="1800" dirty="0" err="1"/>
              <a:t>group</a:t>
            </a:r>
            <a:endParaRPr lang="de-DE" sz="1800" dirty="0"/>
          </a:p>
          <a:p>
            <a:pPr lvl="1"/>
            <a:endParaRPr lang="de-DE" sz="1800" dirty="0"/>
          </a:p>
          <a:p>
            <a:pPr lvl="1"/>
            <a:r>
              <a:rPr lang="de-DE" sz="1800" dirty="0"/>
              <a:t>non-</a:t>
            </a:r>
            <a:r>
              <a:rPr lang="de-DE" sz="1800" dirty="0" err="1"/>
              <a:t>functioning</a:t>
            </a:r>
            <a:endParaRPr lang="de-DE" sz="1800" dirty="0"/>
          </a:p>
          <a:p>
            <a:pPr lvl="1"/>
            <a:r>
              <a:rPr lang="de-DE" sz="1800" dirty="0" err="1"/>
              <a:t>identified</a:t>
            </a:r>
            <a:r>
              <a:rPr lang="de-DE" sz="1800" dirty="0"/>
              <a:t> </a:t>
            </a:r>
            <a:r>
              <a:rPr lang="de-DE" sz="1800" dirty="0" err="1"/>
              <a:t>defect</a:t>
            </a:r>
            <a:r>
              <a:rPr lang="de-DE" sz="1800" dirty="0"/>
              <a:t>: </a:t>
            </a:r>
            <a:r>
              <a:rPr lang="de-DE" sz="1800" dirty="0" err="1"/>
              <a:t>short</a:t>
            </a:r>
            <a:r>
              <a:rPr lang="de-DE" sz="1800" dirty="0"/>
              <a:t> </a:t>
            </a:r>
            <a:r>
              <a:rPr lang="de-DE" sz="1800" dirty="0" err="1"/>
              <a:t>source</a:t>
            </a:r>
            <a:r>
              <a:rPr lang="de-DE" sz="1800" dirty="0"/>
              <a:t> – </a:t>
            </a:r>
            <a:r>
              <a:rPr lang="de-DE" sz="1800" dirty="0" smtClean="0"/>
              <a:t>ring1</a:t>
            </a:r>
          </a:p>
          <a:p>
            <a:pPr lvl="1"/>
            <a:endParaRPr lang="de-DE" sz="1800" dirty="0"/>
          </a:p>
          <a:p>
            <a:r>
              <a:rPr lang="de-DE" sz="2000" dirty="0" err="1" smtClean="0"/>
              <a:t>short</a:t>
            </a:r>
            <a:r>
              <a:rPr lang="de-DE" sz="2000" dirty="0" smtClean="0"/>
              <a:t> in all large </a:t>
            </a:r>
            <a:r>
              <a:rPr lang="de-DE" sz="2000" dirty="0" err="1" smtClean="0"/>
              <a:t>devices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PXD12-2</a:t>
            </a:r>
            <a:endParaRPr lang="de-DE" sz="2000" dirty="0"/>
          </a:p>
          <a:p>
            <a:endParaRPr lang="de-DE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Pre</a:t>
            </a:r>
            <a:r>
              <a:rPr lang="de-DE" b="1" dirty="0"/>
              <a:t>-Flight </a:t>
            </a:r>
            <a:r>
              <a:rPr lang="de-DE" b="1" dirty="0" err="1"/>
              <a:t>Production</a:t>
            </a:r>
            <a:r>
              <a:rPr lang="de-DE" b="1" dirty="0"/>
              <a:t> PXD12</a:t>
            </a:r>
            <a:endParaRPr lang="de-DE" dirty="0"/>
          </a:p>
        </p:txBody>
      </p:sp>
      <p:pic>
        <p:nvPicPr>
          <p:cNvPr id="4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42" y="2052928"/>
            <a:ext cx="4289318" cy="32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9191" y="1395759"/>
            <a:ext cx="3135600" cy="3124239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de-DE" spc="0" dirty="0" err="1" smtClean="0"/>
              <a:t>failure</a:t>
            </a:r>
            <a:r>
              <a:rPr lang="de-DE" spc="0" dirty="0" smtClean="0"/>
              <a:t> </a:t>
            </a:r>
            <a:r>
              <a:rPr lang="de-DE" spc="0" dirty="0" err="1" smtClean="0"/>
              <a:t>mechanism</a:t>
            </a:r>
            <a:r>
              <a:rPr lang="de-DE" spc="0" dirty="0" smtClean="0"/>
              <a:t> </a:t>
            </a:r>
            <a:endParaRPr lang="de-DE" spc="0" dirty="0"/>
          </a:p>
          <a:p>
            <a:pPr lvl="1">
              <a:spcBef>
                <a:spcPts val="600"/>
              </a:spcBef>
              <a:tabLst>
                <a:tab pos="715963" algn="l"/>
              </a:tabLst>
            </a:pPr>
            <a:r>
              <a:rPr lang="de-DE" spc="0" dirty="0" smtClean="0"/>
              <a:t>intra-</a:t>
            </a:r>
            <a:r>
              <a:rPr lang="de-DE" spc="0" dirty="0" err="1" smtClean="0"/>
              <a:t>layer</a:t>
            </a:r>
            <a:r>
              <a:rPr lang="de-DE" spc="0" dirty="0" smtClean="0"/>
              <a:t> </a:t>
            </a:r>
            <a:r>
              <a:rPr lang="de-DE" spc="0" dirty="0" err="1"/>
              <a:t>short</a:t>
            </a:r>
            <a:r>
              <a:rPr lang="de-DE" spc="0" dirty="0"/>
              <a:t> </a:t>
            </a:r>
            <a:r>
              <a:rPr lang="de-DE" spc="0" dirty="0" err="1"/>
              <a:t>within</a:t>
            </a:r>
            <a:r>
              <a:rPr lang="de-DE" spc="0" dirty="0"/>
              <a:t> </a:t>
            </a:r>
            <a:r>
              <a:rPr lang="de-DE" spc="0" dirty="0" smtClean="0"/>
              <a:t>metal1</a:t>
            </a:r>
          </a:p>
          <a:p>
            <a:pPr marL="539750" lvl="1" indent="0">
              <a:spcBef>
                <a:spcPts val="600"/>
              </a:spcBef>
              <a:spcAft>
                <a:spcPts val="1200"/>
              </a:spcAft>
              <a:buNone/>
              <a:tabLst>
                <a:tab pos="806450" algn="l"/>
              </a:tabLst>
            </a:pPr>
            <a:r>
              <a:rPr lang="de-DE" b="1" spc="0" dirty="0" smtClean="0">
                <a:solidFill>
                  <a:srgbClr val="017674"/>
                </a:solidFill>
                <a:sym typeface="Wingdings" panose="05000000000000000000" pitchFamily="2" charset="2"/>
              </a:rPr>
              <a:t></a:t>
            </a:r>
            <a:r>
              <a:rPr lang="de-DE" spc="0" dirty="0" smtClean="0">
                <a:sym typeface="Wingdings" panose="05000000000000000000" pitchFamily="2" charset="2"/>
              </a:rPr>
              <a:t> 	</a:t>
            </a:r>
            <a:r>
              <a:rPr lang="de-DE" spc="0" dirty="0" err="1" smtClean="0"/>
              <a:t>ruled</a:t>
            </a:r>
            <a:r>
              <a:rPr lang="de-DE" spc="0" dirty="0" smtClean="0"/>
              <a:t> out </a:t>
            </a:r>
            <a:r>
              <a:rPr lang="de-DE" spc="0" dirty="0" err="1" smtClean="0"/>
              <a:t>by</a:t>
            </a:r>
            <a:r>
              <a:rPr lang="de-DE" spc="0" dirty="0" smtClean="0"/>
              <a:t> layout</a:t>
            </a:r>
          </a:p>
          <a:p>
            <a:pPr lvl="1">
              <a:spcBef>
                <a:spcPts val="600"/>
              </a:spcBef>
              <a:tabLst>
                <a:tab pos="715963" algn="l"/>
              </a:tabLst>
            </a:pPr>
            <a:r>
              <a:rPr lang="de-DE" spc="0" dirty="0" smtClean="0"/>
              <a:t>inter-</a:t>
            </a:r>
            <a:r>
              <a:rPr lang="de-DE" spc="0" dirty="0" err="1" smtClean="0"/>
              <a:t>layer</a:t>
            </a:r>
            <a:r>
              <a:rPr lang="de-DE" spc="0" dirty="0" smtClean="0"/>
              <a:t> </a:t>
            </a:r>
            <a:r>
              <a:rPr lang="de-DE" spc="0" dirty="0" err="1"/>
              <a:t>short</a:t>
            </a:r>
            <a:r>
              <a:rPr lang="de-DE" spc="0" dirty="0"/>
              <a:t> </a:t>
            </a:r>
            <a:r>
              <a:rPr lang="de-DE" spc="0" dirty="0" err="1"/>
              <a:t>by</a:t>
            </a:r>
            <a:r>
              <a:rPr lang="de-DE" spc="0" dirty="0"/>
              <a:t> </a:t>
            </a:r>
            <a:r>
              <a:rPr lang="de-DE" spc="0" dirty="0" err="1"/>
              <a:t>insufficient</a:t>
            </a:r>
            <a:r>
              <a:rPr lang="de-DE" spc="0" dirty="0"/>
              <a:t> </a:t>
            </a:r>
            <a:r>
              <a:rPr lang="de-DE" spc="0" dirty="0" err="1" smtClean="0"/>
              <a:t>insulation</a:t>
            </a:r>
            <a:endParaRPr lang="de-DE" i="1" spc="0" dirty="0"/>
          </a:p>
          <a:p>
            <a:pPr marL="539750" lvl="1" indent="0">
              <a:spcBef>
                <a:spcPts val="600"/>
              </a:spcBef>
              <a:spcAft>
                <a:spcPts val="1200"/>
              </a:spcAft>
              <a:buNone/>
              <a:tabLst>
                <a:tab pos="720725" algn="l"/>
                <a:tab pos="985838" algn="l"/>
              </a:tabLst>
            </a:pPr>
            <a:r>
              <a:rPr lang="de-DE" b="1" spc="0" dirty="0" smtClean="0">
                <a:solidFill>
                  <a:srgbClr val="017674"/>
                </a:solidFill>
                <a:sym typeface="Wingdings" panose="05000000000000000000" pitchFamily="2" charset="2"/>
              </a:rPr>
              <a:t></a:t>
            </a:r>
            <a:r>
              <a:rPr lang="de-DE" spc="0" dirty="0" smtClean="0">
                <a:sym typeface="Wingdings" panose="05000000000000000000" pitchFamily="2" charset="2"/>
              </a:rPr>
              <a:t>  </a:t>
            </a:r>
            <a:r>
              <a:rPr lang="de-DE" spc="0" dirty="0" err="1">
                <a:sym typeface="Wingdings" panose="05000000000000000000" pitchFamily="2" charset="2"/>
              </a:rPr>
              <a:t>triple</a:t>
            </a:r>
            <a:r>
              <a:rPr lang="de-DE" spc="0" dirty="0">
                <a:sym typeface="Wingdings" panose="05000000000000000000" pitchFamily="2" charset="2"/>
              </a:rPr>
              <a:t> </a:t>
            </a:r>
            <a:r>
              <a:rPr lang="de-DE" spc="0" dirty="0" err="1">
                <a:sym typeface="Wingdings" panose="05000000000000000000" pitchFamily="2" charset="2"/>
              </a:rPr>
              <a:t>stack</a:t>
            </a:r>
            <a:r>
              <a:rPr lang="de-DE" spc="0" dirty="0">
                <a:sym typeface="Wingdings" panose="05000000000000000000" pitchFamily="2" charset="2"/>
              </a:rPr>
              <a:t> </a:t>
            </a:r>
            <a:r>
              <a:rPr lang="de-DE" spc="0" dirty="0" err="1" smtClean="0">
                <a:sym typeface="Wingdings" panose="05000000000000000000" pitchFamily="2" charset="2"/>
              </a:rPr>
              <a:t>polySi</a:t>
            </a:r>
            <a:r>
              <a:rPr lang="de-DE" spc="0" dirty="0" smtClean="0">
                <a:sym typeface="Wingdings" panose="05000000000000000000" pitchFamily="2" charset="2"/>
              </a:rPr>
              <a:t>/metal1/metal2</a:t>
            </a:r>
            <a:endParaRPr lang="de-DE" spc="0" dirty="0" smtClean="0"/>
          </a:p>
          <a:p>
            <a:pPr lvl="1">
              <a:spcBef>
                <a:spcPts val="600"/>
              </a:spcBef>
              <a:tabLst>
                <a:tab pos="715963" algn="l"/>
              </a:tabLst>
            </a:pPr>
            <a:endParaRPr lang="de-DE" spc="0" dirty="0" smtClean="0"/>
          </a:p>
          <a:p>
            <a:pPr lvl="1">
              <a:spcBef>
                <a:spcPts val="600"/>
              </a:spcBef>
              <a:tabLst>
                <a:tab pos="715963" algn="l"/>
              </a:tabLst>
            </a:pPr>
            <a:r>
              <a:rPr lang="de-DE" spc="0" dirty="0" smtClean="0"/>
              <a:t>not </a:t>
            </a:r>
            <a:r>
              <a:rPr lang="de-DE" spc="0" dirty="0" err="1" smtClean="0"/>
              <a:t>known</a:t>
            </a:r>
            <a:r>
              <a:rPr lang="de-DE" spc="0" dirty="0" smtClean="0"/>
              <a:t> </a:t>
            </a:r>
            <a:r>
              <a:rPr lang="de-DE" spc="0" dirty="0" err="1" smtClean="0"/>
              <a:t>from</a:t>
            </a:r>
            <a:r>
              <a:rPr lang="de-DE" spc="0" dirty="0" smtClean="0"/>
              <a:t> </a:t>
            </a:r>
            <a:r>
              <a:rPr lang="de-DE" spc="0" dirty="0" err="1" smtClean="0"/>
              <a:t>previous</a:t>
            </a:r>
            <a:r>
              <a:rPr lang="de-DE" spc="0" dirty="0" smtClean="0"/>
              <a:t> </a:t>
            </a:r>
            <a:r>
              <a:rPr lang="de-DE" spc="0" dirty="0" err="1" smtClean="0"/>
              <a:t>productions</a:t>
            </a:r>
            <a:endParaRPr lang="de-DE" i="1" spc="0" dirty="0"/>
          </a:p>
          <a:p>
            <a:pPr lvl="1">
              <a:spcBef>
                <a:spcPts val="1800"/>
              </a:spcBef>
              <a:tabLst>
                <a:tab pos="715963" algn="l"/>
              </a:tabLst>
            </a:pPr>
            <a:r>
              <a:rPr lang="de-DE" spc="0" dirty="0" err="1" smtClean="0"/>
              <a:t>no</a:t>
            </a:r>
            <a:r>
              <a:rPr lang="de-DE" spc="0" dirty="0" smtClean="0"/>
              <a:t> </a:t>
            </a:r>
            <a:r>
              <a:rPr lang="de-DE" spc="0" dirty="0" err="1" smtClean="0"/>
              <a:t>repair</a:t>
            </a:r>
            <a:r>
              <a:rPr lang="de-DE" spc="0" dirty="0" smtClean="0"/>
              <a:t> </a:t>
            </a:r>
            <a:r>
              <a:rPr lang="de-DE" spc="0" dirty="0" err="1" smtClean="0"/>
              <a:t>option</a:t>
            </a:r>
            <a:r>
              <a:rPr lang="de-DE" spc="0" dirty="0" smtClean="0"/>
              <a:t> </a:t>
            </a:r>
            <a:r>
              <a:rPr lang="de-DE" spc="0" dirty="0" err="1" smtClean="0"/>
              <a:t>for</a:t>
            </a:r>
            <a:r>
              <a:rPr lang="de-DE" spc="0" dirty="0" smtClean="0"/>
              <a:t> </a:t>
            </a:r>
            <a:r>
              <a:rPr lang="de-DE" spc="0" dirty="0" err="1" smtClean="0"/>
              <a:t>diced</a:t>
            </a:r>
            <a:r>
              <a:rPr lang="de-DE" spc="0" dirty="0" smtClean="0"/>
              <a:t> </a:t>
            </a:r>
            <a:r>
              <a:rPr lang="de-DE" spc="0" dirty="0" err="1" smtClean="0"/>
              <a:t>chips</a:t>
            </a:r>
            <a:r>
              <a:rPr lang="de-DE" spc="0" dirty="0" smtClean="0"/>
              <a:t> (PXD12.2)</a:t>
            </a:r>
          </a:p>
          <a:p>
            <a:pPr marL="539750" lvl="1" indent="0">
              <a:spcBef>
                <a:spcPts val="600"/>
              </a:spcBef>
              <a:spcAft>
                <a:spcPts val="1200"/>
              </a:spcAft>
              <a:buNone/>
              <a:tabLst>
                <a:tab pos="715963" algn="l"/>
                <a:tab pos="985838" algn="l"/>
              </a:tabLst>
            </a:pPr>
            <a:endParaRPr lang="de-DE" spc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Pre</a:t>
            </a:r>
            <a:r>
              <a:rPr lang="de-DE" b="1" dirty="0"/>
              <a:t>-Flight </a:t>
            </a:r>
            <a:r>
              <a:rPr lang="de-DE" b="1" dirty="0" err="1"/>
              <a:t>Production</a:t>
            </a:r>
            <a:r>
              <a:rPr lang="de-DE" b="1" dirty="0"/>
              <a:t> PXD12</a:t>
            </a:r>
            <a:endParaRPr lang="en-US" sz="2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1796713" y="6453188"/>
            <a:ext cx="395287" cy="179387"/>
          </a:xfrm>
        </p:spPr>
        <p:txBody>
          <a:bodyPr/>
          <a:lstStyle/>
          <a:p>
            <a:pPr algn="r"/>
            <a:fld id="{48AB53DF-44C7-4E0A-A5DE-06E7FD589F68}" type="slidenum">
              <a:rPr lang="de-DE" smtClean="0"/>
              <a:pPr algn="r"/>
              <a:t>19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137362" y="4904136"/>
            <a:ext cx="1523174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PXD12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pixel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layout</a:t>
            </a:r>
          </a:p>
          <a:p>
            <a:pPr>
              <a:spcAft>
                <a:spcPts val="600"/>
              </a:spcAft>
            </a:pP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conductive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layers</a:t>
            </a:r>
            <a:endParaRPr lang="de-DE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  <a:tabLst>
                <a:tab pos="266700" algn="l"/>
              </a:tabLst>
            </a:pPr>
            <a:r>
              <a:rPr lang="de-DE" sz="1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 3" panose="05040102010807070707" pitchFamily="18" charset="2"/>
              </a:rPr>
              <a:t>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  <a:sym typeface="Wingdings 3" panose="05040102010807070707" pitchFamily="18" charset="2"/>
              </a:rPr>
              <a:t>	metal1</a:t>
            </a:r>
          </a:p>
          <a:p>
            <a:pPr>
              <a:spcAft>
                <a:spcPts val="300"/>
              </a:spcAft>
              <a:tabLst>
                <a:tab pos="266700" algn="l"/>
              </a:tabLst>
            </a:pPr>
            <a:r>
              <a:rPr lang="de-DE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 3" panose="05040102010807070707" pitchFamily="18" charset="2"/>
              </a:rPr>
              <a:t>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  <a:sym typeface="Wingdings 3" panose="05040102010807070707" pitchFamily="18" charset="2"/>
              </a:rPr>
              <a:t>	metal2</a:t>
            </a:r>
          </a:p>
          <a:p>
            <a:pPr>
              <a:spcAft>
                <a:spcPts val="600"/>
              </a:spcAft>
              <a:tabLst>
                <a:tab pos="266700" algn="l"/>
              </a:tabLst>
            </a:pPr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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	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polySi</a:t>
            </a:r>
            <a:endParaRPr lang="de-DE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196153" y="4904136"/>
            <a:ext cx="23615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PXD12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pixel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micro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-photograph</a:t>
            </a:r>
          </a:p>
        </p:txBody>
      </p:sp>
      <p:grpSp>
        <p:nvGrpSpPr>
          <p:cNvPr id="44" name="Gruppieren 43"/>
          <p:cNvGrpSpPr/>
          <p:nvPr/>
        </p:nvGrpSpPr>
        <p:grpSpPr>
          <a:xfrm>
            <a:off x="5144750" y="1238250"/>
            <a:ext cx="3388759" cy="3435906"/>
            <a:chOff x="5144750" y="1238250"/>
            <a:chExt cx="3388759" cy="343590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5123759" y="1268152"/>
              <a:ext cx="3431758" cy="3380250"/>
            </a:xfrm>
            <a:prstGeom prst="rect">
              <a:avLst/>
            </a:prstGeom>
          </p:spPr>
        </p:pic>
        <p:cxnSp>
          <p:nvCxnSpPr>
            <p:cNvPr id="16" name="Gerader Verbinder 15"/>
            <p:cNvCxnSpPr/>
            <p:nvPr/>
          </p:nvCxnSpPr>
          <p:spPr>
            <a:xfrm>
              <a:off x="5149512" y="3311012"/>
              <a:ext cx="133560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>
              <a:off x="5144750" y="3546987"/>
              <a:ext cx="130680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>
            <a:xfrm>
              <a:off x="6430297" y="3561735"/>
              <a:ext cx="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 flipV="1">
              <a:off x="6446044" y="3243454"/>
              <a:ext cx="306000" cy="3060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6744061" y="3247026"/>
              <a:ext cx="19080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>
              <a:off x="6924137" y="3243454"/>
              <a:ext cx="306000" cy="3060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>
              <a:off x="7224712" y="3546987"/>
              <a:ext cx="22320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>
              <a:off x="7791909" y="3546987"/>
              <a:ext cx="74160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>
            <a:xfrm flipV="1">
              <a:off x="6479381" y="3098006"/>
              <a:ext cx="213084" cy="213007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>
              <a:off x="6686461" y="3100387"/>
              <a:ext cx="30600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/>
          </p:nvCxnSpPr>
          <p:spPr>
            <a:xfrm flipH="1" flipV="1">
              <a:off x="6986741" y="3098005"/>
              <a:ext cx="213084" cy="213007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/>
            <p:nvPr/>
          </p:nvCxnSpPr>
          <p:spPr>
            <a:xfrm>
              <a:off x="7194365" y="3311012"/>
              <a:ext cx="25560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>
              <a:off x="7790322" y="3311012"/>
              <a:ext cx="74160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>
              <a:off x="7440094" y="3546987"/>
              <a:ext cx="0" cy="1127169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>
              <a:off x="7801451" y="3546987"/>
              <a:ext cx="0" cy="1127169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 flipH="1" flipV="1">
              <a:off x="6657975" y="1620837"/>
              <a:ext cx="0" cy="2603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 flipH="1" flipV="1">
              <a:off x="7019925" y="1620837"/>
              <a:ext cx="0" cy="2603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>
              <a:off x="5149513" y="1872944"/>
              <a:ext cx="150846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>
              <a:off x="5149513" y="2108993"/>
              <a:ext cx="229058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/>
            <p:nvPr/>
          </p:nvCxnSpPr>
          <p:spPr>
            <a:xfrm flipV="1">
              <a:off x="7801451" y="2108993"/>
              <a:ext cx="73099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/>
            <p:cNvCxnSpPr/>
            <p:nvPr/>
          </p:nvCxnSpPr>
          <p:spPr>
            <a:xfrm flipV="1">
              <a:off x="7801451" y="1872944"/>
              <a:ext cx="73099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/>
            <p:nvPr/>
          </p:nvCxnSpPr>
          <p:spPr>
            <a:xfrm>
              <a:off x="7019331" y="1872944"/>
              <a:ext cx="420763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>
              <a:off x="7440094" y="1872944"/>
              <a:ext cx="36135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/>
            <p:cNvCxnSpPr/>
            <p:nvPr/>
          </p:nvCxnSpPr>
          <p:spPr>
            <a:xfrm>
              <a:off x="7440094" y="2108993"/>
              <a:ext cx="36135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/>
            <p:cNvCxnSpPr/>
            <p:nvPr/>
          </p:nvCxnSpPr>
          <p:spPr>
            <a:xfrm>
              <a:off x="7440094" y="1238250"/>
              <a:ext cx="0" cy="2072762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/>
            <p:cNvCxnSpPr/>
            <p:nvPr/>
          </p:nvCxnSpPr>
          <p:spPr>
            <a:xfrm>
              <a:off x="7801451" y="1238250"/>
              <a:ext cx="0" cy="2072762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Bogen 41"/>
            <p:cNvSpPr/>
            <p:nvPr/>
          </p:nvSpPr>
          <p:spPr>
            <a:xfrm>
              <a:off x="6657974" y="1605921"/>
              <a:ext cx="359263" cy="51830"/>
            </a:xfrm>
            <a:prstGeom prst="arc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Bogen 42"/>
            <p:cNvSpPr/>
            <p:nvPr/>
          </p:nvSpPr>
          <p:spPr>
            <a:xfrm flipH="1">
              <a:off x="6657381" y="1605921"/>
              <a:ext cx="359263" cy="51830"/>
            </a:xfrm>
            <a:prstGeom prst="arc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5305630" y="3311765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 err="1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</a:t>
            </a:r>
            <a:endParaRPr lang="de-DE" sz="1000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 rot="16200000">
            <a:off x="7314712" y="1428018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 err="1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</a:t>
            </a:r>
            <a:endParaRPr lang="de-DE" sz="1000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5305630" y="1858883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ring1</a:t>
            </a:r>
          </a:p>
        </p:txBody>
      </p:sp>
    </p:spTree>
    <p:extLst>
      <p:ext uri="{BB962C8B-B14F-4D97-AF65-F5344CB8AC3E}">
        <p14:creationId xmlns:p14="http://schemas.microsoft.com/office/powerpoint/2010/main" val="26309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Contributors</a:t>
            </a:r>
            <a:endParaRPr lang="de-DE" b="1" dirty="0"/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2938003" y="943813"/>
            <a:ext cx="2131846" cy="4930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628650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953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10779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257300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Alexander </a:t>
            </a:r>
            <a:r>
              <a:rPr lang="it-IT" sz="1400" dirty="0" err="1"/>
              <a:t>Bähr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Peter Lechner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 err="1"/>
              <a:t>Raik</a:t>
            </a:r>
            <a:r>
              <a:rPr lang="it-IT" sz="1400" dirty="0"/>
              <a:t> </a:t>
            </a:r>
            <a:r>
              <a:rPr lang="it-IT" sz="1400" dirty="0" smtClean="0"/>
              <a:t>Lehmann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 smtClean="0"/>
              <a:t>Danilo </a:t>
            </a:r>
            <a:r>
              <a:rPr lang="it-IT" sz="1400" dirty="0" err="1" smtClean="0"/>
              <a:t>Mießner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Jelena </a:t>
            </a:r>
            <a:r>
              <a:rPr lang="it-IT" sz="1400" dirty="0" err="1"/>
              <a:t>Ninković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 err="1"/>
              <a:t>Rainer</a:t>
            </a:r>
            <a:r>
              <a:rPr lang="it-IT" sz="1400" dirty="0"/>
              <a:t> Richter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Gerhard </a:t>
            </a:r>
            <a:r>
              <a:rPr lang="it-IT" sz="1400" dirty="0" err="1"/>
              <a:t>Schaller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Florian </a:t>
            </a:r>
            <a:r>
              <a:rPr lang="it-IT" sz="1400" dirty="0" err="1"/>
              <a:t>Schopper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Johannes </a:t>
            </a:r>
            <a:r>
              <a:rPr lang="it-IT" sz="1400" dirty="0" err="1"/>
              <a:t>Treis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Christian </a:t>
            </a:r>
            <a:r>
              <a:rPr lang="it-IT" sz="1400" dirty="0" err="1"/>
              <a:t>Zirr</a:t>
            </a:r>
            <a:r>
              <a:rPr lang="de-DE" sz="1400" dirty="0">
                <a:cs typeface="Verdana" panose="020B0604030504040204" pitchFamily="34" charset="0"/>
              </a:rPr>
              <a:t> </a:t>
            </a:r>
          </a:p>
          <a:p>
            <a:pPr marL="0" indent="0">
              <a:spcAft>
                <a:spcPts val="0"/>
              </a:spcAft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b="1" dirty="0"/>
              <a:t>WFI PI-</a:t>
            </a:r>
            <a:r>
              <a:rPr lang="it-IT" sz="1400" b="1" dirty="0" err="1"/>
              <a:t>ship</a:t>
            </a:r>
            <a:endParaRPr lang="it-IT" sz="1400" b="1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Annika </a:t>
            </a:r>
            <a:r>
              <a:rPr lang="it-IT" sz="1400" dirty="0" err="1"/>
              <a:t>Behrens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Michael </a:t>
            </a:r>
            <a:r>
              <a:rPr lang="it-IT" sz="1400" dirty="0" err="1"/>
              <a:t>Bonholzer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Valentin </a:t>
            </a:r>
            <a:r>
              <a:rPr lang="it-IT" sz="1400" dirty="0" err="1"/>
              <a:t>Emberger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 err="1"/>
              <a:t>Norbert</a:t>
            </a:r>
            <a:r>
              <a:rPr lang="it-IT" sz="1400" dirty="0"/>
              <a:t> </a:t>
            </a:r>
            <a:r>
              <a:rPr lang="it-IT" sz="1400" dirty="0" err="1"/>
              <a:t>Meidinger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Johannes </a:t>
            </a:r>
            <a:r>
              <a:rPr lang="it-IT" sz="1400" dirty="0" smtClean="0"/>
              <a:t>Müller-</a:t>
            </a:r>
            <a:r>
              <a:rPr lang="it-IT" sz="1400" dirty="0" err="1" smtClean="0"/>
              <a:t>Seidlitz</a:t>
            </a:r>
            <a:endParaRPr lang="it-IT" sz="1400" dirty="0" smtClean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 err="1" smtClean="0"/>
              <a:t>Kirpal</a:t>
            </a:r>
            <a:r>
              <a:rPr lang="it-IT" sz="1400" dirty="0" smtClean="0"/>
              <a:t> </a:t>
            </a:r>
            <a:r>
              <a:rPr lang="it-IT" sz="1400" dirty="0" err="1" smtClean="0"/>
              <a:t>Nandra</a:t>
            </a:r>
            <a:r>
              <a:rPr lang="it-IT" sz="1400" dirty="0" smtClean="0"/>
              <a:t> (PI) </a:t>
            </a:r>
            <a:endParaRPr lang="it-IT" sz="14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it-IT" sz="1400" dirty="0"/>
              <a:t>Wolfgang </a:t>
            </a:r>
            <a:r>
              <a:rPr lang="it-IT" sz="1400" dirty="0" err="1"/>
              <a:t>Treberspurg</a:t>
            </a:r>
            <a:r>
              <a:rPr lang="it-IT" sz="1400" dirty="0"/>
              <a:t> </a:t>
            </a:r>
            <a:endParaRPr lang="de-DE" sz="1400" dirty="0"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2" y="1254590"/>
            <a:ext cx="1259916" cy="75165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01" y="3862366"/>
            <a:ext cx="968521" cy="93585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18" y="3909268"/>
            <a:ext cx="6294075" cy="197906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55095" y="2204837"/>
            <a:ext cx="183493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17674"/>
                </a:solidFill>
              </a:rPr>
              <a:t>Semiconductor Lab </a:t>
            </a:r>
          </a:p>
          <a:p>
            <a:pPr algn="ctr"/>
            <a:r>
              <a:rPr lang="de-DE" sz="1200" dirty="0" err="1">
                <a:solidFill>
                  <a:srgbClr val="017674"/>
                </a:solidFill>
              </a:rPr>
              <a:t>of</a:t>
            </a:r>
            <a:r>
              <a:rPr lang="de-DE" sz="1200" dirty="0">
                <a:solidFill>
                  <a:srgbClr val="017674"/>
                </a:solidFill>
              </a:rPr>
              <a:t> Max-Planck-Society</a:t>
            </a:r>
          </a:p>
          <a:p>
            <a:pPr algn="ctr">
              <a:spcBef>
                <a:spcPts val="600"/>
              </a:spcBef>
            </a:pPr>
            <a:r>
              <a:rPr lang="de-DE" sz="1200" dirty="0" err="1">
                <a:solidFill>
                  <a:srgbClr val="017674"/>
                </a:solidFill>
              </a:rPr>
              <a:t>Munich</a:t>
            </a:r>
            <a:r>
              <a:rPr lang="de-DE" sz="1200" dirty="0">
                <a:solidFill>
                  <a:srgbClr val="017674"/>
                </a:solidFill>
              </a:rPr>
              <a:t>, Germany</a:t>
            </a:r>
            <a:endParaRPr lang="en-US" sz="1200" dirty="0">
              <a:solidFill>
                <a:srgbClr val="017674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94631" y="5009348"/>
            <a:ext cx="195586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17674"/>
                </a:solidFill>
              </a:rPr>
              <a:t>Max-Planck-Institute </a:t>
            </a:r>
            <a:r>
              <a:rPr lang="de-DE" sz="1200" dirty="0" err="1">
                <a:solidFill>
                  <a:srgbClr val="017674"/>
                </a:solidFill>
              </a:rPr>
              <a:t>for</a:t>
            </a:r>
            <a:r>
              <a:rPr lang="de-DE" sz="1200" dirty="0">
                <a:solidFill>
                  <a:srgbClr val="017674"/>
                </a:solidFill>
              </a:rPr>
              <a:t> </a:t>
            </a:r>
            <a:r>
              <a:rPr lang="de-DE" sz="1200" dirty="0" err="1">
                <a:solidFill>
                  <a:srgbClr val="017674"/>
                </a:solidFill>
              </a:rPr>
              <a:t>Extraterrstrial</a:t>
            </a:r>
            <a:r>
              <a:rPr lang="de-DE" sz="1200" dirty="0">
                <a:solidFill>
                  <a:srgbClr val="017674"/>
                </a:solidFill>
              </a:rPr>
              <a:t> </a:t>
            </a:r>
            <a:r>
              <a:rPr lang="de-DE" sz="1200" dirty="0" err="1">
                <a:solidFill>
                  <a:srgbClr val="017674"/>
                </a:solidFill>
              </a:rPr>
              <a:t>Physics</a:t>
            </a:r>
            <a:endParaRPr lang="de-DE" sz="1200" dirty="0">
              <a:solidFill>
                <a:srgbClr val="017674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de-DE" sz="1200" dirty="0">
                <a:solidFill>
                  <a:srgbClr val="017674"/>
                </a:solidFill>
              </a:rPr>
              <a:t>Garching, Germany</a:t>
            </a:r>
            <a:endParaRPr lang="en-US" sz="1200" dirty="0">
              <a:solidFill>
                <a:srgbClr val="017674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002381" y="3073299"/>
            <a:ext cx="1678524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indent="-171450">
              <a:buClr>
                <a:srgbClr val="017674"/>
              </a:buClr>
              <a:buFont typeface="Wingdings" panose="05000000000000000000" pitchFamily="2" charset="2"/>
              <a:buChar char="§"/>
            </a:pPr>
            <a:r>
              <a:rPr lang="de-DE" sz="1200" dirty="0" err="1" smtClean="0"/>
              <a:t>concept</a:t>
            </a:r>
            <a:r>
              <a:rPr lang="de-DE" sz="1200" dirty="0" smtClean="0"/>
              <a:t> </a:t>
            </a:r>
            <a:r>
              <a:rPr lang="de-DE" sz="1200" dirty="0"/>
              <a:t>&amp; </a:t>
            </a:r>
            <a:r>
              <a:rPr lang="de-DE" sz="1200" dirty="0" err="1"/>
              <a:t>layout</a:t>
            </a:r>
            <a:endParaRPr lang="de-DE" sz="1200" dirty="0"/>
          </a:p>
          <a:p>
            <a:pPr marL="171450" indent="-171450">
              <a:buClr>
                <a:srgbClr val="017674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fabrication</a:t>
            </a:r>
            <a:r>
              <a:rPr lang="de-DE" sz="1200" dirty="0"/>
              <a:t>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002381" y="5897652"/>
            <a:ext cx="2290279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indent="-171450">
              <a:buClr>
                <a:srgbClr val="017674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device</a:t>
            </a:r>
            <a:r>
              <a:rPr lang="de-DE" sz="1200" dirty="0"/>
              <a:t> </a:t>
            </a:r>
            <a:r>
              <a:rPr lang="de-DE" sz="1200" dirty="0" err="1"/>
              <a:t>test</a:t>
            </a:r>
            <a:endParaRPr lang="de-DE" sz="1200" dirty="0"/>
          </a:p>
          <a:p>
            <a:pPr marL="171450" indent="-171450">
              <a:buClr>
                <a:srgbClr val="017674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readout</a:t>
            </a:r>
            <a:r>
              <a:rPr lang="de-DE" sz="1200" dirty="0"/>
              <a:t> </a:t>
            </a:r>
            <a:r>
              <a:rPr lang="de-DE" sz="1200" dirty="0" smtClean="0"/>
              <a:t> &amp; </a:t>
            </a:r>
            <a:r>
              <a:rPr lang="de-DE" sz="1200" dirty="0" err="1" smtClean="0"/>
              <a:t>control</a:t>
            </a:r>
            <a:r>
              <a:rPr lang="de-DE" sz="1200" dirty="0" smtClean="0"/>
              <a:t> </a:t>
            </a:r>
            <a:r>
              <a:rPr lang="de-DE" sz="1200" dirty="0" err="1" smtClean="0"/>
              <a:t>electronics</a:t>
            </a:r>
            <a:endParaRPr lang="de-DE" sz="1200" dirty="0"/>
          </a:p>
        </p:txBody>
      </p:sp>
      <p:pic>
        <p:nvPicPr>
          <p:cNvPr id="16" name="reinraum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32138" r="17019" b="8522"/>
          <a:stretch/>
        </p:blipFill>
        <p:spPr bwMode="auto">
          <a:xfrm>
            <a:off x="5447623" y="1083980"/>
            <a:ext cx="3461038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8" b="21337"/>
          <a:stretch/>
        </p:blipFill>
        <p:spPr>
          <a:xfrm>
            <a:off x="9048837" y="1083980"/>
            <a:ext cx="2695456" cy="198000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9048837" y="5897652"/>
            <a:ext cx="1943434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indent="-171450">
              <a:buClr>
                <a:srgbClr val="017674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data</a:t>
            </a:r>
            <a:r>
              <a:rPr lang="de-DE" sz="1200" dirty="0"/>
              <a:t> </a:t>
            </a:r>
            <a:r>
              <a:rPr lang="de-DE" sz="1200" dirty="0" err="1"/>
              <a:t>acquisition</a:t>
            </a:r>
            <a:endParaRPr lang="de-DE" sz="1200" dirty="0"/>
          </a:p>
          <a:p>
            <a:pPr marL="171450" indent="-171450">
              <a:buClr>
                <a:srgbClr val="017674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focal</a:t>
            </a:r>
            <a:r>
              <a:rPr lang="de-DE" sz="1200" dirty="0"/>
              <a:t> plane </a:t>
            </a:r>
            <a:r>
              <a:rPr lang="de-DE" sz="1200" dirty="0" err="1"/>
              <a:t>architecture</a:t>
            </a:r>
            <a:endParaRPr lang="de-DE" sz="1200" dirty="0"/>
          </a:p>
        </p:txBody>
      </p:sp>
      <p:sp>
        <p:nvSpPr>
          <p:cNvPr id="19" name="Textfeld 18"/>
          <p:cNvSpPr txBox="1"/>
          <p:nvPr/>
        </p:nvSpPr>
        <p:spPr>
          <a:xfrm>
            <a:off x="9049310" y="3067496"/>
            <a:ext cx="1777902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indent="-171450">
              <a:buClr>
                <a:srgbClr val="017674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wafer</a:t>
            </a:r>
            <a:r>
              <a:rPr lang="de-DE" sz="1200" dirty="0"/>
              <a:t> &amp; die </a:t>
            </a:r>
            <a:r>
              <a:rPr lang="de-DE" sz="1200" dirty="0" err="1"/>
              <a:t>level</a:t>
            </a:r>
            <a:r>
              <a:rPr lang="de-DE" sz="1200" dirty="0"/>
              <a:t> </a:t>
            </a:r>
            <a:r>
              <a:rPr lang="de-DE" sz="1200" dirty="0" err="1"/>
              <a:t>test</a:t>
            </a:r>
            <a:endParaRPr lang="de-DE" sz="1200" dirty="0"/>
          </a:p>
          <a:p>
            <a:pPr marL="171450" indent="-171450">
              <a:buClr>
                <a:srgbClr val="017674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assembly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79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  <a:tabLst>
                <a:tab pos="715963" algn="l"/>
              </a:tabLst>
            </a:pPr>
            <a:r>
              <a:rPr lang="de-DE" dirty="0" err="1"/>
              <a:t>repair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wafers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PXD12.3</a:t>
            </a:r>
            <a:endParaRPr lang="de-DE" sz="1300" dirty="0"/>
          </a:p>
          <a:p>
            <a:pPr lvl="1">
              <a:spcAft>
                <a:spcPts val="1200"/>
              </a:spcAft>
            </a:pPr>
            <a:r>
              <a:rPr lang="de-DE" dirty="0" err="1" smtClean="0"/>
              <a:t>etching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metal2 </a:t>
            </a:r>
            <a:r>
              <a:rPr lang="de-DE" dirty="0" err="1" smtClean="0"/>
              <a:t>lines</a:t>
            </a:r>
            <a:endParaRPr lang="de-DE" dirty="0" smtClean="0"/>
          </a:p>
          <a:p>
            <a:pPr lvl="2">
              <a:lnSpc>
                <a:spcPts val="1800"/>
              </a:lnSpc>
            </a:pPr>
            <a:r>
              <a:rPr lang="de-DE" dirty="0" err="1" smtClean="0"/>
              <a:t>isolated</a:t>
            </a:r>
            <a:r>
              <a:rPr lang="de-DE" dirty="0" smtClean="0"/>
              <a:t> </a:t>
            </a:r>
            <a:r>
              <a:rPr lang="de-DE" dirty="0"/>
              <a:t>metal2 </a:t>
            </a:r>
            <a:r>
              <a:rPr lang="de-DE" dirty="0" err="1"/>
              <a:t>islands</a:t>
            </a:r>
            <a:endParaRPr lang="de-DE" dirty="0"/>
          </a:p>
          <a:p>
            <a:pPr marL="903288" lvl="3" indent="-180975">
              <a:buFont typeface="Verdana" panose="020B0604030504040204" pitchFamily="34" charset="0"/>
              <a:buChar char="–"/>
            </a:pPr>
            <a:r>
              <a:rPr lang="de-DE" sz="1000" dirty="0"/>
              <a:t>at </a:t>
            </a:r>
            <a:r>
              <a:rPr lang="de-DE" sz="1000" dirty="0" err="1"/>
              <a:t>critical</a:t>
            </a:r>
            <a:r>
              <a:rPr lang="de-DE" sz="1000" dirty="0"/>
              <a:t> </a:t>
            </a:r>
            <a:r>
              <a:rPr lang="de-DE" sz="1000" dirty="0" err="1"/>
              <a:t>triple</a:t>
            </a:r>
            <a:r>
              <a:rPr lang="de-DE" sz="1000" dirty="0"/>
              <a:t> </a:t>
            </a:r>
            <a:r>
              <a:rPr lang="de-DE" sz="1000" dirty="0" err="1" smtClean="0"/>
              <a:t>stacks</a:t>
            </a:r>
            <a:endParaRPr lang="de-DE" sz="1000" dirty="0"/>
          </a:p>
          <a:p>
            <a:pPr marL="903288" lvl="3" indent="-180975">
              <a:buFont typeface="Verdana" panose="020B0604030504040204" pitchFamily="34" charset="0"/>
              <a:buChar char="–"/>
            </a:pPr>
            <a:r>
              <a:rPr lang="de-DE" sz="1000" dirty="0" smtClean="0"/>
              <a:t>at </a:t>
            </a:r>
            <a:r>
              <a:rPr lang="de-DE" sz="1000" dirty="0" err="1"/>
              <a:t>contact</a:t>
            </a:r>
            <a:r>
              <a:rPr lang="de-DE" sz="1000" dirty="0"/>
              <a:t> </a:t>
            </a:r>
            <a:r>
              <a:rPr lang="de-DE" sz="1000" dirty="0" err="1" smtClean="0"/>
              <a:t>holes</a:t>
            </a:r>
            <a:endParaRPr lang="de-DE" sz="1000" dirty="0"/>
          </a:p>
          <a:p>
            <a:pPr lvl="1">
              <a:lnSpc>
                <a:spcPts val="1800"/>
              </a:lnSpc>
              <a:spcBef>
                <a:spcPts val="1200"/>
              </a:spcBef>
            </a:pP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pixel</a:t>
            </a:r>
            <a:r>
              <a:rPr lang="de-DE" dirty="0"/>
              <a:t>, </a:t>
            </a:r>
            <a:r>
              <a:rPr lang="de-DE" dirty="0" err="1"/>
              <a:t>periphery</a:t>
            </a:r>
            <a:r>
              <a:rPr lang="de-DE" dirty="0"/>
              <a:t> </a:t>
            </a:r>
            <a:r>
              <a:rPr lang="de-DE" dirty="0" err="1"/>
              <a:t>unchanged</a:t>
            </a:r>
            <a:endParaRPr lang="de-DE" dirty="0"/>
          </a:p>
          <a:p>
            <a:pPr lvl="1">
              <a:lnSpc>
                <a:spcPts val="1800"/>
              </a:lnSpc>
            </a:pP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circuit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/ring1 </a:t>
            </a:r>
            <a:r>
              <a:rPr lang="de-DE" dirty="0" err="1"/>
              <a:t>disappeared</a:t>
            </a:r>
            <a:endParaRPr lang="de-DE" dirty="0"/>
          </a:p>
          <a:p>
            <a:pPr lvl="1">
              <a:lnSpc>
                <a:spcPts val="1800"/>
              </a:lnSpc>
            </a:pPr>
            <a:r>
              <a:rPr lang="de-DE" dirty="0" err="1" smtClean="0"/>
              <a:t>new</a:t>
            </a:r>
            <a:r>
              <a:rPr lang="de-DE" dirty="0" smtClean="0"/>
              <a:t> metal3 </a:t>
            </a:r>
            <a:r>
              <a:rPr lang="de-DE" dirty="0" err="1" smtClean="0"/>
              <a:t>layer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endParaRPr lang="de-DE" dirty="0"/>
          </a:p>
          <a:p>
            <a:pPr lvl="1">
              <a:lnSpc>
                <a:spcPts val="1800"/>
              </a:lnSpc>
            </a:pPr>
            <a:endParaRPr lang="de-DE" dirty="0"/>
          </a:p>
        </p:txBody>
      </p:sp>
      <p:sp>
        <p:nvSpPr>
          <p:cNvPr id="9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Pre</a:t>
            </a:r>
            <a:r>
              <a:rPr lang="de-DE" b="1" dirty="0"/>
              <a:t>-Flight </a:t>
            </a:r>
            <a:r>
              <a:rPr lang="de-DE" b="1" dirty="0" err="1"/>
              <a:t>Production</a:t>
            </a:r>
            <a:r>
              <a:rPr lang="de-DE" b="1" dirty="0"/>
              <a:t> PXD12</a:t>
            </a:r>
            <a:endParaRPr lang="en-US" sz="2400" dirty="0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4800" r="4271" b="6800"/>
          <a:stretch/>
        </p:blipFill>
        <p:spPr>
          <a:xfrm>
            <a:off x="1144800" y="3775144"/>
            <a:ext cx="3420000" cy="2632857"/>
          </a:xfrm>
          <a:prstGeom prst="rect">
            <a:avLst/>
          </a:prstGeom>
        </p:spPr>
      </p:pic>
      <p:sp>
        <p:nvSpPr>
          <p:cNvPr id="47" name="Textfeld 46"/>
          <p:cNvSpPr txBox="1"/>
          <p:nvPr/>
        </p:nvSpPr>
        <p:spPr>
          <a:xfrm>
            <a:off x="9489755" y="4886579"/>
            <a:ext cx="16289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after metal2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etching</a:t>
            </a:r>
            <a:endParaRPr lang="de-DE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19" y="1390875"/>
            <a:ext cx="3134804" cy="3134804"/>
          </a:xfrm>
          <a:prstGeom prst="rect">
            <a:avLst/>
          </a:prstGeom>
        </p:spPr>
      </p:pic>
      <p:pic>
        <p:nvPicPr>
          <p:cNvPr id="87" name="Grafik 8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778"/>
          <a:stretch/>
        </p:blipFill>
        <p:spPr>
          <a:xfrm rot="5400000">
            <a:off x="5129902" y="1275526"/>
            <a:ext cx="3434518" cy="3369522"/>
          </a:xfrm>
          <a:prstGeom prst="rect">
            <a:avLst/>
          </a:prstGeom>
        </p:spPr>
      </p:pic>
      <p:cxnSp>
        <p:nvCxnSpPr>
          <p:cNvPr id="52" name="Gerader Verbinder 51"/>
          <p:cNvCxnSpPr/>
          <p:nvPr/>
        </p:nvCxnSpPr>
        <p:spPr>
          <a:xfrm>
            <a:off x="5149512" y="3311012"/>
            <a:ext cx="13356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5144750" y="3546987"/>
            <a:ext cx="13068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6430297" y="3561735"/>
            <a:ext cx="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 flipV="1">
            <a:off x="6446044" y="3243454"/>
            <a:ext cx="306000" cy="3060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6744061" y="3247026"/>
            <a:ext cx="1908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6924137" y="3243454"/>
            <a:ext cx="306000" cy="3060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7224712" y="3546987"/>
            <a:ext cx="1315804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/>
          <p:cNvCxnSpPr/>
          <p:nvPr/>
        </p:nvCxnSpPr>
        <p:spPr>
          <a:xfrm>
            <a:off x="7791909" y="3546987"/>
            <a:ext cx="7416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/>
        </p:nvCxnSpPr>
        <p:spPr>
          <a:xfrm flipV="1">
            <a:off x="6479381" y="3098006"/>
            <a:ext cx="213084" cy="21300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/>
          <p:cNvCxnSpPr/>
          <p:nvPr/>
        </p:nvCxnSpPr>
        <p:spPr>
          <a:xfrm>
            <a:off x="6686461" y="3100387"/>
            <a:ext cx="306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/>
        </p:nvCxnSpPr>
        <p:spPr>
          <a:xfrm flipH="1" flipV="1">
            <a:off x="6986741" y="3098005"/>
            <a:ext cx="213084" cy="21300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/>
          <p:cNvCxnSpPr/>
          <p:nvPr/>
        </p:nvCxnSpPr>
        <p:spPr>
          <a:xfrm>
            <a:off x="7194365" y="3311012"/>
            <a:ext cx="1337557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/>
          <p:cNvCxnSpPr/>
          <p:nvPr/>
        </p:nvCxnSpPr>
        <p:spPr>
          <a:xfrm>
            <a:off x="7790322" y="3311012"/>
            <a:ext cx="7416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/>
          <p:cNvCxnSpPr/>
          <p:nvPr/>
        </p:nvCxnSpPr>
        <p:spPr>
          <a:xfrm flipH="1" flipV="1">
            <a:off x="6657975" y="1620837"/>
            <a:ext cx="0" cy="2603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/>
          <p:cNvCxnSpPr/>
          <p:nvPr/>
        </p:nvCxnSpPr>
        <p:spPr>
          <a:xfrm flipH="1" flipV="1">
            <a:off x="7019925" y="1620837"/>
            <a:ext cx="0" cy="2603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/>
          <p:cNvCxnSpPr/>
          <p:nvPr/>
        </p:nvCxnSpPr>
        <p:spPr>
          <a:xfrm>
            <a:off x="5149513" y="1872944"/>
            <a:ext cx="15084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5149513" y="2108993"/>
            <a:ext cx="33824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/>
          <p:cNvCxnSpPr/>
          <p:nvPr/>
        </p:nvCxnSpPr>
        <p:spPr>
          <a:xfrm flipV="1">
            <a:off x="7801451" y="2108993"/>
            <a:ext cx="7309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 flipV="1">
            <a:off x="7801451" y="1872944"/>
            <a:ext cx="7309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 flipV="1">
            <a:off x="7019331" y="1870551"/>
            <a:ext cx="1512591" cy="23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Bogen 77"/>
          <p:cNvSpPr/>
          <p:nvPr/>
        </p:nvSpPr>
        <p:spPr>
          <a:xfrm>
            <a:off x="6657974" y="1605921"/>
            <a:ext cx="359263" cy="5183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Bogen 78"/>
          <p:cNvSpPr/>
          <p:nvPr/>
        </p:nvSpPr>
        <p:spPr>
          <a:xfrm flipH="1">
            <a:off x="6657381" y="1605921"/>
            <a:ext cx="359263" cy="5183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feld 85"/>
          <p:cNvSpPr txBox="1"/>
          <p:nvPr/>
        </p:nvSpPr>
        <p:spPr>
          <a:xfrm>
            <a:off x="6137362" y="4904136"/>
            <a:ext cx="1723549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PXD12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pixel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layout</a:t>
            </a:r>
          </a:p>
          <a:p>
            <a:pPr>
              <a:spcAft>
                <a:spcPts val="600"/>
              </a:spcAft>
            </a:pP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conductive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layers</a:t>
            </a:r>
            <a:endParaRPr lang="de-DE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de-DE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metal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2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etching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mask</a:t>
            </a:r>
            <a:endParaRPr lang="de-DE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8" name="Textfeld 87"/>
          <p:cNvSpPr txBox="1"/>
          <p:nvPr/>
        </p:nvSpPr>
        <p:spPr>
          <a:xfrm>
            <a:off x="5305630" y="3311765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 err="1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</a:t>
            </a:r>
            <a:endParaRPr lang="de-DE" sz="1000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" name="Textfeld 88"/>
          <p:cNvSpPr txBox="1"/>
          <p:nvPr/>
        </p:nvSpPr>
        <p:spPr>
          <a:xfrm>
            <a:off x="5305630" y="1858883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ring1</a:t>
            </a:r>
          </a:p>
        </p:txBody>
      </p:sp>
    </p:spTree>
    <p:extLst>
      <p:ext uri="{BB962C8B-B14F-4D97-AF65-F5344CB8AC3E}">
        <p14:creationId xmlns:p14="http://schemas.microsoft.com/office/powerpoint/2010/main" val="397173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119396" y="1243070"/>
            <a:ext cx="3435230" cy="342558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6076" r="4269" b="6253"/>
          <a:stretch/>
        </p:blipFill>
        <p:spPr>
          <a:xfrm>
            <a:off x="1144800" y="3793423"/>
            <a:ext cx="3401455" cy="2596297"/>
          </a:xfrm>
          <a:prstGeom prst="rect">
            <a:avLst/>
          </a:prstGeom>
        </p:spPr>
      </p:pic>
      <p:sp>
        <p:nvSpPr>
          <p:cNvPr id="46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de-DE" dirty="0" smtClean="0"/>
              <a:t>metal3 </a:t>
            </a:r>
            <a:r>
              <a:rPr lang="de-DE" dirty="0" err="1"/>
              <a:t>layer</a:t>
            </a:r>
            <a:endParaRPr lang="de-DE" dirty="0"/>
          </a:p>
          <a:p>
            <a:pPr lvl="1">
              <a:lnSpc>
                <a:spcPts val="1800"/>
              </a:lnSpc>
            </a:pPr>
            <a:r>
              <a:rPr lang="de-DE" dirty="0" err="1"/>
              <a:t>replacement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metal2 </a:t>
            </a:r>
            <a:r>
              <a:rPr lang="de-DE" dirty="0" err="1" smtClean="0"/>
              <a:t>lines</a:t>
            </a:r>
            <a:endParaRPr lang="de-DE" dirty="0"/>
          </a:p>
          <a:p>
            <a:pPr lvl="1">
              <a:lnSpc>
                <a:spcPts val="1800"/>
              </a:lnSpc>
            </a:pPr>
            <a:r>
              <a:rPr lang="de-DE" dirty="0" err="1"/>
              <a:t>modified</a:t>
            </a:r>
            <a:r>
              <a:rPr lang="de-DE" dirty="0"/>
              <a:t> layout, </a:t>
            </a:r>
            <a:r>
              <a:rPr lang="de-DE" dirty="0" err="1"/>
              <a:t>avoidance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triple</a:t>
            </a:r>
            <a:r>
              <a:rPr lang="de-DE" dirty="0"/>
              <a:t> </a:t>
            </a:r>
            <a:r>
              <a:rPr lang="de-DE" dirty="0" err="1" smtClean="0"/>
              <a:t>stacks</a:t>
            </a:r>
            <a:endParaRPr lang="de-DE" dirty="0"/>
          </a:p>
          <a:p>
            <a:pPr lvl="1">
              <a:lnSpc>
                <a:spcPts val="1800"/>
              </a:lnSpc>
            </a:pPr>
            <a:r>
              <a:rPr lang="de-DE" dirty="0" err="1"/>
              <a:t>source</a:t>
            </a:r>
            <a:r>
              <a:rPr lang="de-DE" dirty="0"/>
              <a:t>/ring1 </a:t>
            </a:r>
            <a:r>
              <a:rPr lang="de-DE" dirty="0" err="1"/>
              <a:t>insulation</a:t>
            </a:r>
            <a:r>
              <a:rPr lang="de-DE" dirty="0"/>
              <a:t> still ok</a:t>
            </a:r>
          </a:p>
          <a:p>
            <a:pPr lvl="1">
              <a:lnSpc>
                <a:spcPts val="1800"/>
              </a:lnSpc>
            </a:pP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nominal, </a:t>
            </a:r>
            <a:r>
              <a:rPr lang="de-DE" dirty="0" err="1" smtClean="0"/>
              <a:t>working</a:t>
            </a:r>
            <a:r>
              <a:rPr lang="de-DE" dirty="0" smtClean="0"/>
              <a:t> </a:t>
            </a:r>
            <a:r>
              <a:rPr lang="de-DE" dirty="0" err="1"/>
              <a:t>device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Pre</a:t>
            </a:r>
            <a:r>
              <a:rPr lang="de-DE" b="1" dirty="0"/>
              <a:t>-Flight </a:t>
            </a:r>
            <a:r>
              <a:rPr lang="de-DE" b="1" dirty="0" err="1"/>
              <a:t>Production</a:t>
            </a:r>
            <a:r>
              <a:rPr lang="de-DE" b="1" dirty="0"/>
              <a:t> PXD12</a:t>
            </a:r>
            <a:endParaRPr lang="en-US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9454630" y="4904136"/>
            <a:ext cx="18453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after metal3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patterning</a:t>
            </a:r>
            <a:endParaRPr lang="de-DE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19" y="1390875"/>
            <a:ext cx="3135600" cy="3142615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6137362" y="4904136"/>
            <a:ext cx="1523174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PXD12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pixel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layout</a:t>
            </a:r>
          </a:p>
          <a:p>
            <a:pPr>
              <a:spcAft>
                <a:spcPts val="600"/>
              </a:spcAft>
            </a:pP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conductive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layers</a:t>
            </a:r>
            <a:endParaRPr lang="de-DE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de-DE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metal3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layer</a:t>
            </a:r>
            <a:endParaRPr lang="de-DE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1434" y="1556914"/>
            <a:ext cx="5712806" cy="2968250"/>
          </a:xfrm>
          <a:prstGeom prst="rect">
            <a:avLst/>
          </a:prstGeom>
        </p:spPr>
      </p:pic>
      <p:sp>
        <p:nvSpPr>
          <p:cNvPr id="9" name="Textfeld 4"/>
          <p:cNvSpPr txBox="1"/>
          <p:nvPr/>
        </p:nvSpPr>
        <p:spPr>
          <a:xfrm>
            <a:off x="5781433" y="4591666"/>
            <a:ext cx="5712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Spectrum taken with a Large Detector and an </a:t>
            </a:r>
            <a:r>
              <a:rPr lang="en-GB" sz="1200" baseline="30000" dirty="0" smtClean="0"/>
              <a:t>55</a:t>
            </a:r>
            <a:r>
              <a:rPr lang="en-GB" sz="1200" dirty="0" smtClean="0"/>
              <a:t>Fe source at a frame time of 2 </a:t>
            </a:r>
            <a:r>
              <a:rPr lang="en-GB" sz="1200" dirty="0" err="1" smtClean="0"/>
              <a:t>ms</a:t>
            </a:r>
            <a:r>
              <a:rPr lang="en-GB" sz="1200" dirty="0" smtClean="0"/>
              <a:t>. Due to the large fraction of readout to exposure time of a Large Detector, the detector-induced background is low and various fluorescence lines of elements used in the vacuum chamber are visible.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err="1"/>
              <a:t>Pre</a:t>
            </a:r>
            <a:r>
              <a:rPr lang="de-DE" b="1" dirty="0"/>
              <a:t>-Flight </a:t>
            </a:r>
            <a:r>
              <a:rPr lang="de-DE" b="1" dirty="0" err="1"/>
              <a:t>Production</a:t>
            </a:r>
            <a:r>
              <a:rPr lang="de-DE" b="1" dirty="0"/>
              <a:t> PXD12</a:t>
            </a:r>
            <a:r>
              <a:rPr lang="de-DE" dirty="0" smtClean="0"/>
              <a:t> </a:t>
            </a:r>
            <a:r>
              <a:rPr lang="de-DE" b="1" dirty="0" smtClean="0"/>
              <a:t>- </a:t>
            </a:r>
            <a:r>
              <a:rPr lang="en-GB" sz="2400" b="1" dirty="0" smtClean="0"/>
              <a:t>Large </a:t>
            </a:r>
            <a:r>
              <a:rPr lang="en-GB" sz="2400" b="1" dirty="0"/>
              <a:t>Detector (LD)</a:t>
            </a:r>
            <a:endParaRPr lang="en-US" sz="24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730" y="1721122"/>
            <a:ext cx="5058143" cy="30365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300776" y="4783252"/>
            <a:ext cx="4852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Spectroscopic performance of a Large Detector measured for different frame times. For all measurements with a frame time of &gt; 1.5 </a:t>
            </a:r>
            <a:r>
              <a:rPr lang="en-GB" sz="1200" dirty="0" err="1" smtClean="0"/>
              <a:t>ms</a:t>
            </a:r>
            <a:r>
              <a:rPr lang="en-GB" sz="1200" dirty="0" smtClean="0"/>
              <a:t> the signal shaping time of the Veritas ASIC was kept constant. The increase of settling times does not improve the overall spectral performance.</a:t>
            </a:r>
            <a:endParaRPr lang="en-GB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09" y="1658623"/>
            <a:ext cx="4292980" cy="321973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97644" y="4933826"/>
            <a:ext cx="4417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Large Detector Module connected to its cooling interface used in the laboratory test setups.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1761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155" y="1043193"/>
            <a:ext cx="7048705" cy="52865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Pre</a:t>
            </a:r>
            <a:r>
              <a:rPr lang="de-DE" b="1" dirty="0"/>
              <a:t>-Flight </a:t>
            </a:r>
            <a:r>
              <a:rPr lang="de-DE" b="1" dirty="0" err="1"/>
              <a:t>Production</a:t>
            </a:r>
            <a:r>
              <a:rPr lang="de-DE" b="1" dirty="0"/>
              <a:t> PXD12</a:t>
            </a:r>
            <a:r>
              <a:rPr lang="de-DE" b="1" dirty="0" smtClean="0"/>
              <a:t> </a:t>
            </a:r>
            <a:r>
              <a:rPr lang="de-DE" b="1" dirty="0"/>
              <a:t>- </a:t>
            </a:r>
            <a:r>
              <a:rPr lang="en-GB" b="1" dirty="0"/>
              <a:t>Large Detector (LD)</a:t>
            </a:r>
            <a:endParaRPr lang="de-DE" b="1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6951678" y="2398389"/>
            <a:ext cx="4704029" cy="2576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unexpected noise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some </a:t>
            </a:r>
            <a:r>
              <a:rPr lang="en-GB" dirty="0"/>
              <a:t>pixels show factor 2-3 higher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can </a:t>
            </a:r>
            <a:r>
              <a:rPr lang="en-GB" dirty="0"/>
              <a:t>be reduced by 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could </a:t>
            </a:r>
            <a:r>
              <a:rPr lang="en-GB" dirty="0"/>
              <a:t>limit low energy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not </a:t>
            </a:r>
            <a:r>
              <a:rPr lang="en-GB" dirty="0"/>
              <a:t>observer for any device before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origin </a:t>
            </a:r>
            <a:r>
              <a:rPr lang="en-GB" dirty="0"/>
              <a:t>is still unknown</a:t>
            </a:r>
          </a:p>
        </p:txBody>
      </p:sp>
    </p:spTree>
    <p:extLst>
      <p:ext uri="{BB962C8B-B14F-4D97-AF65-F5344CB8AC3E}">
        <p14:creationId xmlns:p14="http://schemas.microsoft.com/office/powerpoint/2010/main" val="31879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pc="0" dirty="0" smtClean="0"/>
              <a:t>wafer layout</a:t>
            </a:r>
          </a:p>
          <a:p>
            <a:pPr lvl="1"/>
            <a:r>
              <a:rPr lang="de-DE" dirty="0" err="1" smtClean="0"/>
              <a:t>updated</a:t>
            </a:r>
            <a:r>
              <a:rPr lang="de-DE" dirty="0" smtClean="0"/>
              <a:t> </a:t>
            </a:r>
            <a:r>
              <a:rPr lang="de-DE" dirty="0" err="1" smtClean="0"/>
              <a:t>pixel</a:t>
            </a:r>
            <a:r>
              <a:rPr lang="de-DE" dirty="0" smtClean="0"/>
              <a:t> layout</a:t>
            </a:r>
          </a:p>
          <a:p>
            <a:pPr lvl="1"/>
            <a:r>
              <a:rPr lang="de-DE" dirty="0" err="1" smtClean="0"/>
              <a:t>flight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endParaRPr lang="de-DE" dirty="0"/>
          </a:p>
          <a:p>
            <a:pPr marL="720725" lvl="2" indent="-180975">
              <a:spcBef>
                <a:spcPts val="0"/>
              </a:spcBef>
              <a:buFont typeface="Verdana" panose="020B0604030504040204" pitchFamily="34" charset="0"/>
              <a:buChar char="–"/>
            </a:pPr>
            <a:r>
              <a:rPr lang="de-DE" sz="1100" dirty="0" smtClean="0"/>
              <a:t>1 x </a:t>
            </a:r>
            <a:r>
              <a:rPr lang="de-DE" sz="1100" dirty="0" err="1" smtClean="0"/>
              <a:t>quadrant</a:t>
            </a:r>
            <a:r>
              <a:rPr lang="de-DE" sz="1100" dirty="0" smtClean="0"/>
              <a:t> 512 x 512</a:t>
            </a:r>
            <a:endParaRPr lang="de-DE" sz="1100" dirty="0"/>
          </a:p>
          <a:p>
            <a:pPr marL="720725" lvl="2" indent="-180975">
              <a:spcBef>
                <a:spcPts val="0"/>
              </a:spcBef>
              <a:buFont typeface="Verdana" panose="020B0604030504040204" pitchFamily="34" charset="0"/>
              <a:buChar char="–"/>
            </a:pPr>
            <a:r>
              <a:rPr lang="de-DE" sz="1100" dirty="0" smtClean="0"/>
              <a:t>4 x fast </a:t>
            </a:r>
            <a:r>
              <a:rPr lang="de-DE" sz="1100" dirty="0" err="1" smtClean="0"/>
              <a:t>detector</a:t>
            </a:r>
            <a:r>
              <a:rPr lang="de-DE" sz="1100" dirty="0" smtClean="0"/>
              <a:t> 64 x 64 </a:t>
            </a:r>
            <a:endParaRPr lang="de-DE" sz="1100" dirty="0"/>
          </a:p>
          <a:p>
            <a:pPr lvl="1">
              <a:spcBef>
                <a:spcPts val="1200"/>
              </a:spcBef>
            </a:pPr>
            <a:r>
              <a:rPr lang="de-DE" dirty="0" err="1" smtClean="0"/>
              <a:t>others</a:t>
            </a:r>
            <a:endParaRPr lang="en-US" dirty="0"/>
          </a:p>
          <a:p>
            <a:pPr marL="720725" lvl="2" indent="-180975">
              <a:spcBef>
                <a:spcPts val="0"/>
              </a:spcBef>
              <a:buFont typeface="Verdana" panose="020B0604030504040204" pitchFamily="34" charset="0"/>
              <a:buChar char="–"/>
            </a:pPr>
            <a:r>
              <a:rPr lang="de-DE" sz="1100" dirty="0" smtClean="0"/>
              <a:t>18 x WFI-like 64 x 64</a:t>
            </a:r>
            <a:endParaRPr lang="de-DE" sz="1100" dirty="0"/>
          </a:p>
          <a:p>
            <a:pPr marL="720725" lvl="2" indent="-180975">
              <a:spcBef>
                <a:spcPts val="0"/>
              </a:spcBef>
              <a:buFont typeface="Verdana" panose="020B0604030504040204" pitchFamily="34" charset="0"/>
              <a:buChar char="–"/>
            </a:pPr>
            <a:r>
              <a:rPr lang="de-DE" sz="1100" dirty="0" smtClean="0"/>
              <a:t>29 x </a:t>
            </a:r>
            <a:r>
              <a:rPr lang="de-DE" sz="1100" dirty="0" err="1" smtClean="0"/>
              <a:t>diodes</a:t>
            </a:r>
            <a:r>
              <a:rPr lang="de-DE" sz="1100" dirty="0" smtClean="0"/>
              <a:t> 10 mm², 64 mm² </a:t>
            </a:r>
            <a:r>
              <a:rPr lang="de-DE" sz="1100" dirty="0" err="1" smtClean="0"/>
              <a:t>for</a:t>
            </a:r>
            <a:r>
              <a:rPr lang="de-DE" sz="1100" dirty="0" smtClean="0"/>
              <a:t> </a:t>
            </a:r>
            <a:r>
              <a:rPr lang="de-DE" sz="1100" dirty="0" err="1" smtClean="0"/>
              <a:t>qeff</a:t>
            </a:r>
            <a:r>
              <a:rPr lang="de-DE" sz="1100" dirty="0" smtClean="0"/>
              <a:t> </a:t>
            </a:r>
            <a:r>
              <a:rPr lang="de-DE" sz="1100" dirty="0" err="1" smtClean="0"/>
              <a:t>measurements</a:t>
            </a:r>
            <a:endParaRPr lang="de-DE" sz="1100" dirty="0"/>
          </a:p>
          <a:p>
            <a:pPr>
              <a:spcBef>
                <a:spcPts val="2400"/>
              </a:spcBef>
            </a:pPr>
            <a:r>
              <a:rPr lang="de-DE" spc="0" dirty="0" err="1" smtClean="0"/>
              <a:t>production</a:t>
            </a:r>
            <a:endParaRPr lang="de-DE" spc="0" dirty="0" smtClean="0"/>
          </a:p>
          <a:p>
            <a:pPr lvl="1"/>
            <a:r>
              <a:rPr lang="de-DE" spc="0" dirty="0" err="1" smtClean="0"/>
              <a:t>start</a:t>
            </a:r>
            <a:r>
              <a:rPr lang="de-DE" spc="0" dirty="0" smtClean="0"/>
              <a:t> </a:t>
            </a:r>
            <a:r>
              <a:rPr lang="de-DE" spc="0" dirty="0" smtClean="0"/>
              <a:t>Sep 20</a:t>
            </a:r>
            <a:endParaRPr lang="de-DE" spc="0" dirty="0" smtClean="0"/>
          </a:p>
          <a:p>
            <a:pPr lvl="1"/>
            <a:r>
              <a:rPr lang="de-DE" spc="0" dirty="0" err="1" smtClean="0"/>
              <a:t>volume</a:t>
            </a:r>
            <a:r>
              <a:rPr lang="de-DE" spc="0" dirty="0" smtClean="0"/>
              <a:t>: 36 </a:t>
            </a:r>
            <a:r>
              <a:rPr lang="de-DE" spc="0" dirty="0" err="1" smtClean="0"/>
              <a:t>wafers</a:t>
            </a:r>
            <a:endParaRPr lang="de-DE" spc="0" dirty="0" smtClean="0"/>
          </a:p>
          <a:p>
            <a:pPr marL="823913" lvl="1" indent="-285750">
              <a:buFont typeface="Wingdings" panose="05000000000000000000" pitchFamily="2" charset="2"/>
              <a:buChar char="à"/>
            </a:pPr>
            <a:r>
              <a:rPr lang="de-DE" dirty="0" smtClean="0">
                <a:sym typeface="Wingdings" panose="05000000000000000000" pitchFamily="2" charset="2"/>
              </a:rPr>
              <a:t>sub-batches </a:t>
            </a:r>
            <a:r>
              <a:rPr lang="de-DE" dirty="0" smtClean="0">
                <a:sym typeface="Wingdings" panose="05000000000000000000" pitchFamily="2" charset="2"/>
              </a:rPr>
              <a:t>3 x 12 </a:t>
            </a:r>
            <a:r>
              <a:rPr lang="de-DE" dirty="0" err="1" smtClean="0">
                <a:sym typeface="Wingdings" panose="05000000000000000000" pitchFamily="2" charset="2"/>
              </a:rPr>
              <a:t>wafers</a:t>
            </a:r>
            <a:endParaRPr lang="de-DE" dirty="0" smtClean="0">
              <a:sym typeface="Wingdings" panose="05000000000000000000" pitchFamily="2" charset="2"/>
            </a:endParaRPr>
          </a:p>
          <a:p>
            <a:pPr marL="823913" lvl="1" indent="-285750">
              <a:buFont typeface="Wingdings" panose="05000000000000000000" pitchFamily="2" charset="2"/>
              <a:buChar char="à"/>
            </a:pPr>
            <a:r>
              <a:rPr lang="de-DE" spc="0" dirty="0" smtClean="0">
                <a:sym typeface="Wingdings" panose="05000000000000000000" pitchFamily="2" charset="2"/>
              </a:rPr>
              <a:t>1 </a:t>
            </a:r>
            <a:r>
              <a:rPr lang="de-DE" spc="0" dirty="0" err="1" smtClean="0">
                <a:sym typeface="Wingdings" panose="05000000000000000000" pitchFamily="2" charset="2"/>
              </a:rPr>
              <a:t>batch</a:t>
            </a:r>
            <a:r>
              <a:rPr lang="de-DE" spc="0" dirty="0" smtClean="0">
                <a:sym typeface="Wingdings" panose="05000000000000000000" pitchFamily="2" charset="2"/>
              </a:rPr>
              <a:t> </a:t>
            </a:r>
            <a:r>
              <a:rPr lang="de-DE" spc="0" dirty="0" err="1" smtClean="0">
                <a:sym typeface="Wingdings" panose="05000000000000000000" pitchFamily="2" charset="2"/>
              </a:rPr>
              <a:t>before</a:t>
            </a:r>
            <a:r>
              <a:rPr lang="de-DE" spc="0" dirty="0" smtClean="0">
                <a:sym typeface="Wingdings" panose="05000000000000000000" pitchFamily="2" charset="2"/>
              </a:rPr>
              <a:t> </a:t>
            </a:r>
            <a:r>
              <a:rPr lang="de-DE" spc="0" dirty="0" err="1" smtClean="0">
                <a:sym typeface="Wingdings" panose="05000000000000000000" pitchFamily="2" charset="2"/>
              </a:rPr>
              <a:t>aluminum</a:t>
            </a:r>
            <a:r>
              <a:rPr lang="de-DE" spc="0" dirty="0" smtClean="0">
                <a:sym typeface="Wingdings" panose="05000000000000000000" pitchFamily="2" charset="2"/>
              </a:rPr>
              <a:t> </a:t>
            </a:r>
            <a:r>
              <a:rPr lang="de-DE" spc="0" dirty="0" err="1" smtClean="0">
                <a:sym typeface="Wingdings" panose="05000000000000000000" pitchFamily="2" charset="2"/>
              </a:rPr>
              <a:t>deposition</a:t>
            </a:r>
            <a:endParaRPr lang="de-DE" spc="0" dirty="0" smtClean="0">
              <a:sym typeface="Wingdings" panose="05000000000000000000" pitchFamily="2" charset="2"/>
            </a:endParaRPr>
          </a:p>
          <a:p>
            <a:pPr marL="823913" lvl="1" indent="-285750">
              <a:buFont typeface="Wingdings" panose="05000000000000000000" pitchFamily="2" charset="2"/>
              <a:buChar char="à"/>
            </a:pPr>
            <a:r>
              <a:rPr lang="de-DE" dirty="0" smtClean="0">
                <a:sym typeface="Wingdings" panose="05000000000000000000" pitchFamily="2" charset="2"/>
              </a:rPr>
              <a:t>2 </a:t>
            </a:r>
            <a:r>
              <a:rPr lang="de-DE" dirty="0" err="1" smtClean="0">
                <a:sym typeface="Wingdings" panose="05000000000000000000" pitchFamily="2" charset="2"/>
              </a:rPr>
              <a:t>batches</a:t>
            </a:r>
            <a:r>
              <a:rPr lang="de-DE" dirty="0" smtClean="0">
                <a:sym typeface="Wingdings" panose="05000000000000000000" pitchFamily="2" charset="2"/>
              </a:rPr>
              <a:t> in </a:t>
            </a:r>
            <a:r>
              <a:rPr lang="de-DE" dirty="0" err="1" smtClean="0">
                <a:sym typeface="Wingdings" panose="05000000000000000000" pitchFamily="2" charset="2"/>
              </a:rPr>
              <a:t>poly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process</a:t>
            </a:r>
            <a:endParaRPr lang="de-DE" spc="0" dirty="0" smtClean="0"/>
          </a:p>
          <a:p>
            <a:pPr lvl="1"/>
            <a:endParaRPr lang="de-DE" spc="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 smtClean="0"/>
              <a:t>Flight Production (PXD14)</a:t>
            </a:r>
            <a:endParaRPr lang="en-US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204275"/>
            <a:ext cx="4586510" cy="45826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571564" y="5919336"/>
            <a:ext cx="16353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PXD14 wafer layout</a:t>
            </a:r>
          </a:p>
        </p:txBody>
      </p:sp>
    </p:spTree>
    <p:extLst>
      <p:ext uri="{BB962C8B-B14F-4D97-AF65-F5344CB8AC3E}">
        <p14:creationId xmlns:p14="http://schemas.microsoft.com/office/powerpoint/2010/main" val="14031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Summary</a:t>
            </a:r>
            <a:endParaRPr lang="en-US" b="1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3187380" y="2178234"/>
            <a:ext cx="6281360" cy="3244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de-DE" sz="1400" dirty="0" smtClean="0">
                <a:latin typeface="Verdana" panose="020B0604030504040204" pitchFamily="34" charset="0"/>
              </a:rPr>
              <a:t>ATHENA</a:t>
            </a:r>
            <a:endParaRPr lang="de-DE" sz="1400" dirty="0">
              <a:latin typeface="Verdana" panose="020B0604030504040204" pitchFamily="34" charset="0"/>
            </a:endParaRPr>
          </a:p>
          <a:p>
            <a:pPr lvl="1"/>
            <a:r>
              <a:rPr lang="de-DE" sz="1200" dirty="0" err="1" smtClean="0">
                <a:latin typeface="Verdana" panose="020B0604030504040204" pitchFamily="34" charset="0"/>
              </a:rPr>
              <a:t>one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of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the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biggest</a:t>
            </a:r>
            <a:r>
              <a:rPr lang="de-DE" sz="1200" dirty="0" smtClean="0">
                <a:latin typeface="Verdana" panose="020B0604030504040204" pitchFamily="34" charset="0"/>
              </a:rPr>
              <a:t> European </a:t>
            </a:r>
            <a:r>
              <a:rPr lang="de-DE" sz="1200" dirty="0" err="1" smtClean="0">
                <a:latin typeface="Verdana" panose="020B0604030504040204" pitchFamily="34" charset="0"/>
              </a:rPr>
              <a:t>science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projects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of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the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coming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decades</a:t>
            </a:r>
            <a:endParaRPr lang="de-DE" sz="1200" dirty="0" smtClean="0">
              <a:latin typeface="Verdana" panose="020B0604030504040204" pitchFamily="34" charset="0"/>
            </a:endParaRPr>
          </a:p>
          <a:p>
            <a:pPr lvl="1">
              <a:spcBef>
                <a:spcPts val="600"/>
              </a:spcBef>
            </a:pPr>
            <a:endParaRPr lang="de-DE" sz="1200" dirty="0">
              <a:latin typeface="Verdana" panose="020B0604030504040204" pitchFamily="34" charset="0"/>
            </a:endParaRPr>
          </a:p>
          <a:p>
            <a:pPr>
              <a:spcBef>
                <a:spcPts val="1800"/>
              </a:spcBef>
              <a:spcAft>
                <a:spcPts val="1200"/>
              </a:spcAft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de-DE" sz="1400" dirty="0" err="1" smtClean="0">
                <a:latin typeface="Verdana" panose="020B0604030504040204" pitchFamily="34" charset="0"/>
              </a:rPr>
              <a:t>DePFET-based</a:t>
            </a:r>
            <a:r>
              <a:rPr lang="de-DE" sz="1400" dirty="0" smtClean="0">
                <a:latin typeface="Verdana" panose="020B0604030504040204" pitchFamily="34" charset="0"/>
              </a:rPr>
              <a:t> Wide Field </a:t>
            </a:r>
            <a:r>
              <a:rPr lang="de-DE" sz="1400" dirty="0" err="1" smtClean="0">
                <a:latin typeface="Verdana" panose="020B0604030504040204" pitchFamily="34" charset="0"/>
              </a:rPr>
              <a:t>Imager</a:t>
            </a:r>
            <a:endParaRPr lang="de-DE" sz="1400" dirty="0">
              <a:latin typeface="Verdana" panose="020B060403050404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de-DE" sz="1200" dirty="0" err="1" smtClean="0">
                <a:latin typeface="Verdana" panose="020B0604030504040204" pitchFamily="34" charset="0"/>
              </a:rPr>
              <a:t>superior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performance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demonstrated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by</a:t>
            </a:r>
            <a:r>
              <a:rPr lang="de-DE" sz="1200" dirty="0" smtClean="0">
                <a:latin typeface="Verdana" panose="020B0604030504040204" pitchFamily="34" charset="0"/>
              </a:rPr>
              <a:t> PXD11 </a:t>
            </a:r>
            <a:r>
              <a:rPr lang="de-DE" sz="1200" dirty="0" err="1" smtClean="0">
                <a:latin typeface="Verdana" panose="020B0604030504040204" pitchFamily="34" charset="0"/>
              </a:rPr>
              <a:t>prototypes</a:t>
            </a:r>
            <a:endParaRPr lang="de-DE" sz="1200" dirty="0" smtClean="0">
              <a:latin typeface="Verdana" panose="020B060403050404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de-DE" sz="1200" dirty="0" err="1" smtClean="0">
                <a:latin typeface="Verdana" panose="020B0604030504040204" pitchFamily="34" charset="0"/>
              </a:rPr>
              <a:t>challenge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of</a:t>
            </a:r>
            <a:r>
              <a:rPr lang="de-DE" sz="1200" dirty="0" smtClean="0">
                <a:latin typeface="Verdana" panose="020B0604030504040204" pitchFamily="34" charset="0"/>
              </a:rPr>
              <a:t> a large </a:t>
            </a:r>
            <a:r>
              <a:rPr lang="de-DE" sz="1200" dirty="0" err="1" smtClean="0">
                <a:latin typeface="Verdana" panose="020B0604030504040204" pitchFamily="34" charset="0"/>
              </a:rPr>
              <a:t>number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of</a:t>
            </a:r>
            <a:r>
              <a:rPr lang="de-DE" sz="1200" dirty="0" smtClean="0">
                <a:latin typeface="Verdana" panose="020B0604030504040204" pitchFamily="34" charset="0"/>
              </a:rPr>
              <a:t> large </a:t>
            </a:r>
            <a:r>
              <a:rPr lang="de-DE" sz="1200" dirty="0" err="1" smtClean="0">
                <a:latin typeface="Verdana" panose="020B0604030504040204" pitchFamily="34" charset="0"/>
              </a:rPr>
              <a:t>format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devices</a:t>
            </a:r>
            <a:endParaRPr lang="de-DE" sz="1200" dirty="0" smtClean="0">
              <a:latin typeface="Verdana" panose="020B060403050404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de-DE" sz="1200" dirty="0" smtClean="0">
                <a:latin typeface="Verdana" panose="020B0604030504040204" pitchFamily="34" charset="0"/>
              </a:rPr>
              <a:t>positive </a:t>
            </a:r>
            <a:r>
              <a:rPr lang="de-DE" sz="1200" dirty="0" err="1" smtClean="0">
                <a:latin typeface="Verdana" panose="020B0604030504040204" pitchFamily="34" charset="0"/>
              </a:rPr>
              <a:t>results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of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pre-flight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err="1" smtClean="0">
                <a:latin typeface="Verdana" panose="020B0604030504040204" pitchFamily="34" charset="0"/>
              </a:rPr>
              <a:t>production</a:t>
            </a:r>
            <a:r>
              <a:rPr lang="de-DE" sz="1200" dirty="0" smtClean="0">
                <a:latin typeface="Verdana" panose="020B0604030504040204" pitchFamily="34" charset="0"/>
              </a:rPr>
              <a:t> </a:t>
            </a:r>
            <a:r>
              <a:rPr lang="de-DE" sz="1200" dirty="0" smtClean="0">
                <a:latin typeface="Verdana" panose="020B0604030504040204" pitchFamily="34" charset="0"/>
              </a:rPr>
              <a:t>PXD12</a:t>
            </a:r>
          </a:p>
          <a:p>
            <a:pPr lvl="1">
              <a:spcBef>
                <a:spcPts val="600"/>
              </a:spcBef>
            </a:pPr>
            <a:r>
              <a:rPr lang="de-DE" sz="1200" dirty="0" smtClean="0">
                <a:latin typeface="Verdana" panose="020B0604030504040204" pitchFamily="34" charset="0"/>
              </a:rPr>
              <a:t>still open </a:t>
            </a:r>
            <a:r>
              <a:rPr lang="de-DE" sz="1200" dirty="0" err="1" smtClean="0">
                <a:latin typeface="Verdana" panose="020B0604030504040204" pitchFamily="34" charset="0"/>
              </a:rPr>
              <a:t>questions</a:t>
            </a:r>
            <a:endParaRPr lang="de-DE" sz="1200" dirty="0">
              <a:latin typeface="Verdana" panose="020B0604030504040204" pitchFamily="34" charset="0"/>
            </a:endParaRPr>
          </a:p>
          <a:p>
            <a:pPr lvl="1">
              <a:spcBef>
                <a:spcPts val="1200"/>
              </a:spcBef>
            </a:pPr>
            <a:endParaRPr lang="de-DE" sz="1200" dirty="0">
              <a:latin typeface="Verdana" panose="020B0604030504040204" pitchFamily="34" charset="0"/>
            </a:endParaRPr>
          </a:p>
          <a:p>
            <a:pPr marL="266700" lvl="1" indent="0">
              <a:lnSpc>
                <a:spcPts val="2000"/>
              </a:lnSpc>
              <a:buNone/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endParaRPr lang="en-US" alt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4262728" y="3843614"/>
            <a:ext cx="3389007" cy="25658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92" y="3928689"/>
            <a:ext cx="2557277" cy="2395733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262728" y="975369"/>
            <a:ext cx="3365938" cy="2522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56" y="1915506"/>
            <a:ext cx="2781546" cy="278154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Full</a:t>
            </a:r>
            <a:r>
              <a:rPr lang="de-DE" b="1" dirty="0" smtClean="0"/>
              <a:t> Frame </a:t>
            </a:r>
            <a:r>
              <a:rPr lang="de-DE" b="1" dirty="0" err="1" smtClean="0"/>
              <a:t>Readout</a:t>
            </a:r>
            <a:endParaRPr lang="en-US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29" y="1124274"/>
            <a:ext cx="2958337" cy="2208852"/>
          </a:xfrm>
          <a:prstGeom prst="rect">
            <a:avLst/>
          </a:prstGeom>
        </p:spPr>
      </p:pic>
      <p:sp>
        <p:nvSpPr>
          <p:cNvPr id="8" name="Inhaltsplatzhalter 1"/>
          <p:cNvSpPr txBox="1">
            <a:spLocks/>
          </p:cNvSpPr>
          <p:nvPr/>
        </p:nvSpPr>
        <p:spPr>
          <a:xfrm>
            <a:off x="504000" y="828000"/>
            <a:ext cx="3521178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50000"/>
              </a:lnSpc>
              <a:spcBef>
                <a:spcPts val="840"/>
              </a:spcBef>
            </a:pPr>
            <a:r>
              <a:rPr lang="en-US" altLang="en-US" dirty="0" smtClean="0"/>
              <a:t>parallel readout</a:t>
            </a:r>
            <a:endParaRPr lang="en-US" altLang="en-US" b="1" dirty="0" smtClean="0"/>
          </a:p>
          <a:p>
            <a:pPr marL="539750" lvl="1" indent="-269875">
              <a:lnSpc>
                <a:spcPct val="150000"/>
              </a:lnSpc>
            </a:pPr>
            <a:r>
              <a:rPr lang="de-DE" altLang="en-US" dirty="0" err="1" smtClean="0"/>
              <a:t>increasing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probability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of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photon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events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during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readout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sequence</a:t>
            </a:r>
            <a:endParaRPr lang="de-DE" altLang="en-US" dirty="0" smtClean="0"/>
          </a:p>
          <a:p>
            <a:pPr marL="539750" lvl="1" indent="-269875">
              <a:lnSpc>
                <a:spcPct val="150000"/>
              </a:lnSpc>
            </a:pPr>
            <a:r>
              <a:rPr lang="de-DE" altLang="en-US" dirty="0" err="1" smtClean="0"/>
              <a:t>false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energy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information-energy</a:t>
            </a:r>
            <a:endParaRPr lang="de-DE" altLang="en-US" dirty="0" smtClean="0"/>
          </a:p>
          <a:p>
            <a:pPr marL="269875" indent="-269875">
              <a:lnSpc>
                <a:spcPct val="150000"/>
              </a:lnSpc>
            </a:pPr>
            <a:r>
              <a:rPr lang="de-DE" altLang="en-US" dirty="0"/>
              <a:t>internal </a:t>
            </a:r>
            <a:r>
              <a:rPr lang="de-DE" altLang="en-US" dirty="0" err="1"/>
              <a:t>storage</a:t>
            </a:r>
            <a:r>
              <a:rPr lang="de-DE" altLang="en-US" dirty="0"/>
              <a:t> </a:t>
            </a:r>
            <a:r>
              <a:rPr lang="de-DE" altLang="en-US" dirty="0" err="1"/>
              <a:t>DePFET</a:t>
            </a:r>
            <a:endParaRPr lang="de-DE" altLang="en-US" dirty="0"/>
          </a:p>
          <a:p>
            <a:pPr marL="539750" lvl="1" indent="-269875">
              <a:lnSpc>
                <a:spcPct val="150000"/>
              </a:lnSpc>
            </a:pPr>
            <a:r>
              <a:rPr lang="de-DE" altLang="en-US" dirty="0" err="1"/>
              <a:t>two</a:t>
            </a:r>
            <a:r>
              <a:rPr lang="de-DE" altLang="en-US" dirty="0"/>
              <a:t> </a:t>
            </a:r>
            <a:r>
              <a:rPr lang="de-DE" altLang="en-US" dirty="0" err="1"/>
              <a:t>DePFETs</a:t>
            </a:r>
            <a:r>
              <a:rPr lang="de-DE" altLang="en-US" dirty="0"/>
              <a:t> per </a:t>
            </a:r>
            <a:r>
              <a:rPr lang="de-DE" altLang="en-US" dirty="0" err="1"/>
              <a:t>pixel</a:t>
            </a:r>
            <a:endParaRPr lang="de-DE" altLang="en-US" dirty="0"/>
          </a:p>
          <a:p>
            <a:pPr marL="539750" lvl="1" indent="-269875">
              <a:lnSpc>
                <a:spcPct val="150000"/>
              </a:lnSpc>
              <a:spcAft>
                <a:spcPts val="0"/>
              </a:spcAft>
            </a:pPr>
            <a:r>
              <a:rPr lang="de-DE" altLang="en-US" dirty="0" err="1" smtClean="0"/>
              <a:t>alternating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function</a:t>
            </a:r>
            <a:endParaRPr lang="de-DE" altLang="en-US" dirty="0" smtClean="0"/>
          </a:p>
          <a:p>
            <a:pPr marL="808037" lvl="2" indent="-269875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altLang="en-US" dirty="0" smtClean="0"/>
              <a:t>ON </a:t>
            </a:r>
            <a:r>
              <a:rPr lang="de-DE" altLang="en-US" dirty="0" err="1" smtClean="0"/>
              <a:t>readout</a:t>
            </a:r>
            <a:endParaRPr lang="de-DE" altLang="en-US" dirty="0" smtClean="0"/>
          </a:p>
          <a:p>
            <a:pPr marL="808037" lvl="2" indent="-269875">
              <a:lnSpc>
                <a:spcPct val="150000"/>
              </a:lnSpc>
            </a:pPr>
            <a:r>
              <a:rPr lang="de-DE" altLang="en-US" dirty="0" smtClean="0"/>
              <a:t>OFF </a:t>
            </a:r>
            <a:r>
              <a:rPr lang="de-DE" altLang="en-US" dirty="0" err="1" smtClean="0"/>
              <a:t>collection</a:t>
            </a:r>
            <a:r>
              <a:rPr lang="de-DE" altLang="en-US" dirty="0" smtClean="0"/>
              <a:t> &amp; </a:t>
            </a:r>
            <a:r>
              <a:rPr lang="de-DE" altLang="en-US" dirty="0" err="1" smtClean="0"/>
              <a:t>storage</a:t>
            </a:r>
            <a:endParaRPr lang="de-DE" altLang="en-US" dirty="0" smtClean="0"/>
          </a:p>
          <a:p>
            <a:pPr marL="269875" indent="-269875">
              <a:lnSpc>
                <a:spcPct val="150000"/>
              </a:lnSpc>
            </a:pPr>
            <a:r>
              <a:rPr lang="de-DE" altLang="en-US" dirty="0" smtClean="0"/>
              <a:t>prototype </a:t>
            </a:r>
            <a:r>
              <a:rPr lang="de-DE" altLang="en-US" dirty="0" err="1" smtClean="0"/>
              <a:t>demonstration</a:t>
            </a:r>
            <a:endParaRPr lang="de-DE" altLang="en-US" dirty="0"/>
          </a:p>
          <a:p>
            <a:pPr marL="539750" lvl="1" indent="-269875">
              <a:lnSpc>
                <a:spcPct val="150000"/>
              </a:lnSpc>
            </a:pPr>
            <a:r>
              <a:rPr lang="de-DE" altLang="en-US" dirty="0" err="1" smtClean="0"/>
              <a:t>repetition</a:t>
            </a:r>
            <a:r>
              <a:rPr lang="de-DE" altLang="en-US" dirty="0" smtClean="0"/>
              <a:t> rate 1/10 µsec</a:t>
            </a:r>
            <a:endParaRPr lang="de-DE" altLang="en-US" dirty="0"/>
          </a:p>
          <a:p>
            <a:pPr marL="539750" lvl="1" indent="-269875">
              <a:lnSpc>
                <a:spcPct val="150000"/>
              </a:lnSpc>
            </a:pPr>
            <a:r>
              <a:rPr lang="de-DE" altLang="en-US" dirty="0" err="1" smtClean="0"/>
              <a:t>false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event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contribution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to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low-energy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background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reduced</a:t>
            </a:r>
            <a:endParaRPr lang="de-DE" altLang="en-US" dirty="0"/>
          </a:p>
        </p:txBody>
      </p:sp>
      <p:sp>
        <p:nvSpPr>
          <p:cNvPr id="13" name="Inhaltsplatzhalter 1"/>
          <p:cNvSpPr txBox="1">
            <a:spLocks/>
          </p:cNvSpPr>
          <p:nvPr/>
        </p:nvSpPr>
        <p:spPr>
          <a:xfrm>
            <a:off x="8433301" y="828000"/>
            <a:ext cx="3430251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50000"/>
              </a:lnSpc>
              <a:spcBef>
                <a:spcPts val="840"/>
              </a:spcBef>
            </a:pPr>
            <a:r>
              <a:rPr lang="en-US" altLang="en-US" dirty="0" smtClean="0"/>
              <a:t>full frame readout device</a:t>
            </a:r>
            <a:endParaRPr lang="en-US" altLang="en-US" b="1" dirty="0" smtClean="0"/>
          </a:p>
          <a:p>
            <a:pPr marL="539750" lvl="1" indent="-269875">
              <a:lnSpc>
                <a:spcPct val="150000"/>
              </a:lnSpc>
            </a:pPr>
            <a:r>
              <a:rPr lang="de-DE" altLang="en-US" dirty="0" smtClean="0"/>
              <a:t>127 hexagonal </a:t>
            </a:r>
            <a:r>
              <a:rPr lang="de-DE" altLang="en-US" dirty="0" err="1" smtClean="0"/>
              <a:t>pixels</a:t>
            </a:r>
            <a:r>
              <a:rPr lang="de-DE" altLang="en-US" dirty="0" smtClean="0"/>
              <a:t>, Ø = 800 µm</a:t>
            </a:r>
          </a:p>
          <a:p>
            <a:pPr marL="539750" lvl="1" indent="-269875">
              <a:lnSpc>
                <a:spcPct val="150000"/>
              </a:lnSpc>
            </a:pPr>
            <a:endParaRPr lang="de-DE" altLang="en-US" dirty="0" smtClean="0"/>
          </a:p>
          <a:p>
            <a:pPr marL="539750" lvl="1" indent="-269875">
              <a:lnSpc>
                <a:spcPct val="150000"/>
              </a:lnSpc>
            </a:pPr>
            <a:endParaRPr lang="de-DE" altLang="en-US" dirty="0" smtClean="0"/>
          </a:p>
          <a:p>
            <a:pPr marL="539750" lvl="1" indent="-269875">
              <a:lnSpc>
                <a:spcPct val="150000"/>
              </a:lnSpc>
            </a:pPr>
            <a:endParaRPr lang="de-DE" altLang="en-US" dirty="0"/>
          </a:p>
          <a:p>
            <a:pPr marL="539750" lvl="1" indent="-269875">
              <a:lnSpc>
                <a:spcPct val="150000"/>
              </a:lnSpc>
            </a:pPr>
            <a:endParaRPr lang="de-DE" altLang="en-US" dirty="0" smtClean="0"/>
          </a:p>
          <a:p>
            <a:pPr marL="539750" lvl="1" indent="-269875">
              <a:lnSpc>
                <a:spcPct val="150000"/>
              </a:lnSpc>
            </a:pPr>
            <a:endParaRPr lang="de-DE" altLang="en-US" dirty="0"/>
          </a:p>
          <a:p>
            <a:pPr marL="539750" lvl="1" indent="-269875">
              <a:lnSpc>
                <a:spcPct val="150000"/>
              </a:lnSpc>
            </a:pPr>
            <a:endParaRPr lang="de-DE" altLang="en-US" dirty="0" smtClean="0"/>
          </a:p>
          <a:p>
            <a:pPr marL="539750" lvl="1" indent="-269875">
              <a:lnSpc>
                <a:spcPct val="150000"/>
              </a:lnSpc>
            </a:pPr>
            <a:endParaRPr lang="de-DE" altLang="en-US" dirty="0"/>
          </a:p>
          <a:p>
            <a:pPr marL="539750" lvl="1" indent="-269875">
              <a:lnSpc>
                <a:spcPct val="150000"/>
              </a:lnSpc>
            </a:pPr>
            <a:endParaRPr lang="de-DE" altLang="en-US" dirty="0" smtClean="0"/>
          </a:p>
          <a:p>
            <a:pPr marL="539750" lvl="1" indent="-269875">
              <a:lnSpc>
                <a:spcPct val="150000"/>
              </a:lnSpc>
            </a:pPr>
            <a:r>
              <a:rPr lang="de-DE" altLang="en-US" dirty="0" smtClean="0"/>
              <a:t>X-</a:t>
            </a:r>
            <a:r>
              <a:rPr lang="de-DE" altLang="en-US" dirty="0" err="1" smtClean="0"/>
              <a:t>ray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spectroscopy</a:t>
            </a:r>
            <a:r>
              <a:rPr lang="de-DE" altLang="en-US" dirty="0" smtClean="0"/>
              <a:t> (&amp; </a:t>
            </a:r>
            <a:r>
              <a:rPr lang="de-DE" altLang="en-US" dirty="0" err="1" smtClean="0"/>
              <a:t>imaging</a:t>
            </a:r>
            <a:r>
              <a:rPr lang="de-DE" altLang="en-US" dirty="0" smtClean="0"/>
              <a:t>) at </a:t>
            </a:r>
            <a:r>
              <a:rPr lang="de-DE" altLang="en-US" dirty="0" err="1" smtClean="0"/>
              <a:t>frame</a:t>
            </a:r>
            <a:r>
              <a:rPr lang="de-DE" altLang="en-US" dirty="0" smtClean="0"/>
              <a:t> rate &gt; 100 kHz</a:t>
            </a:r>
          </a:p>
          <a:p>
            <a:pPr marL="539750" lvl="1" indent="-269875">
              <a:lnSpc>
                <a:spcPct val="150000"/>
              </a:lnSpc>
            </a:pPr>
            <a:r>
              <a:rPr lang="de-DE" altLang="en-US" dirty="0" smtClean="0"/>
              <a:t>not </a:t>
            </a:r>
            <a:r>
              <a:rPr lang="de-DE" altLang="en-US" dirty="0" err="1" smtClean="0"/>
              <a:t>baseline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for</a:t>
            </a:r>
            <a:r>
              <a:rPr lang="de-DE" altLang="en-US" dirty="0" smtClean="0"/>
              <a:t> ATHENA WFI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24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DePFET</a:t>
            </a:r>
            <a:r>
              <a:rPr lang="de-DE" b="1" dirty="0" smtClean="0"/>
              <a:t> </a:t>
            </a:r>
            <a:r>
              <a:rPr lang="de-DE" b="1" dirty="0" err="1" smtClean="0"/>
              <a:t>Active</a:t>
            </a:r>
            <a:r>
              <a:rPr lang="de-DE" b="1" dirty="0" smtClean="0"/>
              <a:t> Pixel Sensor</a:t>
            </a:r>
            <a:endParaRPr lang="en-US" b="1" dirty="0"/>
          </a:p>
        </p:txBody>
      </p:sp>
      <p:sp>
        <p:nvSpPr>
          <p:cNvPr id="15" name="Inhaltsplatzhalter 1"/>
          <p:cNvSpPr txBox="1">
            <a:spLocks/>
          </p:cNvSpPr>
          <p:nvPr/>
        </p:nvSpPr>
        <p:spPr>
          <a:xfrm>
            <a:off x="504000" y="822514"/>
            <a:ext cx="4346707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84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en-US" altLang="en-US" dirty="0" smtClean="0"/>
              <a:t>matrix </a:t>
            </a:r>
            <a:r>
              <a:rPr lang="en-US" altLang="en-US" dirty="0" err="1" smtClean="0"/>
              <a:t>organisation</a:t>
            </a:r>
            <a:endParaRPr lang="en-US" altLang="en-US" b="1" dirty="0"/>
          </a:p>
          <a:p>
            <a:pPr marL="541338" lvl="1" indent="-274638">
              <a:lnSpc>
                <a:spcPts val="2000"/>
              </a:lnSpc>
              <a:spcBef>
                <a:spcPts val="600"/>
              </a:spcBef>
            </a:pPr>
            <a:r>
              <a:rPr lang="en-US" altLang="en-US" dirty="0" smtClean="0"/>
              <a:t>horizontal </a:t>
            </a:r>
            <a:r>
              <a:rPr lang="en-US" altLang="en-US" dirty="0"/>
              <a:t>supply lines</a:t>
            </a:r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clocked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voltages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connected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to</a:t>
            </a:r>
            <a:r>
              <a:rPr lang="de-DE" altLang="en-US" dirty="0" smtClean="0"/>
              <a:t> SWITCHER ASIC</a:t>
            </a:r>
            <a:endParaRPr lang="de-DE" altLang="en-US" dirty="0"/>
          </a:p>
          <a:p>
            <a:pPr marL="809625" lvl="2" indent="-274638">
              <a:lnSpc>
                <a:spcPts val="2000"/>
              </a:lnSpc>
            </a:pPr>
            <a:r>
              <a:rPr lang="de-DE" altLang="en-US" dirty="0" smtClean="0"/>
              <a:t>global </a:t>
            </a:r>
            <a:r>
              <a:rPr lang="de-DE" altLang="en-US" dirty="0" err="1" smtClean="0"/>
              <a:t>contacts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connected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to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bond</a:t>
            </a:r>
            <a:r>
              <a:rPr lang="de-DE" altLang="en-US" dirty="0" smtClean="0"/>
              <a:t> pads</a:t>
            </a:r>
            <a:endParaRPr lang="en-US" altLang="en-US" dirty="0" smtClean="0"/>
          </a:p>
          <a:p>
            <a:pPr marL="541338" lvl="1" indent="-274638">
              <a:lnSpc>
                <a:spcPts val="2000"/>
              </a:lnSpc>
            </a:pPr>
            <a:r>
              <a:rPr lang="en-US" altLang="en-US" dirty="0"/>
              <a:t>vertical signal lines </a:t>
            </a:r>
          </a:p>
          <a:p>
            <a:pPr marL="809625" lvl="2" indent="-274638">
              <a:lnSpc>
                <a:spcPts val="2000"/>
              </a:lnSpc>
            </a:pPr>
            <a:r>
              <a:rPr lang="de-DE" altLang="en-US" dirty="0" err="1"/>
              <a:t>connected</a:t>
            </a:r>
            <a:r>
              <a:rPr lang="de-DE" altLang="en-US" dirty="0"/>
              <a:t> </a:t>
            </a:r>
            <a:r>
              <a:rPr lang="de-DE" altLang="en-US" dirty="0" err="1"/>
              <a:t>to</a:t>
            </a:r>
            <a:r>
              <a:rPr lang="de-DE" altLang="en-US" dirty="0"/>
              <a:t> VERITAS </a:t>
            </a:r>
            <a:r>
              <a:rPr lang="de-DE" altLang="en-US" dirty="0" err="1"/>
              <a:t>readout</a:t>
            </a:r>
            <a:r>
              <a:rPr lang="de-DE" altLang="en-US" dirty="0"/>
              <a:t> ASIC</a:t>
            </a:r>
            <a:endParaRPr lang="en-US" altLang="en-US" dirty="0"/>
          </a:p>
          <a:p>
            <a:pPr marL="541338" lvl="1" indent="-274638">
              <a:lnSpc>
                <a:spcPts val="2000"/>
              </a:lnSpc>
            </a:pPr>
            <a:r>
              <a:rPr lang="en-US" altLang="en-US" dirty="0" smtClean="0"/>
              <a:t>individually addressable pixels</a:t>
            </a:r>
          </a:p>
          <a:p>
            <a:pPr marL="541338" lvl="1" indent="-274638">
              <a:lnSpc>
                <a:spcPts val="2000"/>
              </a:lnSpc>
            </a:pPr>
            <a:r>
              <a:rPr lang="de-DE" altLang="en-US" dirty="0" smtClean="0"/>
              <a:t>optional </a:t>
            </a:r>
            <a:r>
              <a:rPr lang="de-DE" altLang="en-US" dirty="0" err="1" smtClean="0"/>
              <a:t>windowing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mode</a:t>
            </a:r>
            <a:r>
              <a:rPr lang="de-DE" altLang="en-US" dirty="0" smtClean="0"/>
              <a:t> </a:t>
            </a:r>
          </a:p>
          <a:p>
            <a:pPr marL="541338" lvl="1" indent="-274638">
              <a:lnSpc>
                <a:spcPts val="2000"/>
              </a:lnSpc>
            </a:pPr>
            <a:endParaRPr lang="en-US" altLang="en-US" dirty="0" smtClean="0"/>
          </a:p>
          <a:p>
            <a:pPr>
              <a:lnSpc>
                <a:spcPct val="150000"/>
              </a:lnSpc>
              <a:spcBef>
                <a:spcPts val="84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de-DE" altLang="en-US" dirty="0" err="1" smtClean="0"/>
              <a:t>rolling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shutter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mode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operation</a:t>
            </a:r>
            <a:endParaRPr lang="en-US" altLang="en-US" b="1" dirty="0"/>
          </a:p>
          <a:p>
            <a:pPr marL="541338" lvl="1" indent="-274638">
              <a:lnSpc>
                <a:spcPts val="2000"/>
              </a:lnSpc>
              <a:spcBef>
                <a:spcPts val="600"/>
              </a:spcBef>
            </a:pPr>
            <a:r>
              <a:rPr lang="de-DE" altLang="en-US" dirty="0" err="1" smtClean="0"/>
              <a:t>one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active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row</a:t>
            </a:r>
            <a:endParaRPr lang="en-US" altLang="en-US" dirty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DePFETs</a:t>
            </a:r>
            <a:r>
              <a:rPr lang="de-DE" altLang="en-US" dirty="0"/>
              <a:t> on</a:t>
            </a:r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read-clear-read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sequence</a:t>
            </a:r>
            <a:endParaRPr lang="de-DE" altLang="en-US" dirty="0"/>
          </a:p>
          <a:p>
            <a:pPr marL="809625" lvl="2" indent="-274638">
              <a:lnSpc>
                <a:spcPts val="2000"/>
              </a:lnSpc>
            </a:pPr>
            <a:r>
              <a:rPr lang="de-DE" altLang="en-US" dirty="0" err="1" smtClean="0"/>
              <a:t>column</a:t>
            </a:r>
            <a:r>
              <a:rPr lang="de-DE" altLang="en-US" dirty="0" smtClean="0"/>
              <a:t>-parallel </a:t>
            </a:r>
            <a:r>
              <a:rPr lang="de-DE" altLang="en-US" dirty="0" err="1" smtClean="0"/>
              <a:t>readout</a:t>
            </a:r>
            <a:endParaRPr lang="de-DE" altLang="en-US" dirty="0" smtClean="0"/>
          </a:p>
          <a:p>
            <a:pPr marL="541338" lvl="1" indent="-274638">
              <a:lnSpc>
                <a:spcPts val="2000"/>
              </a:lnSpc>
            </a:pPr>
            <a:r>
              <a:rPr lang="de-DE" altLang="en-US" dirty="0" err="1" smtClean="0"/>
              <a:t>other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rows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integrating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signals</a:t>
            </a:r>
            <a:endParaRPr lang="de-DE" altLang="en-US" dirty="0" smtClean="0"/>
          </a:p>
          <a:p>
            <a:pPr marL="809625" lvl="2" indent="-274638">
              <a:lnSpc>
                <a:spcPts val="2000"/>
              </a:lnSpc>
            </a:pPr>
            <a:r>
              <a:rPr lang="de-DE" altLang="en-US" dirty="0" err="1" smtClean="0"/>
              <a:t>DePFETs</a:t>
            </a:r>
            <a:r>
              <a:rPr lang="de-DE" altLang="en-US" dirty="0" smtClean="0"/>
              <a:t> off</a:t>
            </a:r>
            <a:endParaRPr lang="en-US" altLang="en-US" dirty="0" smtClean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40" y="826876"/>
            <a:ext cx="3974508" cy="39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hteck 1"/>
          <p:cNvSpPr/>
          <p:nvPr/>
        </p:nvSpPr>
        <p:spPr>
          <a:xfrm>
            <a:off x="5419759" y="1316477"/>
            <a:ext cx="713904" cy="109322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7011741" y="2957209"/>
            <a:ext cx="867664" cy="123370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/>
          <p:cNvSpPr txBox="1"/>
          <p:nvPr/>
        </p:nvSpPr>
        <p:spPr>
          <a:xfrm>
            <a:off x="6860179" y="4775348"/>
            <a:ext cx="2126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ATHENA WFI prototype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64 x 64</a:t>
            </a:r>
            <a:endParaRPr lang="en-GB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Inhaltsplatzhalter 1"/>
          <p:cNvSpPr txBox="1">
            <a:spLocks/>
          </p:cNvSpPr>
          <p:nvPr/>
        </p:nvSpPr>
        <p:spPr>
          <a:xfrm>
            <a:off x="9095928" y="822514"/>
            <a:ext cx="2862606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84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en-US" altLang="en-US" dirty="0" smtClean="0"/>
              <a:t>front-end electronics</a:t>
            </a:r>
            <a:endParaRPr lang="en-US" altLang="en-US" b="1" dirty="0"/>
          </a:p>
          <a:p>
            <a:pPr marL="541338" lvl="1" indent="-274638">
              <a:lnSpc>
                <a:spcPts val="2000"/>
              </a:lnSpc>
              <a:spcBef>
                <a:spcPts val="600"/>
              </a:spcBef>
            </a:pPr>
            <a:r>
              <a:rPr lang="en-US" altLang="en-US" b="1" dirty="0" smtClean="0">
                <a:solidFill>
                  <a:srgbClr val="FFC000"/>
                </a:solidFill>
              </a:rPr>
              <a:t>SWITCHER-A</a:t>
            </a:r>
            <a:r>
              <a:rPr lang="en-US" altLang="en-US" dirty="0" smtClean="0"/>
              <a:t> control ASIC</a:t>
            </a:r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supply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of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clocked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voltages</a:t>
            </a:r>
            <a:endParaRPr lang="de-DE" altLang="en-US" dirty="0" smtClean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row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selection</a:t>
            </a:r>
            <a:r>
              <a:rPr lang="de-DE" altLang="en-US" dirty="0" smtClean="0"/>
              <a:t> &amp; </a:t>
            </a:r>
            <a:r>
              <a:rPr lang="de-DE" altLang="en-US" dirty="0" err="1" smtClean="0"/>
              <a:t>reset</a:t>
            </a:r>
            <a:endParaRPr lang="de-DE" altLang="en-US" dirty="0" smtClean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smtClean="0"/>
              <a:t>64 </a:t>
            </a:r>
            <a:r>
              <a:rPr lang="de-DE" altLang="en-US" dirty="0" err="1" smtClean="0"/>
              <a:t>channels</a:t>
            </a:r>
            <a:r>
              <a:rPr lang="de-DE" altLang="en-US" dirty="0" smtClean="0"/>
              <a:t>, 3 </a:t>
            </a:r>
            <a:r>
              <a:rPr lang="de-DE" altLang="en-US" dirty="0" err="1" smtClean="0"/>
              <a:t>ports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each</a:t>
            </a:r>
            <a:endParaRPr lang="de-DE" altLang="en-US" dirty="0" smtClean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daisy-chainable</a:t>
            </a:r>
            <a:endParaRPr lang="de-DE" altLang="en-US" dirty="0" smtClean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row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switching</a:t>
            </a:r>
            <a:r>
              <a:rPr lang="de-DE" altLang="en-US" dirty="0" smtClean="0"/>
              <a:t> rate 10 MHz</a:t>
            </a:r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rise</a:t>
            </a:r>
            <a:r>
              <a:rPr lang="de-DE" altLang="en-US" dirty="0" smtClean="0"/>
              <a:t> time &lt; 10 </a:t>
            </a:r>
            <a:r>
              <a:rPr lang="de-DE" altLang="en-US" dirty="0" err="1" smtClean="0"/>
              <a:t>nsec</a:t>
            </a:r>
            <a:r>
              <a:rPr lang="de-DE" altLang="en-US" dirty="0" smtClean="0"/>
              <a:t> @ 20 V</a:t>
            </a:r>
          </a:p>
          <a:p>
            <a:pPr marL="266700" lvl="1" indent="0">
              <a:lnSpc>
                <a:spcPts val="2000"/>
              </a:lnSpc>
              <a:spcBef>
                <a:spcPts val="1200"/>
              </a:spcBef>
              <a:buFont typeface="Wingdings 3" panose="05040102010807070707" pitchFamily="18" charset="2"/>
              <a:buNone/>
            </a:pPr>
            <a:endParaRPr lang="en-US" altLang="en-US" dirty="0" smtClean="0"/>
          </a:p>
          <a:p>
            <a:pPr marL="541338" lvl="1" indent="-274638">
              <a:lnSpc>
                <a:spcPts val="2000"/>
              </a:lnSpc>
              <a:spcBef>
                <a:spcPts val="1200"/>
              </a:spcBef>
            </a:pPr>
            <a:r>
              <a:rPr lang="en-US" altLang="en-US" b="1" dirty="0" smtClean="0">
                <a:solidFill>
                  <a:srgbClr val="7030A0"/>
                </a:solidFill>
              </a:rPr>
              <a:t>VERITAS 2.1</a:t>
            </a:r>
            <a:r>
              <a:rPr lang="en-US" altLang="en-US" dirty="0" smtClean="0"/>
              <a:t> readout ASIC</a:t>
            </a:r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smtClean="0"/>
              <a:t>64 </a:t>
            </a:r>
            <a:r>
              <a:rPr lang="de-DE" altLang="en-US" dirty="0" err="1" smtClean="0"/>
              <a:t>channels</a:t>
            </a:r>
            <a:endParaRPr lang="de-DE" altLang="en-US" dirty="0" smtClean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fully</a:t>
            </a:r>
            <a:r>
              <a:rPr lang="de-DE" altLang="en-US" dirty="0" smtClean="0"/>
              <a:t> differential</a:t>
            </a:r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selectable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input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stages</a:t>
            </a:r>
            <a:endParaRPr lang="de-DE" altLang="en-US" dirty="0" smtClean="0"/>
          </a:p>
          <a:p>
            <a:pPr marL="992188" lvl="3" indent="-1857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source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follower</a:t>
            </a:r>
            <a:r>
              <a:rPr lang="de-DE" altLang="en-US" dirty="0" smtClean="0"/>
              <a:t> </a:t>
            </a:r>
          </a:p>
          <a:p>
            <a:pPr marL="992188" lvl="3" indent="-185738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current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readout</a:t>
            </a:r>
            <a:endParaRPr lang="de-DE" altLang="en-US" dirty="0" smtClean="0"/>
          </a:p>
          <a:p>
            <a:pPr marL="809625" lvl="2" indent="-273050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pre-amplifier</a:t>
            </a:r>
            <a:endParaRPr lang="de-DE" altLang="en-US" dirty="0" smtClean="0"/>
          </a:p>
          <a:p>
            <a:pPr marL="809625" lvl="2" indent="-273050">
              <a:lnSpc>
                <a:spcPts val="2000"/>
              </a:lnSpc>
              <a:spcAft>
                <a:spcPts val="0"/>
              </a:spcAft>
            </a:pPr>
            <a:r>
              <a:rPr lang="de-DE" altLang="en-US" dirty="0" err="1" smtClean="0"/>
              <a:t>trapezoidal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filter</a:t>
            </a:r>
            <a:endParaRPr lang="de-DE" altLang="en-US" dirty="0" smtClean="0"/>
          </a:p>
          <a:p>
            <a:pPr marL="809625" lvl="2" indent="-273050">
              <a:lnSpc>
                <a:spcPts val="2000"/>
              </a:lnSpc>
              <a:spcAft>
                <a:spcPts val="0"/>
              </a:spcAft>
            </a:pPr>
            <a:r>
              <a:rPr lang="de-DE" altLang="en-US" dirty="0" smtClean="0"/>
              <a:t>64:1 multiplexer</a:t>
            </a:r>
          </a:p>
          <a:p>
            <a:pPr marL="809625" lvl="2" indent="-273050">
              <a:lnSpc>
                <a:spcPts val="2000"/>
              </a:lnSpc>
              <a:spcAft>
                <a:spcPts val="0"/>
              </a:spcAft>
            </a:pPr>
            <a:endParaRPr lang="de-DE" altLang="en-US" dirty="0" smtClean="0"/>
          </a:p>
          <a:p>
            <a:pPr marL="809625" lvl="2" indent="-274638">
              <a:lnSpc>
                <a:spcPts val="2000"/>
              </a:lnSpc>
              <a:spcBef>
                <a:spcPts val="600"/>
              </a:spcBef>
              <a:spcAft>
                <a:spcPts val="0"/>
              </a:spcAft>
            </a:pPr>
            <a:endParaRPr lang="en-US" altLang="en-US" dirty="0" smtClean="0"/>
          </a:p>
          <a:p>
            <a:pPr marL="266700" lvl="1" indent="0">
              <a:lnSpc>
                <a:spcPts val="2000"/>
              </a:lnSpc>
              <a:buFont typeface="Wingdings 3" panose="05040102010807070707" pitchFamily="18" charset="2"/>
              <a:buNone/>
            </a:pPr>
            <a:endParaRPr lang="en-US" altLang="en-US" dirty="0">
              <a:sym typeface="SymbolPS" pitchFamily="18" charset="2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642320" y="5462023"/>
            <a:ext cx="16973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ATHENA WFI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endParaRPr lang="de-DE" sz="1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8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130 µm x 130 µm</a:t>
            </a:r>
          </a:p>
          <a:p>
            <a:pPr marL="179388" lvl="1" indent="-179388">
              <a:lnSpc>
                <a:spcPts val="18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surrounding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drift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ring</a:t>
            </a:r>
          </a:p>
          <a:p>
            <a:pPr marL="179388" lvl="1" indent="-179388">
              <a:lnSpc>
                <a:spcPts val="18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scalable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format</a:t>
            </a:r>
            <a:endParaRPr lang="de-DE" sz="1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998447" y="2061883"/>
            <a:ext cx="4571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06" y="3897861"/>
            <a:ext cx="2477108" cy="2483484"/>
          </a:xfrm>
          <a:prstGeom prst="rect">
            <a:avLst/>
          </a:pr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Gerade Verbindung mit Pfeil 27"/>
          <p:cNvCxnSpPr/>
          <p:nvPr/>
        </p:nvCxnSpPr>
        <p:spPr>
          <a:xfrm flipV="1">
            <a:off x="6247427" y="2136815"/>
            <a:ext cx="761927" cy="162454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03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 descr="mixsFP11102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577" y="1481250"/>
            <a:ext cx="3548157" cy="245351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55" y="3865998"/>
            <a:ext cx="3645405" cy="2586704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BepiColombo</a:t>
            </a:r>
            <a:r>
              <a:rPr lang="de-DE" b="1" dirty="0" smtClean="0"/>
              <a:t> MIXS </a:t>
            </a:r>
            <a:r>
              <a:rPr lang="de-DE" b="1" dirty="0" err="1" smtClean="0"/>
              <a:t>Heritage</a:t>
            </a:r>
            <a:endParaRPr lang="en-US" b="1" dirty="0"/>
          </a:p>
        </p:txBody>
      </p:sp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4263902" y="828000"/>
            <a:ext cx="4055153" cy="5719199"/>
          </a:xfrm>
        </p:spPr>
        <p:txBody>
          <a:bodyPr>
            <a:noAutofit/>
          </a:bodyPr>
          <a:lstStyle/>
          <a:p>
            <a:pPr marL="269875" indent="-269875">
              <a:lnSpc>
                <a:spcPct val="150000"/>
              </a:lnSpc>
              <a:spcBef>
                <a:spcPts val="840"/>
              </a:spcBef>
            </a:pPr>
            <a:r>
              <a:rPr lang="en-US" altLang="en-US" dirty="0" err="1" smtClean="0"/>
              <a:t>BepiColombo</a:t>
            </a:r>
            <a:r>
              <a:rPr lang="en-US" altLang="en-US" dirty="0" smtClean="0"/>
              <a:t> mission </a:t>
            </a:r>
            <a:endParaRPr lang="en-US" altLang="en-US" dirty="0"/>
          </a:p>
          <a:p>
            <a:pPr marL="541338" lvl="1" indent="-274638">
              <a:lnSpc>
                <a:spcPts val="2000"/>
              </a:lnSpc>
            </a:pPr>
            <a:r>
              <a:rPr lang="de-DE" dirty="0" err="1" smtClean="0"/>
              <a:t>magnetospheric</a:t>
            </a:r>
            <a:r>
              <a:rPr lang="de-DE" dirty="0" smtClean="0"/>
              <a:t> &amp; </a:t>
            </a:r>
            <a:r>
              <a:rPr lang="de-DE" dirty="0" err="1" smtClean="0"/>
              <a:t>planetary</a:t>
            </a:r>
            <a:r>
              <a:rPr lang="de-DE" dirty="0"/>
              <a:t> </a:t>
            </a:r>
            <a:r>
              <a:rPr lang="de-DE" dirty="0" err="1" smtClean="0"/>
              <a:t>orbiters</a:t>
            </a:r>
            <a:endParaRPr lang="en-US" altLang="en-US" dirty="0"/>
          </a:p>
          <a:p>
            <a:pPr marL="541338" lvl="1" indent="-274638">
              <a:lnSpc>
                <a:spcPts val="2000"/>
              </a:lnSpc>
            </a:pPr>
            <a:r>
              <a:rPr lang="de-DE" dirty="0" err="1" smtClean="0"/>
              <a:t>launch</a:t>
            </a:r>
            <a:r>
              <a:rPr lang="de-DE" dirty="0" smtClean="0"/>
              <a:t> oct18, </a:t>
            </a:r>
            <a:r>
              <a:rPr lang="de-DE" dirty="0" err="1"/>
              <a:t>arrival</a:t>
            </a:r>
            <a:r>
              <a:rPr lang="de-DE" dirty="0"/>
              <a:t> in </a:t>
            </a:r>
            <a:r>
              <a:rPr lang="de-DE" dirty="0" err="1"/>
              <a:t>orbit</a:t>
            </a:r>
            <a:r>
              <a:rPr lang="de-DE" dirty="0"/>
              <a:t> </a:t>
            </a:r>
            <a:r>
              <a:rPr lang="de-DE" dirty="0" smtClean="0"/>
              <a:t>dec25</a:t>
            </a:r>
            <a:endParaRPr lang="en-US" altLang="en-US" dirty="0"/>
          </a:p>
          <a:p>
            <a:pPr marL="269875" indent="-269875">
              <a:lnSpc>
                <a:spcPts val="2000"/>
              </a:lnSpc>
              <a:spcBef>
                <a:spcPts val="1200"/>
              </a:spcBef>
            </a:pPr>
            <a:r>
              <a:rPr lang="en-US" altLang="en-US" dirty="0" smtClean="0"/>
              <a:t>MIXS instrument</a:t>
            </a:r>
            <a:endParaRPr lang="en-US" altLang="en-US" dirty="0"/>
          </a:p>
          <a:p>
            <a:pPr lvl="1" indent="-271463">
              <a:lnSpc>
                <a:spcPts val="2000"/>
              </a:lnSpc>
              <a:spcBef>
                <a:spcPts val="600"/>
              </a:spcBef>
            </a:pPr>
            <a:r>
              <a:rPr lang="en-US" altLang="en-US" dirty="0" smtClean="0">
                <a:sym typeface="SymbolPS" pitchFamily="18" charset="2"/>
              </a:rPr>
              <a:t>Mercury surface elemental mapping</a:t>
            </a:r>
            <a:endParaRPr lang="en-US" altLang="en-US" dirty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  <a:tabLst>
                <a:tab pos="1343025" algn="l"/>
              </a:tabLst>
            </a:pPr>
            <a:r>
              <a:rPr lang="en-US" altLang="en-US" dirty="0" smtClean="0"/>
              <a:t>MIXS-C (collimator), </a:t>
            </a:r>
            <a:r>
              <a:rPr lang="en-US" altLang="en-US" dirty="0" smtClean="0">
                <a:sym typeface="SymbolPS" pitchFamily="18" charset="2"/>
              </a:rPr>
              <a:t>MIXS-T (telescope)</a:t>
            </a:r>
            <a:endParaRPr lang="en-US" altLang="en-US" dirty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</a:pPr>
            <a:r>
              <a:rPr lang="en-US" altLang="en-US" dirty="0" err="1" smtClean="0"/>
              <a:t>DePFET</a:t>
            </a:r>
            <a:r>
              <a:rPr lang="en-US" altLang="en-US" dirty="0" smtClean="0"/>
              <a:t> Active Pixel Sensor</a:t>
            </a:r>
          </a:p>
          <a:p>
            <a:pPr lvl="2" indent="-271463">
              <a:lnSpc>
                <a:spcPts val="2000"/>
              </a:lnSpc>
              <a:spcAft>
                <a:spcPts val="0"/>
              </a:spcAft>
              <a:tabLst>
                <a:tab pos="2513013" algn="r"/>
                <a:tab pos="2601913" algn="l"/>
              </a:tabLst>
            </a:pPr>
            <a:r>
              <a:rPr lang="en-US" altLang="en-US" dirty="0" smtClean="0">
                <a:sym typeface="SymbolPS" pitchFamily="18" charset="2"/>
              </a:rPr>
              <a:t>active area	1.92 x 1.92	cm²</a:t>
            </a:r>
          </a:p>
          <a:p>
            <a:pPr lvl="2" indent="-271463">
              <a:lnSpc>
                <a:spcPts val="2000"/>
              </a:lnSpc>
              <a:spcAft>
                <a:spcPts val="0"/>
              </a:spcAft>
              <a:tabLst>
                <a:tab pos="2513013" algn="r"/>
                <a:tab pos="2601913" algn="l"/>
              </a:tabLst>
            </a:pPr>
            <a:r>
              <a:rPr lang="de-DE" altLang="en-US" dirty="0" err="1" smtClean="0">
                <a:sym typeface="SymbolPS" pitchFamily="18" charset="2"/>
              </a:rPr>
              <a:t>format</a:t>
            </a:r>
            <a:r>
              <a:rPr lang="de-DE" altLang="en-US" dirty="0" smtClean="0">
                <a:sym typeface="SymbolPS" pitchFamily="18" charset="2"/>
              </a:rPr>
              <a:t>	64 x 64</a:t>
            </a:r>
          </a:p>
          <a:p>
            <a:pPr lvl="2" indent="-271463">
              <a:lnSpc>
                <a:spcPts val="2000"/>
              </a:lnSpc>
              <a:spcAft>
                <a:spcPts val="0"/>
              </a:spcAft>
              <a:tabLst>
                <a:tab pos="2513013" algn="r"/>
                <a:tab pos="2601913" algn="l"/>
              </a:tabLst>
            </a:pPr>
            <a:r>
              <a:rPr lang="de-DE" altLang="en-US" dirty="0" err="1" smtClean="0">
                <a:sym typeface="SymbolPS" pitchFamily="18" charset="2"/>
              </a:rPr>
              <a:t>pixel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size</a:t>
            </a:r>
            <a:r>
              <a:rPr lang="de-DE" altLang="en-US" dirty="0" smtClean="0">
                <a:sym typeface="SymbolPS" pitchFamily="18" charset="2"/>
              </a:rPr>
              <a:t>	300 x 300 	µm²</a:t>
            </a:r>
          </a:p>
          <a:p>
            <a:pPr lvl="2" indent="-271463">
              <a:lnSpc>
                <a:spcPts val="2000"/>
              </a:lnSpc>
              <a:spcAft>
                <a:spcPts val="0"/>
              </a:spcAft>
              <a:tabLst>
                <a:tab pos="2513013" algn="r"/>
                <a:tab pos="2601913" algn="l"/>
              </a:tabLst>
            </a:pPr>
            <a:r>
              <a:rPr lang="de-DE" altLang="en-US" dirty="0" err="1" smtClean="0">
                <a:sym typeface="SymbolPS" pitchFamily="18" charset="2"/>
              </a:rPr>
              <a:t>split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frame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readout</a:t>
            </a:r>
            <a:r>
              <a:rPr lang="de-DE" altLang="en-US" dirty="0" smtClean="0">
                <a:sym typeface="SymbolPS" pitchFamily="18" charset="2"/>
              </a:rPr>
              <a:t>	165 	µsec</a:t>
            </a:r>
          </a:p>
          <a:p>
            <a:pPr lvl="2" indent="-271463">
              <a:lnSpc>
                <a:spcPts val="2000"/>
              </a:lnSpc>
              <a:spcAft>
                <a:spcPts val="0"/>
              </a:spcAft>
              <a:tabLst>
                <a:tab pos="2513013" algn="r"/>
                <a:tab pos="2601913" algn="l"/>
              </a:tabLst>
            </a:pPr>
            <a:r>
              <a:rPr lang="de-DE" altLang="en-US" dirty="0" err="1" smtClean="0">
                <a:sym typeface="SymbolPS" pitchFamily="18" charset="2"/>
              </a:rPr>
              <a:t>energy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resolution</a:t>
            </a:r>
            <a:r>
              <a:rPr lang="de-DE" altLang="en-US" dirty="0" smtClean="0">
                <a:sym typeface="SymbolPS" pitchFamily="18" charset="2"/>
              </a:rPr>
              <a:t>	138	eV FWHM @6 </a:t>
            </a:r>
            <a:r>
              <a:rPr lang="de-DE" altLang="en-US" dirty="0" err="1" smtClean="0">
                <a:sym typeface="SymbolPS" pitchFamily="18" charset="2"/>
              </a:rPr>
              <a:t>keV</a:t>
            </a:r>
            <a:endParaRPr lang="en-US" altLang="en-US" dirty="0">
              <a:sym typeface="SymbolPS" pitchFamily="18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319055" y="3865998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bg1"/>
                </a:solidFill>
              </a:rPr>
              <a:t>Kourou, 19.10.2018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420691" y="210843"/>
            <a:ext cx="4095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cap="small" dirty="0" smtClean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(Mercury Imaging X-</a:t>
            </a:r>
            <a:r>
              <a:rPr lang="de-DE" sz="1600" b="1" cap="small" dirty="0" err="1" smtClean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ray</a:t>
            </a:r>
            <a:r>
              <a:rPr lang="de-DE" sz="1600" b="1" cap="small" dirty="0" smtClean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b="1" cap="small" dirty="0" err="1" smtClean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Spectrometer</a:t>
            </a:r>
            <a:r>
              <a:rPr lang="de-DE" sz="1600" b="1" cap="small" dirty="0" smtClean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8319055" y="940115"/>
            <a:ext cx="3645405" cy="2734054"/>
            <a:chOff x="5022050" y="3575266"/>
            <a:chExt cx="3645405" cy="2734054"/>
          </a:xfrm>
        </p:grpSpPr>
        <p:pic>
          <p:nvPicPr>
            <p:cNvPr id="19" name="Grafik 18" descr="VUES07_2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2050" y="3575266"/>
              <a:ext cx="3645405" cy="2734054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8032345" y="6093876"/>
              <a:ext cx="6351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err="1" smtClean="0">
                  <a:solidFill>
                    <a:schemeClr val="bg1"/>
                  </a:solidFill>
                </a:rPr>
                <a:t>figure</a:t>
              </a:r>
              <a:r>
                <a:rPr lang="de-DE" sz="800" dirty="0" smtClean="0">
                  <a:solidFill>
                    <a:schemeClr val="bg1"/>
                  </a:solidFill>
                </a:rPr>
                <a:t>: ESA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317305" y="4329100"/>
              <a:ext cx="4601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>
                  <a:solidFill>
                    <a:schemeClr val="bg1"/>
                  </a:solidFill>
                </a:rPr>
                <a:t>MPO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7374655" y="5634245"/>
              <a:ext cx="5727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000" dirty="0" smtClean="0">
                  <a:solidFill>
                    <a:schemeClr val="bg1"/>
                  </a:solidFill>
                </a:rPr>
                <a:t>MMO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pieren 22"/>
          <p:cNvGrpSpPr>
            <a:grpSpLocks noChangeAspect="1"/>
          </p:cNvGrpSpPr>
          <p:nvPr/>
        </p:nvGrpSpPr>
        <p:grpSpPr>
          <a:xfrm>
            <a:off x="541417" y="4127608"/>
            <a:ext cx="3170312" cy="2398741"/>
            <a:chOff x="3599518" y="2984035"/>
            <a:chExt cx="4227083" cy="3198320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3599518" y="2984035"/>
              <a:ext cx="4227083" cy="3198320"/>
              <a:chOff x="4669720" y="3532584"/>
              <a:chExt cx="4227083" cy="3198320"/>
            </a:xfrm>
          </p:grpSpPr>
          <p:pic>
            <p:nvPicPr>
              <p:cNvPr id="29" name="Grafik 4" descr="LabModule_Amaunet_PXD5_Batch1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69720" y="3532584"/>
                <a:ext cx="4227083" cy="2849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feld 29"/>
              <p:cNvSpPr txBox="1"/>
              <p:nvPr/>
            </p:nvSpPr>
            <p:spPr>
              <a:xfrm>
                <a:off x="5570987" y="6382091"/>
                <a:ext cx="2413482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100" dirty="0" smtClean="0">
                    <a:latin typeface="+mn-lt"/>
                  </a:rPr>
                  <a:t>MIXS lab prototype </a:t>
                </a:r>
                <a:r>
                  <a:rPr lang="de-DE" sz="1100" dirty="0" err="1" smtClean="0">
                    <a:latin typeface="+mn-lt"/>
                  </a:rPr>
                  <a:t>detector</a:t>
                </a:r>
                <a:endParaRPr lang="de-DE" sz="1100" dirty="0">
                  <a:latin typeface="+mn-lt"/>
                </a:endParaRPr>
              </a:p>
            </p:txBody>
          </p:sp>
        </p:grpSp>
        <p:cxnSp>
          <p:nvCxnSpPr>
            <p:cNvPr id="25" name="Gerade Verbindung 49"/>
            <p:cNvCxnSpPr>
              <a:cxnSpLocks noChangeAspect="1"/>
            </p:cNvCxnSpPr>
            <p:nvPr/>
          </p:nvCxnSpPr>
          <p:spPr>
            <a:xfrm>
              <a:off x="4438551" y="3945940"/>
              <a:ext cx="2279210" cy="965221"/>
            </a:xfrm>
            <a:prstGeom prst="line">
              <a:avLst/>
            </a:prstGeom>
            <a:ln w="285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pieren 19"/>
            <p:cNvGrpSpPr/>
            <p:nvPr/>
          </p:nvGrpSpPr>
          <p:grpSpPr>
            <a:xfrm>
              <a:off x="5120796" y="4002957"/>
              <a:ext cx="833710" cy="825509"/>
              <a:chOff x="6190998" y="4551506"/>
              <a:chExt cx="833710" cy="825509"/>
            </a:xfrm>
          </p:grpSpPr>
          <p:cxnSp>
            <p:nvCxnSpPr>
              <p:cNvPr id="27" name="Gerade Verbindung mit Pfeil 26"/>
              <p:cNvCxnSpPr/>
              <p:nvPr/>
            </p:nvCxnSpPr>
            <p:spPr>
              <a:xfrm flipV="1">
                <a:off x="6648360" y="4551506"/>
                <a:ext cx="376348" cy="360507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/>
              <p:cNvCxnSpPr/>
              <p:nvPr/>
            </p:nvCxnSpPr>
            <p:spPr>
              <a:xfrm rot="10800000" flipV="1">
                <a:off x="6190998" y="5016508"/>
                <a:ext cx="376348" cy="36050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2" name="Picture 17" descr="1050 @ 10000 hrs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721" y="789991"/>
            <a:ext cx="1204451" cy="974388"/>
          </a:xfrm>
          <a:prstGeom prst="rect">
            <a:avLst/>
          </a:prstGeom>
          <a:noFill/>
          <a:ln w="28575">
            <a:solidFill>
              <a:srgbClr val="017674"/>
            </a:solidFill>
            <a:miter lim="800000"/>
            <a:headEnd/>
            <a:tailEnd/>
          </a:ln>
        </p:spPr>
      </p:pic>
      <p:cxnSp>
        <p:nvCxnSpPr>
          <p:cNvPr id="33" name="Gerade Verbindung 52"/>
          <p:cNvCxnSpPr>
            <a:endCxn id="35" idx="1"/>
          </p:cNvCxnSpPr>
          <p:nvPr/>
        </p:nvCxnSpPr>
        <p:spPr>
          <a:xfrm>
            <a:off x="457025" y="1759371"/>
            <a:ext cx="102088" cy="1086220"/>
          </a:xfrm>
          <a:prstGeom prst="line">
            <a:avLst/>
          </a:prstGeom>
          <a:ln w="19050">
            <a:solidFill>
              <a:srgbClr val="0176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54"/>
          <p:cNvCxnSpPr>
            <a:stCxn id="35" idx="3"/>
          </p:cNvCxnSpPr>
          <p:nvPr/>
        </p:nvCxnSpPr>
        <p:spPr>
          <a:xfrm flipV="1">
            <a:off x="604832" y="1764379"/>
            <a:ext cx="1092036" cy="1081212"/>
          </a:xfrm>
          <a:prstGeom prst="line">
            <a:avLst/>
          </a:prstGeom>
          <a:ln w="19050">
            <a:solidFill>
              <a:srgbClr val="0176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/>
          <p:cNvSpPr/>
          <p:nvPr/>
        </p:nvSpPr>
        <p:spPr>
          <a:xfrm>
            <a:off x="559113" y="2822731"/>
            <a:ext cx="45719" cy="45719"/>
          </a:xfrm>
          <a:prstGeom prst="rect">
            <a:avLst/>
          </a:prstGeom>
          <a:solidFill>
            <a:srgbClr val="C9DBD8"/>
          </a:solidFill>
          <a:ln w="12700">
            <a:solidFill>
              <a:srgbClr val="0176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AutoShape 2" descr="Bildergebnis für e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6902" y="973780"/>
            <a:ext cx="587507" cy="248059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9289" y="922625"/>
            <a:ext cx="572814" cy="351143"/>
          </a:xfrm>
          <a:prstGeom prst="rect">
            <a:avLst/>
          </a:prstGeom>
        </p:spPr>
      </p:pic>
      <p:grpSp>
        <p:nvGrpSpPr>
          <p:cNvPr id="53" name="Gruppieren 52"/>
          <p:cNvGrpSpPr>
            <a:grpSpLocks noChangeAspect="1"/>
          </p:cNvGrpSpPr>
          <p:nvPr/>
        </p:nvGrpSpPr>
        <p:grpSpPr>
          <a:xfrm>
            <a:off x="4597682" y="4907972"/>
            <a:ext cx="1654233" cy="1629297"/>
            <a:chOff x="4693019" y="5273044"/>
            <a:chExt cx="1272487" cy="1253305"/>
          </a:xfrm>
        </p:grpSpPr>
        <p:pic>
          <p:nvPicPr>
            <p:cNvPr id="44" name="Picture 1" descr="D:\hll\projects\pxd\pxd7\pxd7Fotos\ready\mixspixel10.jp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24943" t="19826" r="24830" b="18337"/>
            <a:stretch/>
          </p:blipFill>
          <p:spPr bwMode="auto">
            <a:xfrm>
              <a:off x="4693019" y="5273044"/>
              <a:ext cx="1272487" cy="1253305"/>
            </a:xfrm>
            <a:prstGeom prst="rect">
              <a:avLst/>
            </a:prstGeom>
            <a:noFill/>
          </p:spPr>
        </p:pic>
        <p:sp>
          <p:nvSpPr>
            <p:cNvPr id="45" name="Rechteck 44"/>
            <p:cNvSpPr/>
            <p:nvPr/>
          </p:nvSpPr>
          <p:spPr>
            <a:xfrm>
              <a:off x="4752086" y="5327078"/>
              <a:ext cx="1137937" cy="1123123"/>
            </a:xfrm>
            <a:prstGeom prst="rect">
              <a:avLst/>
            </a:prstGeom>
            <a:noFill/>
            <a:ln>
              <a:solidFill>
                <a:srgbClr val="0176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6" name="Gerade Verbindung 20"/>
          <p:cNvCxnSpPr>
            <a:endCxn id="48" idx="2"/>
          </p:cNvCxnSpPr>
          <p:nvPr/>
        </p:nvCxnSpPr>
        <p:spPr>
          <a:xfrm flipH="1" flipV="1">
            <a:off x="2543981" y="5297256"/>
            <a:ext cx="2129669" cy="1141020"/>
          </a:xfrm>
          <a:prstGeom prst="line">
            <a:avLst/>
          </a:prstGeom>
          <a:ln w="12700">
            <a:solidFill>
              <a:srgbClr val="0176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28"/>
          <p:cNvCxnSpPr>
            <a:endCxn id="48" idx="0"/>
          </p:cNvCxnSpPr>
          <p:nvPr/>
        </p:nvCxnSpPr>
        <p:spPr>
          <a:xfrm flipH="1">
            <a:off x="2543981" y="4978216"/>
            <a:ext cx="2175090" cy="273321"/>
          </a:xfrm>
          <a:prstGeom prst="line">
            <a:avLst/>
          </a:prstGeom>
          <a:ln w="12700">
            <a:solidFill>
              <a:srgbClr val="0176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 47"/>
          <p:cNvSpPr/>
          <p:nvPr/>
        </p:nvSpPr>
        <p:spPr>
          <a:xfrm>
            <a:off x="2521121" y="5251537"/>
            <a:ext cx="45719" cy="45719"/>
          </a:xfrm>
          <a:prstGeom prst="rect">
            <a:avLst/>
          </a:prstGeom>
          <a:solidFill>
            <a:srgbClr val="C9DBD8"/>
          </a:solidFill>
          <a:ln w="12700">
            <a:solidFill>
              <a:srgbClr val="0176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02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Prototype </a:t>
            </a:r>
            <a:r>
              <a:rPr lang="de-DE" b="1" dirty="0" err="1" smtClean="0"/>
              <a:t>Production</a:t>
            </a:r>
            <a:r>
              <a:rPr lang="de-DE" b="1" dirty="0" smtClean="0"/>
              <a:t> PXD11</a:t>
            </a:r>
            <a:endParaRPr lang="en-US" b="1" dirty="0"/>
          </a:p>
        </p:txBody>
      </p:sp>
      <p:grpSp>
        <p:nvGrpSpPr>
          <p:cNvPr id="33" name="Gruppieren 32"/>
          <p:cNvGrpSpPr>
            <a:grpSpLocks noChangeAspect="1"/>
          </p:cNvGrpSpPr>
          <p:nvPr/>
        </p:nvGrpSpPr>
        <p:grpSpPr>
          <a:xfrm>
            <a:off x="5926096" y="1115231"/>
            <a:ext cx="4305233" cy="5219938"/>
            <a:chOff x="782468" y="3216608"/>
            <a:chExt cx="2746962" cy="3330591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441" y="3216608"/>
              <a:ext cx="539690" cy="46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375" y="3276611"/>
              <a:ext cx="539690" cy="46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309" y="3336614"/>
              <a:ext cx="539690" cy="46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0243" y="3396617"/>
              <a:ext cx="539690" cy="46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177" y="3456620"/>
              <a:ext cx="539690" cy="46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111" y="3516623"/>
              <a:ext cx="539690" cy="46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045" y="3576626"/>
              <a:ext cx="539690" cy="46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979" y="3636629"/>
              <a:ext cx="539690" cy="46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68" y="3216608"/>
              <a:ext cx="875985" cy="272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68" y="6082649"/>
              <a:ext cx="2746962" cy="46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140" y="4367330"/>
              <a:ext cx="1586290" cy="1570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913" y="3696632"/>
              <a:ext cx="539690" cy="46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1809790" y="6114869"/>
              <a:ext cx="779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full</a:t>
              </a:r>
              <a:r>
                <a:rPr lang="de-DE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de-DE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width</a:t>
              </a:r>
              <a:endParaRPr lang="de-DE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de-DE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512 x 64</a:t>
              </a:r>
              <a:endPara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817806" y="4357405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full</a:t>
              </a:r>
              <a:r>
                <a:rPr lang="de-DE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de-DE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height</a:t>
              </a:r>
              <a:endParaRPr lang="de-DE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de-DE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128 x 512</a:t>
              </a:r>
              <a:endPara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335372" y="4968759"/>
              <a:ext cx="840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quarter</a:t>
              </a:r>
              <a:endParaRPr lang="de-DE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de-DE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256 x 256</a:t>
              </a:r>
              <a:endPara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100716" y="3673649"/>
              <a:ext cx="676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de-DE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de-DE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64 x 64</a:t>
              </a:r>
              <a:endPara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Inhaltsplatzhalter 1"/>
          <p:cNvSpPr>
            <a:spLocks noGrp="1"/>
          </p:cNvSpPr>
          <p:nvPr>
            <p:ph idx="1"/>
          </p:nvPr>
        </p:nvSpPr>
        <p:spPr>
          <a:xfrm>
            <a:off x="504000" y="828000"/>
            <a:ext cx="4543386" cy="5719199"/>
          </a:xfrm>
        </p:spPr>
        <p:txBody>
          <a:bodyPr>
            <a:noAutofit/>
          </a:bodyPr>
          <a:lstStyle/>
          <a:p>
            <a:pPr marL="269875" indent="-269875">
              <a:lnSpc>
                <a:spcPct val="150000"/>
              </a:lnSpc>
              <a:spcBef>
                <a:spcPts val="840"/>
              </a:spcBef>
            </a:pPr>
            <a:r>
              <a:rPr lang="en-US" altLang="en-US" dirty="0" smtClean="0"/>
              <a:t>prototype production</a:t>
            </a:r>
            <a:endParaRPr lang="en-US" altLang="en-US" dirty="0"/>
          </a:p>
          <a:p>
            <a:pPr marL="541338" lvl="1" indent="-274638">
              <a:lnSpc>
                <a:spcPts val="2000"/>
              </a:lnSpc>
              <a:spcBef>
                <a:spcPts val="600"/>
              </a:spcBef>
              <a:tabLst>
                <a:tab pos="1704975" algn="r"/>
                <a:tab pos="1797050" algn="ctr"/>
                <a:tab pos="1881188" algn="l"/>
                <a:tab pos="2600325" algn="l"/>
              </a:tabLst>
            </a:pPr>
            <a:r>
              <a:rPr lang="en-US" altLang="en-US" dirty="0" smtClean="0"/>
              <a:t>prototype	64	 x 64	device </a:t>
            </a:r>
            <a:r>
              <a:rPr lang="en-US" altLang="en-US" dirty="0" err="1" smtClean="0"/>
              <a:t>flavour</a:t>
            </a:r>
            <a:r>
              <a:rPr lang="en-US" altLang="en-US" dirty="0" smtClean="0"/>
              <a:t> selection</a:t>
            </a:r>
            <a:endParaRPr lang="en-US" altLang="en-US" dirty="0"/>
          </a:p>
          <a:p>
            <a:pPr marL="541338" lvl="1" indent="-274638">
              <a:lnSpc>
                <a:spcPts val="2000"/>
              </a:lnSpc>
              <a:tabLst>
                <a:tab pos="1704975" algn="r"/>
                <a:tab pos="1797050" algn="ctr"/>
                <a:tab pos="1881188" algn="l"/>
                <a:tab pos="2600325" algn="l"/>
              </a:tabLst>
            </a:pPr>
            <a:r>
              <a:rPr lang="en-US" altLang="en-US" dirty="0" smtClean="0"/>
              <a:t>quarter	256 	x 	256	large area</a:t>
            </a:r>
            <a:endParaRPr lang="en-US" altLang="en-US" dirty="0"/>
          </a:p>
          <a:p>
            <a:pPr marL="541338" lvl="1" indent="-274638">
              <a:lnSpc>
                <a:spcPts val="2000"/>
              </a:lnSpc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r>
              <a:rPr lang="de-DE" altLang="en-US" dirty="0" err="1" smtClean="0"/>
              <a:t>full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width</a:t>
            </a:r>
            <a:r>
              <a:rPr lang="de-DE" altLang="en-US" dirty="0" smtClean="0"/>
              <a:t>	512 	x	64</a:t>
            </a:r>
          </a:p>
          <a:p>
            <a:pPr marL="541338" lvl="1" indent="-274638">
              <a:lnSpc>
                <a:spcPts val="2000"/>
              </a:lnSpc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r>
              <a:rPr lang="de-DE" altLang="en-US" dirty="0" err="1" smtClean="0"/>
              <a:t>full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height</a:t>
            </a:r>
            <a:r>
              <a:rPr lang="de-DE" altLang="en-US" dirty="0" smtClean="0"/>
              <a:t>	128 	x 	512</a:t>
            </a:r>
            <a:endParaRPr lang="de-DE" altLang="en-US" dirty="0"/>
          </a:p>
          <a:p>
            <a:pPr>
              <a:lnSpc>
                <a:spcPct val="150000"/>
              </a:lnSpc>
              <a:spcBef>
                <a:spcPts val="840"/>
              </a:spcBef>
            </a:pPr>
            <a:r>
              <a:rPr lang="en-US" altLang="en-US" dirty="0"/>
              <a:t>purpose</a:t>
            </a:r>
            <a:endParaRPr lang="en-US" altLang="en-US" b="1" dirty="0"/>
          </a:p>
          <a:p>
            <a:pPr marL="541338" lvl="1" indent="-274638">
              <a:lnSpc>
                <a:spcPts val="2000"/>
              </a:lnSpc>
              <a:spcAft>
                <a:spcPts val="0"/>
              </a:spcAft>
              <a:tabLst>
                <a:tab pos="1704975" algn="r"/>
                <a:tab pos="1797050" algn="ctr"/>
                <a:tab pos="1881188" algn="l"/>
                <a:tab pos="2600325" algn="l"/>
              </a:tabLst>
            </a:pPr>
            <a:r>
              <a:rPr lang="en-US" altLang="en-US" dirty="0"/>
              <a:t>selection of technology variant</a:t>
            </a:r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  <a:tabLst>
                <a:tab pos="1704975" algn="r"/>
                <a:tab pos="1797050" algn="ctr"/>
                <a:tab pos="1881188" algn="l"/>
                <a:tab pos="2600325" algn="l"/>
              </a:tabLst>
            </a:pPr>
            <a:r>
              <a:rPr lang="de-DE" altLang="en-US" dirty="0" err="1"/>
              <a:t>thin</a:t>
            </a:r>
            <a:r>
              <a:rPr lang="de-DE" altLang="en-US" dirty="0"/>
              <a:t> </a:t>
            </a:r>
            <a:r>
              <a:rPr lang="de-DE" altLang="en-US" dirty="0" err="1"/>
              <a:t>gate</a:t>
            </a:r>
            <a:r>
              <a:rPr lang="de-DE" altLang="en-US" dirty="0"/>
              <a:t> </a:t>
            </a:r>
            <a:r>
              <a:rPr lang="de-DE" altLang="en-US" dirty="0" err="1"/>
              <a:t>oxide</a:t>
            </a:r>
            <a:endParaRPr lang="de-DE" altLang="en-US" dirty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  <a:tabLst>
                <a:tab pos="1704975" algn="r"/>
                <a:tab pos="1797050" algn="ctr"/>
                <a:tab pos="1881188" algn="l"/>
                <a:tab pos="2600325" algn="l"/>
              </a:tabLst>
            </a:pPr>
            <a:r>
              <a:rPr lang="de-DE" altLang="en-US" dirty="0" err="1"/>
              <a:t>blanket</a:t>
            </a:r>
            <a:r>
              <a:rPr lang="de-DE" altLang="en-US" dirty="0"/>
              <a:t> </a:t>
            </a:r>
            <a:r>
              <a:rPr lang="de-DE" altLang="en-US" dirty="0" err="1"/>
              <a:t>deep</a:t>
            </a:r>
            <a:r>
              <a:rPr lang="de-DE" altLang="en-US" dirty="0"/>
              <a:t> n </a:t>
            </a:r>
            <a:r>
              <a:rPr lang="de-DE" altLang="en-US" dirty="0" err="1"/>
              <a:t>implanation</a:t>
            </a:r>
            <a:endParaRPr lang="de-DE" altLang="en-US" dirty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  <a:tabLst>
                <a:tab pos="1704975" algn="r"/>
                <a:tab pos="1797050" algn="ctr"/>
                <a:tab pos="1881188" algn="l"/>
                <a:tab pos="2600325" algn="l"/>
              </a:tabLst>
            </a:pPr>
            <a:r>
              <a:rPr lang="de-DE" altLang="en-US" dirty="0" err="1"/>
              <a:t>wet</a:t>
            </a:r>
            <a:r>
              <a:rPr lang="de-DE" altLang="en-US" dirty="0"/>
              <a:t> </a:t>
            </a:r>
            <a:r>
              <a:rPr lang="de-DE" altLang="en-US" dirty="0" err="1"/>
              <a:t>etching</a:t>
            </a:r>
            <a:r>
              <a:rPr lang="de-DE" altLang="en-US" dirty="0"/>
              <a:t> </a:t>
            </a:r>
            <a:r>
              <a:rPr lang="de-DE" altLang="en-US" dirty="0" err="1"/>
              <a:t>of</a:t>
            </a:r>
            <a:r>
              <a:rPr lang="de-DE" altLang="en-US" dirty="0"/>
              <a:t> </a:t>
            </a:r>
            <a:r>
              <a:rPr lang="de-DE" altLang="en-US" dirty="0" err="1"/>
              <a:t>polySi</a:t>
            </a:r>
            <a:r>
              <a:rPr lang="de-DE" altLang="en-US" dirty="0"/>
              <a:t> </a:t>
            </a:r>
            <a:r>
              <a:rPr lang="de-DE" altLang="en-US" dirty="0" err="1" smtClean="0"/>
              <a:t>structures</a:t>
            </a:r>
            <a:endParaRPr lang="de-DE" altLang="en-US" dirty="0"/>
          </a:p>
          <a:p>
            <a:pPr marL="541338" lvl="1" indent="-274638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tabLst>
                <a:tab pos="1704975" algn="r"/>
                <a:tab pos="1797050" algn="ctr"/>
                <a:tab pos="1881188" algn="l"/>
                <a:tab pos="2600325" algn="l"/>
              </a:tabLst>
            </a:pPr>
            <a:r>
              <a:rPr lang="de-DE" altLang="en-US" dirty="0" err="1"/>
              <a:t>selection</a:t>
            </a:r>
            <a:r>
              <a:rPr lang="de-DE" altLang="en-US" dirty="0"/>
              <a:t> </a:t>
            </a:r>
            <a:r>
              <a:rPr lang="de-DE" altLang="en-US" dirty="0" err="1"/>
              <a:t>of</a:t>
            </a:r>
            <a:r>
              <a:rPr lang="de-DE" altLang="en-US" dirty="0"/>
              <a:t> </a:t>
            </a:r>
            <a:r>
              <a:rPr lang="de-DE" altLang="en-US" dirty="0" err="1"/>
              <a:t>layout</a:t>
            </a:r>
            <a:r>
              <a:rPr lang="de-DE" altLang="en-US" dirty="0"/>
              <a:t> variant</a:t>
            </a:r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  <a:tabLst>
                <a:tab pos="1704975" algn="r"/>
                <a:tab pos="1797050" algn="ctr"/>
                <a:tab pos="1881188" algn="l"/>
                <a:tab pos="2600325" algn="l"/>
              </a:tabLst>
            </a:pPr>
            <a:r>
              <a:rPr lang="de-DE" altLang="en-US" dirty="0"/>
              <a:t>linear </a:t>
            </a:r>
            <a:r>
              <a:rPr lang="de-DE" altLang="en-US" dirty="0" err="1"/>
              <a:t>gate</a:t>
            </a:r>
            <a:endParaRPr lang="de-DE" altLang="en-US" dirty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  <a:tabLst>
                <a:tab pos="1704975" algn="r"/>
                <a:tab pos="1797050" algn="ctr"/>
                <a:tab pos="1881188" algn="l"/>
                <a:tab pos="2600325" algn="l"/>
              </a:tabLst>
            </a:pPr>
            <a:r>
              <a:rPr lang="de-DE" altLang="en-US" dirty="0"/>
              <a:t>large </a:t>
            </a:r>
            <a:r>
              <a:rPr lang="de-DE" altLang="en-US" dirty="0" err="1"/>
              <a:t>clear</a:t>
            </a:r>
            <a:endParaRPr lang="de-DE" altLang="en-US" dirty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  <a:tabLst>
                <a:tab pos="1704975" algn="r"/>
                <a:tab pos="1797050" algn="ctr"/>
                <a:tab pos="1881188" algn="l"/>
                <a:tab pos="2600325" algn="l"/>
              </a:tabLst>
            </a:pPr>
            <a:r>
              <a:rPr lang="de-DE" altLang="en-US" dirty="0" err="1"/>
              <a:t>halo</a:t>
            </a:r>
            <a:r>
              <a:rPr lang="de-DE" altLang="en-US" dirty="0"/>
              <a:t> </a:t>
            </a:r>
            <a:r>
              <a:rPr lang="de-DE" altLang="en-US" dirty="0" err="1"/>
              <a:t>implantation</a:t>
            </a:r>
            <a:endParaRPr lang="de-DE" altLang="en-US" dirty="0"/>
          </a:p>
          <a:p>
            <a:pPr marL="271463" indent="-274638">
              <a:lnSpc>
                <a:spcPts val="2000"/>
              </a:lnSpc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r>
              <a:rPr lang="de-DE" altLang="en-US" dirty="0" err="1" smtClean="0"/>
              <a:t>status</a:t>
            </a:r>
            <a:endParaRPr lang="de-DE" altLang="en-US" dirty="0" smtClean="0"/>
          </a:p>
          <a:p>
            <a:pPr marL="541338" lvl="1" indent="-274638">
              <a:lnSpc>
                <a:spcPts val="2000"/>
              </a:lnSpc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r>
              <a:rPr lang="de-DE" altLang="en-US" dirty="0" err="1" smtClean="0"/>
              <a:t>finished</a:t>
            </a:r>
            <a:r>
              <a:rPr lang="de-DE" altLang="en-US" dirty="0" smtClean="0"/>
              <a:t> 2017</a:t>
            </a:r>
          </a:p>
          <a:p>
            <a:pPr marL="541338" lvl="1" indent="-274638">
              <a:lnSpc>
                <a:spcPts val="2000"/>
              </a:lnSpc>
              <a:tabLst>
                <a:tab pos="1704975" algn="r"/>
                <a:tab pos="1797050" algn="ctr"/>
                <a:tab pos="1881188" algn="l"/>
                <a:tab pos="2419350" algn="l"/>
              </a:tabLst>
            </a:pPr>
            <a:r>
              <a:rPr lang="de-DE" altLang="en-US" dirty="0" err="1" smtClean="0"/>
              <a:t>fully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analised</a:t>
            </a:r>
            <a:endParaRPr lang="en-US" altLang="en-US" dirty="0"/>
          </a:p>
        </p:txBody>
      </p:sp>
      <p:sp>
        <p:nvSpPr>
          <p:cNvPr id="30" name="Textfeld 29"/>
          <p:cNvSpPr txBox="1"/>
          <p:nvPr/>
        </p:nvSpPr>
        <p:spPr>
          <a:xfrm>
            <a:off x="3101255" y="2187429"/>
            <a:ext cx="1736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long</a:t>
            </a:r>
            <a:r>
              <a:rPr lang="de-DE" sz="1400" dirty="0" smtClean="0"/>
              <a:t> </a:t>
            </a:r>
            <a:r>
              <a:rPr lang="de-DE" sz="1400" dirty="0" err="1" smtClean="0"/>
              <a:t>connection</a:t>
            </a:r>
            <a:r>
              <a:rPr lang="de-DE" sz="1400" dirty="0" smtClean="0"/>
              <a:t> </a:t>
            </a:r>
            <a:r>
              <a:rPr lang="de-DE" sz="1400" dirty="0" err="1" smtClean="0"/>
              <a:t>lines</a:t>
            </a:r>
            <a:endParaRPr lang="de-DE" sz="1400" dirty="0" smtClean="0"/>
          </a:p>
        </p:txBody>
      </p:sp>
      <p:cxnSp>
        <p:nvCxnSpPr>
          <p:cNvPr id="31" name="Gerade Verbindung mit Pfeil 30"/>
          <p:cNvCxnSpPr/>
          <p:nvPr/>
        </p:nvCxnSpPr>
        <p:spPr>
          <a:xfrm>
            <a:off x="2856182" y="1534429"/>
            <a:ext cx="180000" cy="6558"/>
          </a:xfrm>
          <a:prstGeom prst="straightConnector1">
            <a:avLst/>
          </a:prstGeom>
          <a:ln w="19050">
            <a:solidFill>
              <a:srgbClr val="01767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2856182" y="1854429"/>
            <a:ext cx="180000" cy="6558"/>
          </a:xfrm>
          <a:prstGeom prst="straightConnector1">
            <a:avLst/>
          </a:prstGeom>
          <a:ln w="19050">
            <a:solidFill>
              <a:srgbClr val="01767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eschweifte Klammer rechts 19"/>
          <p:cNvSpPr/>
          <p:nvPr/>
        </p:nvSpPr>
        <p:spPr>
          <a:xfrm>
            <a:off x="2878809" y="2107660"/>
            <a:ext cx="219426" cy="486383"/>
          </a:xfrm>
          <a:prstGeom prst="rightBrace">
            <a:avLst/>
          </a:prstGeom>
          <a:ln w="19050">
            <a:solidFill>
              <a:srgbClr val="0176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9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5580" r="12653" b="12265"/>
          <a:stretch/>
        </p:blipFill>
        <p:spPr>
          <a:xfrm rot="19971639">
            <a:off x="4738463" y="2179742"/>
            <a:ext cx="4776696" cy="3439220"/>
          </a:xfrm>
          <a:prstGeom prst="rect">
            <a:avLst/>
          </a:prstGeom>
          <a:ln>
            <a:noFill/>
          </a:ln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ATHENA Mission </a:t>
            </a:r>
            <a:endParaRPr lang="en-US" b="1" dirty="0"/>
          </a:p>
        </p:txBody>
      </p:sp>
      <p:sp>
        <p:nvSpPr>
          <p:cNvPr id="18" name="Inhaltsplatzhalter 1"/>
          <p:cNvSpPr>
            <a:spLocks noGrp="1"/>
          </p:cNvSpPr>
          <p:nvPr>
            <p:ph idx="1"/>
          </p:nvPr>
        </p:nvSpPr>
        <p:spPr>
          <a:xfrm>
            <a:off x="504000" y="828000"/>
            <a:ext cx="9938156" cy="5719199"/>
          </a:xfrm>
        </p:spPr>
        <p:txBody>
          <a:bodyPr>
            <a:noAutofit/>
          </a:bodyPr>
          <a:lstStyle/>
          <a:p>
            <a:pPr marL="271463" indent="-271463">
              <a:spcBef>
                <a:spcPts val="2400"/>
              </a:spcBef>
              <a:spcAft>
                <a:spcPts val="1200"/>
              </a:spcAft>
            </a:pPr>
            <a:r>
              <a:rPr lang="en-US" dirty="0" smtClean="0"/>
              <a:t>ESA's 2</a:t>
            </a:r>
            <a:r>
              <a:rPr lang="en-US" baseline="30000" dirty="0" smtClean="0"/>
              <a:t>nd</a:t>
            </a:r>
            <a:r>
              <a:rPr lang="en-US" dirty="0" smtClean="0"/>
              <a:t> 'Cosmic Vision' L-class mission</a:t>
            </a:r>
            <a:endParaRPr lang="en-US" dirty="0"/>
          </a:p>
          <a:p>
            <a:pPr marL="541338" lvl="1" indent="-269875">
              <a:lnSpc>
                <a:spcPts val="1600"/>
              </a:lnSpc>
            </a:pPr>
            <a:r>
              <a:rPr lang="en-US" dirty="0"/>
              <a:t>next </a:t>
            </a:r>
            <a:r>
              <a:rPr lang="en-US" dirty="0" smtClean="0"/>
              <a:t>large </a:t>
            </a:r>
            <a:r>
              <a:rPr lang="en-US" dirty="0"/>
              <a:t>X-ray </a:t>
            </a:r>
            <a:r>
              <a:rPr lang="en-US" dirty="0" smtClean="0"/>
              <a:t>observatory</a:t>
            </a:r>
            <a:endParaRPr lang="en-US" dirty="0"/>
          </a:p>
          <a:p>
            <a:pPr marL="541338" lvl="1" indent="-269875">
              <a:lnSpc>
                <a:spcPts val="1600"/>
              </a:lnSpc>
            </a:pPr>
            <a:r>
              <a:rPr lang="de-DE" dirty="0" err="1" smtClean="0"/>
              <a:t>launch</a:t>
            </a:r>
            <a:r>
              <a:rPr lang="de-DE" dirty="0" smtClean="0"/>
              <a:t> </a:t>
            </a:r>
            <a:r>
              <a:rPr lang="de-DE" sz="1200" dirty="0">
                <a:latin typeface="Verdana" panose="020B0604030504040204" pitchFamily="34" charset="0"/>
                <a:cs typeface="Verdana" panose="020B0604030504040204" pitchFamily="34" charset="0"/>
              </a:rPr>
              <a:t>~ </a:t>
            </a:r>
            <a:r>
              <a:rPr lang="de-DE" dirty="0" smtClean="0"/>
              <a:t>2030, </a:t>
            </a:r>
            <a:r>
              <a:rPr lang="de-DE" dirty="0" smtClean="0"/>
              <a:t>Ariane 6.4</a:t>
            </a:r>
            <a:r>
              <a:rPr lang="de-DE" dirty="0" smtClean="0"/>
              <a:t>, </a:t>
            </a:r>
            <a:r>
              <a:rPr lang="en-US" dirty="0" smtClean="0"/>
              <a:t>life </a:t>
            </a:r>
            <a:r>
              <a:rPr lang="en-US" dirty="0"/>
              <a:t>time </a:t>
            </a:r>
            <a:r>
              <a:rPr lang="en-US" dirty="0" smtClean="0"/>
              <a:t>&gt; 4 </a:t>
            </a:r>
            <a:r>
              <a:rPr lang="en-US" dirty="0"/>
              <a:t>y </a:t>
            </a:r>
            <a:endParaRPr lang="en-US" dirty="0" smtClean="0"/>
          </a:p>
          <a:p>
            <a:pPr marL="541338" lvl="1" indent="-269875">
              <a:lnSpc>
                <a:spcPts val="1600"/>
              </a:lnSpc>
            </a:pPr>
            <a:r>
              <a:rPr lang="en-US" dirty="0" smtClean="0"/>
              <a:t>halo </a:t>
            </a:r>
            <a:r>
              <a:rPr lang="en-US" dirty="0"/>
              <a:t>orbit around Lagrange point </a:t>
            </a:r>
            <a:r>
              <a:rPr lang="en-US" dirty="0" smtClean="0"/>
              <a:t>L2</a:t>
            </a:r>
          </a:p>
          <a:p>
            <a:pPr marL="541338" lvl="1" indent="-269875">
              <a:lnSpc>
                <a:spcPts val="1600"/>
              </a:lnSpc>
            </a:pPr>
            <a:r>
              <a:rPr lang="en-US" dirty="0" smtClean="0"/>
              <a:t>science theme: </a:t>
            </a:r>
            <a:r>
              <a:rPr lang="de-DE" dirty="0"/>
              <a:t>'The Hot &amp; </a:t>
            </a:r>
            <a:r>
              <a:rPr lang="de-DE" dirty="0" err="1"/>
              <a:t>Energetic</a:t>
            </a:r>
            <a:r>
              <a:rPr lang="de-DE" dirty="0"/>
              <a:t> </a:t>
            </a:r>
            <a:r>
              <a:rPr lang="de-DE" dirty="0" err="1"/>
              <a:t>Universe</a:t>
            </a:r>
            <a:r>
              <a:rPr lang="de-DE" dirty="0" smtClean="0"/>
              <a:t>'</a:t>
            </a:r>
            <a:endParaRPr lang="en-US" dirty="0">
              <a:solidFill>
                <a:schemeClr val="accent2"/>
              </a:solidFill>
            </a:endParaRPr>
          </a:p>
          <a:p>
            <a:pPr marL="808038" lvl="2" indent="-271463">
              <a:lnSpc>
                <a:spcPts val="1600"/>
              </a:lnSpc>
              <a:spcAft>
                <a:spcPts val="0"/>
              </a:spcAft>
            </a:pPr>
            <a:r>
              <a:rPr lang="en-US" sz="1200" dirty="0"/>
              <a:t>formation of large scale structures</a:t>
            </a:r>
          </a:p>
          <a:p>
            <a:pPr marL="808038" lvl="2" indent="-271463">
              <a:lnSpc>
                <a:spcPts val="1600"/>
              </a:lnSpc>
            </a:pPr>
            <a:r>
              <a:rPr lang="en-US" sz="1200" dirty="0"/>
              <a:t>evolution of black holes</a:t>
            </a:r>
            <a:endParaRPr lang="en-GB" sz="1200" dirty="0"/>
          </a:p>
          <a:p>
            <a:pPr marL="271463" indent="-271463"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instrumentation</a:t>
            </a:r>
            <a:endParaRPr lang="en-US" dirty="0"/>
          </a:p>
          <a:p>
            <a:pPr marL="541338" lvl="1" indent="-269875">
              <a:lnSpc>
                <a:spcPts val="1600"/>
              </a:lnSpc>
            </a:pPr>
            <a:r>
              <a:rPr lang="de-DE" dirty="0" err="1" smtClean="0"/>
              <a:t>movable</a:t>
            </a:r>
            <a:r>
              <a:rPr lang="de-DE" dirty="0" smtClean="0"/>
              <a:t> </a:t>
            </a:r>
            <a:r>
              <a:rPr lang="de-DE" dirty="0" err="1" smtClean="0"/>
              <a:t>mirror</a:t>
            </a:r>
            <a:r>
              <a:rPr lang="de-DE" dirty="0" smtClean="0"/>
              <a:t> </a:t>
            </a:r>
            <a:r>
              <a:rPr lang="de-DE" dirty="0" err="1" smtClean="0"/>
              <a:t>array</a:t>
            </a:r>
            <a:endParaRPr lang="de-DE" dirty="0" smtClean="0"/>
          </a:p>
          <a:p>
            <a:pPr marL="806450" lvl="2" indent="-273050">
              <a:lnSpc>
                <a:spcPts val="1800"/>
              </a:lnSpc>
              <a:spcAft>
                <a:spcPts val="0"/>
              </a:spcAft>
              <a:tabLst>
                <a:tab pos="2417763" algn="r"/>
                <a:tab pos="2511425" algn="l"/>
              </a:tabLst>
            </a:pPr>
            <a:r>
              <a:rPr lang="en-US" sz="1200" dirty="0"/>
              <a:t>Si pore optics</a:t>
            </a:r>
          </a:p>
          <a:p>
            <a:pPr marL="806450" lvl="2" indent="-273050">
              <a:lnSpc>
                <a:spcPts val="1800"/>
              </a:lnSpc>
              <a:spcAft>
                <a:spcPts val="0"/>
              </a:spcAft>
              <a:tabLst>
                <a:tab pos="2417763" algn="r"/>
                <a:tab pos="2511425" algn="l"/>
              </a:tabLst>
            </a:pPr>
            <a:r>
              <a:rPr lang="en-US" sz="1200" dirty="0"/>
              <a:t>effective area	&gt; 1.4 	m² @ 1 </a:t>
            </a:r>
            <a:r>
              <a:rPr lang="en-US" sz="1200" dirty="0" err="1"/>
              <a:t>keV</a:t>
            </a:r>
            <a:endParaRPr lang="en-US" sz="1200" dirty="0"/>
          </a:p>
          <a:p>
            <a:pPr marL="806450" lvl="2" indent="-273050">
              <a:lnSpc>
                <a:spcPts val="1800"/>
              </a:lnSpc>
              <a:spcAft>
                <a:spcPts val="0"/>
              </a:spcAft>
              <a:tabLst>
                <a:tab pos="2417763" algn="r"/>
                <a:tab pos="2511425" algn="l"/>
              </a:tabLst>
            </a:pPr>
            <a:r>
              <a:rPr lang="en-US" sz="1200" dirty="0"/>
              <a:t>angular resolution	5 	</a:t>
            </a:r>
            <a:r>
              <a:rPr lang="en-US" sz="1200" dirty="0" err="1"/>
              <a:t>arcsec</a:t>
            </a:r>
            <a:r>
              <a:rPr lang="en-US" sz="1200" dirty="0"/>
              <a:t> HEW</a:t>
            </a:r>
          </a:p>
          <a:p>
            <a:pPr marL="806450" lvl="2" indent="-273050">
              <a:lnSpc>
                <a:spcPts val="1800"/>
              </a:lnSpc>
              <a:tabLst>
                <a:tab pos="2417763" algn="r"/>
                <a:tab pos="2511425" algn="l"/>
              </a:tabLst>
            </a:pPr>
            <a:r>
              <a:rPr lang="en-US" sz="1200" dirty="0"/>
              <a:t>focal length 	12 	m</a:t>
            </a:r>
          </a:p>
          <a:p>
            <a:pPr marL="541338" lvl="1" indent="-269875">
              <a:lnSpc>
                <a:spcPts val="1800"/>
              </a:lnSpc>
              <a:spcBef>
                <a:spcPts val="600"/>
              </a:spcBef>
              <a:tabLst>
                <a:tab pos="1346200" algn="l"/>
              </a:tabLst>
            </a:pPr>
            <a:r>
              <a:rPr lang="en-US" dirty="0">
                <a:sym typeface="SymbolPS" pitchFamily="18" charset="2"/>
              </a:rPr>
              <a:t>X-ray Integral Field Unit (X-IFU)</a:t>
            </a:r>
          </a:p>
          <a:p>
            <a:pPr marL="808038" lvl="2" indent="-271463">
              <a:lnSpc>
                <a:spcPts val="1800"/>
              </a:lnSpc>
              <a:spcAft>
                <a:spcPts val="0"/>
              </a:spcAft>
              <a:tabLst>
                <a:tab pos="1346200" algn="l"/>
              </a:tabLst>
            </a:pPr>
            <a:r>
              <a:rPr lang="en-US" sz="1200" dirty="0">
                <a:sym typeface="SymbolPS" pitchFamily="18" charset="2"/>
              </a:rPr>
              <a:t>cryogenic transition edge sensor </a:t>
            </a:r>
          </a:p>
          <a:p>
            <a:pPr marL="808038" lvl="2" indent="-271463">
              <a:lnSpc>
                <a:spcPts val="1800"/>
              </a:lnSpc>
              <a:spcAft>
                <a:spcPts val="0"/>
              </a:spcAft>
              <a:tabLst>
                <a:tab pos="2417763" algn="r"/>
                <a:tab pos="2508250" algn="l"/>
              </a:tabLst>
            </a:pPr>
            <a:r>
              <a:rPr lang="en-US" sz="1200" dirty="0">
                <a:sym typeface="SymbolPS" pitchFamily="18" charset="2"/>
              </a:rPr>
              <a:t>highest resolution 	2.5 	eV @ 6 </a:t>
            </a:r>
            <a:r>
              <a:rPr lang="en-US" sz="1200" dirty="0" err="1">
                <a:sym typeface="SymbolPS" pitchFamily="18" charset="2"/>
              </a:rPr>
              <a:t>keV</a:t>
            </a:r>
            <a:endParaRPr lang="en-US" sz="1200" dirty="0">
              <a:sym typeface="SymbolPS" pitchFamily="18" charset="2"/>
            </a:endParaRPr>
          </a:p>
          <a:p>
            <a:pPr marL="808038" lvl="2" indent="-271463">
              <a:lnSpc>
                <a:spcPts val="1800"/>
              </a:lnSpc>
              <a:spcAft>
                <a:spcPts val="0"/>
              </a:spcAft>
              <a:tabLst>
                <a:tab pos="2417763" algn="r"/>
                <a:tab pos="2508250" algn="l"/>
              </a:tabLst>
            </a:pPr>
            <a:r>
              <a:rPr lang="en-US" sz="1200" dirty="0">
                <a:sym typeface="SymbolPS" pitchFamily="18" charset="2"/>
              </a:rPr>
              <a:t>field of view 	5 	</a:t>
            </a:r>
            <a:r>
              <a:rPr lang="en-US" sz="1200" dirty="0" err="1">
                <a:sym typeface="SymbolPS" pitchFamily="18" charset="2"/>
              </a:rPr>
              <a:t>arcmin</a:t>
            </a:r>
            <a:endParaRPr lang="en-US" sz="1200" dirty="0">
              <a:sym typeface="SymbolPS" pitchFamily="18" charset="2"/>
            </a:endParaRPr>
          </a:p>
          <a:p>
            <a:pPr marL="808038" lvl="2" indent="-271463">
              <a:lnSpc>
                <a:spcPts val="1800"/>
              </a:lnSpc>
              <a:spcAft>
                <a:spcPts val="0"/>
              </a:spcAft>
              <a:tabLst>
                <a:tab pos="2417763" algn="r"/>
                <a:tab pos="2508250" algn="l"/>
              </a:tabLst>
            </a:pPr>
            <a:r>
              <a:rPr lang="en-US" sz="1200" dirty="0">
                <a:sym typeface="SymbolPS" pitchFamily="18" charset="2"/>
              </a:rPr>
              <a:t>pixels 	3840 (x 250 	µm </a:t>
            </a:r>
            <a:r>
              <a:rPr lang="en-US" sz="1200" dirty="0">
                <a:sym typeface="Wingdings"/>
              </a:rPr>
              <a:t>)</a:t>
            </a:r>
            <a:endParaRPr lang="en-US" sz="1200" dirty="0">
              <a:sym typeface="SymbolPS" pitchFamily="18" charset="2"/>
            </a:endParaRPr>
          </a:p>
          <a:p>
            <a:pPr marL="808038" lvl="2" indent="-271463">
              <a:lnSpc>
                <a:spcPts val="1800"/>
              </a:lnSpc>
              <a:tabLst>
                <a:tab pos="2417763" algn="r"/>
                <a:tab pos="2508250" algn="l"/>
              </a:tabLst>
            </a:pPr>
            <a:r>
              <a:rPr lang="en-US" sz="1200" dirty="0">
                <a:sym typeface="SymbolPS" pitchFamily="18" charset="2"/>
              </a:rPr>
              <a:t>temperature 	50	</a:t>
            </a:r>
            <a:r>
              <a:rPr lang="en-US" sz="1200" dirty="0" err="1">
                <a:sym typeface="SymbolPS" pitchFamily="18" charset="2"/>
              </a:rPr>
              <a:t>mK</a:t>
            </a:r>
            <a:endParaRPr lang="en-US" sz="1200" dirty="0">
              <a:sym typeface="SymbolPS" pitchFamily="18" charset="2"/>
            </a:endParaRPr>
          </a:p>
          <a:p>
            <a:pPr marL="541338" lvl="1" indent="-269875">
              <a:lnSpc>
                <a:spcPts val="1800"/>
              </a:lnSpc>
              <a:spcBef>
                <a:spcPts val="600"/>
              </a:spcBef>
              <a:tabLst>
                <a:tab pos="1439863" algn="l"/>
              </a:tabLst>
            </a:pPr>
            <a:r>
              <a:rPr lang="en-US" dirty="0">
                <a:sym typeface="SymbolPS" pitchFamily="18" charset="2"/>
              </a:rPr>
              <a:t>Wide Field Imager (WFI</a:t>
            </a:r>
            <a:r>
              <a:rPr lang="en-US" dirty="0" smtClean="0">
                <a:sym typeface="SymbolPS" pitchFamily="18" charset="2"/>
              </a:rPr>
              <a:t>)</a:t>
            </a:r>
            <a:endParaRPr lang="en-US" dirty="0">
              <a:sym typeface="SymbolPS" pitchFamily="18" charset="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387592" y="2689613"/>
            <a:ext cx="1505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movable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mirror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array</a:t>
            </a:r>
            <a:endParaRPr lang="de-DE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786813" y="209701"/>
            <a:ext cx="4586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cap="small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de-DE" sz="1600" b="1" cap="small" dirty="0" err="1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Advanced</a:t>
            </a:r>
            <a:r>
              <a:rPr lang="de-DE" sz="1600" b="1" cap="small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b="1" cap="small" dirty="0" err="1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</a:t>
            </a:r>
            <a:r>
              <a:rPr lang="de-DE" sz="1600" b="1" cap="small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b="1" cap="small" dirty="0" err="1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de-DE" sz="1600" b="1" cap="small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b="1" cap="small" dirty="0" smtClean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</a:t>
            </a:r>
            <a:r>
              <a:rPr lang="de-DE" sz="1600" b="1" cap="small" dirty="0" err="1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DE" sz="1600" b="1" cap="small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b="1" cap="small" dirty="0" err="1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Astrophysics</a:t>
            </a:r>
            <a:r>
              <a:rPr lang="de-DE" sz="1600" b="1" cap="small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GB" sz="1600" b="1" dirty="0">
              <a:solidFill>
                <a:schemeClr val="bg1"/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 flipH="1">
            <a:off x="5002259" y="1089725"/>
            <a:ext cx="2393875" cy="1460856"/>
            <a:chOff x="3561900" y="2681808"/>
            <a:chExt cx="2393875" cy="146085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93104" y="2681808"/>
              <a:ext cx="2362671" cy="1451527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3561900" y="3911832"/>
              <a:ext cx="70564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900" dirty="0" err="1">
                  <a:ea typeface="Verdana" panose="020B0604030504040204" pitchFamily="34" charset="0"/>
                  <a:cs typeface="Verdana" panose="020B0604030504040204" pitchFamily="34" charset="0"/>
                </a:rPr>
                <a:t>cosine</a:t>
              </a:r>
              <a:r>
                <a:rPr lang="de-DE" sz="900" dirty="0">
                  <a:ea typeface="Verdana" panose="020B0604030504040204" pitchFamily="34" charset="0"/>
                  <a:cs typeface="Verdana" panose="020B0604030504040204" pitchFamily="34" charset="0"/>
                </a:rPr>
                <a:t>/ESA</a:t>
              </a:r>
              <a:endParaRPr lang="en-GB" sz="900" dirty="0"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0010055" y="2568094"/>
            <a:ext cx="1466124" cy="241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V="1">
            <a:off x="9028253" y="4209393"/>
            <a:ext cx="394316" cy="189186"/>
          </a:xfrm>
          <a:prstGeom prst="straightConnector1">
            <a:avLst/>
          </a:prstGeom>
          <a:ln>
            <a:solidFill>
              <a:srgbClr val="01767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6340740" y="3029505"/>
            <a:ext cx="118797" cy="408176"/>
          </a:xfrm>
          <a:prstGeom prst="straightConnector1">
            <a:avLst/>
          </a:prstGeom>
          <a:ln>
            <a:solidFill>
              <a:srgbClr val="01767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9884335" y="4528463"/>
            <a:ext cx="1883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science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instrument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ea typeface="Verdana" panose="020B0604030504040204" pitchFamily="34" charset="0"/>
                <a:cs typeface="Verdana" panose="020B0604030504040204" pitchFamily="34" charset="0"/>
              </a:rPr>
              <a:t>module</a:t>
            </a:r>
            <a:endParaRPr lang="de-DE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950625" y="218958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ea typeface="Verdana" panose="020B0604030504040204" pitchFamily="34" charset="0"/>
                <a:cs typeface="Verdana" panose="020B0604030504040204" pitchFamily="34" charset="0"/>
              </a:rPr>
              <a:t>Si </a:t>
            </a:r>
            <a:r>
              <a:rPr lang="de-DE" sz="900" dirty="0" err="1">
                <a:ea typeface="Verdana" panose="020B0604030504040204" pitchFamily="34" charset="0"/>
                <a:cs typeface="Verdana" panose="020B0604030504040204" pitchFamily="34" charset="0"/>
              </a:rPr>
              <a:t>pore</a:t>
            </a:r>
            <a:r>
              <a:rPr lang="de-DE" sz="9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900" dirty="0" err="1">
                <a:ea typeface="Verdana" panose="020B0604030504040204" pitchFamily="34" charset="0"/>
                <a:cs typeface="Verdana" panose="020B0604030504040204" pitchFamily="34" charset="0"/>
              </a:rPr>
              <a:t>optics</a:t>
            </a:r>
            <a:endParaRPr lang="de-DE" sz="9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900" dirty="0" err="1">
                <a:ea typeface="Verdana" panose="020B0604030504040204" pitchFamily="34" charset="0"/>
                <a:cs typeface="Verdana" panose="020B0604030504040204" pitchFamily="34" charset="0"/>
              </a:rPr>
              <a:t>modules</a:t>
            </a:r>
            <a:endParaRPr lang="de-DE" sz="9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413" y="832567"/>
            <a:ext cx="2740152" cy="1917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53" y="5056943"/>
            <a:ext cx="3014472" cy="15514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feld 16"/>
          <p:cNvSpPr txBox="1"/>
          <p:nvPr/>
        </p:nvSpPr>
        <p:spPr>
          <a:xfrm>
            <a:off x="9275787" y="2484391"/>
            <a:ext cx="463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ea typeface="Verdana" panose="020B0604030504040204" pitchFamily="34" charset="0"/>
                <a:cs typeface="Verdana" panose="020B0604030504040204" pitchFamily="34" charset="0"/>
              </a:rPr>
              <a:t>X-IFU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032718" y="6352431"/>
            <a:ext cx="3898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ea typeface="Verdana" panose="020B0604030504040204" pitchFamily="34" charset="0"/>
                <a:cs typeface="Verdana" panose="020B0604030504040204" pitchFamily="34" charset="0"/>
              </a:rPr>
              <a:t>WFI</a:t>
            </a:r>
          </a:p>
        </p:txBody>
      </p:sp>
    </p:spTree>
    <p:extLst>
      <p:ext uri="{BB962C8B-B14F-4D97-AF65-F5344CB8AC3E}">
        <p14:creationId xmlns:p14="http://schemas.microsoft.com/office/powerpoint/2010/main" val="27568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inline </a:t>
            </a:r>
            <a:r>
              <a:rPr lang="de-DE" dirty="0" err="1" smtClean="0"/>
              <a:t>yield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endParaRPr lang="de-DE" dirty="0" smtClean="0"/>
          </a:p>
          <a:p>
            <a:pPr lvl="1">
              <a:spcBef>
                <a:spcPts val="1200"/>
              </a:spcBef>
            </a:pPr>
            <a:r>
              <a:rPr lang="de-DE" dirty="0" err="1" smtClean="0"/>
              <a:t>using</a:t>
            </a:r>
            <a:r>
              <a:rPr lang="de-DE" dirty="0" smtClean="0"/>
              <a:t> global </a:t>
            </a:r>
            <a:r>
              <a:rPr lang="de-DE" dirty="0" err="1" smtClean="0"/>
              <a:t>contacts</a:t>
            </a:r>
            <a:endParaRPr lang="de-DE" dirty="0" smtClean="0"/>
          </a:p>
          <a:p>
            <a:pPr lvl="2">
              <a:tabLst>
                <a:tab pos="1616075" algn="l"/>
              </a:tabLst>
            </a:pPr>
            <a:r>
              <a:rPr lang="de-DE" dirty="0" err="1" smtClean="0"/>
              <a:t>gate</a:t>
            </a:r>
            <a:r>
              <a:rPr lang="de-DE" dirty="0" smtClean="0"/>
              <a:t>	(polySi2)</a:t>
            </a:r>
          </a:p>
          <a:p>
            <a:pPr lvl="2">
              <a:tabLst>
                <a:tab pos="1616075" algn="l"/>
              </a:tabLst>
            </a:pPr>
            <a:r>
              <a:rPr lang="de-DE" dirty="0" err="1" smtClean="0"/>
              <a:t>cleargate</a:t>
            </a:r>
            <a:r>
              <a:rPr lang="de-DE" dirty="0" smtClean="0"/>
              <a:t>	(polySi1)</a:t>
            </a:r>
          </a:p>
          <a:p>
            <a:pPr lvl="2">
              <a:tabLst>
                <a:tab pos="1616075" algn="l"/>
              </a:tabLst>
            </a:pPr>
            <a:r>
              <a:rPr lang="de-DE" dirty="0" err="1" smtClean="0"/>
              <a:t>clear</a:t>
            </a:r>
            <a:r>
              <a:rPr lang="de-DE" dirty="0" smtClean="0"/>
              <a:t>	(n-</a:t>
            </a:r>
            <a:r>
              <a:rPr lang="de-DE" dirty="0" err="1" smtClean="0"/>
              <a:t>implant</a:t>
            </a:r>
            <a:r>
              <a:rPr lang="de-DE" dirty="0" smtClean="0"/>
              <a:t>)</a:t>
            </a:r>
          </a:p>
          <a:p>
            <a:pPr lvl="2">
              <a:tabLst>
                <a:tab pos="1616075" algn="l"/>
              </a:tabLst>
            </a:pPr>
            <a:r>
              <a:rPr lang="de-DE" dirty="0" smtClean="0"/>
              <a:t>ring2	(p-</a:t>
            </a:r>
            <a:r>
              <a:rPr lang="de-DE" dirty="0" err="1" smtClean="0"/>
              <a:t>implant</a:t>
            </a:r>
            <a:r>
              <a:rPr lang="de-DE" dirty="0" smtClean="0"/>
              <a:t>)</a:t>
            </a:r>
          </a:p>
          <a:p>
            <a:pPr lvl="2">
              <a:tabLst>
                <a:tab pos="1616075" algn="l"/>
              </a:tabLst>
            </a:pPr>
            <a:endParaRPr lang="de-DE" dirty="0" smtClean="0"/>
          </a:p>
          <a:p>
            <a:pPr lvl="1">
              <a:tabLst>
                <a:tab pos="1616075" algn="l"/>
              </a:tabLst>
            </a:pPr>
            <a:r>
              <a:rPr lang="de-DE" dirty="0" err="1" smtClean="0"/>
              <a:t>detectable</a:t>
            </a:r>
            <a:endParaRPr lang="de-DE" dirty="0" smtClean="0"/>
          </a:p>
          <a:p>
            <a:pPr lvl="2">
              <a:tabLst>
                <a:tab pos="1616075" algn="l"/>
              </a:tabLst>
            </a:pPr>
            <a:r>
              <a:rPr lang="de-DE" dirty="0" err="1" smtClean="0"/>
              <a:t>vertical</a:t>
            </a:r>
            <a:r>
              <a:rPr lang="de-DE" dirty="0" smtClean="0"/>
              <a:t> </a:t>
            </a:r>
            <a:r>
              <a:rPr lang="de-DE" dirty="0" err="1" smtClean="0"/>
              <a:t>shorts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endParaRPr lang="de-DE" dirty="0" smtClean="0"/>
          </a:p>
          <a:p>
            <a:pPr lvl="2">
              <a:tabLst>
                <a:tab pos="1616075" algn="l"/>
              </a:tabLst>
            </a:pPr>
            <a:r>
              <a:rPr lang="de-DE" dirty="0" smtClean="0"/>
              <a:t>lateral </a:t>
            </a:r>
            <a:r>
              <a:rPr lang="de-DE" dirty="0" err="1" smtClean="0"/>
              <a:t>shorts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endParaRPr lang="de-DE" dirty="0" smtClean="0"/>
          </a:p>
          <a:p>
            <a:pPr lvl="2">
              <a:tabLst>
                <a:tab pos="1616075" algn="l"/>
              </a:tabLst>
            </a:pPr>
            <a:r>
              <a:rPr lang="de-DE" dirty="0" err="1" smtClean="0"/>
              <a:t>diode</a:t>
            </a:r>
            <a:r>
              <a:rPr lang="de-DE" dirty="0" smtClean="0"/>
              <a:t> </a:t>
            </a:r>
            <a:r>
              <a:rPr lang="de-DE" dirty="0" err="1" smtClean="0"/>
              <a:t>integrity</a:t>
            </a:r>
            <a:endParaRPr lang="de-DE" dirty="0" smtClean="0"/>
          </a:p>
          <a:p>
            <a:pPr lvl="2">
              <a:tabLst>
                <a:tab pos="1616075" algn="l"/>
              </a:tabLst>
            </a:pPr>
            <a:endParaRPr lang="de-DE" dirty="0"/>
          </a:p>
          <a:p>
            <a:pPr lvl="1">
              <a:tabLst>
                <a:tab pos="1616075" algn="l"/>
              </a:tabLst>
            </a:pPr>
            <a:r>
              <a:rPr lang="de-DE" dirty="0" smtClean="0"/>
              <a:t>not </a:t>
            </a:r>
            <a:r>
              <a:rPr lang="de-DE" dirty="0" err="1" smtClean="0"/>
              <a:t>detectable</a:t>
            </a:r>
            <a:endParaRPr lang="de-DE" dirty="0" smtClean="0"/>
          </a:p>
          <a:p>
            <a:pPr lvl="2">
              <a:tabLst>
                <a:tab pos="1616075" algn="l"/>
              </a:tabLst>
            </a:pPr>
            <a:r>
              <a:rPr lang="de-DE" dirty="0" err="1" smtClean="0"/>
              <a:t>defect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, </a:t>
            </a:r>
            <a:r>
              <a:rPr lang="de-DE" dirty="0" err="1" smtClean="0"/>
              <a:t>nature</a:t>
            </a:r>
            <a:r>
              <a:rPr lang="de-DE" dirty="0" smtClean="0"/>
              <a:t> &amp; </a:t>
            </a:r>
            <a:r>
              <a:rPr lang="de-DE" dirty="0" err="1" smtClean="0"/>
              <a:t>location</a:t>
            </a:r>
            <a:endParaRPr lang="de-DE" dirty="0" smtClean="0"/>
          </a:p>
          <a:p>
            <a:pPr lvl="2">
              <a:tabLst>
                <a:tab pos="1616075" algn="l"/>
              </a:tabLst>
            </a:pPr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contacts</a:t>
            </a:r>
            <a:endParaRPr lang="de-DE" dirty="0" smtClean="0"/>
          </a:p>
          <a:p>
            <a:pPr lvl="1">
              <a:spcBef>
                <a:spcPts val="1200"/>
              </a:spcBef>
              <a:tabLst>
                <a:tab pos="1616075" algn="l"/>
              </a:tabLst>
            </a:pP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317" y="1325396"/>
            <a:ext cx="2866764" cy="48747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253" y="1657068"/>
            <a:ext cx="3935122" cy="4211438"/>
          </a:xfrm>
          <a:prstGeom prst="rect">
            <a:avLst/>
          </a:prstGeom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504000" y="61189"/>
            <a:ext cx="6140824" cy="568419"/>
          </a:xfrm>
        </p:spPr>
        <p:txBody>
          <a:bodyPr/>
          <a:lstStyle/>
          <a:p>
            <a:r>
              <a:rPr lang="de-DE" b="1" dirty="0" err="1" smtClean="0"/>
              <a:t>Pre</a:t>
            </a:r>
            <a:r>
              <a:rPr lang="de-DE" b="1" dirty="0" smtClean="0"/>
              <a:t>-Flight </a:t>
            </a:r>
            <a:r>
              <a:rPr lang="de-DE" b="1" dirty="0" err="1" smtClean="0"/>
              <a:t>Production</a:t>
            </a:r>
            <a:r>
              <a:rPr lang="de-DE" b="1" dirty="0" smtClean="0"/>
              <a:t> PXD12</a:t>
            </a:r>
            <a:endParaRPr lang="en-US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933122" y="3141143"/>
            <a:ext cx="983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pixel</a:t>
            </a:r>
            <a:r>
              <a:rPr lang="de-DE" sz="1400" dirty="0" smtClean="0"/>
              <a:t> </a:t>
            </a:r>
            <a:r>
              <a:rPr lang="de-DE" sz="1400" dirty="0" err="1" smtClean="0"/>
              <a:t>count</a:t>
            </a:r>
            <a:endParaRPr lang="de-DE" sz="1400" dirty="0" smtClean="0"/>
          </a:p>
          <a:p>
            <a:pPr algn="ctr"/>
            <a:r>
              <a:rPr lang="de-DE" sz="1400" dirty="0" smtClean="0"/>
              <a:t>x4</a:t>
            </a:r>
            <a:endParaRPr lang="en-US" sz="1400" dirty="0"/>
          </a:p>
        </p:txBody>
      </p:sp>
      <p:sp>
        <p:nvSpPr>
          <p:cNvPr id="11" name="Pfeil nach rechts 10"/>
          <p:cNvSpPr/>
          <p:nvPr/>
        </p:nvSpPr>
        <p:spPr>
          <a:xfrm>
            <a:off x="7085708" y="3612457"/>
            <a:ext cx="677917" cy="300660"/>
          </a:xfrm>
          <a:prstGeom prst="rightArrow">
            <a:avLst/>
          </a:prstGeom>
          <a:solidFill>
            <a:srgbClr val="017674"/>
          </a:solidFill>
          <a:ln>
            <a:solidFill>
              <a:srgbClr val="C9D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4380410" y="918954"/>
            <a:ext cx="1974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pxd11  -  </a:t>
            </a:r>
            <a:r>
              <a:rPr lang="de-DE" sz="1400" dirty="0" err="1" smtClean="0"/>
              <a:t>quarter</a:t>
            </a:r>
            <a:r>
              <a:rPr lang="de-DE" sz="1400" dirty="0" smtClean="0"/>
              <a:t> </a:t>
            </a:r>
            <a:r>
              <a:rPr lang="de-DE" sz="1400" dirty="0" err="1" smtClean="0"/>
              <a:t>devices</a:t>
            </a:r>
            <a:endParaRPr lang="en-US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8434423" y="918953"/>
            <a:ext cx="3162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pxd12, 1st sub-batch  -  </a:t>
            </a:r>
            <a:r>
              <a:rPr lang="de-DE" sz="1400" dirty="0" err="1" smtClean="0"/>
              <a:t>quadrant</a:t>
            </a:r>
            <a:r>
              <a:rPr lang="de-DE" sz="1400" dirty="0" smtClean="0"/>
              <a:t> </a:t>
            </a:r>
            <a:r>
              <a:rPr lang="de-DE" sz="1400" dirty="0" err="1" smtClean="0"/>
              <a:t>devices</a:t>
            </a:r>
            <a:endParaRPr lang="en-US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4340368" y="6309078"/>
            <a:ext cx="468000" cy="215444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/>
              <a:t>pass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197435" y="6309078"/>
            <a:ext cx="468000" cy="21544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err="1" smtClean="0"/>
              <a:t>fail</a:t>
            </a:r>
            <a:endParaRPr lang="de-DE" sz="800" dirty="0" smtClean="0"/>
          </a:p>
        </p:txBody>
      </p:sp>
      <p:sp>
        <p:nvSpPr>
          <p:cNvPr id="16" name="Textfeld 15"/>
          <p:cNvSpPr txBox="1"/>
          <p:nvPr/>
        </p:nvSpPr>
        <p:spPr>
          <a:xfrm>
            <a:off x="6054502" y="6309078"/>
            <a:ext cx="468000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err="1" smtClean="0"/>
              <a:t>handling</a:t>
            </a:r>
            <a:endParaRPr lang="de-DE" sz="800" dirty="0" smtClean="0"/>
          </a:p>
        </p:txBody>
      </p:sp>
    </p:spTree>
    <p:extLst>
      <p:ext uri="{BB962C8B-B14F-4D97-AF65-F5344CB8AC3E}">
        <p14:creationId xmlns:p14="http://schemas.microsoft.com/office/powerpoint/2010/main" val="155029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Pre</a:t>
            </a:r>
            <a:r>
              <a:rPr lang="de-DE" b="1" dirty="0" smtClean="0"/>
              <a:t>-Flight </a:t>
            </a:r>
            <a:r>
              <a:rPr lang="de-DE" b="1" dirty="0" err="1" smtClean="0"/>
              <a:t>Production</a:t>
            </a:r>
            <a:r>
              <a:rPr lang="de-DE" b="1" dirty="0" smtClean="0"/>
              <a:t> PXD12</a:t>
            </a:r>
            <a:endParaRPr lang="en-US" b="1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504000" y="2142311"/>
            <a:ext cx="11479375" cy="2606040"/>
          </a:xfrm>
        </p:spPr>
        <p:txBody>
          <a:bodyPr/>
          <a:lstStyle/>
          <a:p>
            <a:r>
              <a:rPr lang="de-DE" dirty="0" err="1" smtClean="0"/>
              <a:t>entrance</a:t>
            </a:r>
            <a:r>
              <a:rPr lang="de-DE" dirty="0" smtClean="0"/>
              <a:t> </a:t>
            </a:r>
            <a:r>
              <a:rPr lang="de-DE" dirty="0" err="1" smtClean="0"/>
              <a:t>window</a:t>
            </a:r>
            <a:r>
              <a:rPr lang="de-DE" dirty="0" smtClean="0"/>
              <a:t> </a:t>
            </a:r>
            <a:r>
              <a:rPr lang="de-DE" dirty="0" err="1" smtClean="0"/>
              <a:t>diode</a:t>
            </a:r>
            <a:endParaRPr lang="de-DE" dirty="0" smtClean="0"/>
          </a:p>
          <a:p>
            <a:pPr lvl="1">
              <a:spcBef>
                <a:spcPts val="1200"/>
              </a:spcBef>
              <a:tabLst>
                <a:tab pos="3494088" algn="r"/>
                <a:tab pos="3586163" algn="l"/>
              </a:tabLst>
            </a:pPr>
            <a:r>
              <a:rPr lang="de-DE" dirty="0" smtClean="0"/>
              <a:t>large </a:t>
            </a:r>
            <a:r>
              <a:rPr lang="de-DE" dirty="0" err="1" smtClean="0"/>
              <a:t>area</a:t>
            </a:r>
            <a:r>
              <a:rPr lang="de-DE" dirty="0" smtClean="0"/>
              <a:t>	44	cm²</a:t>
            </a:r>
          </a:p>
          <a:p>
            <a:pPr lvl="1">
              <a:spcBef>
                <a:spcPts val="600"/>
              </a:spcBef>
              <a:tabLst>
                <a:tab pos="3494088" algn="r"/>
                <a:tab pos="3586163" algn="l"/>
              </a:tabLst>
            </a:pPr>
            <a:r>
              <a:rPr lang="de-DE" dirty="0" err="1" smtClean="0"/>
              <a:t>reverse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@ </a:t>
            </a:r>
            <a:r>
              <a:rPr lang="de-DE" dirty="0" err="1" smtClean="0"/>
              <a:t>depletion</a:t>
            </a:r>
            <a:r>
              <a:rPr lang="de-DE" dirty="0" smtClean="0"/>
              <a:t>	2.83	</a:t>
            </a:r>
            <a:r>
              <a:rPr lang="de-DE" dirty="0" err="1" smtClean="0"/>
              <a:t>nA</a:t>
            </a:r>
            <a:endParaRPr lang="de-DE" dirty="0" smtClean="0"/>
          </a:p>
          <a:p>
            <a:pPr lvl="1">
              <a:spcBef>
                <a:spcPts val="600"/>
              </a:spcBef>
              <a:tabLst>
                <a:tab pos="3494088" algn="r"/>
                <a:tab pos="3586163" algn="l"/>
              </a:tabLst>
            </a:pPr>
            <a:r>
              <a:rPr lang="de-DE" dirty="0" err="1" smtClean="0"/>
              <a:t>leakage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/>
              <a:t>	</a:t>
            </a:r>
            <a:r>
              <a:rPr lang="de-DE" dirty="0" smtClean="0"/>
              <a:t>64	</a:t>
            </a:r>
            <a:r>
              <a:rPr lang="de-DE" dirty="0" err="1" smtClean="0"/>
              <a:t>pA</a:t>
            </a:r>
            <a:r>
              <a:rPr lang="de-DE" dirty="0" smtClean="0"/>
              <a:t>/cm²</a:t>
            </a:r>
          </a:p>
          <a:p>
            <a:pPr marL="269875" lvl="1" indent="0">
              <a:buNone/>
            </a:pPr>
            <a:endParaRPr lang="de-DE" dirty="0"/>
          </a:p>
          <a:p>
            <a:pPr marL="269875" lvl="1" indent="0">
              <a:buNone/>
            </a:pPr>
            <a:endParaRPr lang="de-DE" dirty="0" smtClean="0"/>
          </a:p>
          <a:p>
            <a:pPr lvl="1"/>
            <a:r>
              <a:rPr lang="de-DE" dirty="0" err="1" smtClean="0"/>
              <a:t>best</a:t>
            </a:r>
            <a:r>
              <a:rPr lang="de-DE" dirty="0" smtClean="0"/>
              <a:t> PXD </a:t>
            </a:r>
            <a:r>
              <a:rPr lang="de-DE" dirty="0" err="1" smtClean="0"/>
              <a:t>value</a:t>
            </a:r>
            <a:r>
              <a:rPr lang="de-DE" dirty="0" smtClean="0"/>
              <a:t> so </a:t>
            </a:r>
            <a:r>
              <a:rPr lang="de-DE" dirty="0" err="1" smtClean="0"/>
              <a:t>far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749" y="1567141"/>
            <a:ext cx="5483479" cy="423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1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574412" y="1214589"/>
            <a:ext cx="4062334" cy="510783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de-DE" sz="1800" dirty="0" smtClean="0"/>
              <a:t>ATHENA </a:t>
            </a:r>
            <a:r>
              <a:rPr lang="de-DE" sz="1800" dirty="0" err="1" smtClean="0"/>
              <a:t>mission</a:t>
            </a:r>
            <a:endParaRPr lang="de-DE" sz="18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1800" dirty="0" smtClean="0"/>
              <a:t>Wide Field </a:t>
            </a:r>
            <a:r>
              <a:rPr lang="de-DE" sz="1800" dirty="0" err="1" smtClean="0"/>
              <a:t>Imager</a:t>
            </a:r>
            <a:endParaRPr lang="de-DE" sz="1800" dirty="0" smtClean="0"/>
          </a:p>
          <a:p>
            <a:pPr lvl="1">
              <a:spcBef>
                <a:spcPts val="600"/>
              </a:spcBef>
            </a:pPr>
            <a:r>
              <a:rPr lang="de-DE" sz="1600" dirty="0" err="1" smtClean="0"/>
              <a:t>requirements</a:t>
            </a:r>
            <a:r>
              <a:rPr lang="de-DE" sz="1600" dirty="0" smtClean="0"/>
              <a:t> &amp; </a:t>
            </a:r>
            <a:r>
              <a:rPr lang="de-DE" sz="1600" dirty="0" err="1" smtClean="0"/>
              <a:t>specifications</a:t>
            </a:r>
            <a:endParaRPr lang="de-DE" sz="1600" dirty="0" smtClean="0"/>
          </a:p>
          <a:p>
            <a:pPr lvl="1">
              <a:spcBef>
                <a:spcPts val="600"/>
              </a:spcBef>
            </a:pPr>
            <a:r>
              <a:rPr lang="de-DE" sz="1600" dirty="0" err="1" smtClean="0"/>
              <a:t>DePFET</a:t>
            </a:r>
            <a:r>
              <a:rPr lang="de-DE" sz="1600" dirty="0" smtClean="0"/>
              <a:t> </a:t>
            </a:r>
            <a:r>
              <a:rPr lang="de-DE" sz="1600" dirty="0" err="1" smtClean="0"/>
              <a:t>device</a:t>
            </a:r>
            <a:endParaRPr lang="de-DE" sz="1600" dirty="0" smtClean="0"/>
          </a:p>
          <a:p>
            <a:pPr lvl="1">
              <a:spcBef>
                <a:spcPts val="600"/>
              </a:spcBef>
            </a:pPr>
            <a:r>
              <a:rPr lang="de-DE" sz="1600" dirty="0" err="1" smtClean="0"/>
              <a:t>DePFET</a:t>
            </a:r>
            <a:r>
              <a:rPr lang="de-DE" sz="1600" dirty="0" smtClean="0"/>
              <a:t> </a:t>
            </a:r>
            <a:r>
              <a:rPr lang="de-DE" sz="1600" dirty="0" err="1" smtClean="0"/>
              <a:t>Active</a:t>
            </a:r>
            <a:r>
              <a:rPr lang="de-DE" sz="1600" dirty="0" smtClean="0"/>
              <a:t> Pixel Sensor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1800" dirty="0" smtClean="0"/>
              <a:t>prototype </a:t>
            </a:r>
            <a:r>
              <a:rPr lang="de-DE" sz="1800" dirty="0" err="1" smtClean="0"/>
              <a:t>production</a:t>
            </a:r>
            <a:r>
              <a:rPr lang="de-DE" sz="1800" dirty="0" smtClean="0"/>
              <a:t> </a:t>
            </a:r>
            <a:r>
              <a:rPr lang="de-DE" sz="1800" dirty="0" smtClean="0"/>
              <a:t>PXD11</a:t>
            </a:r>
          </a:p>
          <a:p>
            <a:pPr lvl="1">
              <a:spcBef>
                <a:spcPts val="600"/>
              </a:spcBef>
            </a:pPr>
            <a:r>
              <a:rPr lang="de-DE" sz="1600" dirty="0" err="1" smtClean="0"/>
              <a:t>DePFET</a:t>
            </a:r>
            <a:r>
              <a:rPr lang="de-DE" sz="1600" dirty="0" smtClean="0"/>
              <a:t> </a:t>
            </a:r>
            <a:r>
              <a:rPr lang="de-DE" sz="1600" dirty="0" err="1" smtClean="0"/>
              <a:t>layout</a:t>
            </a:r>
            <a:endParaRPr lang="de-DE" sz="1600" dirty="0" smtClean="0"/>
          </a:p>
          <a:p>
            <a:pPr lvl="1">
              <a:spcBef>
                <a:spcPts val="600"/>
              </a:spcBef>
            </a:pPr>
            <a:r>
              <a:rPr lang="de-DE" sz="1600" dirty="0" err="1" smtClean="0"/>
              <a:t>readout</a:t>
            </a:r>
            <a:r>
              <a:rPr lang="de-DE" sz="1600" dirty="0" smtClean="0"/>
              <a:t> </a:t>
            </a:r>
            <a:r>
              <a:rPr lang="de-DE" sz="1600" dirty="0" err="1" smtClean="0"/>
              <a:t>electronics</a:t>
            </a:r>
            <a:endParaRPr lang="de-DE" sz="18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1800" dirty="0" err="1" smtClean="0"/>
              <a:t>pre-flight</a:t>
            </a:r>
            <a:r>
              <a:rPr lang="de-DE" sz="1800" dirty="0" smtClean="0"/>
              <a:t> </a:t>
            </a:r>
            <a:r>
              <a:rPr lang="de-DE" sz="1800" dirty="0" err="1" smtClean="0"/>
              <a:t>production</a:t>
            </a:r>
            <a:r>
              <a:rPr lang="de-DE" sz="1800" dirty="0" smtClean="0"/>
              <a:t> PXD12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1800" dirty="0" err="1" smtClean="0"/>
              <a:t>flight</a:t>
            </a:r>
            <a:r>
              <a:rPr lang="de-DE" sz="1800" dirty="0" smtClean="0"/>
              <a:t> </a:t>
            </a:r>
            <a:r>
              <a:rPr lang="de-DE" sz="1800" dirty="0" err="1" smtClean="0"/>
              <a:t>production</a:t>
            </a:r>
            <a:r>
              <a:rPr lang="de-DE" sz="1800" dirty="0" smtClean="0"/>
              <a:t> PXD14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Contents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0277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de-DE" dirty="0" smtClean="0"/>
              <a:t>metal2 </a:t>
            </a:r>
            <a:r>
              <a:rPr lang="de-DE" dirty="0" err="1" smtClean="0"/>
              <a:t>etching</a:t>
            </a:r>
            <a:r>
              <a:rPr lang="de-DE" dirty="0" smtClean="0"/>
              <a:t> &amp; metal3 </a:t>
            </a:r>
            <a:r>
              <a:rPr lang="de-DE" dirty="0" err="1" smtClean="0"/>
              <a:t>deposition</a:t>
            </a:r>
            <a:endParaRPr lang="de-DE" dirty="0"/>
          </a:p>
          <a:p>
            <a:pPr lvl="1"/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metal1/metal2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chains</a:t>
            </a:r>
            <a:endParaRPr lang="de-DE" dirty="0"/>
          </a:p>
          <a:p>
            <a:pPr lvl="1">
              <a:spcBef>
                <a:spcPts val="2400"/>
              </a:spcBef>
            </a:pP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/>
              <a:t>between</a:t>
            </a:r>
            <a:r>
              <a:rPr lang="de-DE" dirty="0"/>
              <a:t> metal2 &amp; metal3 </a:t>
            </a:r>
            <a:r>
              <a:rPr lang="de-DE" sz="20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</a:t>
            </a:r>
            <a:endParaRPr lang="de-DE" sz="2000" b="1" dirty="0">
              <a:solidFill>
                <a:schemeClr val="accent3"/>
              </a:solidFill>
            </a:endParaRPr>
          </a:p>
          <a:p>
            <a:pPr lvl="1"/>
            <a:r>
              <a:rPr lang="de-DE" dirty="0" err="1"/>
              <a:t>climbing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metal3 </a:t>
            </a:r>
            <a:r>
              <a:rPr lang="de-DE" sz="2000" b="1" dirty="0">
                <a:solidFill>
                  <a:schemeClr val="accent3"/>
                </a:solidFill>
                <a:sym typeface="Wingdings" panose="05000000000000000000" pitchFamily="2" charset="2"/>
              </a:rPr>
              <a:t></a:t>
            </a:r>
            <a:endParaRPr lang="en-US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Pre</a:t>
            </a:r>
            <a:r>
              <a:rPr lang="de-DE" b="1" dirty="0"/>
              <a:t>-Flight </a:t>
            </a:r>
            <a:r>
              <a:rPr lang="de-DE" b="1" dirty="0" err="1"/>
              <a:t>Production</a:t>
            </a:r>
            <a:r>
              <a:rPr lang="de-DE" b="1" dirty="0"/>
              <a:t> PXD12</a:t>
            </a:r>
            <a:endParaRPr lang="en-US" sz="2400" dirty="0"/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01" y="3771840"/>
            <a:ext cx="3360000" cy="2520000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01" y="1065800"/>
            <a:ext cx="3360000" cy="2520000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10537069" y="3329035"/>
            <a:ext cx="1500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after metal2 </a:t>
            </a:r>
            <a:r>
              <a:rPr lang="de-DE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etching</a:t>
            </a:r>
            <a:endParaRPr lang="de-DE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9493515" y="6045619"/>
            <a:ext cx="2544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after metal3 </a:t>
            </a:r>
            <a:r>
              <a:rPr lang="de-DE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deposition</a:t>
            </a:r>
            <a:r>
              <a:rPr lang="de-DE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de-DE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patterning</a:t>
            </a:r>
            <a:endParaRPr lang="de-DE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58"/>
          <a:stretch/>
        </p:blipFill>
        <p:spPr>
          <a:xfrm>
            <a:off x="5371296" y="1519837"/>
            <a:ext cx="2898648" cy="335172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5" b="41205"/>
          <a:stretch/>
        </p:blipFill>
        <p:spPr>
          <a:xfrm>
            <a:off x="5371296" y="3465613"/>
            <a:ext cx="2898648" cy="417601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23"/>
          <a:stretch/>
        </p:blipFill>
        <p:spPr>
          <a:xfrm>
            <a:off x="5371296" y="5456291"/>
            <a:ext cx="2898648" cy="41734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9" y="3189405"/>
            <a:ext cx="3960096" cy="3102435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>
            <a:off x="6820617" y="2028337"/>
            <a:ext cx="0" cy="1370635"/>
          </a:xfrm>
          <a:prstGeom prst="straightConnector1">
            <a:avLst/>
          </a:prstGeom>
          <a:ln w="19050" cmpd="sng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>
            <a:off x="6820617" y="4015598"/>
            <a:ext cx="0" cy="1370635"/>
          </a:xfrm>
          <a:prstGeom prst="straightConnector1">
            <a:avLst/>
          </a:prstGeom>
          <a:ln w="19050" cmpd="sng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6244977" y="2536133"/>
            <a:ext cx="115127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metal2 </a:t>
            </a:r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etching</a:t>
            </a:r>
            <a:endParaRPr lang="de-DE" sz="1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723200" y="4527199"/>
            <a:ext cx="219483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metal3 </a:t>
            </a:r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deposition</a:t>
            </a:r>
            <a:r>
              <a:rPr lang="de-DE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de-DE" sz="1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patterning</a:t>
            </a:r>
            <a:endParaRPr lang="de-DE" sz="1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5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7425557" y="1734207"/>
            <a:ext cx="4572000" cy="3342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nhaltsplatzhalter 1"/>
          <p:cNvSpPr>
            <a:spLocks noGrp="1"/>
          </p:cNvSpPr>
          <p:nvPr>
            <p:ph idx="4294967295"/>
          </p:nvPr>
        </p:nvSpPr>
        <p:spPr>
          <a:xfrm>
            <a:off x="504000" y="2388476"/>
            <a:ext cx="5508594" cy="3677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840"/>
              </a:spcBef>
              <a:spcAft>
                <a:spcPts val="1200"/>
              </a:spcAft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de-DE" dirty="0" err="1" smtClean="0"/>
              <a:t>summary</a:t>
            </a:r>
            <a:endParaRPr lang="de-DE" dirty="0" smtClean="0"/>
          </a:p>
          <a:p>
            <a:pPr marL="627063" lvl="1" indent="-268288">
              <a:spcBef>
                <a:spcPts val="1200"/>
              </a:spcBef>
              <a:buClr>
                <a:srgbClr val="017674"/>
              </a:buClr>
            </a:pPr>
            <a:r>
              <a:rPr lang="de-DE" dirty="0" smtClean="0"/>
              <a:t>linear </a:t>
            </a: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layout</a:t>
            </a:r>
            <a:r>
              <a:rPr lang="de-DE" dirty="0" smtClean="0"/>
              <a:t> </a:t>
            </a:r>
            <a:r>
              <a:rPr lang="de-DE" dirty="0" err="1" smtClean="0"/>
              <a:t>DePFET</a:t>
            </a:r>
            <a:endParaRPr lang="de-DE" dirty="0" smtClean="0"/>
          </a:p>
          <a:p>
            <a:pPr marL="627063" lvl="1" indent="-268288">
              <a:buClr>
                <a:srgbClr val="017674"/>
              </a:buClr>
            </a:pPr>
            <a:r>
              <a:rPr lang="de-DE" dirty="0" err="1" smtClean="0"/>
              <a:t>drain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endParaRPr lang="de-DE" dirty="0"/>
          </a:p>
        </p:txBody>
      </p:sp>
      <p:sp>
        <p:nvSpPr>
          <p:cNvPr id="6" name="Geschweifte Klammer rechts 5"/>
          <p:cNvSpPr/>
          <p:nvPr/>
        </p:nvSpPr>
        <p:spPr>
          <a:xfrm>
            <a:off x="3511804" y="3134369"/>
            <a:ext cx="410199" cy="592231"/>
          </a:xfrm>
          <a:prstGeom prst="rightBrace">
            <a:avLst/>
          </a:prstGeom>
          <a:ln w="19050">
            <a:solidFill>
              <a:srgbClr val="0176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haltsplatzhalter 1"/>
          <p:cNvSpPr>
            <a:spLocks noGrp="1"/>
          </p:cNvSpPr>
          <p:nvPr>
            <p:ph idx="4294967295"/>
          </p:nvPr>
        </p:nvSpPr>
        <p:spPr>
          <a:xfrm>
            <a:off x="3659654" y="2960148"/>
            <a:ext cx="3885830" cy="1093805"/>
          </a:xfrm>
        </p:spPr>
        <p:txBody>
          <a:bodyPr>
            <a:normAutofit/>
          </a:bodyPr>
          <a:lstStyle/>
          <a:p>
            <a:pPr marL="627063" lvl="1" indent="-268288">
              <a:spcBef>
                <a:spcPts val="1200"/>
              </a:spcBef>
              <a:buClr>
                <a:srgbClr val="017674"/>
              </a:buClr>
              <a:tabLst>
                <a:tab pos="2152650" algn="l"/>
              </a:tabLst>
            </a:pPr>
            <a:r>
              <a:rPr lang="de-DE" dirty="0" err="1" smtClean="0"/>
              <a:t>excellent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	</a:t>
            </a:r>
            <a:r>
              <a:rPr lang="de-DE" b="1" dirty="0" smtClean="0"/>
              <a:t>&lt; 3 </a:t>
            </a:r>
            <a:r>
              <a:rPr lang="de-DE" b="1" dirty="0" err="1" smtClean="0"/>
              <a:t>el</a:t>
            </a:r>
            <a:r>
              <a:rPr lang="de-DE" b="1" dirty="0" smtClean="0"/>
              <a:t>. ENC</a:t>
            </a:r>
          </a:p>
          <a:p>
            <a:pPr marL="627063" lvl="1" indent="-268288">
              <a:buClr>
                <a:srgbClr val="017674"/>
              </a:buClr>
              <a:tabLst>
                <a:tab pos="2152650" algn="l"/>
              </a:tabLst>
            </a:pPr>
            <a:r>
              <a:rPr lang="de-DE" dirty="0" smtClean="0"/>
              <a:t>fast </a:t>
            </a:r>
            <a:r>
              <a:rPr lang="de-DE" dirty="0" err="1" smtClean="0"/>
              <a:t>readout</a:t>
            </a:r>
            <a:r>
              <a:rPr lang="de-DE" dirty="0" smtClean="0"/>
              <a:t>	</a:t>
            </a:r>
            <a:r>
              <a:rPr lang="de-DE" b="1" dirty="0" smtClean="0"/>
              <a:t>2.5 µsec </a:t>
            </a:r>
            <a:r>
              <a:rPr lang="de-DE" b="1" dirty="0"/>
              <a:t>/ </a:t>
            </a:r>
            <a:r>
              <a:rPr lang="de-DE" b="1" dirty="0" err="1"/>
              <a:t>row</a:t>
            </a:r>
            <a:endParaRPr lang="de-DE" b="1" dirty="0"/>
          </a:p>
          <a:p>
            <a:pPr marL="627063" lvl="1" indent="-268288">
              <a:buClr>
                <a:srgbClr val="017674"/>
              </a:buClr>
              <a:tabLst>
                <a:tab pos="2238375" algn="l"/>
              </a:tabLst>
            </a:pPr>
            <a:r>
              <a:rPr lang="de-DE" dirty="0" err="1" smtClean="0"/>
              <a:t>fully</a:t>
            </a:r>
            <a:r>
              <a:rPr lang="de-DE" dirty="0" smtClean="0"/>
              <a:t> in ATHENA WFI </a:t>
            </a:r>
            <a:r>
              <a:rPr lang="de-DE" dirty="0" err="1" smtClean="0"/>
              <a:t>specs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Prototype </a:t>
            </a:r>
            <a:r>
              <a:rPr lang="de-DE" b="1" dirty="0" err="1" smtClean="0"/>
              <a:t>Production</a:t>
            </a:r>
            <a:r>
              <a:rPr lang="de-DE" b="1" dirty="0" smtClean="0"/>
              <a:t> PXD11</a:t>
            </a:r>
            <a:endParaRPr lang="en-US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706" y="1790620"/>
            <a:ext cx="4544085" cy="32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5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/>
          <p:cNvSpPr txBox="1"/>
          <p:nvPr/>
        </p:nvSpPr>
        <p:spPr>
          <a:xfrm>
            <a:off x="6234692" y="1488022"/>
            <a:ext cx="3757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268288">
              <a:buClr>
                <a:srgbClr val="017674"/>
              </a:buClr>
              <a:buFont typeface="Wingdings 3" panose="05040102010807070707" pitchFamily="18" charset="2"/>
              <a:buChar char="w"/>
            </a:pPr>
            <a:r>
              <a:rPr lang="de-DE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large-area </a:t>
            </a:r>
            <a:r>
              <a:rPr lang="de-DE" sz="14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detector</a:t>
            </a:r>
            <a:r>
              <a:rPr lang="de-DE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DE" sz="1400" dirty="0">
                <a:ea typeface="Verdana" panose="020B0604030504040204" pitchFamily="34" charset="0"/>
                <a:cs typeface="Verdana" panose="020B0604030504040204" pitchFamily="34" charset="0"/>
              </a:rPr>
              <a:t>'</a:t>
            </a:r>
            <a:r>
              <a:rPr lang="de-DE" sz="1400" dirty="0" err="1"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1400" dirty="0">
                <a:ea typeface="Verdana" panose="020B0604030504040204" pitchFamily="34" charset="0"/>
                <a:cs typeface="Verdana" panose="020B0604030504040204" pitchFamily="34" charset="0"/>
              </a:rPr>
              <a:t>' Wide Field </a:t>
            </a:r>
            <a:r>
              <a:rPr lang="de-DE" sz="14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Imager</a:t>
            </a:r>
            <a:endParaRPr lang="de-DE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7063" indent="-268288">
              <a:spcBef>
                <a:spcPts val="600"/>
              </a:spcBef>
              <a:buClr>
                <a:srgbClr val="017674"/>
              </a:buClr>
              <a:buFont typeface="Calibri" panose="020F0502020204030204" pitchFamily="34" charset="0"/>
              <a:buChar char="ꟷ"/>
            </a:pP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identical</a:t>
            </a: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tiles</a:t>
            </a: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 512 x 512</a:t>
            </a:r>
            <a:endParaRPr lang="de-DE" sz="13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7063" indent="-268288">
              <a:spcBef>
                <a:spcPts val="600"/>
              </a:spcBef>
              <a:buClr>
                <a:srgbClr val="017674"/>
              </a:buClr>
              <a:buFont typeface="Calibri" panose="020F0502020204030204" pitchFamily="34" charset="0"/>
              <a:buChar char="ꟷ"/>
            </a:pP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gap</a:t>
            </a: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compensation</a:t>
            </a: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dithering</a:t>
            </a:r>
            <a:endParaRPr lang="de-DE" sz="13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Inhaltsplatzhalter 1"/>
          <p:cNvSpPr>
            <a:spLocks noGrp="1"/>
          </p:cNvSpPr>
          <p:nvPr>
            <p:ph idx="1"/>
          </p:nvPr>
        </p:nvSpPr>
        <p:spPr>
          <a:xfrm>
            <a:off x="504000" y="826938"/>
            <a:ext cx="8229600" cy="52228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imaging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spectral</a:t>
            </a:r>
            <a:r>
              <a:rPr lang="de-DE" dirty="0" smtClean="0"/>
              <a:t>,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time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54539" y="1368897"/>
            <a:ext cx="1651394" cy="461665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  <a:tabLst>
                <a:tab pos="1433513" algn="l"/>
                <a:tab pos="4303713" algn="l"/>
              </a:tabLst>
            </a:pPr>
            <a:r>
              <a:rPr lang="en-US" sz="1200" b="1" dirty="0">
                <a:ea typeface="Verdana" panose="020B0604030504040204" pitchFamily="34" charset="0"/>
                <a:cs typeface="Verdana" panose="020B0604030504040204" pitchFamily="34" charset="0"/>
              </a:rPr>
              <a:t>science </a:t>
            </a:r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drivers</a:t>
            </a:r>
          </a:p>
          <a:p>
            <a:pPr marL="266700" indent="-266700">
              <a:tabLst>
                <a:tab pos="1433513" algn="l"/>
                <a:tab pos="4303713" algn="l"/>
              </a:tabLst>
            </a:pPr>
            <a:endParaRPr lang="en-US" sz="1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056526" y="1368896"/>
            <a:ext cx="1963507" cy="461665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017674"/>
              </a:buClr>
              <a:tabLst>
                <a:tab pos="990600" algn="l"/>
                <a:tab pos="4303713" algn="l"/>
              </a:tabLst>
            </a:pPr>
            <a:r>
              <a:rPr lang="en-US" sz="12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specifications</a:t>
            </a:r>
          </a:p>
          <a:p>
            <a:pPr marL="266700" indent="-266700">
              <a:buClr>
                <a:srgbClr val="017674"/>
              </a:buClr>
              <a:tabLst>
                <a:tab pos="990600" algn="l"/>
                <a:tab pos="4303713" algn="l"/>
              </a:tabLst>
            </a:pPr>
            <a:endParaRPr lang="en-US" sz="1200" b="1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54539" y="1703766"/>
            <a:ext cx="1651394" cy="861774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100" dirty="0">
                <a:ea typeface="Verdana" panose="020B0604030504040204" pitchFamily="34" charset="0"/>
                <a:cs typeface="Verdana" panose="020B0604030504040204" pitchFamily="34" charset="0"/>
              </a:rPr>
              <a:t>point source</a:t>
            </a:r>
          </a:p>
          <a:p>
            <a:pPr marL="179388" lvl="1">
              <a:lnSpc>
                <a:spcPts val="1500"/>
              </a:lnSpc>
              <a:buClr>
                <a:srgbClr val="017674"/>
              </a:buClr>
              <a:tabLst>
                <a:tab pos="1433513" algn="l"/>
                <a:tab pos="4303713" algn="l"/>
              </a:tabLst>
            </a:pPr>
            <a:r>
              <a:rPr lang="en-US" sz="1100" dirty="0">
                <a:ea typeface="Verdana" panose="020B0604030504040204" pitchFamily="34" charset="0"/>
                <a:cs typeface="Verdana" panose="020B0604030504040204" pitchFamily="34" charset="0"/>
              </a:rPr>
              <a:t>sensitivity</a:t>
            </a:r>
          </a:p>
          <a:p>
            <a:pPr marL="179388" lvl="1">
              <a:lnSpc>
                <a:spcPts val="1500"/>
              </a:lnSpc>
              <a:buClr>
                <a:srgbClr val="017674"/>
              </a:buClr>
              <a:tabLst>
                <a:tab pos="1433513" algn="l"/>
                <a:tab pos="4303713" algn="l"/>
              </a:tabLst>
            </a:pPr>
            <a:endParaRPr lang="de-DE" sz="11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>
              <a:lnSpc>
                <a:spcPts val="1500"/>
              </a:lnSpc>
              <a:buClr>
                <a:srgbClr val="017674"/>
              </a:buClr>
              <a:tabLst>
                <a:tab pos="1433513" algn="l"/>
                <a:tab pos="4303713" algn="l"/>
              </a:tabLst>
            </a:pPr>
            <a:endParaRPr lang="en-US" sz="11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056526" y="1703765"/>
            <a:ext cx="1963507" cy="861774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angular resolution </a:t>
            </a:r>
            <a:endParaRPr lang="en-US" sz="11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≤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5 </a:t>
            </a:r>
            <a:r>
              <a:rPr lang="en-US" sz="1100" b="1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arcsec</a:t>
            </a:r>
            <a:endParaRPr lang="en-US" sz="11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&lt;</a:t>
            </a: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0.3 mm</a:t>
            </a: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1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endParaRPr lang="en-US" sz="11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554539" y="2488597"/>
            <a:ext cx="1651394" cy="1323439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survey power </a:t>
            </a: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</a:p>
          <a:p>
            <a:pPr marL="179388" lvl="1" indent="-179388">
              <a:lnSpc>
                <a:spcPts val="1500"/>
              </a:lnSpc>
              <a:spcBef>
                <a:spcPts val="600"/>
              </a:spcBef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endParaRPr lang="en-US" sz="11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 	</a:t>
            </a:r>
            <a:endParaRPr lang="en-US" sz="1100" dirty="0" smtClean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11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056525" y="2488596"/>
            <a:ext cx="1963532" cy="1323439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field of view </a:t>
            </a: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≥ 40 </a:t>
            </a:r>
            <a:r>
              <a:rPr lang="en-US" sz="1100" b="1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arcmin</a:t>
            </a:r>
            <a:endParaRPr lang="en-US" sz="1100" b="1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 	≥ 14 cm Ø</a:t>
            </a:r>
          </a:p>
          <a:p>
            <a:pPr marL="179388" lvl="1" indent="-179388">
              <a:lnSpc>
                <a:spcPts val="1500"/>
              </a:lnSpc>
              <a:spcBef>
                <a:spcPts val="600"/>
              </a:spcBef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pile-up limit</a:t>
            </a:r>
            <a:endParaRPr lang="en-GB" sz="1100" b="1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endParaRPr lang="de-DE" sz="11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endParaRPr lang="en-US" sz="11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Geschweifte Klammer rechts 26"/>
          <p:cNvSpPr/>
          <p:nvPr/>
        </p:nvSpPr>
        <p:spPr>
          <a:xfrm>
            <a:off x="5555124" y="1697981"/>
            <a:ext cx="216000" cy="3299604"/>
          </a:xfrm>
          <a:prstGeom prst="rightBrace">
            <a:avLst/>
          </a:prstGeom>
          <a:noFill/>
          <a:ln w="19050">
            <a:solidFill>
              <a:srgbClr val="0176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7674"/>
              </a:solidFill>
            </a:endParaRPr>
          </a:p>
        </p:txBody>
      </p:sp>
      <p:sp>
        <p:nvSpPr>
          <p:cNvPr id="28" name="Geschweifte Klammer rechts 27"/>
          <p:cNvSpPr/>
          <p:nvPr/>
        </p:nvSpPr>
        <p:spPr>
          <a:xfrm>
            <a:off x="5739924" y="3655046"/>
            <a:ext cx="216000" cy="2473618"/>
          </a:xfrm>
          <a:prstGeom prst="rightBrace">
            <a:avLst>
              <a:gd name="adj1" fmla="val 8333"/>
              <a:gd name="adj2" fmla="val 51183"/>
            </a:avLst>
          </a:prstGeom>
          <a:ln w="19050">
            <a:solidFill>
              <a:srgbClr val="0176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554539" y="3679061"/>
            <a:ext cx="1651394" cy="861774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spcBef>
                <a:spcPts val="300"/>
              </a:spcBef>
              <a:buClr>
                <a:srgbClr val="017674"/>
              </a:buClr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line spectroscopy </a:t>
            </a: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de-DE" sz="11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de-DE" sz="11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en-US" sz="11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2056526" y="3679061"/>
            <a:ext cx="1963507" cy="861774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energy resolution </a:t>
            </a: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61950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1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1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&lt;</a:t>
            </a:r>
            <a:r>
              <a:rPr lang="en-US" sz="11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n-US" sz="11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80 eV 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@ </a:t>
            </a:r>
            <a:r>
              <a:rPr lang="en-US" sz="11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US" sz="1100" b="1" dirty="0" err="1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lang="en-US" sz="1100" b="1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61950" algn="l"/>
                <a:tab pos="4303713" algn="l"/>
              </a:tabLst>
            </a:pPr>
            <a:r>
              <a:rPr lang="en-US" sz="11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11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&lt;</a:t>
            </a:r>
            <a:r>
              <a:rPr lang="en-US" sz="11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170 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eV @ </a:t>
            </a:r>
            <a:r>
              <a:rPr lang="en-US" sz="1100" b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7 </a:t>
            </a:r>
            <a:r>
              <a:rPr lang="en-US" sz="1100" b="1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lang="en-US" sz="1100" b="1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endParaRPr lang="en-US" sz="1100" b="1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554539" y="4395486"/>
            <a:ext cx="1651394" cy="669414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spcBef>
                <a:spcPts val="300"/>
              </a:spcBef>
              <a:buClr>
                <a:srgbClr val="017674"/>
              </a:buClr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quantum efficiency</a:t>
            </a:r>
          </a:p>
          <a:p>
            <a:pPr marL="179388" lvl="1">
              <a:lnSpc>
                <a:spcPts val="1500"/>
              </a:lnSpc>
              <a:buClr>
                <a:srgbClr val="017674"/>
              </a:buClr>
              <a:tabLst>
                <a:tab pos="1433513" algn="l"/>
                <a:tab pos="4303713" algn="l"/>
              </a:tabLst>
            </a:pPr>
            <a:endParaRPr lang="de-DE" sz="11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>
              <a:lnSpc>
                <a:spcPts val="1500"/>
              </a:lnSpc>
              <a:buClr>
                <a:srgbClr val="017674"/>
              </a:buClr>
              <a:tabLst>
                <a:tab pos="1433513" algn="l"/>
                <a:tab pos="4303713" algn="l"/>
              </a:tabLst>
            </a:pPr>
            <a:endParaRPr lang="en-US" sz="11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056526" y="4395486"/>
            <a:ext cx="1963507" cy="669414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energy range </a:t>
            </a: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0.1 … 15 </a:t>
            </a:r>
            <a:r>
              <a:rPr lang="en-US" sz="1100" b="1" dirty="0" err="1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lang="en-US" sz="1100" b="1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endParaRPr lang="en-US" sz="1100" b="1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54539" y="4997585"/>
            <a:ext cx="1651394" cy="1131079"/>
          </a:xfrm>
          <a:prstGeom prst="rect">
            <a:avLst/>
          </a:prstGeom>
          <a:gradFill flip="none" rotWithShape="1">
            <a:gsLst>
              <a:gs pos="0">
                <a:srgbClr val="C9DBD8"/>
              </a:gs>
              <a:gs pos="100000">
                <a:schemeClr val="bg1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light-curve of bright point sources</a:t>
            </a: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en-US" sz="11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spcBef>
                <a:spcPts val="600"/>
              </a:spcBef>
              <a:buClr>
                <a:srgbClr val="017674"/>
              </a:buClr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transients</a:t>
            </a: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1433513" algn="l"/>
                <a:tab pos="4303713" algn="l"/>
              </a:tabLst>
            </a:pPr>
            <a:endParaRPr lang="en-US" sz="11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056526" y="4997585"/>
            <a:ext cx="1963507" cy="1131079"/>
          </a:xfrm>
          <a:prstGeom prst="rect">
            <a:avLst/>
          </a:prstGeom>
          <a:gradFill flip="none" rotWithShape="1">
            <a:gsLst>
              <a:gs pos="0">
                <a:srgbClr val="7CA6A6"/>
              </a:gs>
              <a:gs pos="100000">
                <a:srgbClr val="C9DBD8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rate capability (1 Crab*)</a:t>
            </a:r>
          </a:p>
          <a:p>
            <a:pPr marL="179388" lvl="1" indent="-179388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throughput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&gt; 90 %</a:t>
            </a:r>
          </a:p>
          <a:p>
            <a:pPr marL="179388" lvl="1">
              <a:lnSpc>
                <a:spcPts val="1500"/>
              </a:lnSpc>
              <a:buClr>
                <a:srgbClr val="017674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pile-up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&lt; 1 %</a:t>
            </a:r>
          </a:p>
          <a:p>
            <a:pPr marL="179388" lvl="1" indent="-179388">
              <a:lnSpc>
                <a:spcPts val="1500"/>
              </a:lnSpc>
              <a:spcBef>
                <a:spcPts val="600"/>
              </a:spcBef>
              <a:buClr>
                <a:srgbClr val="017674"/>
              </a:buClr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time resolution</a:t>
            </a:r>
          </a:p>
          <a:p>
            <a:pPr marL="0" lvl="1">
              <a:lnSpc>
                <a:spcPts val="1500"/>
              </a:lnSpc>
              <a:buClr>
                <a:srgbClr val="017674"/>
              </a:buClr>
              <a:tabLst>
                <a:tab pos="179388" algn="l"/>
                <a:tab pos="4303713" algn="l"/>
              </a:tabLst>
            </a:pP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 </a:t>
            </a: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 </a:t>
            </a:r>
            <a:endParaRPr lang="en-US" sz="11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ATHENA Wide Field </a:t>
            </a:r>
            <a:r>
              <a:rPr lang="de-DE" b="1" dirty="0" err="1"/>
              <a:t>Imager</a:t>
            </a:r>
            <a:endParaRPr lang="en-US" b="1" dirty="0"/>
          </a:p>
        </p:txBody>
      </p:sp>
      <p:sp>
        <p:nvSpPr>
          <p:cNvPr id="42" name="Textfeld 41"/>
          <p:cNvSpPr txBox="1"/>
          <p:nvPr/>
        </p:nvSpPr>
        <p:spPr>
          <a:xfrm>
            <a:off x="2466092" y="5882443"/>
            <a:ext cx="145973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017674"/>
              </a:buClr>
            </a:pPr>
            <a:r>
              <a:rPr lang="de-DE" sz="1000" dirty="0">
                <a:ea typeface="Verdana" panose="020B0604030504040204" pitchFamily="34" charset="0"/>
                <a:cs typeface="Verdana" panose="020B0604030504040204" pitchFamily="34" charset="0"/>
              </a:rPr>
              <a:t>* 1 </a:t>
            </a:r>
            <a:r>
              <a:rPr lang="de-DE" sz="1000" dirty="0" err="1">
                <a:ea typeface="Verdana" panose="020B0604030504040204" pitchFamily="34" charset="0"/>
                <a:cs typeface="Verdana" panose="020B0604030504040204" pitchFamily="34" charset="0"/>
              </a:rPr>
              <a:t>Crab</a:t>
            </a:r>
            <a:r>
              <a:rPr lang="de-DE" sz="1000" dirty="0">
                <a:ea typeface="Verdana" panose="020B0604030504040204" pitchFamily="34" charset="0"/>
                <a:cs typeface="Verdana" panose="020B0604030504040204" pitchFamily="34" charset="0"/>
              </a:rPr>
              <a:t> ≈ 10</a:t>
            </a:r>
            <a:r>
              <a:rPr lang="de-DE" sz="1000" baseline="30000" dirty="0"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de-DE" sz="10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>
                <a:ea typeface="Verdana" panose="020B0604030504040204" pitchFamily="34" charset="0"/>
                <a:cs typeface="Verdana" panose="020B0604030504040204" pitchFamily="34" charset="0"/>
              </a:rPr>
              <a:t>cps</a:t>
            </a:r>
            <a:r>
              <a:rPr lang="de-DE" sz="10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1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798920" y="1368897"/>
            <a:ext cx="1723100" cy="461665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  <a:tabLst>
                <a:tab pos="990600" algn="l"/>
                <a:tab pos="4303713" algn="l"/>
              </a:tabLst>
            </a:pPr>
            <a:r>
              <a:rPr lang="en-US" sz="12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WFI </a:t>
            </a:r>
            <a:r>
              <a:rPr lang="en-US" sz="12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parameters</a:t>
            </a:r>
          </a:p>
          <a:p>
            <a:pPr marL="266700" indent="-266700">
              <a:tabLst>
                <a:tab pos="990600" algn="l"/>
                <a:tab pos="4303713" algn="l"/>
              </a:tabLst>
            </a:pPr>
            <a:endParaRPr lang="en-US" sz="12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798920" y="1703766"/>
            <a:ext cx="1723100" cy="861774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C9DBD8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pixel size </a:t>
            </a:r>
          </a:p>
          <a:p>
            <a:pPr marL="179388" lvl="1" indent="-179388">
              <a:lnSpc>
                <a:spcPts val="1500"/>
              </a:lnSpc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130 µm </a:t>
            </a:r>
            <a:r>
              <a:rPr lang="en-US" sz="11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</a:t>
            </a:r>
          </a:p>
          <a:p>
            <a:pPr marL="179388" lvl="1" indent="-179388">
              <a:lnSpc>
                <a:spcPts val="1500"/>
              </a:lnSpc>
              <a:tabLst>
                <a:tab pos="358775" algn="l"/>
                <a:tab pos="4303713" algn="l"/>
              </a:tabLst>
            </a:pPr>
            <a:r>
              <a:rPr lang="de-DE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	</a:t>
            </a:r>
            <a:r>
              <a:rPr lang="de-DE" sz="11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	&gt; 2x </a:t>
            </a:r>
            <a:r>
              <a:rPr lang="de-DE" sz="1100" b="1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oversampling</a:t>
            </a:r>
            <a:endParaRPr lang="en-US" sz="1100" dirty="0" smtClean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tabLst>
                <a:tab pos="179388" algn="l"/>
                <a:tab pos="4303713" algn="l"/>
              </a:tabLst>
            </a:pPr>
            <a:endParaRPr lang="en-US" sz="11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798920" y="2488597"/>
            <a:ext cx="1723100" cy="1323439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C9DBD8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format </a:t>
            </a:r>
          </a:p>
          <a:p>
            <a:pPr marL="179388" lvl="1" indent="-179388">
              <a:lnSpc>
                <a:spcPts val="1500"/>
              </a:lnSpc>
              <a:buClr>
                <a:srgbClr val="C9DBD8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1024 x 1024 </a:t>
            </a: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pixels</a:t>
            </a:r>
          </a:p>
          <a:p>
            <a:pPr marL="179388" lvl="1" indent="-179388">
              <a:lnSpc>
                <a:spcPts val="1500"/>
              </a:lnSpc>
              <a:buClr>
                <a:srgbClr val="C9DBD8"/>
              </a:buClr>
              <a:tabLst>
                <a:tab pos="358775" algn="l"/>
                <a:tab pos="4303713" algn="l"/>
              </a:tabLst>
            </a:pP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14 x 14 cm²</a:t>
            </a:r>
          </a:p>
          <a:p>
            <a:pPr marL="179388" lvl="1" indent="-179388">
              <a:lnSpc>
                <a:spcPts val="1500"/>
              </a:lnSpc>
              <a:spcBef>
                <a:spcPts val="600"/>
              </a:spcBef>
              <a:buClr>
                <a:srgbClr val="C9DBD8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row / frame time</a:t>
            </a:r>
          </a:p>
          <a:p>
            <a:pPr marL="179388" lvl="1" indent="-179388">
              <a:lnSpc>
                <a:spcPts val="1500"/>
              </a:lnSpc>
              <a:buClr>
                <a:srgbClr val="C9DBD8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 	</a:t>
            </a: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≤ 10 µsec / 5 </a:t>
            </a:r>
            <a:r>
              <a:rPr lang="en-US" sz="1100" b="1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msec</a:t>
            </a:r>
            <a:endParaRPr lang="en-US" sz="1100" b="1" dirty="0" smtClean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C9DBD8"/>
              </a:buClr>
              <a:tabLst>
                <a:tab pos="358775" algn="l"/>
                <a:tab pos="4303713" algn="l"/>
              </a:tabLst>
            </a:pPr>
            <a:endParaRPr lang="en-GB" sz="11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3798920" y="3679061"/>
            <a:ext cx="1723100" cy="861774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C9DBD8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low electronic noise </a:t>
            </a:r>
          </a:p>
          <a:p>
            <a:pPr marL="179388" lvl="1" indent="-179388">
              <a:lnSpc>
                <a:spcPts val="1500"/>
              </a:lnSpc>
              <a:buClr>
                <a:srgbClr val="C9DBD8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≤ 10 el. </a:t>
            </a:r>
            <a:r>
              <a:rPr lang="en-US" sz="11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ENC</a:t>
            </a:r>
          </a:p>
          <a:p>
            <a:pPr marL="179388" lvl="1" indent="-179388">
              <a:lnSpc>
                <a:spcPts val="1500"/>
              </a:lnSpc>
              <a:buClr>
                <a:srgbClr val="C9DBD8"/>
              </a:buClr>
              <a:tabLst>
                <a:tab pos="358775" algn="l"/>
                <a:tab pos="4303713" algn="l"/>
              </a:tabLst>
            </a:pPr>
            <a:endParaRPr lang="de-DE" sz="1100" b="1" dirty="0" smtClean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500"/>
              </a:lnSpc>
              <a:buClr>
                <a:srgbClr val="C9DBD8"/>
              </a:buClr>
              <a:tabLst>
                <a:tab pos="358775" algn="l"/>
                <a:tab pos="4303713" algn="l"/>
              </a:tabLst>
            </a:pPr>
            <a:endParaRPr lang="en-US" sz="11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798920" y="4395486"/>
            <a:ext cx="1723100" cy="823302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C9DBD8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thin entrance window</a:t>
            </a:r>
          </a:p>
          <a:p>
            <a:pPr marL="179388" lvl="1" indent="-179388">
              <a:lnSpc>
                <a:spcPts val="1500"/>
              </a:lnSpc>
              <a:spcBef>
                <a:spcPts val="600"/>
              </a:spcBef>
              <a:buClr>
                <a:srgbClr val="C9DBD8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thickness </a:t>
            </a: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450 </a:t>
            </a:r>
            <a:r>
              <a:rPr lang="en-US" sz="11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µm</a:t>
            </a:r>
          </a:p>
          <a:p>
            <a:pPr marL="179388" lvl="1" indent="-179388">
              <a:lnSpc>
                <a:spcPts val="1500"/>
              </a:lnSpc>
              <a:spcBef>
                <a:spcPts val="600"/>
              </a:spcBef>
              <a:buClr>
                <a:srgbClr val="C9DBD8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endParaRPr lang="en-US" sz="1100" b="1" dirty="0" smtClean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799598" y="4997585"/>
            <a:ext cx="1722422" cy="1131079"/>
          </a:xfrm>
          <a:prstGeom prst="rect">
            <a:avLst/>
          </a:prstGeom>
          <a:gradFill flip="none" rotWithShape="1">
            <a:gsLst>
              <a:gs pos="0">
                <a:srgbClr val="017674"/>
              </a:gs>
              <a:gs pos="100000">
                <a:srgbClr val="7CA6A6"/>
              </a:gs>
            </a:gsLst>
            <a:lin ang="16200000" scaled="1"/>
            <a:tileRect/>
          </a:gra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 lvl="1" indent="-179388">
              <a:lnSpc>
                <a:spcPts val="1500"/>
              </a:lnSpc>
              <a:buClr>
                <a:srgbClr val="C9DBD8"/>
              </a:buClr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position out of focus</a:t>
            </a:r>
          </a:p>
          <a:p>
            <a:pPr marL="179388" lvl="1" indent="-179388">
              <a:lnSpc>
                <a:spcPts val="1500"/>
              </a:lnSpc>
              <a:buClr>
                <a:srgbClr val="C9DBD8"/>
              </a:buClr>
              <a:tabLst>
                <a:tab pos="358775" algn="l"/>
                <a:tab pos="4303713" algn="l"/>
              </a:tabLst>
            </a:pP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1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~ 35 mm</a:t>
            </a:r>
          </a:p>
          <a:p>
            <a:pPr marL="179388" lvl="1" indent="-179388">
              <a:lnSpc>
                <a:spcPts val="1500"/>
              </a:lnSpc>
              <a:buClr>
                <a:srgbClr val="C9DBD8"/>
              </a:buClr>
              <a:tabLst>
                <a:tab pos="358775" algn="l"/>
                <a:tab pos="4303713" algn="l"/>
              </a:tabLst>
            </a:pP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4 mm </a:t>
            </a: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PSF</a:t>
            </a:r>
          </a:p>
          <a:p>
            <a:pPr marL="179388" lvl="1" indent="-179388">
              <a:lnSpc>
                <a:spcPts val="1500"/>
              </a:lnSpc>
              <a:spcBef>
                <a:spcPts val="600"/>
              </a:spcBef>
              <a:buClr>
                <a:srgbClr val="C9DBD8"/>
              </a:buClr>
              <a:buFont typeface="Wingdings" pitchFamily="2" charset="2"/>
              <a:buChar char="§"/>
              <a:tabLst>
                <a:tab pos="179388" algn="l"/>
                <a:tab pos="4303713" algn="l"/>
              </a:tabLst>
            </a:pPr>
            <a:r>
              <a:rPr lang="en-US" sz="11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frame </a:t>
            </a:r>
            <a:r>
              <a:rPr lang="en-US" sz="11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time</a:t>
            </a:r>
          </a:p>
          <a:p>
            <a:pPr marL="0" lvl="1">
              <a:lnSpc>
                <a:spcPts val="1500"/>
              </a:lnSpc>
              <a:buClr>
                <a:srgbClr val="C9DBD8"/>
              </a:buClr>
              <a:tabLst>
                <a:tab pos="358775" algn="l"/>
                <a:tab pos="4303713" algn="l"/>
              </a:tabLst>
            </a:pP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10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 </a:t>
            </a: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≤</a:t>
            </a: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80 </a:t>
            </a:r>
            <a:r>
              <a:rPr lang="en-US" sz="11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µsec</a:t>
            </a:r>
            <a:endParaRPr lang="en-US" sz="11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11576" r="10051" b="11740"/>
          <a:stretch/>
        </p:blipFill>
        <p:spPr>
          <a:xfrm>
            <a:off x="6026745" y="2540828"/>
            <a:ext cx="3398149" cy="239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feld 42"/>
          <p:cNvSpPr txBox="1"/>
          <p:nvPr/>
        </p:nvSpPr>
        <p:spPr>
          <a:xfrm>
            <a:off x="6234692" y="5171545"/>
            <a:ext cx="28613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268288">
              <a:buClr>
                <a:srgbClr val="017674"/>
              </a:buClr>
              <a:buFont typeface="Wingdings 3" panose="05040102010807070707" pitchFamily="18" charset="2"/>
              <a:buChar char="w"/>
            </a:pPr>
            <a:r>
              <a:rPr lang="de-DE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high-rate </a:t>
            </a:r>
            <a:r>
              <a:rPr lang="de-DE" sz="1400" dirty="0" err="1">
                <a:ea typeface="Verdana" panose="020B0604030504040204" pitchFamily="34" charset="0"/>
                <a:cs typeface="Verdana" panose="020B0604030504040204" pitchFamily="34" charset="0"/>
              </a:rPr>
              <a:t>detector</a:t>
            </a:r>
            <a:endParaRPr lang="de-DE" sz="1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7063" indent="-268288">
              <a:spcBef>
                <a:spcPts val="600"/>
              </a:spcBef>
              <a:buClr>
                <a:srgbClr val="017674"/>
              </a:buClr>
              <a:buFont typeface="Calibri" panose="020F0502020204030204" pitchFamily="34" charset="0"/>
              <a:buChar char="ꟷ"/>
            </a:pP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64 x 64 </a:t>
            </a:r>
            <a:r>
              <a:rPr lang="de-DE" sz="1300" dirty="0" err="1">
                <a:ea typeface="Verdana" panose="020B0604030504040204" pitchFamily="34" charset="0"/>
                <a:cs typeface="Verdana" panose="020B0604030504040204" pitchFamily="34" charset="0"/>
              </a:rPr>
              <a:t>version</a:t>
            </a:r>
            <a:r>
              <a:rPr lang="de-DE" sz="13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300" dirty="0" err="1"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1300" dirty="0">
                <a:ea typeface="Verdana" panose="020B0604030504040204" pitchFamily="34" charset="0"/>
                <a:cs typeface="Verdana" panose="020B0604030504040204" pitchFamily="34" charset="0"/>
              </a:rPr>
              <a:t> WFI</a:t>
            </a:r>
          </a:p>
          <a:p>
            <a:pPr marL="627063" indent="-268288">
              <a:spcBef>
                <a:spcPts val="600"/>
              </a:spcBef>
              <a:buClr>
                <a:srgbClr val="017674"/>
              </a:buClr>
              <a:buFont typeface="Calibri" panose="020F0502020204030204" pitchFamily="34" charset="0"/>
              <a:buChar char="ꟷ"/>
            </a:pPr>
            <a:r>
              <a:rPr lang="de-DE" sz="1300" dirty="0" err="1">
                <a:ea typeface="Verdana" panose="020B0604030504040204" pitchFamily="34" charset="0"/>
                <a:cs typeface="Verdana" panose="020B0604030504040204" pitchFamily="34" charset="0"/>
              </a:rPr>
              <a:t>identical</a:t>
            </a:r>
            <a:r>
              <a:rPr lang="de-DE" sz="13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300" dirty="0" err="1">
                <a:ea typeface="Verdana" panose="020B0604030504040204" pitchFamily="34" charset="0"/>
                <a:cs typeface="Verdana" panose="020B0604030504040204" pitchFamily="34" charset="0"/>
              </a:rPr>
              <a:t>layout</a:t>
            </a:r>
            <a:r>
              <a:rPr lang="de-DE" sz="1300" dirty="0"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de-DE" sz="1300" dirty="0" err="1">
                <a:ea typeface="Verdana" panose="020B0604030504040204" pitchFamily="34" charset="0"/>
                <a:cs typeface="Verdana" panose="020B0604030504040204" pitchFamily="34" charset="0"/>
              </a:rPr>
              <a:t>technology</a:t>
            </a:r>
            <a:endParaRPr lang="de-DE" sz="13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7063" indent="-268288">
              <a:spcBef>
                <a:spcPts val="600"/>
              </a:spcBef>
              <a:buClr>
                <a:srgbClr val="017674"/>
              </a:buClr>
              <a:buFont typeface="Calibri" panose="020F0502020204030204" pitchFamily="34" charset="0"/>
              <a:buChar char="ꟷ"/>
            </a:pPr>
            <a:r>
              <a:rPr lang="de-DE" sz="1300" dirty="0" err="1">
                <a:ea typeface="Verdana" panose="020B0604030504040204" pitchFamily="34" charset="0"/>
                <a:cs typeface="Verdana" panose="020B0604030504040204" pitchFamily="34" charset="0"/>
              </a:rPr>
              <a:t>identical</a:t>
            </a:r>
            <a:r>
              <a:rPr lang="de-DE" sz="13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300" dirty="0" err="1"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de-DE" sz="1300" dirty="0"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  <a:endParaRPr lang="de-DE" sz="13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7063" indent="-268288">
              <a:spcBef>
                <a:spcPts val="600"/>
              </a:spcBef>
              <a:buClr>
                <a:srgbClr val="017674"/>
              </a:buClr>
              <a:buFont typeface="Calibri" panose="020F0502020204030204" pitchFamily="34" charset="0"/>
              <a:buChar char="ꟷ"/>
            </a:pP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out </a:t>
            </a: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focal</a:t>
            </a: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 plane, </a:t>
            </a: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3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imaging</a:t>
            </a:r>
            <a:r>
              <a:rPr lang="de-DE" sz="1300" dirty="0" smtClean="0"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GB" sz="13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9553562" y="3176558"/>
            <a:ext cx="249129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ATHENA WFI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focal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plane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arrangement</a:t>
            </a:r>
            <a:endParaRPr lang="de-DE" sz="1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8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Mo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structure</a:t>
            </a:r>
            <a:endParaRPr lang="en-US" sz="11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 lvl="1" indent="-179388">
              <a:lnSpc>
                <a:spcPts val="1800"/>
              </a:lnSpc>
              <a:buClr>
                <a:srgbClr val="017674"/>
              </a:buClr>
              <a:buFont typeface="Wingdings" pitchFamily="2" charset="2"/>
              <a:buChar char="§"/>
              <a:tabLst>
                <a:tab pos="358775" algn="l"/>
                <a:tab pos="4303713" algn="l"/>
              </a:tabLst>
            </a:pP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thermal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connection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heat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pipes</a:t>
            </a:r>
            <a:r>
              <a:rPr lang="de-DE" sz="1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/ thermal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straps</a:t>
            </a:r>
            <a:endParaRPr lang="en-US" sz="11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9388">
              <a:lnSpc>
                <a:spcPts val="1800"/>
              </a:lnSpc>
            </a:pP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structure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: 0 °C, front-end: -20 °C,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sensor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:  -60 … -80 °C</a:t>
            </a:r>
          </a:p>
        </p:txBody>
      </p:sp>
    </p:spTree>
    <p:extLst>
      <p:ext uri="{BB962C8B-B14F-4D97-AF65-F5344CB8AC3E}">
        <p14:creationId xmlns:p14="http://schemas.microsoft.com/office/powerpoint/2010/main" val="86735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8374750" y="3033757"/>
            <a:ext cx="3480024" cy="29909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73" y="3247403"/>
            <a:ext cx="3113346" cy="2423396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4495291" y="1206231"/>
            <a:ext cx="3150650" cy="28354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1767024" y="210843"/>
            <a:ext cx="4095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cap="small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de-DE" sz="1600" b="1" cap="small" dirty="0" err="1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DEpleted</a:t>
            </a:r>
            <a:r>
              <a:rPr lang="de-DE" sz="1600" b="1" cap="small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b="1" cap="small" dirty="0" smtClean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</a:t>
            </a:r>
            <a:r>
              <a:rPr lang="de-DE" sz="1600" b="1" cap="small" dirty="0" err="1" smtClean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channel</a:t>
            </a:r>
            <a:r>
              <a:rPr lang="de-DE" sz="1600" b="1" cap="small" dirty="0" smtClean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 </a:t>
            </a:r>
            <a:r>
              <a:rPr lang="de-DE" sz="1600" b="1" cap="small" dirty="0" err="1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</a:t>
            </a:r>
            <a:r>
              <a:rPr lang="de-DE" sz="1600" b="1" cap="small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Transistor)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DePFET</a:t>
            </a:r>
            <a:endParaRPr lang="en-US" b="1" dirty="0"/>
          </a:p>
        </p:txBody>
      </p:sp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504001" y="828000"/>
            <a:ext cx="4014212" cy="571919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en-US" dirty="0" smtClean="0"/>
              <a:t>principle</a:t>
            </a:r>
            <a:endParaRPr lang="de-DE" dirty="0"/>
          </a:p>
          <a:p>
            <a:pPr marL="541338" lvl="1" indent="-274638">
              <a:lnSpc>
                <a:spcPts val="2000"/>
              </a:lnSpc>
              <a:spcBef>
                <a:spcPts val="600"/>
              </a:spcBef>
            </a:pPr>
            <a:r>
              <a:rPr lang="en-US" altLang="en-US" dirty="0" smtClean="0"/>
              <a:t>p-FET </a:t>
            </a:r>
            <a:r>
              <a:rPr lang="en-US" altLang="en-US" dirty="0"/>
              <a:t>on depleted n-bulk</a:t>
            </a:r>
          </a:p>
          <a:p>
            <a:pPr marL="541338" lvl="1" indent="-274638">
              <a:lnSpc>
                <a:spcPts val="2000"/>
              </a:lnSpc>
            </a:pPr>
            <a:r>
              <a:rPr lang="en-US" altLang="en-US" dirty="0"/>
              <a:t>signal charge </a:t>
            </a:r>
            <a:r>
              <a:rPr lang="en-US" altLang="en-US" dirty="0" smtClean="0"/>
              <a:t>collection </a:t>
            </a:r>
            <a:r>
              <a:rPr lang="en-US" altLang="en-US" dirty="0"/>
              <a:t>in </a:t>
            </a:r>
            <a:r>
              <a:rPr lang="en-US" altLang="en-US" dirty="0" smtClean="0"/>
              <a:t>potential well </a:t>
            </a:r>
            <a:r>
              <a:rPr lang="en-US" altLang="en-US" dirty="0"/>
              <a:t>below FET channel ('internal gate</a:t>
            </a:r>
            <a:r>
              <a:rPr lang="en-US" altLang="en-US" dirty="0" smtClean="0"/>
              <a:t>')</a:t>
            </a:r>
            <a:endParaRPr lang="en-US" altLang="en-US" dirty="0"/>
          </a:p>
          <a:p>
            <a:pPr marL="541338" lvl="1" indent="-274638">
              <a:lnSpc>
                <a:spcPts val="2000"/>
              </a:lnSpc>
            </a:pPr>
            <a:r>
              <a:rPr lang="en-US" altLang="en-US" dirty="0" smtClean="0"/>
              <a:t>drain </a:t>
            </a:r>
            <a:r>
              <a:rPr lang="en-US" altLang="en-US" dirty="0"/>
              <a:t>current </a:t>
            </a:r>
            <a:r>
              <a:rPr lang="en-US" altLang="en-US" dirty="0" smtClean="0"/>
              <a:t>modulation, </a:t>
            </a:r>
            <a:r>
              <a:rPr lang="vi-VN" altLang="en-US" dirty="0" smtClean="0"/>
              <a:t>Ơ</a:t>
            </a:r>
            <a:r>
              <a:rPr lang="de-DE" altLang="en-US" dirty="0" smtClean="0"/>
              <a:t>(1</a:t>
            </a:r>
            <a:r>
              <a:rPr lang="en-US" altLang="en-US" dirty="0" smtClean="0"/>
              <a:t>00 </a:t>
            </a:r>
            <a:r>
              <a:rPr lang="en-US" altLang="en-US" dirty="0" err="1"/>
              <a:t>pA</a:t>
            </a:r>
            <a:r>
              <a:rPr lang="en-US" altLang="en-US" dirty="0"/>
              <a:t>/el.)</a:t>
            </a:r>
          </a:p>
          <a:p>
            <a:pPr>
              <a:spcBef>
                <a:spcPts val="12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en-US" dirty="0" smtClean="0"/>
              <a:t>combined sensor </a:t>
            </a:r>
            <a:r>
              <a:rPr lang="en-US" altLang="en-US" dirty="0"/>
              <a:t>&amp; </a:t>
            </a:r>
            <a:r>
              <a:rPr lang="en-US" altLang="en-US" dirty="0" smtClean="0"/>
              <a:t>amplifier</a:t>
            </a:r>
            <a:endParaRPr lang="de-DE" dirty="0"/>
          </a:p>
          <a:p>
            <a:pPr marL="628650" lvl="1" indent="-266700">
              <a:lnSpc>
                <a:spcPts val="1800"/>
              </a:lnSpc>
            </a:pPr>
            <a:r>
              <a:rPr lang="en-US" dirty="0" smtClean="0">
                <a:sym typeface="SymbolPS" pitchFamily="18" charset="2"/>
              </a:rPr>
              <a:t>low </a:t>
            </a:r>
            <a:r>
              <a:rPr lang="en-US" dirty="0">
                <a:sym typeface="SymbolPS" pitchFamily="18" charset="2"/>
              </a:rPr>
              <a:t>capacitance (20 </a:t>
            </a:r>
            <a:r>
              <a:rPr lang="en-US" dirty="0" err="1">
                <a:sym typeface="SymbolPS" pitchFamily="18" charset="2"/>
              </a:rPr>
              <a:t>fF</a:t>
            </a:r>
            <a:r>
              <a:rPr lang="en-US" dirty="0">
                <a:sym typeface="SymbolPS" pitchFamily="18" charset="2"/>
              </a:rPr>
              <a:t>) and noise</a:t>
            </a:r>
          </a:p>
          <a:p>
            <a:pPr marL="628650" lvl="1" indent="-90488">
              <a:lnSpc>
                <a:spcPts val="1800"/>
              </a:lnSpc>
              <a:buNone/>
            </a:pPr>
            <a:r>
              <a:rPr lang="en-US" dirty="0">
                <a:solidFill>
                  <a:srgbClr val="017674"/>
                </a:solidFill>
                <a:sym typeface="Wingdings 3" pitchFamily="18" charset="2"/>
              </a:rPr>
              <a:t>	   </a:t>
            </a:r>
            <a:r>
              <a:rPr lang="en-US" dirty="0">
                <a:solidFill>
                  <a:srgbClr val="017674"/>
                </a:solidFill>
              </a:rPr>
              <a:t>excellent spectroscopic performance</a:t>
            </a:r>
          </a:p>
          <a:p>
            <a:pPr marL="628650" lvl="1" indent="-266700">
              <a:lnSpc>
                <a:spcPts val="1800"/>
              </a:lnSpc>
            </a:pPr>
            <a:r>
              <a:rPr lang="en-US" dirty="0"/>
              <a:t>complete clearing of signal charge</a:t>
            </a:r>
          </a:p>
          <a:p>
            <a:pPr marL="628650" lvl="1" indent="-90488">
              <a:lnSpc>
                <a:spcPts val="1800"/>
              </a:lnSpc>
              <a:buNone/>
            </a:pPr>
            <a:r>
              <a:rPr lang="en-US" dirty="0">
                <a:solidFill>
                  <a:srgbClr val="017674"/>
                </a:solidFill>
                <a:sym typeface="Wingdings 3" pitchFamily="18" charset="2"/>
              </a:rPr>
              <a:t>	   </a:t>
            </a:r>
            <a:r>
              <a:rPr lang="en-US" dirty="0">
                <a:solidFill>
                  <a:srgbClr val="017674"/>
                </a:solidFill>
              </a:rPr>
              <a:t>no reset noise</a:t>
            </a:r>
          </a:p>
          <a:p>
            <a:pPr marL="628650" lvl="1" indent="-266700">
              <a:lnSpc>
                <a:spcPts val="1800"/>
              </a:lnSpc>
            </a:pPr>
            <a:r>
              <a:rPr lang="en-US" dirty="0">
                <a:sym typeface="SymbolPS" pitchFamily="18" charset="2"/>
              </a:rPr>
              <a:t>charge storage capability</a:t>
            </a:r>
          </a:p>
          <a:p>
            <a:pPr marL="628650" lvl="1" indent="-90488">
              <a:lnSpc>
                <a:spcPts val="1800"/>
              </a:lnSpc>
              <a:buNone/>
            </a:pPr>
            <a:r>
              <a:rPr lang="en-US" dirty="0">
                <a:solidFill>
                  <a:schemeClr val="accent2"/>
                </a:solidFill>
                <a:sym typeface="Wingdings 3" pitchFamily="18" charset="2"/>
              </a:rPr>
              <a:t>	</a:t>
            </a:r>
            <a:r>
              <a:rPr lang="en-US" dirty="0">
                <a:solidFill>
                  <a:srgbClr val="017674"/>
                </a:solidFill>
                <a:sym typeface="Wingdings 3" pitchFamily="18" charset="2"/>
              </a:rPr>
              <a:t>   </a:t>
            </a:r>
            <a:r>
              <a:rPr lang="en-US" dirty="0">
                <a:solidFill>
                  <a:srgbClr val="017674"/>
                </a:solidFill>
              </a:rPr>
              <a:t>readout on demand</a:t>
            </a:r>
          </a:p>
          <a:p>
            <a:pPr marL="628650" lvl="1" indent="-266700">
              <a:lnSpc>
                <a:spcPts val="1800"/>
              </a:lnSpc>
            </a:pPr>
            <a:r>
              <a:rPr lang="en-US" dirty="0"/>
              <a:t>non-destructive readout</a:t>
            </a:r>
          </a:p>
          <a:p>
            <a:pPr marL="628650" lvl="1" indent="-90488">
              <a:lnSpc>
                <a:spcPts val="1800"/>
              </a:lnSpc>
              <a:buNone/>
            </a:pPr>
            <a:r>
              <a:rPr lang="en-US" dirty="0">
                <a:solidFill>
                  <a:schemeClr val="accent2"/>
                </a:solidFill>
                <a:sym typeface="Wingdings 3" pitchFamily="18" charset="2"/>
              </a:rPr>
              <a:t>	</a:t>
            </a:r>
            <a:r>
              <a:rPr lang="en-US" dirty="0">
                <a:solidFill>
                  <a:srgbClr val="017674"/>
                </a:solidFill>
                <a:sym typeface="Wingdings 3" pitchFamily="18" charset="2"/>
              </a:rPr>
              <a:t>   </a:t>
            </a:r>
            <a:r>
              <a:rPr lang="en-US" dirty="0">
                <a:solidFill>
                  <a:srgbClr val="017674"/>
                </a:solidFill>
              </a:rPr>
              <a:t>potential of repetitive readout</a:t>
            </a:r>
          </a:p>
          <a:p>
            <a:pPr marL="628650" lvl="1" indent="-266700">
              <a:lnSpc>
                <a:spcPts val="1800"/>
              </a:lnSpc>
            </a:pPr>
            <a:r>
              <a:rPr lang="en-US" dirty="0">
                <a:sym typeface="SymbolPS" pitchFamily="18" charset="2"/>
              </a:rPr>
              <a:t>backside illuminated, fully depleted</a:t>
            </a:r>
          </a:p>
          <a:p>
            <a:pPr marL="628650" lvl="1" indent="-90488">
              <a:lnSpc>
                <a:spcPts val="1800"/>
              </a:lnSpc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17674"/>
                </a:solidFill>
                <a:sym typeface="Wingdings 3" pitchFamily="18" charset="2"/>
              </a:rPr>
              <a:t>   </a:t>
            </a:r>
            <a:r>
              <a:rPr lang="en-US" dirty="0">
                <a:solidFill>
                  <a:srgbClr val="017674"/>
                </a:solidFill>
              </a:rPr>
              <a:t>quantum efficiency</a:t>
            </a:r>
            <a:endParaRPr lang="de-DE" dirty="0">
              <a:solidFill>
                <a:srgbClr val="017674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495291" y="4348141"/>
            <a:ext cx="3146041" cy="16765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epfet_circu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97" y="4468543"/>
            <a:ext cx="2212071" cy="12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8374750" y="5747665"/>
            <a:ext cx="1930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sequence</a:t>
            </a:r>
            <a:endParaRPr lang="en-GB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490683" y="5742955"/>
            <a:ext cx="1930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equivalent</a:t>
            </a:r>
            <a:r>
              <a:rPr lang="de-DE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circuit</a:t>
            </a:r>
            <a:endParaRPr lang="en-GB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Inhaltsplatzhalter 1"/>
          <p:cNvSpPr txBox="1">
            <a:spLocks/>
          </p:cNvSpPr>
          <p:nvPr/>
        </p:nvSpPr>
        <p:spPr>
          <a:xfrm>
            <a:off x="8042505" y="828000"/>
            <a:ext cx="4021701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en-US" dirty="0" smtClean="0"/>
              <a:t>readout sequence</a:t>
            </a:r>
            <a:endParaRPr lang="de-DE" dirty="0"/>
          </a:p>
          <a:p>
            <a:pPr marL="541338" lvl="1" indent="-274638">
              <a:lnSpc>
                <a:spcPts val="2000"/>
              </a:lnSpc>
            </a:pPr>
            <a:r>
              <a:rPr lang="en-US" altLang="en-US" dirty="0" smtClean="0"/>
              <a:t>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</a:t>
            </a:r>
            <a:r>
              <a:rPr lang="en-US" altLang="en-US" dirty="0"/>
              <a:t>measurement: signal + baseline</a:t>
            </a:r>
          </a:p>
          <a:p>
            <a:pPr marL="541338" lvl="1" indent="-274638">
              <a:lnSpc>
                <a:spcPts val="2000"/>
              </a:lnSpc>
            </a:pPr>
            <a:r>
              <a:rPr lang="en-US" altLang="en-US" dirty="0"/>
              <a:t>clear: removal of signal charges</a:t>
            </a:r>
          </a:p>
          <a:p>
            <a:pPr marL="541338" lvl="1" indent="-274638">
              <a:lnSpc>
                <a:spcPts val="2000"/>
              </a:lnSpc>
            </a:pPr>
            <a:r>
              <a:rPr lang="en-US" altLang="en-US" dirty="0"/>
              <a:t>2</a:t>
            </a:r>
            <a:r>
              <a:rPr lang="en-US" altLang="en-US" baseline="30000" dirty="0"/>
              <a:t>nd</a:t>
            </a:r>
            <a:r>
              <a:rPr lang="en-US" altLang="en-US" dirty="0"/>
              <a:t> measurement: baseline</a:t>
            </a:r>
          </a:p>
          <a:p>
            <a:pPr marL="541338" lvl="1" indent="-274638">
              <a:lnSpc>
                <a:spcPts val="2000"/>
              </a:lnSpc>
            </a:pPr>
            <a:r>
              <a:rPr lang="en-US" altLang="en-US" dirty="0" smtClean="0"/>
              <a:t>difference = signal</a:t>
            </a:r>
          </a:p>
          <a:p>
            <a:pPr marL="541338" lvl="1" indent="-269875">
              <a:lnSpc>
                <a:spcPts val="2000"/>
              </a:lnSpc>
            </a:pPr>
            <a:r>
              <a:rPr lang="en-US" altLang="en-US" dirty="0" smtClean="0">
                <a:latin typeface="+mn-lt"/>
              </a:rPr>
              <a:t>settling times after switch-on &amp; clear</a:t>
            </a:r>
          </a:p>
        </p:txBody>
      </p:sp>
      <p:pic>
        <p:nvPicPr>
          <p:cNvPr id="16" name="Picture 7" descr="depf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8802" y="1349547"/>
            <a:ext cx="2423626" cy="2548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66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Production</a:t>
            </a:r>
            <a:r>
              <a:rPr lang="de-DE" b="1" dirty="0" smtClean="0"/>
              <a:t> </a:t>
            </a:r>
            <a:r>
              <a:rPr lang="de-DE" b="1" dirty="0" err="1" smtClean="0"/>
              <a:t>Overview</a:t>
            </a:r>
            <a:endParaRPr lang="de-DE" b="1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82885" y="791818"/>
            <a:ext cx="3775909" cy="5580581"/>
          </a:xfrm>
        </p:spPr>
        <p:txBody>
          <a:bodyPr/>
          <a:lstStyle/>
          <a:p>
            <a:r>
              <a:rPr lang="de-DE" dirty="0" smtClean="0"/>
              <a:t>prototype </a:t>
            </a:r>
            <a:r>
              <a:rPr lang="de-DE" dirty="0" err="1" smtClean="0"/>
              <a:t>production</a:t>
            </a:r>
            <a:r>
              <a:rPr lang="de-DE" dirty="0" smtClean="0"/>
              <a:t> (PXD11)</a:t>
            </a:r>
          </a:p>
          <a:p>
            <a:pPr lvl="1">
              <a:spcBef>
                <a:spcPts val="1200"/>
              </a:spcBef>
            </a:pPr>
            <a:r>
              <a:rPr lang="de-DE" dirty="0" smtClean="0"/>
              <a:t>may15 – nov16</a:t>
            </a:r>
          </a:p>
          <a:p>
            <a:pPr lvl="1">
              <a:spcBef>
                <a:spcPts val="1200"/>
              </a:spcBef>
            </a:pP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endParaRPr lang="de-DE" dirty="0" smtClean="0"/>
          </a:p>
          <a:p>
            <a:pPr lvl="1">
              <a:spcBef>
                <a:spcPts val="1200"/>
              </a:spcBef>
            </a:pPr>
            <a:r>
              <a:rPr lang="de-DE" b="1" i="1" dirty="0" err="1" smtClean="0"/>
              <a:t>layout</a:t>
            </a:r>
            <a:r>
              <a:rPr lang="de-DE" b="1" i="1" dirty="0" smtClean="0"/>
              <a:t> &amp; </a:t>
            </a:r>
            <a:r>
              <a:rPr lang="de-DE" b="1" i="1" dirty="0" err="1" smtClean="0"/>
              <a:t>technology</a:t>
            </a:r>
            <a:r>
              <a:rPr lang="de-DE" b="1" i="1" dirty="0" smtClean="0"/>
              <a:t> </a:t>
            </a:r>
            <a:r>
              <a:rPr lang="de-DE" b="1" i="1" dirty="0" err="1" smtClean="0"/>
              <a:t>variations</a:t>
            </a:r>
            <a:endParaRPr lang="de-DE" b="1" i="1" dirty="0"/>
          </a:p>
          <a:p>
            <a:pPr lvl="1">
              <a:spcBef>
                <a:spcPts val="1200"/>
              </a:spcBef>
            </a:pPr>
            <a:r>
              <a:rPr lang="de-DE" dirty="0" err="1" smtClean="0"/>
              <a:t>selection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variant</a:t>
            </a:r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4399570" y="791818"/>
            <a:ext cx="3556069" cy="558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5113" indent="-26511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Â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38163" indent="-2730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3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19138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5350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®"/>
              <a:defRPr sz="1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07632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pre-flight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(PXD12)</a:t>
            </a:r>
          </a:p>
          <a:p>
            <a:pPr lvl="1">
              <a:spcBef>
                <a:spcPts val="1200"/>
              </a:spcBef>
            </a:pPr>
            <a:r>
              <a:rPr lang="de-DE" dirty="0" smtClean="0"/>
              <a:t>2 </a:t>
            </a:r>
            <a:r>
              <a:rPr lang="de-DE" dirty="0" err="1" smtClean="0"/>
              <a:t>batches</a:t>
            </a:r>
            <a:endParaRPr lang="de-DE" dirty="0" smtClean="0"/>
          </a:p>
          <a:p>
            <a:pPr lvl="1">
              <a:spcBef>
                <a:spcPts val="1200"/>
              </a:spcBef>
            </a:pPr>
            <a:r>
              <a:rPr lang="de-DE" dirty="0" smtClean="0"/>
              <a:t>oct17 </a:t>
            </a:r>
            <a:r>
              <a:rPr lang="de-DE" dirty="0" smtClean="0"/>
              <a:t>– jun19, jan18 - </a:t>
            </a:r>
          </a:p>
          <a:p>
            <a:pPr lvl="1">
              <a:spcBef>
                <a:spcPts val="1200"/>
              </a:spcBef>
            </a:pPr>
            <a:r>
              <a:rPr lang="de-DE" dirty="0" err="1" smtClean="0"/>
              <a:t>consolidated</a:t>
            </a:r>
            <a:r>
              <a:rPr lang="de-DE" dirty="0" smtClean="0"/>
              <a:t> </a:t>
            </a:r>
            <a:r>
              <a:rPr lang="de-DE" dirty="0" err="1" smtClean="0"/>
              <a:t>layout</a:t>
            </a:r>
            <a:r>
              <a:rPr lang="de-DE" dirty="0" smtClean="0"/>
              <a:t> &amp; </a:t>
            </a:r>
            <a:r>
              <a:rPr lang="de-DE" dirty="0" err="1" smtClean="0"/>
              <a:t>technology</a:t>
            </a:r>
            <a:endParaRPr lang="de-DE" dirty="0" smtClean="0"/>
          </a:p>
          <a:p>
            <a:pPr lvl="1">
              <a:spcBef>
                <a:spcPts val="1200"/>
              </a:spcBef>
            </a:pPr>
            <a:r>
              <a:rPr lang="de-DE" b="1" i="1" dirty="0" smtClean="0"/>
              <a:t>final </a:t>
            </a:r>
            <a:r>
              <a:rPr lang="de-DE" b="1" i="1" dirty="0" err="1" smtClean="0"/>
              <a:t>device</a:t>
            </a:r>
            <a:r>
              <a:rPr lang="de-DE" b="1" i="1" dirty="0" smtClean="0"/>
              <a:t> </a:t>
            </a:r>
            <a:r>
              <a:rPr lang="de-DE" b="1" i="1" dirty="0" err="1" smtClean="0"/>
              <a:t>formats</a:t>
            </a:r>
            <a:endParaRPr lang="de-DE" b="1" i="1" dirty="0" smtClean="0"/>
          </a:p>
          <a:p>
            <a:pPr lvl="2">
              <a:spcBef>
                <a:spcPts val="600"/>
              </a:spcBef>
            </a:pPr>
            <a:r>
              <a:rPr lang="de-DE" dirty="0" err="1" smtClean="0"/>
              <a:t>quadrant</a:t>
            </a:r>
            <a:r>
              <a:rPr lang="de-DE" dirty="0" smtClean="0"/>
              <a:t> 512 x 512</a:t>
            </a:r>
          </a:p>
          <a:p>
            <a:pPr lvl="2"/>
            <a:r>
              <a:rPr lang="de-DE" dirty="0" smtClean="0"/>
              <a:t>fast </a:t>
            </a:r>
            <a:r>
              <a:rPr lang="de-DE" dirty="0" err="1" smtClean="0"/>
              <a:t>timing</a:t>
            </a:r>
            <a:r>
              <a:rPr lang="de-DE" dirty="0" smtClean="0"/>
              <a:t> 64 x 64 </a:t>
            </a:r>
            <a:r>
              <a:rPr lang="de-DE" dirty="0" err="1" smtClean="0"/>
              <a:t>split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endParaRPr lang="de-DE" dirty="0" smtClean="0"/>
          </a:p>
          <a:p>
            <a:pPr lvl="2">
              <a:spcBef>
                <a:spcPts val="1200"/>
              </a:spcBef>
            </a:pPr>
            <a:endParaRPr lang="de-DE" dirty="0" smtClean="0"/>
          </a:p>
        </p:txBody>
      </p:sp>
      <p:sp>
        <p:nvSpPr>
          <p:cNvPr id="6" name="Inhaltsplatzhalter 3"/>
          <p:cNvSpPr txBox="1">
            <a:spLocks/>
          </p:cNvSpPr>
          <p:nvPr/>
        </p:nvSpPr>
        <p:spPr>
          <a:xfrm>
            <a:off x="8416255" y="791818"/>
            <a:ext cx="3556069" cy="558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5113" indent="-26511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Â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38163" indent="-2730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3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19138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5350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2" panose="05020102010507070707" pitchFamily="18" charset="2"/>
              <a:buChar char="®"/>
              <a:defRPr sz="1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07632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flight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</a:p>
          <a:p>
            <a:pPr lvl="1">
              <a:spcBef>
                <a:spcPts val="1200"/>
              </a:spcBef>
            </a:pPr>
            <a:r>
              <a:rPr lang="de-DE" dirty="0" smtClean="0"/>
              <a:t>mid2020 –</a:t>
            </a:r>
          </a:p>
          <a:p>
            <a:pPr lvl="1">
              <a:spcBef>
                <a:spcPts val="1200"/>
              </a:spcBef>
            </a:pPr>
            <a:r>
              <a:rPr lang="de-DE" dirty="0" err="1" smtClean="0"/>
              <a:t>unchanged</a:t>
            </a:r>
            <a:r>
              <a:rPr lang="de-DE" dirty="0" smtClean="0"/>
              <a:t> </a:t>
            </a:r>
            <a:r>
              <a:rPr lang="de-DE" dirty="0" err="1" smtClean="0"/>
              <a:t>layout</a:t>
            </a:r>
            <a:r>
              <a:rPr lang="de-DE" dirty="0" smtClean="0"/>
              <a:t> &amp; </a:t>
            </a:r>
            <a:r>
              <a:rPr lang="de-DE" dirty="0" err="1" smtClean="0"/>
              <a:t>technology</a:t>
            </a:r>
            <a:endParaRPr lang="de-DE" dirty="0" smtClean="0"/>
          </a:p>
          <a:p>
            <a:pPr lvl="1">
              <a:spcBef>
                <a:spcPts val="1200"/>
              </a:spcBef>
            </a:pPr>
            <a:r>
              <a:rPr lang="de-DE" b="1" i="1" dirty="0" err="1" smtClean="0"/>
              <a:t>wafer</a:t>
            </a:r>
            <a:r>
              <a:rPr lang="de-DE" b="1" i="1" dirty="0" smtClean="0"/>
              <a:t> </a:t>
            </a:r>
            <a:r>
              <a:rPr lang="de-DE" b="1" i="1" dirty="0" err="1" smtClean="0"/>
              <a:t>number</a:t>
            </a:r>
            <a:endParaRPr lang="de-DE" b="1" i="1" dirty="0" smtClean="0"/>
          </a:p>
          <a:p>
            <a:pPr lvl="1">
              <a:spcBef>
                <a:spcPts val="1200"/>
              </a:spcBef>
            </a:pPr>
            <a:endParaRPr lang="de-DE" b="1" i="1" dirty="0" smtClean="0"/>
          </a:p>
        </p:txBody>
      </p:sp>
      <p:pic>
        <p:nvPicPr>
          <p:cNvPr id="7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22" y="3455021"/>
            <a:ext cx="3101394" cy="3098762"/>
          </a:xfrm>
          <a:prstGeom prst="rect">
            <a:avLst/>
          </a:prstGeom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342" y="3452262"/>
            <a:ext cx="3101521" cy="3101521"/>
          </a:xfrm>
          <a:prstGeom prst="rect">
            <a:avLst/>
          </a:prstGeom>
        </p:spPr>
      </p:pic>
      <p:pic>
        <p:nvPicPr>
          <p:cNvPr id="9" name="Grafik 8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0027" y="3452262"/>
            <a:ext cx="3101521" cy="310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39"/>
          <p:cNvSpPr/>
          <p:nvPr/>
        </p:nvSpPr>
        <p:spPr>
          <a:xfrm>
            <a:off x="8962694" y="3221627"/>
            <a:ext cx="3060275" cy="1532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8962694" y="4964940"/>
            <a:ext cx="3060275" cy="1532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8962694" y="1509846"/>
            <a:ext cx="3060275" cy="1532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4549300" y="1446782"/>
            <a:ext cx="3014179" cy="48970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898634" y="1670150"/>
            <a:ext cx="2935349" cy="3729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72" y="1580972"/>
            <a:ext cx="2873017" cy="4870934"/>
          </a:xfrm>
          <a:prstGeom prst="rect">
            <a:avLst/>
          </a:prstGeom>
        </p:spPr>
      </p:pic>
      <p:sp>
        <p:nvSpPr>
          <p:cNvPr id="19" name="Inhaltsplatzhalter 1"/>
          <p:cNvSpPr txBox="1">
            <a:spLocks/>
          </p:cNvSpPr>
          <p:nvPr/>
        </p:nvSpPr>
        <p:spPr>
          <a:xfrm>
            <a:off x="7739959" y="828000"/>
            <a:ext cx="3600000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84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en-US" altLang="en-US" dirty="0" smtClean="0"/>
              <a:t>performance (64 x 64 prototypes)</a:t>
            </a:r>
            <a:endParaRPr lang="en-US" altLang="en-US" b="1" dirty="0"/>
          </a:p>
          <a:p>
            <a:pPr marL="541338" lvl="1" indent="-274638">
              <a:lnSpc>
                <a:spcPts val="2000"/>
              </a:lnSpc>
            </a:pPr>
            <a:r>
              <a:rPr lang="en-US" altLang="en-US" dirty="0" smtClean="0"/>
              <a:t>gain</a:t>
            </a:r>
            <a:endParaRPr lang="en-US" altLang="en-US" dirty="0"/>
          </a:p>
          <a:p>
            <a:pPr marL="809625" lvl="2" indent="-274638">
              <a:lnSpc>
                <a:spcPts val="2000"/>
              </a:lnSpc>
              <a:spcAft>
                <a:spcPts val="0"/>
              </a:spcAft>
            </a:pPr>
            <a:endParaRPr lang="de-DE" altLang="en-US" dirty="0" smtClean="0"/>
          </a:p>
          <a:p>
            <a:pPr marL="541338" lvl="1" indent="-274638">
              <a:lnSpc>
                <a:spcPts val="2000"/>
              </a:lnSpc>
            </a:pPr>
            <a:endParaRPr lang="de-DE" altLang="en-US" dirty="0"/>
          </a:p>
          <a:p>
            <a:pPr marL="541338" lvl="1" indent="-274638">
              <a:lnSpc>
                <a:spcPts val="2000"/>
              </a:lnSpc>
            </a:pPr>
            <a:endParaRPr lang="de-DE" altLang="en-US" dirty="0" smtClean="0"/>
          </a:p>
          <a:p>
            <a:pPr marL="266700" lvl="1" indent="0">
              <a:lnSpc>
                <a:spcPts val="2000"/>
              </a:lnSpc>
              <a:buNone/>
            </a:pPr>
            <a:endParaRPr lang="de-DE" altLang="en-US" dirty="0" smtClean="0"/>
          </a:p>
          <a:p>
            <a:pPr marL="541338" lvl="1" indent="-274638">
              <a:lnSpc>
                <a:spcPts val="2000"/>
              </a:lnSpc>
              <a:spcBef>
                <a:spcPts val="600"/>
              </a:spcBef>
            </a:pPr>
            <a:r>
              <a:rPr lang="de-DE" altLang="en-US" dirty="0" err="1" smtClean="0"/>
              <a:t>noise</a:t>
            </a:r>
            <a:endParaRPr lang="de-DE" altLang="en-US" dirty="0" smtClean="0"/>
          </a:p>
          <a:p>
            <a:pPr marL="541338" lvl="1" indent="-274638">
              <a:lnSpc>
                <a:spcPts val="2000"/>
              </a:lnSpc>
            </a:pPr>
            <a:endParaRPr lang="de-DE" altLang="en-US" dirty="0"/>
          </a:p>
          <a:p>
            <a:pPr marL="541338" lvl="1" indent="-274638">
              <a:lnSpc>
                <a:spcPts val="2000"/>
              </a:lnSpc>
            </a:pPr>
            <a:endParaRPr lang="de-DE" altLang="en-US" dirty="0" smtClean="0"/>
          </a:p>
          <a:p>
            <a:pPr marL="541338" lvl="1" indent="-274638">
              <a:lnSpc>
                <a:spcPts val="2000"/>
              </a:lnSpc>
            </a:pPr>
            <a:endParaRPr lang="de-DE" altLang="en-US" dirty="0"/>
          </a:p>
          <a:p>
            <a:pPr marL="266700" lvl="1" indent="0">
              <a:lnSpc>
                <a:spcPts val="2000"/>
              </a:lnSpc>
              <a:buNone/>
            </a:pPr>
            <a:endParaRPr lang="en-US" altLang="en-US" dirty="0" smtClean="0"/>
          </a:p>
          <a:p>
            <a:pPr marL="541338" lvl="1" indent="-274638">
              <a:lnSpc>
                <a:spcPts val="2000"/>
              </a:lnSpc>
              <a:spcBef>
                <a:spcPts val="600"/>
              </a:spcBef>
            </a:pPr>
            <a:r>
              <a:rPr lang="de-DE" altLang="en-US" dirty="0" err="1" smtClean="0"/>
              <a:t>timing</a:t>
            </a:r>
            <a:endParaRPr lang="de-DE" altLang="en-US" dirty="0" smtClean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11" y="1607086"/>
            <a:ext cx="2418359" cy="232354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Prototype </a:t>
            </a:r>
            <a:r>
              <a:rPr lang="de-DE" b="1" dirty="0" err="1"/>
              <a:t>Production</a:t>
            </a:r>
            <a:r>
              <a:rPr lang="de-DE" b="1" dirty="0"/>
              <a:t> </a:t>
            </a:r>
            <a:r>
              <a:rPr lang="de-DE" b="1" dirty="0" smtClean="0"/>
              <a:t>PXD11 -  </a:t>
            </a:r>
            <a:r>
              <a:rPr lang="de-DE" b="1" dirty="0" err="1" smtClean="0"/>
              <a:t>DePFET</a:t>
            </a:r>
            <a:r>
              <a:rPr lang="de-DE" b="1" dirty="0" smtClean="0"/>
              <a:t> Layout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988061" y="5819551"/>
                <a:ext cx="2970397" cy="63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𝒈</m:t>
                          </m:r>
                        </m:e>
                        <m:sub>
                          <m:r>
                            <a:rPr lang="de-DE" sz="1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𝒒</m:t>
                          </m:r>
                          <m:r>
                            <a:rPr lang="de-DE" sz="1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  </m:t>
                          </m:r>
                          <m:r>
                            <a:rPr lang="de-DE" sz="1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𝒔𝒂𝒕</m:t>
                          </m:r>
                        </m:sub>
                      </m:sSub>
                      <m:r>
                        <a:rPr lang="de-DE" sz="1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𝑫</m:t>
                              </m:r>
                            </m:sub>
                          </m:sSub>
                        </m:num>
                        <m:den>
                          <m:r>
                            <a:rPr lang="de-DE" sz="12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𝒔𝒊𝒈</m:t>
                              </m:r>
                            </m:sub>
                          </m:sSub>
                        </m:den>
                      </m:f>
                      <m:r>
                        <a:rPr lang="de-DE" sz="1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12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≅</m:t>
                      </m:r>
                      <m:r>
                        <a:rPr lang="de-DE" sz="1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de-DE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de-DE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de-DE" sz="12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sub>
                              </m:sSub>
                              <m:r>
                                <a:rPr lang="de-DE" sz="12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de-DE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de-DE" sz="12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𝑫</m:t>
                                  </m:r>
                                  <m:r>
                                    <a:rPr lang="de-DE" sz="12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de-DE" sz="12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𝒔𝒂𝒕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200" b="1" i="1" smtClean="0">
                                  <a:solidFill>
                                    <a:srgbClr val="017674"/>
                                  </a:solidFill>
                                  <a:latin typeface="Cambria Math"/>
                                </a:rPr>
                                <m:t>𝑾</m:t>
                              </m:r>
                              <m:r>
                                <a:rPr lang="de-DE" sz="1200" b="1" i="1" smtClean="0">
                                  <a:solidFill>
                                    <a:srgbClr val="017674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de-DE" sz="1200" b="1" i="1" smtClean="0">
                                      <a:solidFill>
                                        <a:srgbClr val="01767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1" i="1" smtClean="0">
                                      <a:solidFill>
                                        <a:srgbClr val="017674"/>
                                      </a:solidFill>
                                      <a:latin typeface="Cambria Math"/>
                                    </a:rPr>
                                    <m:t>𝑳</m:t>
                                  </m:r>
                                </m:e>
                                <m:sup>
                                  <m:r>
                                    <a:rPr lang="de-DE" sz="1200" b="1" i="1" smtClean="0">
                                      <a:solidFill>
                                        <a:srgbClr val="017674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  <m:r>
                                    <a:rPr lang="de-DE" sz="1200" b="1" i="1" smtClean="0">
                                      <a:solidFill>
                                        <a:srgbClr val="017674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sup>
                              </m:sSup>
                              <m:acc>
                                <m:accPr>
                                  <m:chr m:val="́"/>
                                  <m:ctrlPr>
                                    <a:rPr lang="de-DE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de-DE" sz="1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𝒐𝒙</m:t>
                                      </m:r>
                                    </m:sub>
                                  </m:sSub>
                                </m:e>
                              </m:acc>
                            </m:den>
                          </m:f>
                        </m:e>
                      </m:rad>
                    </m:oMath>
                  </m:oMathPara>
                </a14:m>
                <a:endParaRPr lang="en-GB" sz="1200" b="1" i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61" y="5819551"/>
                <a:ext cx="2970397" cy="6379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 Verbindung mit Pfeil 10"/>
          <p:cNvCxnSpPr/>
          <p:nvPr/>
        </p:nvCxnSpPr>
        <p:spPr>
          <a:xfrm>
            <a:off x="10436703" y="2468448"/>
            <a:ext cx="800020" cy="6558"/>
          </a:xfrm>
          <a:prstGeom prst="straightConnector1">
            <a:avLst/>
          </a:prstGeom>
          <a:ln w="19050">
            <a:solidFill>
              <a:srgbClr val="01767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10480976" y="4011726"/>
            <a:ext cx="293538" cy="0"/>
          </a:xfrm>
          <a:prstGeom prst="straightConnector1">
            <a:avLst/>
          </a:prstGeom>
          <a:ln w="19050">
            <a:solidFill>
              <a:srgbClr val="01767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7" descr="depf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5636" y="1701687"/>
            <a:ext cx="2246619" cy="2362681"/>
          </a:xfrm>
          <a:prstGeom prst="rect">
            <a:avLst/>
          </a:prstGeom>
          <a:noFill/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9489"/>
          <a:stretch/>
        </p:blipFill>
        <p:spPr>
          <a:xfrm>
            <a:off x="5087968" y="4077807"/>
            <a:ext cx="2206650" cy="186923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8"/>
          <a:stretch/>
        </p:blipFill>
        <p:spPr>
          <a:xfrm>
            <a:off x="1235347" y="3613725"/>
            <a:ext cx="1922937" cy="1869238"/>
          </a:xfrm>
          <a:prstGeom prst="rect">
            <a:avLst/>
          </a:prstGeom>
        </p:spPr>
      </p:pic>
      <p:sp>
        <p:nvSpPr>
          <p:cNvPr id="20" name="Inhaltsplatzhalter 1"/>
          <p:cNvSpPr txBox="1">
            <a:spLocks/>
          </p:cNvSpPr>
          <p:nvPr/>
        </p:nvSpPr>
        <p:spPr>
          <a:xfrm>
            <a:off x="4266925" y="828000"/>
            <a:ext cx="3600000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84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en-US" altLang="en-US" dirty="0" smtClean="0"/>
              <a:t>ATHENA WFI layout: </a:t>
            </a:r>
            <a:r>
              <a:rPr lang="en-US" altLang="en-US" b="1" dirty="0" smtClean="0"/>
              <a:t>linear gate</a:t>
            </a:r>
            <a:endParaRPr lang="en-US" altLang="en-US" b="1" dirty="0"/>
          </a:p>
        </p:txBody>
      </p:sp>
      <p:sp>
        <p:nvSpPr>
          <p:cNvPr id="21" name="Inhaltsplatzhalter 1"/>
          <p:cNvSpPr txBox="1">
            <a:spLocks/>
          </p:cNvSpPr>
          <p:nvPr/>
        </p:nvSpPr>
        <p:spPr>
          <a:xfrm>
            <a:off x="504000" y="828000"/>
            <a:ext cx="3600000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84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en-US" altLang="en-US" dirty="0" smtClean="0"/>
              <a:t>previous generations: </a:t>
            </a:r>
            <a:r>
              <a:rPr lang="en-US" altLang="en-US" b="1" dirty="0" smtClean="0"/>
              <a:t>circular </a:t>
            </a:r>
            <a:r>
              <a:rPr lang="en-US" altLang="en-US" b="1" dirty="0"/>
              <a:t>gate</a:t>
            </a:r>
          </a:p>
          <a:p>
            <a:pPr marL="539750" lvl="1" indent="-269875"/>
            <a:r>
              <a:rPr lang="de-DE" altLang="en-US" dirty="0" smtClean="0"/>
              <a:t>e.g. </a:t>
            </a:r>
            <a:r>
              <a:rPr lang="de-DE" altLang="en-US" dirty="0" err="1" smtClean="0"/>
              <a:t>BepiColombo</a:t>
            </a:r>
            <a:r>
              <a:rPr lang="de-DE" altLang="en-US" dirty="0" smtClean="0"/>
              <a:t> MIXS</a:t>
            </a:r>
            <a:endParaRPr lang="en-US" altLang="en-US" dirty="0" smtClean="0"/>
          </a:p>
          <a:p>
            <a:pPr marL="539750" lvl="1" indent="-269875">
              <a:lnSpc>
                <a:spcPct val="150000"/>
              </a:lnSpc>
              <a:spcBef>
                <a:spcPts val="840"/>
              </a:spcBef>
            </a:pPr>
            <a:endParaRPr lang="de-DE" altLang="en-US" b="1" dirty="0"/>
          </a:p>
          <a:p>
            <a:pPr marL="539750" lvl="1" indent="-269875">
              <a:lnSpc>
                <a:spcPct val="150000"/>
              </a:lnSpc>
              <a:spcBef>
                <a:spcPts val="840"/>
              </a:spcBef>
            </a:pPr>
            <a:endParaRPr lang="de-DE" altLang="en-US" b="1" dirty="0" smtClean="0"/>
          </a:p>
          <a:p>
            <a:pPr marL="539750" lvl="1" indent="-269875">
              <a:lnSpc>
                <a:spcPct val="150000"/>
              </a:lnSpc>
              <a:spcBef>
                <a:spcPts val="840"/>
              </a:spcBef>
            </a:pPr>
            <a:endParaRPr lang="de-DE" altLang="en-US" b="1" dirty="0"/>
          </a:p>
          <a:p>
            <a:pPr marL="539750" lvl="1" indent="-269875">
              <a:lnSpc>
                <a:spcPct val="150000"/>
              </a:lnSpc>
              <a:spcBef>
                <a:spcPts val="840"/>
              </a:spcBef>
            </a:pPr>
            <a:endParaRPr lang="de-DE" altLang="en-US" b="1" dirty="0" smtClean="0"/>
          </a:p>
          <a:p>
            <a:pPr marL="539750" lvl="1" indent="-269875">
              <a:lnSpc>
                <a:spcPct val="150000"/>
              </a:lnSpc>
              <a:spcBef>
                <a:spcPts val="840"/>
              </a:spcBef>
            </a:pPr>
            <a:endParaRPr lang="de-DE" altLang="en-US" b="1" dirty="0"/>
          </a:p>
          <a:p>
            <a:pPr marL="539750" lvl="1" indent="-269875">
              <a:lnSpc>
                <a:spcPct val="150000"/>
              </a:lnSpc>
              <a:spcBef>
                <a:spcPts val="840"/>
              </a:spcBef>
            </a:pPr>
            <a:endParaRPr lang="de-DE" altLang="en-US" b="1" dirty="0" smtClean="0"/>
          </a:p>
          <a:p>
            <a:pPr marL="269875" lvl="1" indent="0">
              <a:lnSpc>
                <a:spcPct val="150000"/>
              </a:lnSpc>
              <a:spcBef>
                <a:spcPts val="840"/>
              </a:spcBef>
              <a:buNone/>
            </a:pPr>
            <a:endParaRPr lang="de-DE" altLang="en-US" b="1" dirty="0" smtClean="0"/>
          </a:p>
          <a:p>
            <a:pPr marL="539750" lvl="1" indent="-269875">
              <a:lnSpc>
                <a:spcPct val="150000"/>
              </a:lnSpc>
              <a:spcBef>
                <a:spcPts val="3000"/>
              </a:spcBef>
            </a:pPr>
            <a:r>
              <a:rPr lang="de-DE" altLang="en-US" dirty="0" err="1" smtClean="0"/>
              <a:t>analytical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DePFET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model</a:t>
            </a:r>
            <a:endParaRPr lang="en-US" altLang="en-US" dirty="0" smtClean="0"/>
          </a:p>
        </p:txBody>
      </p:sp>
      <p:cxnSp>
        <p:nvCxnSpPr>
          <p:cNvPr id="25" name="Gerade Verbindung mit Pfeil 24"/>
          <p:cNvCxnSpPr/>
          <p:nvPr/>
        </p:nvCxnSpPr>
        <p:spPr>
          <a:xfrm flipH="1">
            <a:off x="3073940" y="6365868"/>
            <a:ext cx="0" cy="214226"/>
          </a:xfrm>
          <a:prstGeom prst="straightConnector1">
            <a:avLst/>
          </a:prstGeom>
          <a:ln w="19050">
            <a:solidFill>
              <a:srgbClr val="01767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2911812" y="6365868"/>
            <a:ext cx="0" cy="216000"/>
          </a:xfrm>
          <a:prstGeom prst="straightConnector1">
            <a:avLst/>
          </a:prstGeom>
          <a:ln w="19050">
            <a:solidFill>
              <a:srgbClr val="01767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5335044" y="5991548"/>
            <a:ext cx="1782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W/L = 25 µm / 3.5 µm</a:t>
            </a:r>
            <a:endParaRPr lang="en-US" sz="1400" dirty="0"/>
          </a:p>
        </p:txBody>
      </p:sp>
      <p:sp>
        <p:nvSpPr>
          <p:cNvPr id="28" name="Textfeld 27"/>
          <p:cNvSpPr txBox="1"/>
          <p:nvPr/>
        </p:nvSpPr>
        <p:spPr>
          <a:xfrm>
            <a:off x="2187378" y="5013640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W/L = 45 µm / 5 µm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10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8250085" y="1794723"/>
            <a:ext cx="3631725" cy="27161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4112559" y="2309774"/>
            <a:ext cx="3631725" cy="2350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775451" y="2309774"/>
            <a:ext cx="2940886" cy="2350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Prototype </a:t>
            </a:r>
            <a:r>
              <a:rPr lang="de-DE" b="1" dirty="0" err="1"/>
              <a:t>Production</a:t>
            </a:r>
            <a:r>
              <a:rPr lang="de-DE" b="1" dirty="0"/>
              <a:t> </a:t>
            </a:r>
            <a:r>
              <a:rPr lang="de-DE" b="1" dirty="0" smtClean="0"/>
              <a:t>PXD11 -  </a:t>
            </a:r>
            <a:r>
              <a:rPr lang="de-DE" b="1" dirty="0" err="1" smtClean="0"/>
              <a:t>Readout</a:t>
            </a:r>
            <a:r>
              <a:rPr lang="de-DE" b="1" dirty="0" smtClean="0"/>
              <a:t> Electronics</a:t>
            </a:r>
            <a:endParaRPr lang="en-US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48"/>
          <a:stretch/>
        </p:blipFill>
        <p:spPr>
          <a:xfrm>
            <a:off x="835069" y="2518441"/>
            <a:ext cx="2847084" cy="18928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7"/>
          <a:stretch/>
        </p:blipFill>
        <p:spPr>
          <a:xfrm>
            <a:off x="4207127" y="2518442"/>
            <a:ext cx="3442590" cy="1892899"/>
          </a:xfrm>
          <a:prstGeom prst="rect">
            <a:avLst/>
          </a:prstGeom>
        </p:spPr>
      </p:pic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504001" y="828000"/>
            <a:ext cx="2572486" cy="5719199"/>
          </a:xfrm>
        </p:spPr>
        <p:txBody>
          <a:bodyPr>
            <a:noAutofit/>
          </a:bodyPr>
          <a:lstStyle/>
          <a:p>
            <a:pPr marL="269875" indent="-269875">
              <a:lnSpc>
                <a:spcPct val="150000"/>
              </a:lnSpc>
              <a:spcBef>
                <a:spcPts val="840"/>
              </a:spcBef>
            </a:pPr>
            <a:r>
              <a:rPr lang="en-US" altLang="en-US" dirty="0" smtClean="0"/>
              <a:t>source follower</a:t>
            </a:r>
            <a:endParaRPr lang="en-US" altLang="en-US" b="1" dirty="0"/>
          </a:p>
          <a:p>
            <a:pPr marL="541338" lvl="1" indent="-274638">
              <a:lnSpc>
                <a:spcPts val="2000"/>
              </a:lnSpc>
              <a:spcBef>
                <a:spcPts val="600"/>
              </a:spcBef>
            </a:pPr>
            <a:r>
              <a:rPr lang="en-US" altLang="en-US" dirty="0" smtClean="0"/>
              <a:t>stable configuration</a:t>
            </a:r>
            <a:endParaRPr lang="en-US" altLang="en-US" dirty="0"/>
          </a:p>
          <a:p>
            <a:pPr marL="541338" lvl="1" indent="-274638">
              <a:lnSpc>
                <a:spcPts val="2000"/>
              </a:lnSpc>
            </a:pPr>
            <a:r>
              <a:rPr lang="en-US" altLang="en-US" dirty="0" smtClean="0"/>
              <a:t>easy to operate</a:t>
            </a:r>
          </a:p>
          <a:p>
            <a:pPr marL="541338" lvl="1" indent="-274638">
              <a:lnSpc>
                <a:spcPts val="2000"/>
              </a:lnSpc>
            </a:pPr>
            <a:endParaRPr lang="de-DE" altLang="en-US" dirty="0"/>
          </a:p>
          <a:p>
            <a:pPr marL="541338" lvl="1" indent="-274638">
              <a:lnSpc>
                <a:spcPts val="2000"/>
              </a:lnSpc>
            </a:pPr>
            <a:endParaRPr lang="de-DE" altLang="en-US" dirty="0" smtClean="0"/>
          </a:p>
          <a:p>
            <a:pPr marL="541338" lvl="1" indent="-274638">
              <a:lnSpc>
                <a:spcPts val="2000"/>
              </a:lnSpc>
            </a:pPr>
            <a:endParaRPr lang="de-DE" altLang="en-US" dirty="0"/>
          </a:p>
          <a:p>
            <a:pPr marL="541338" lvl="1" indent="-274638">
              <a:lnSpc>
                <a:spcPts val="2000"/>
              </a:lnSpc>
            </a:pPr>
            <a:endParaRPr lang="de-DE" altLang="en-US" dirty="0" smtClean="0"/>
          </a:p>
          <a:p>
            <a:pPr marL="541338" lvl="1" indent="-274638">
              <a:lnSpc>
                <a:spcPts val="2000"/>
              </a:lnSpc>
            </a:pPr>
            <a:endParaRPr lang="de-DE" altLang="en-US" dirty="0"/>
          </a:p>
          <a:p>
            <a:pPr marL="541338" lvl="1" indent="-274638">
              <a:lnSpc>
                <a:spcPts val="2000"/>
              </a:lnSpc>
            </a:pPr>
            <a:endParaRPr lang="de-DE" altLang="en-US" dirty="0" smtClean="0"/>
          </a:p>
          <a:p>
            <a:pPr marL="541338" lvl="1" indent="-274638">
              <a:lnSpc>
                <a:spcPts val="2000"/>
              </a:lnSpc>
            </a:pPr>
            <a:endParaRPr lang="de-DE" altLang="en-US" dirty="0"/>
          </a:p>
          <a:p>
            <a:pPr marL="541338" lvl="1" indent="-274638">
              <a:lnSpc>
                <a:spcPts val="2000"/>
              </a:lnSpc>
            </a:pPr>
            <a:endParaRPr lang="en-US" altLang="en-US" dirty="0"/>
          </a:p>
          <a:p>
            <a:pPr marL="541338" lvl="1" indent="-274638">
              <a:lnSpc>
                <a:spcPts val="2000"/>
              </a:lnSpc>
            </a:pPr>
            <a:endParaRPr lang="de-DE" altLang="en-US" dirty="0" smtClean="0"/>
          </a:p>
          <a:p>
            <a:pPr marL="541338" lvl="1" indent="-274638">
              <a:lnSpc>
                <a:spcPts val="2000"/>
              </a:lnSpc>
            </a:pPr>
            <a:r>
              <a:rPr lang="de-DE" altLang="en-US" dirty="0" err="1" smtClean="0"/>
              <a:t>speed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limitation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by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parasitic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line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capacitance</a:t>
            </a:r>
            <a:endParaRPr lang="de-DE" altLang="en-US" dirty="0" smtClean="0"/>
          </a:p>
        </p:txBody>
      </p:sp>
      <p:sp>
        <p:nvSpPr>
          <p:cNvPr id="9" name="Inhaltsplatzhalter 1"/>
          <p:cNvSpPr txBox="1">
            <a:spLocks/>
          </p:cNvSpPr>
          <p:nvPr/>
        </p:nvSpPr>
        <p:spPr>
          <a:xfrm>
            <a:off x="3747869" y="828000"/>
            <a:ext cx="3442590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84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en-US" altLang="en-US" dirty="0" smtClean="0"/>
              <a:t>drain current readout</a:t>
            </a:r>
            <a:endParaRPr lang="en-US" altLang="en-US" b="1" dirty="0"/>
          </a:p>
          <a:p>
            <a:pPr lvl="1" indent="-271463">
              <a:lnSpc>
                <a:spcPts val="2000"/>
              </a:lnSpc>
              <a:spcBef>
                <a:spcPts val="600"/>
              </a:spcBef>
            </a:pPr>
            <a:r>
              <a:rPr lang="en-US" altLang="en-US" dirty="0" smtClean="0">
                <a:sym typeface="SymbolPS" pitchFamily="18" charset="2"/>
              </a:rPr>
              <a:t>motivation: the need 4 speed</a:t>
            </a:r>
          </a:p>
          <a:p>
            <a:pPr lvl="1" indent="-271463">
              <a:lnSpc>
                <a:spcPts val="2000"/>
              </a:lnSpc>
            </a:pPr>
            <a:r>
              <a:rPr lang="en-US" altLang="en-US" dirty="0" err="1"/>
              <a:t>DePFET</a:t>
            </a:r>
            <a:r>
              <a:rPr lang="en-US" altLang="en-US" dirty="0"/>
              <a:t> </a:t>
            </a:r>
            <a:r>
              <a:rPr lang="en-US" altLang="en-US" dirty="0" smtClean="0"/>
              <a:t>terminals </a:t>
            </a:r>
            <a:r>
              <a:rPr lang="en-US" altLang="en-US" dirty="0"/>
              <a:t>at fixed potentials</a:t>
            </a:r>
          </a:p>
          <a:p>
            <a:pPr lvl="1" indent="-271463">
              <a:lnSpc>
                <a:spcPts val="2000"/>
              </a:lnSpc>
            </a:pPr>
            <a:endParaRPr lang="en-US" altLang="en-US" dirty="0" smtClean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</a:pPr>
            <a:endParaRPr lang="en-US" altLang="en-US" dirty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</a:pPr>
            <a:endParaRPr lang="en-US" altLang="en-US" dirty="0" smtClean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</a:pPr>
            <a:endParaRPr lang="en-US" altLang="en-US" dirty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</a:pPr>
            <a:endParaRPr lang="en-US" altLang="en-US" dirty="0" smtClean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</a:pPr>
            <a:endParaRPr lang="en-US" altLang="en-US" dirty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</a:pPr>
            <a:endParaRPr lang="en-US" altLang="en-US" dirty="0" smtClean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</a:pPr>
            <a:endParaRPr lang="en-US" altLang="en-US" dirty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</a:pPr>
            <a:endParaRPr lang="en-US" altLang="en-US" dirty="0" smtClean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</a:pPr>
            <a:r>
              <a:rPr lang="en-US" altLang="en-US" dirty="0" smtClean="0">
                <a:sym typeface="SymbolPS" pitchFamily="18" charset="2"/>
              </a:rPr>
              <a:t>requires homogeneity of </a:t>
            </a:r>
            <a:r>
              <a:rPr lang="en-US" altLang="en-US" dirty="0" err="1" smtClean="0">
                <a:sym typeface="SymbolPS" pitchFamily="18" charset="2"/>
              </a:rPr>
              <a:t>DePFET</a:t>
            </a:r>
            <a:r>
              <a:rPr lang="en-US" altLang="en-US" dirty="0" smtClean="0">
                <a:sym typeface="SymbolPS" pitchFamily="18" charset="2"/>
              </a:rPr>
              <a:t> characteristics</a:t>
            </a:r>
          </a:p>
          <a:p>
            <a:pPr lvl="1" indent="-271463">
              <a:lnSpc>
                <a:spcPts val="2000"/>
              </a:lnSpc>
            </a:pPr>
            <a:r>
              <a:rPr lang="de-DE" altLang="en-US" dirty="0" smtClean="0">
                <a:sym typeface="SymbolPS" pitchFamily="18" charset="2"/>
              </a:rPr>
              <a:t>VERITAS </a:t>
            </a:r>
            <a:r>
              <a:rPr lang="de-DE" altLang="en-US" dirty="0" err="1" smtClean="0">
                <a:sym typeface="SymbolPS" pitchFamily="18" charset="2"/>
              </a:rPr>
              <a:t>redesign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with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reduced</a:t>
            </a:r>
            <a:r>
              <a:rPr lang="de-DE" altLang="en-US" dirty="0" smtClean="0">
                <a:sym typeface="SymbolPS" pitchFamily="18" charset="2"/>
              </a:rPr>
              <a:t> I2V </a:t>
            </a:r>
            <a:r>
              <a:rPr lang="de-DE" altLang="en-US" dirty="0" err="1" smtClean="0">
                <a:sym typeface="SymbolPS" pitchFamily="18" charset="2"/>
              </a:rPr>
              <a:t>gain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to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widen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the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input</a:t>
            </a:r>
            <a:r>
              <a:rPr lang="de-DE" altLang="en-US" dirty="0" smtClean="0">
                <a:sym typeface="SymbolPS" pitchFamily="18" charset="2"/>
              </a:rPr>
              <a:t> </a:t>
            </a:r>
            <a:r>
              <a:rPr lang="de-DE" altLang="en-US" dirty="0" err="1" smtClean="0">
                <a:sym typeface="SymbolPS" pitchFamily="18" charset="2"/>
              </a:rPr>
              <a:t>range</a:t>
            </a:r>
            <a:endParaRPr lang="en-US" altLang="en-US" dirty="0" smtClean="0">
              <a:sym typeface="SymbolPS" pitchFamily="18" charset="2"/>
            </a:endParaRPr>
          </a:p>
          <a:p>
            <a:pPr marL="266700" lvl="1" indent="0">
              <a:lnSpc>
                <a:spcPts val="2000"/>
              </a:lnSpc>
              <a:buFont typeface="Wingdings 3" panose="05040102010807070707" pitchFamily="18" charset="2"/>
              <a:buNone/>
            </a:pPr>
            <a:endParaRPr lang="en-US" altLang="en-US" dirty="0">
              <a:sym typeface="SymbolPS" pitchFamily="18" charset="2"/>
            </a:endParaRPr>
          </a:p>
        </p:txBody>
      </p: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8438096" y="1895175"/>
            <a:ext cx="3261241" cy="2528208"/>
            <a:chOff x="8299699" y="3046785"/>
            <a:chExt cx="3564492" cy="2763297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9699" y="3046785"/>
              <a:ext cx="3550330" cy="2763297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9931318" y="5189279"/>
              <a:ext cx="1932873" cy="285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/>
                <a:t>Sven Herrmann / SLAC, BNL</a:t>
              </a:r>
              <a:endParaRPr lang="en-US" sz="1100" dirty="0"/>
            </a:p>
          </p:txBody>
        </p:sp>
      </p:grpSp>
      <p:sp>
        <p:nvSpPr>
          <p:cNvPr id="11" name="Inhaltsplatzhalter 1"/>
          <p:cNvSpPr txBox="1">
            <a:spLocks/>
          </p:cNvSpPr>
          <p:nvPr/>
        </p:nvSpPr>
        <p:spPr>
          <a:xfrm>
            <a:off x="7865515" y="826572"/>
            <a:ext cx="3651195" cy="571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538163" indent="-2682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 3" panose="05040102010807070707" pitchFamily="18" charset="2"/>
              <a:buChar char="w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8064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Verdana" panose="020B0604030504040204" pitchFamily="34" charset="0"/>
              <a:buChar char="─"/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989013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163638" indent="-1793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17674"/>
              </a:buClr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840"/>
              </a:spcBef>
              <a:buClr>
                <a:srgbClr val="017674"/>
              </a:buClr>
              <a:buFont typeface="Wingdings 2" panose="05020102010507070707" pitchFamily="18" charset="2"/>
              <a:buChar char="Â"/>
            </a:pPr>
            <a:r>
              <a:rPr lang="en-US" altLang="en-US" dirty="0" smtClean="0"/>
              <a:t>comparison</a:t>
            </a:r>
            <a:endParaRPr lang="en-US" altLang="en-US" b="1" dirty="0"/>
          </a:p>
          <a:p>
            <a:pPr lvl="1" indent="-271463">
              <a:lnSpc>
                <a:spcPts val="2000"/>
              </a:lnSpc>
              <a:spcBef>
                <a:spcPts val="600"/>
              </a:spcBef>
            </a:pPr>
            <a:r>
              <a:rPr lang="en-US" altLang="en-US" dirty="0" smtClean="0">
                <a:sym typeface="SymbolPS" pitchFamily="18" charset="2"/>
              </a:rPr>
              <a:t>VERITAS 2.1 offers both input stages</a:t>
            </a:r>
          </a:p>
          <a:p>
            <a:pPr lvl="1" indent="-271463">
              <a:lnSpc>
                <a:spcPts val="2000"/>
              </a:lnSpc>
              <a:spcBef>
                <a:spcPts val="600"/>
              </a:spcBef>
            </a:pPr>
            <a:endParaRPr lang="de-DE" altLang="en-US" dirty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  <a:spcBef>
                <a:spcPts val="600"/>
              </a:spcBef>
            </a:pPr>
            <a:endParaRPr lang="de-DE" altLang="en-US" dirty="0" smtClean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  <a:spcBef>
                <a:spcPts val="600"/>
              </a:spcBef>
            </a:pPr>
            <a:endParaRPr lang="de-DE" altLang="en-US" dirty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  <a:spcBef>
                <a:spcPts val="600"/>
              </a:spcBef>
            </a:pPr>
            <a:endParaRPr lang="de-DE" altLang="en-US" dirty="0" smtClean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  <a:spcBef>
                <a:spcPts val="600"/>
              </a:spcBef>
            </a:pPr>
            <a:endParaRPr lang="de-DE" altLang="en-US" dirty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  <a:spcBef>
                <a:spcPts val="600"/>
              </a:spcBef>
            </a:pPr>
            <a:endParaRPr lang="de-DE" altLang="en-US" dirty="0" smtClean="0">
              <a:sym typeface="SymbolPS" pitchFamily="18" charset="2"/>
            </a:endParaRPr>
          </a:p>
          <a:p>
            <a:pPr marL="266700" lvl="1" indent="0">
              <a:lnSpc>
                <a:spcPts val="2000"/>
              </a:lnSpc>
              <a:spcBef>
                <a:spcPts val="600"/>
              </a:spcBef>
              <a:buNone/>
            </a:pPr>
            <a:endParaRPr lang="en-US" altLang="en-US" dirty="0" smtClean="0">
              <a:sym typeface="SymbolPS" pitchFamily="18" charset="2"/>
            </a:endParaRPr>
          </a:p>
          <a:p>
            <a:pPr lvl="1" indent="-271463">
              <a:lnSpc>
                <a:spcPts val="2000"/>
              </a:lnSpc>
              <a:spcBef>
                <a:spcPts val="1200"/>
              </a:spcBef>
            </a:pPr>
            <a:r>
              <a:rPr lang="en-US" altLang="en-US" dirty="0" smtClean="0"/>
              <a:t>drain current configuration can double the readout speed </a:t>
            </a:r>
            <a:r>
              <a:rPr lang="en-US" altLang="en-US" dirty="0"/>
              <a:t>for large </a:t>
            </a:r>
            <a:r>
              <a:rPr lang="en-US" altLang="en-US" dirty="0" smtClean="0"/>
              <a:t>matrices, e.g. circular gate devices:</a:t>
            </a:r>
          </a:p>
          <a:p>
            <a:pPr marL="266700" lvl="1" indent="0">
              <a:lnSpc>
                <a:spcPts val="2000"/>
              </a:lnSpc>
              <a:buNone/>
              <a:tabLst>
                <a:tab pos="538163" algn="l"/>
              </a:tabLst>
            </a:pPr>
            <a:r>
              <a:rPr lang="de-DE" altLang="en-US" dirty="0"/>
              <a:t>	</a:t>
            </a:r>
            <a:endParaRPr lang="en-US" altLang="en-US" dirty="0" smtClean="0"/>
          </a:p>
          <a:p>
            <a:pPr marL="266700" lvl="1" indent="0">
              <a:lnSpc>
                <a:spcPts val="2000"/>
              </a:lnSpc>
              <a:buFont typeface="Wingdings 3" panose="05040102010807070707" pitchFamily="18" charset="2"/>
              <a:buNone/>
            </a:pPr>
            <a:endParaRPr lang="en-US" altLang="en-US" dirty="0">
              <a:sym typeface="SymbolPS" pitchFamily="18" charset="2"/>
            </a:endParaRPr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/>
          </p:nvPr>
        </p:nvGraphicFramePr>
        <p:xfrm>
          <a:off x="8155862" y="5607074"/>
          <a:ext cx="3960000" cy="8640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76072252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69937306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358233492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2790872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81469247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270384238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readout mode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source follower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drain current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65472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time / row [µsec]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9.8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13.8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>
                          <a:effectLst/>
                        </a:rPr>
                        <a:t>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5.0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>
                          <a:effectLst/>
                        </a:rPr>
                        <a:t>8.7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916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FWHM [eV] @ 5.9 </a:t>
                      </a:r>
                      <a:r>
                        <a:rPr lang="en-US" sz="1100" u="none" strike="noStrike" dirty="0" err="1">
                          <a:effectLst/>
                        </a:rPr>
                        <a:t>keV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156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138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174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145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135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9443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ENC [el. </a:t>
                      </a:r>
                      <a:r>
                        <a:rPr lang="en-US" sz="1100" u="none" strike="noStrike" dirty="0" err="1">
                          <a:effectLst/>
                        </a:rPr>
                        <a:t>r.m.s</a:t>
                      </a:r>
                      <a:r>
                        <a:rPr lang="en-US" sz="1100" u="none" strike="noStrike" dirty="0">
                          <a:effectLst/>
                        </a:rPr>
                        <a:t>.]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4.98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2.85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7.70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4.95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u="none" strike="noStrike" dirty="0">
                          <a:effectLst/>
                        </a:rPr>
                        <a:t>3.93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197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05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04000" y="826937"/>
            <a:ext cx="4495547" cy="5719199"/>
          </a:xfrm>
        </p:spPr>
        <p:txBody>
          <a:bodyPr/>
          <a:lstStyle/>
          <a:p>
            <a:r>
              <a:rPr lang="de-DE" dirty="0" smtClean="0"/>
              <a:t>P-format 64 x 64 </a:t>
            </a:r>
          </a:p>
          <a:p>
            <a:pPr lvl="1">
              <a:spcBef>
                <a:spcPts val="1200"/>
              </a:spcBef>
            </a:pPr>
            <a:r>
              <a:rPr lang="de-DE" dirty="0" smtClean="0">
                <a:latin typeface="Verdana" panose="020B0604030504040204" pitchFamily="34" charset="0"/>
              </a:rPr>
              <a:t>~</a:t>
            </a:r>
            <a:r>
              <a:rPr lang="de-DE" dirty="0" smtClean="0"/>
              <a:t>  ATHENA WFI fast </a:t>
            </a:r>
            <a:r>
              <a:rPr lang="de-DE" dirty="0" err="1" smtClean="0"/>
              <a:t>detector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spectroscopy</a:t>
            </a:r>
            <a:r>
              <a:rPr lang="de-DE" dirty="0" smtClean="0"/>
              <a:t> </a:t>
            </a:r>
            <a:r>
              <a:rPr lang="de-DE" dirty="0" err="1"/>
              <a:t>performance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 smtClean="0"/>
              <a:t>55Fe </a:t>
            </a:r>
            <a:r>
              <a:rPr lang="de-DE" dirty="0" err="1" smtClean="0"/>
              <a:t>source</a:t>
            </a:r>
            <a:r>
              <a:rPr lang="de-DE" dirty="0" smtClean="0"/>
              <a:t>, </a:t>
            </a:r>
            <a:r>
              <a:rPr lang="de-DE" dirty="0" err="1" smtClean="0"/>
              <a:t>Mn</a:t>
            </a:r>
            <a:r>
              <a:rPr lang="de-DE" dirty="0" smtClean="0"/>
              <a:t>-Ka </a:t>
            </a:r>
            <a:r>
              <a:rPr lang="de-DE" dirty="0" err="1" smtClean="0"/>
              <a:t>line</a:t>
            </a:r>
            <a:r>
              <a:rPr lang="de-DE" dirty="0" smtClean="0"/>
              <a:t> 5.9 </a:t>
            </a:r>
            <a:r>
              <a:rPr lang="de-DE" dirty="0" err="1" smtClean="0"/>
              <a:t>keV</a:t>
            </a:r>
            <a:endParaRPr lang="de-DE" dirty="0" smtClean="0"/>
          </a:p>
          <a:p>
            <a:pPr lvl="1">
              <a:spcBef>
                <a:spcPts val="600"/>
              </a:spcBef>
              <a:tabLst>
                <a:tab pos="3136900" algn="r"/>
                <a:tab pos="3232150" algn="l"/>
              </a:tabLst>
            </a:pPr>
            <a:r>
              <a:rPr lang="de-DE" dirty="0" err="1" smtClean="0"/>
              <a:t>processing</a:t>
            </a:r>
            <a:r>
              <a:rPr lang="de-DE" dirty="0" smtClean="0"/>
              <a:t> time per </a:t>
            </a:r>
            <a:r>
              <a:rPr lang="de-DE" dirty="0" err="1" smtClean="0"/>
              <a:t>row</a:t>
            </a:r>
            <a:r>
              <a:rPr lang="de-DE" dirty="0" smtClean="0"/>
              <a:t>	2.5	µsec</a:t>
            </a:r>
          </a:p>
          <a:p>
            <a:pPr lvl="1">
              <a:spcBef>
                <a:spcPts val="600"/>
              </a:spcBef>
              <a:tabLst>
                <a:tab pos="3136900" algn="r"/>
                <a:tab pos="3232150" algn="l"/>
              </a:tabLst>
            </a:pP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FWHM	128	eV</a:t>
            </a:r>
          </a:p>
          <a:p>
            <a:pPr lvl="1">
              <a:spcBef>
                <a:spcPts val="600"/>
              </a:spcBef>
              <a:tabLst>
                <a:tab pos="3136900" algn="r"/>
                <a:tab pos="3232150" algn="l"/>
              </a:tabLst>
            </a:pPr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	2.3	</a:t>
            </a:r>
            <a:r>
              <a:rPr lang="de-DE" dirty="0" err="1" smtClean="0"/>
              <a:t>el</a:t>
            </a:r>
            <a:r>
              <a:rPr lang="de-DE" dirty="0" smtClean="0"/>
              <a:t>. ENC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Prototype </a:t>
            </a:r>
            <a:r>
              <a:rPr lang="de-DE" b="1" dirty="0" err="1" smtClean="0"/>
              <a:t>Production</a:t>
            </a:r>
            <a:r>
              <a:rPr lang="de-DE" b="1" dirty="0" smtClean="0"/>
              <a:t> PXD11</a:t>
            </a:r>
            <a:endParaRPr lang="en-US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75392" r="840" b="72391"/>
          <a:stretch/>
        </p:blipFill>
        <p:spPr>
          <a:xfrm>
            <a:off x="5431220" y="826937"/>
            <a:ext cx="2961925" cy="226666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61353" t="50182" r="15275"/>
          <a:stretch/>
        </p:blipFill>
        <p:spPr>
          <a:xfrm>
            <a:off x="8789275" y="3290931"/>
            <a:ext cx="2175273" cy="30546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2399" t="50182" r="53510"/>
          <a:stretch/>
        </p:blipFill>
        <p:spPr>
          <a:xfrm>
            <a:off x="5220263" y="3122051"/>
            <a:ext cx="3348296" cy="32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1851</Words>
  <Application>Microsoft Office PowerPoint</Application>
  <PresentationFormat>Widescreen</PresentationFormat>
  <Paragraphs>663</Paragraphs>
  <Slides>34</Slides>
  <Notes>0</Notes>
  <HiddenSlides>9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Calibri</vt:lpstr>
      <vt:lpstr>Cambria Math</vt:lpstr>
      <vt:lpstr>Candara</vt:lpstr>
      <vt:lpstr>Comic Sans MS</vt:lpstr>
      <vt:lpstr>Symbol</vt:lpstr>
      <vt:lpstr>SymbolPS</vt:lpstr>
      <vt:lpstr>Verdana</vt:lpstr>
      <vt:lpstr>Wingdings</vt:lpstr>
      <vt:lpstr>Wingdings 2</vt:lpstr>
      <vt:lpstr>Wingdings 3</vt:lpstr>
      <vt:lpstr>Larissa</vt:lpstr>
      <vt:lpstr>think-cell Folie</vt:lpstr>
      <vt:lpstr>DePFET  for the ATHENA  Wide Field Imager  DePFET Workshop München, 18.05.22</vt:lpstr>
      <vt:lpstr>Contributors</vt:lpstr>
      <vt:lpstr>ATHENA Mission </vt:lpstr>
      <vt:lpstr>ATHENA Wide Field Imager</vt:lpstr>
      <vt:lpstr>DePFET</vt:lpstr>
      <vt:lpstr>Production Overview</vt:lpstr>
      <vt:lpstr>Prototype Production PXD11 -  DePFET Layout</vt:lpstr>
      <vt:lpstr>Prototype Production PXD11 -  Readout Electronics</vt:lpstr>
      <vt:lpstr>Prototype Production PXD11</vt:lpstr>
      <vt:lpstr>Prototype Production PXD11</vt:lpstr>
      <vt:lpstr>Prototype Production PXD11</vt:lpstr>
      <vt:lpstr>Prototype Production PXD11 – lessons learned</vt:lpstr>
      <vt:lpstr>Prototype Production PXD11 – lessons learned</vt:lpstr>
      <vt:lpstr>Prototype Production PXD11 – lessons learned</vt:lpstr>
      <vt:lpstr>Prototype Production PXD11 – lessons learned</vt:lpstr>
      <vt:lpstr>Pre-Flight Production PXD12</vt:lpstr>
      <vt:lpstr>Pre-Flight Production PXD12 - Fast Detector (FD)</vt:lpstr>
      <vt:lpstr>Pre-Flight Production PXD12</vt:lpstr>
      <vt:lpstr>Pre-Flight Production PXD12</vt:lpstr>
      <vt:lpstr>Pre-Flight Production PXD12</vt:lpstr>
      <vt:lpstr>Pre-Flight Production PXD12</vt:lpstr>
      <vt:lpstr>Pre-Flight Production PXD12 - Large Detector (LD)</vt:lpstr>
      <vt:lpstr>Pre-Flight Production PXD12 - Large Detector (LD)</vt:lpstr>
      <vt:lpstr>Flight Production (PXD14)</vt:lpstr>
      <vt:lpstr>Summary</vt:lpstr>
      <vt:lpstr>Full Frame Readout</vt:lpstr>
      <vt:lpstr>DePFET Active Pixel Sensor</vt:lpstr>
      <vt:lpstr>BepiColombo MIXS Heritage</vt:lpstr>
      <vt:lpstr>Prototype Production PXD11</vt:lpstr>
      <vt:lpstr>Pre-Flight Production PXD12</vt:lpstr>
      <vt:lpstr>Pre-Flight Production PXD12</vt:lpstr>
      <vt:lpstr>Contents</vt:lpstr>
      <vt:lpstr>Pre-Flight Production PXD12</vt:lpstr>
      <vt:lpstr>Prototype Production PXD11</vt:lpstr>
    </vt:vector>
  </TitlesOfParts>
  <Company>HLL MPG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TRISTAN  sensor design proposals</dc:title>
  <dc:creator>Peter Lechner</dc:creator>
  <cp:lastModifiedBy>Alexander Bähr</cp:lastModifiedBy>
  <cp:revision>772</cp:revision>
  <cp:lastPrinted>2018-11-11T10:45:14Z</cp:lastPrinted>
  <dcterms:created xsi:type="dcterms:W3CDTF">2015-07-17T09:53:13Z</dcterms:created>
  <dcterms:modified xsi:type="dcterms:W3CDTF">2022-05-17T16:01:47Z</dcterms:modified>
</cp:coreProperties>
</file>