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508" r:id="rId2"/>
    <p:sldMasterId id="2147484486" r:id="rId3"/>
    <p:sldMasterId id="2147484462" r:id="rId4"/>
    <p:sldMasterId id="2147484449" r:id="rId5"/>
    <p:sldMasterId id="2147483649" r:id="rId6"/>
  </p:sldMasterIdLst>
  <p:notesMasterIdLst>
    <p:notesMasterId r:id="rId37"/>
  </p:notesMasterIdLst>
  <p:handoutMasterIdLst>
    <p:handoutMasterId r:id="rId38"/>
  </p:handoutMasterIdLst>
  <p:sldIdLst>
    <p:sldId id="823" r:id="rId7"/>
    <p:sldId id="1312" r:id="rId8"/>
    <p:sldId id="1336" r:id="rId9"/>
    <p:sldId id="1337" r:id="rId10"/>
    <p:sldId id="1338" r:id="rId11"/>
    <p:sldId id="1345" r:id="rId12"/>
    <p:sldId id="1351" r:id="rId13"/>
    <p:sldId id="1350" r:id="rId14"/>
    <p:sldId id="1348" r:id="rId15"/>
    <p:sldId id="1349" r:id="rId16"/>
    <p:sldId id="1346" r:id="rId17"/>
    <p:sldId id="1347" r:id="rId18"/>
    <p:sldId id="1339" r:id="rId19"/>
    <p:sldId id="1317" r:id="rId20"/>
    <p:sldId id="1355" r:id="rId21"/>
    <p:sldId id="1353" r:id="rId22"/>
    <p:sldId id="1354" r:id="rId23"/>
    <p:sldId id="1352" r:id="rId24"/>
    <p:sldId id="1322" r:id="rId25"/>
    <p:sldId id="1356" r:id="rId26"/>
    <p:sldId id="1329" r:id="rId27"/>
    <p:sldId id="1340" r:id="rId28"/>
    <p:sldId id="1341" r:id="rId29"/>
    <p:sldId id="1342" r:id="rId30"/>
    <p:sldId id="1344" r:id="rId31"/>
    <p:sldId id="1343" r:id="rId32"/>
    <p:sldId id="1311" r:id="rId33"/>
    <p:sldId id="1335" r:id="rId34"/>
    <p:sldId id="1320" r:id="rId35"/>
    <p:sldId id="1301" r:id="rId36"/>
  </p:sldIdLst>
  <p:sldSz cx="9144000" cy="6858000" type="screen4x3"/>
  <p:notesSz cx="7102475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buClr>
        <a:schemeClr val="hlink"/>
      </a:buClr>
      <a:buFont typeface="Wingdings" pitchFamily="2" charset="2"/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chemeClr val="hlink"/>
      </a:buClr>
      <a:buFont typeface="Wingdings" pitchFamily="2" charset="2"/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chemeClr val="hlink"/>
      </a:buClr>
      <a:buFont typeface="Wingdings" pitchFamily="2" charset="2"/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chemeClr val="hlink"/>
      </a:buClr>
      <a:buFont typeface="Wingdings" pitchFamily="2" charset="2"/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chemeClr val="hlink"/>
      </a:buClr>
      <a:buFont typeface="Wingdings" pitchFamily="2" charset="2"/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BA883F6-3392-490A-AC1B-2F57CBBD5869}">
          <p14:sldIdLst>
            <p14:sldId id="823"/>
            <p14:sldId id="1312"/>
            <p14:sldId id="1336"/>
            <p14:sldId id="1337"/>
            <p14:sldId id="1338"/>
            <p14:sldId id="1345"/>
            <p14:sldId id="1351"/>
            <p14:sldId id="1350"/>
            <p14:sldId id="1348"/>
            <p14:sldId id="1349"/>
            <p14:sldId id="1346"/>
            <p14:sldId id="1347"/>
            <p14:sldId id="1339"/>
            <p14:sldId id="1317"/>
            <p14:sldId id="1355"/>
            <p14:sldId id="1353"/>
            <p14:sldId id="1354"/>
            <p14:sldId id="1352"/>
            <p14:sldId id="1322"/>
            <p14:sldId id="1356"/>
            <p14:sldId id="1329"/>
            <p14:sldId id="1340"/>
            <p14:sldId id="1341"/>
            <p14:sldId id="1342"/>
            <p14:sldId id="1344"/>
            <p14:sldId id="1343"/>
            <p14:sldId id="1311"/>
            <p14:sldId id="1335"/>
            <p14:sldId id="1320"/>
            <p14:sldId id="1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FF7C80"/>
    <a:srgbClr val="CC0099"/>
    <a:srgbClr val="FF3300"/>
    <a:srgbClr val="FFCCCC"/>
    <a:srgbClr val="00FFCC"/>
    <a:srgbClr val="FFFF66"/>
    <a:srgbClr val="FFFF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5848" autoAdjust="0"/>
  </p:normalViewPr>
  <p:slideViewPr>
    <p:cSldViewPr snapToGrid="0">
      <p:cViewPr varScale="1">
        <p:scale>
          <a:sx n="112" d="100"/>
          <a:sy n="112" d="100"/>
        </p:scale>
        <p:origin x="7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3342" y="-96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13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0" tIns="47385" rIns="94770" bIns="47385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04" y="0"/>
            <a:ext cx="3078513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0" tIns="47385" rIns="94770" bIns="47385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75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4"/>
            <a:ext cx="3078513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0" tIns="47385" rIns="94770" bIns="47385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 altLang="de-DE"/>
              <a:t>HLL Internal Presentation</a:t>
            </a:r>
          </a:p>
        </p:txBody>
      </p:sp>
      <p:sp>
        <p:nvSpPr>
          <p:cNvPr id="475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04" y="9720674"/>
            <a:ext cx="3078513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0" tIns="47385" rIns="94770" bIns="47385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581C0F6-FC97-44D2-A8B1-9AA882E88C5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04575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13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0" tIns="47385" rIns="94770" bIns="47385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04" y="0"/>
            <a:ext cx="3078513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0" tIns="47385" rIns="94770" bIns="47385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17" y="4862792"/>
            <a:ext cx="5682643" cy="460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0" tIns="47385" rIns="94770" bIns="47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/>
              <a:t>Click to edit Master text styles</a:t>
            </a:r>
          </a:p>
          <a:p>
            <a:pPr lvl="1"/>
            <a:r>
              <a:rPr lang="en-US" altLang="de-DE" noProof="0"/>
              <a:t>Second level</a:t>
            </a:r>
          </a:p>
          <a:p>
            <a:pPr lvl="2"/>
            <a:r>
              <a:rPr lang="en-US" altLang="de-DE" noProof="0"/>
              <a:t>Third level</a:t>
            </a:r>
          </a:p>
          <a:p>
            <a:pPr lvl="3"/>
            <a:r>
              <a:rPr lang="en-US" altLang="de-DE" noProof="0"/>
              <a:t>Fourth level</a:t>
            </a:r>
          </a:p>
          <a:p>
            <a:pPr lvl="4"/>
            <a:r>
              <a:rPr lang="en-US" altLang="de-DE" noProof="0"/>
              <a:t>Fifth level</a:t>
            </a:r>
          </a:p>
        </p:txBody>
      </p:sp>
      <p:sp>
        <p:nvSpPr>
          <p:cNvPr id="389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4"/>
            <a:ext cx="3078513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0" tIns="47385" rIns="94770" bIns="47385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de-DE"/>
              <a:t>HLL Internal Presentation</a:t>
            </a:r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04" y="9720674"/>
            <a:ext cx="3078513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0" tIns="47385" rIns="94770" bIns="47385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4BF8BEA-06CE-44FE-988C-DC8251A8A86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6514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F8BEA-06CE-44FE-988C-DC8251A8A868}" type="slidenum">
              <a:rPr lang="en-US" altLang="de-DE" smtClean="0"/>
              <a:pPr>
                <a:defRPr/>
              </a:pPr>
              <a:t>1</a:t>
            </a:fld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HLL Internal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8876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IT D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2179" y="1252537"/>
            <a:ext cx="8413221" cy="5131329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47133" y="-58701"/>
            <a:ext cx="243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>
                <a:solidFill>
                  <a:schemeClr val="bg1"/>
                </a:solidFill>
                <a:latin typeface="Calibri" panose="020F0502020204030204" pitchFamily="34" charset="0"/>
              </a:rPr>
              <a:t>2-BIT DAC</a:t>
            </a:r>
          </a:p>
        </p:txBody>
      </p:sp>
    </p:spTree>
    <p:extLst>
      <p:ext uri="{BB962C8B-B14F-4D97-AF65-F5344CB8AC3E}">
        <p14:creationId xmlns:p14="http://schemas.microsoft.com/office/powerpoint/2010/main" val="87950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SER SC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322761"/>
            <a:ext cx="8294687" cy="49704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smtClean="0">
                <a:solidFill>
                  <a:schemeClr val="bg1"/>
                </a:solidFill>
                <a:latin typeface="Calibri" panose="020F0502020204030204" pitchFamily="34" charset="0"/>
              </a:rPr>
              <a:t>LASER </a:t>
            </a:r>
            <a:r>
              <a:rPr lang="en-US" sz="1000" b="1" baseline="0" smtClean="0">
                <a:solidFill>
                  <a:schemeClr val="bg1"/>
                </a:solidFill>
                <a:latin typeface="Calibri" panose="020F0502020204030204" pitchFamily="34" charset="0"/>
              </a:rPr>
              <a:t>SCANS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DIODE SCANS 4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4" y="1322761"/>
            <a:ext cx="3547128" cy="2281051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2"/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smtClean="0">
                <a:solidFill>
                  <a:schemeClr val="bg1"/>
                </a:solidFill>
                <a:latin typeface="Calibri" panose="020F0502020204030204" pitchFamily="34" charset="0"/>
              </a:rPr>
              <a:t>PHOTODIODE</a:t>
            </a:r>
            <a:r>
              <a:rPr lang="en-US" sz="1000" b="1" baseline="0" smtClean="0">
                <a:solidFill>
                  <a:schemeClr val="bg1"/>
                </a:solidFill>
                <a:latin typeface="Calibri" panose="020F0502020204030204" pitchFamily="34" charset="0"/>
              </a:rPr>
              <a:t> SCANS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909485" y="1322761"/>
            <a:ext cx="3547128" cy="2281051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1"/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684214" y="3983598"/>
            <a:ext cx="3547128" cy="2281051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2"/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4909485" y="3983598"/>
            <a:ext cx="3547128" cy="2281051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 marL="1371600" indent="0">
              <a:buNone/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3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982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URCE CALIB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>
                <a:solidFill>
                  <a:schemeClr val="bg1"/>
                </a:solidFill>
                <a:latin typeface="Calibri" panose="020F0502020204030204" pitchFamily="34" charset="0"/>
              </a:rPr>
              <a:t>SOURCE CALIBRATION</a:t>
            </a:r>
          </a:p>
        </p:txBody>
      </p:sp>
    </p:spTree>
    <p:extLst>
      <p:ext uri="{BB962C8B-B14F-4D97-AF65-F5344CB8AC3E}">
        <p14:creationId xmlns:p14="http://schemas.microsoft.com/office/powerpoint/2010/main" val="310812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AIN SWE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000" b="1" smtClean="0">
                <a:solidFill>
                  <a:schemeClr val="bg1"/>
                </a:solidFill>
                <a:latin typeface="Calibri" panose="020F0502020204030204" pitchFamily="34" charset="0"/>
              </a:rPr>
              <a:t>GAIN</a:t>
            </a:r>
            <a:r>
              <a:rPr lang="de-DE" sz="1000" b="1" baseline="0" smtClean="0">
                <a:solidFill>
                  <a:schemeClr val="bg1"/>
                </a:solidFill>
                <a:latin typeface="Calibri" panose="020F0502020204030204" pitchFamily="34" charset="0"/>
              </a:rPr>
              <a:t> SWEEPS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0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CF Sc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000" b="1" smtClean="0">
                <a:solidFill>
                  <a:schemeClr val="bg1"/>
                </a:solidFill>
                <a:latin typeface="Calibri" panose="020F0502020204030204" pitchFamily="34" charset="0"/>
              </a:rPr>
              <a:t>CCF</a:t>
            </a:r>
            <a:r>
              <a:rPr lang="de-DE" sz="1000" b="1" baseline="0" smtClean="0">
                <a:solidFill>
                  <a:schemeClr val="bg1"/>
                </a:solidFill>
                <a:latin typeface="Calibri" panose="020F0502020204030204" pitchFamily="34" charset="0"/>
              </a:rPr>
              <a:t> Scans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0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QU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smtClean="0">
                <a:solidFill>
                  <a:schemeClr val="bg1"/>
                </a:solidFill>
                <a:latin typeface="Calibri" panose="020F0502020204030204" pitchFamily="34" charset="0"/>
              </a:rPr>
              <a:t>IMAGE QUALITY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99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K LASER SC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smtClean="0">
                <a:solidFill>
                  <a:schemeClr val="bg1"/>
                </a:solidFill>
                <a:latin typeface="Calibri" panose="020F0502020204030204" pitchFamily="34" charset="0"/>
              </a:rPr>
              <a:t>LOCAL LASER </a:t>
            </a:r>
            <a:r>
              <a:rPr lang="en-US" sz="1000" b="1">
                <a:solidFill>
                  <a:schemeClr val="bg1"/>
                </a:solidFill>
                <a:latin typeface="Calibri" panose="020F0502020204030204" pitchFamily="34" charset="0"/>
              </a:rPr>
              <a:t>SCANS</a:t>
            </a:r>
          </a:p>
        </p:txBody>
      </p:sp>
    </p:spTree>
    <p:extLst>
      <p:ext uri="{BB962C8B-B14F-4D97-AF65-F5344CB8AC3E}">
        <p14:creationId xmlns:p14="http://schemas.microsoft.com/office/powerpoint/2010/main" val="28119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F Scans 2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000" b="1" smtClean="0">
                <a:solidFill>
                  <a:schemeClr val="bg1"/>
                </a:solidFill>
                <a:latin typeface="Calibri" panose="020F0502020204030204" pitchFamily="34" charset="0"/>
              </a:rPr>
              <a:t>CCF</a:t>
            </a:r>
            <a:r>
              <a:rPr lang="de-DE" sz="1000" b="1" baseline="0" smtClean="0">
                <a:solidFill>
                  <a:schemeClr val="bg1"/>
                </a:solidFill>
                <a:latin typeface="Calibri" panose="020F0502020204030204" pitchFamily="34" charset="0"/>
              </a:rPr>
              <a:t> Scans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Inhaltsplatzhalter 3"/>
          <p:cNvSpPr>
            <a:spLocks noGrp="1"/>
          </p:cNvSpPr>
          <p:nvPr>
            <p:ph sz="quarter" idx="10"/>
          </p:nvPr>
        </p:nvSpPr>
        <p:spPr>
          <a:xfrm>
            <a:off x="739548" y="1125538"/>
            <a:ext cx="8085475" cy="24082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quarter" idx="11"/>
          </p:nvPr>
        </p:nvSpPr>
        <p:spPr>
          <a:xfrm>
            <a:off x="739548" y="3686175"/>
            <a:ext cx="8085475" cy="24082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7068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1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RATIONAL AREA SWE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000" b="1" smtClean="0">
                <a:solidFill>
                  <a:schemeClr val="bg1"/>
                </a:solidFill>
                <a:latin typeface="Calibri" panose="020F0502020204030204" pitchFamily="34" charset="0"/>
              </a:rPr>
              <a:t>OPERATIONAL</a:t>
            </a:r>
            <a:r>
              <a:rPr lang="de-DE" sz="1000" b="1" baseline="0" smtClean="0">
                <a:solidFill>
                  <a:schemeClr val="bg1"/>
                </a:solidFill>
                <a:latin typeface="Calibri" panose="020F0502020204030204" pitchFamily="34" charset="0"/>
              </a:rPr>
              <a:t> AREA SWEEPS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3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2179" y="1252537"/>
            <a:ext cx="8413221" cy="5131329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47133" y="-58701"/>
            <a:ext cx="243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>
                <a:solidFill>
                  <a:schemeClr val="bg1"/>
                </a:solidFill>
                <a:latin typeface="Calibri" panose="020F0502020204030204" pitchFamily="34" charset="0"/>
              </a:rPr>
              <a:t>COMMON MODE</a:t>
            </a:r>
          </a:p>
        </p:txBody>
      </p:sp>
    </p:spTree>
    <p:extLst>
      <p:ext uri="{BB962C8B-B14F-4D97-AF65-F5344CB8AC3E}">
        <p14:creationId xmlns:p14="http://schemas.microsoft.com/office/powerpoint/2010/main" val="257542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DELAY SC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125538"/>
            <a:ext cx="4070350" cy="497046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72063" y="1125538"/>
            <a:ext cx="4071937" cy="24082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072063" y="3686175"/>
            <a:ext cx="4071937" cy="24098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>
                <a:solidFill>
                  <a:schemeClr val="bg1"/>
                </a:solidFill>
                <a:latin typeface="Calibri" panose="020F0502020204030204" pitchFamily="34" charset="0"/>
              </a:rPr>
              <a:t>DELAY</a:t>
            </a:r>
            <a:r>
              <a:rPr lang="en-US" sz="1000" b="1" baseline="0">
                <a:solidFill>
                  <a:schemeClr val="bg1"/>
                </a:solidFill>
                <a:latin typeface="Calibri" panose="020F0502020204030204" pitchFamily="34" charset="0"/>
              </a:rPr>
              <a:t> SCAN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6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28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739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125538"/>
            <a:ext cx="4070350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2063" y="1125538"/>
            <a:ext cx="4071937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7742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6" y="1535113"/>
            <a:ext cx="2412000" cy="2508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796304"/>
            <a:ext cx="2412000" cy="17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2"/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000" b="1" smtClean="0">
                <a:solidFill>
                  <a:schemeClr val="bg1"/>
                </a:solidFill>
                <a:latin typeface="Calibri" panose="020F0502020204030204" pitchFamily="34" charset="0"/>
              </a:rPr>
              <a:t>TRANSFER</a:t>
            </a:r>
            <a:r>
              <a:rPr lang="de-DE" sz="1000" b="1" baseline="0" smtClean="0">
                <a:solidFill>
                  <a:schemeClr val="bg1"/>
                </a:solidFill>
                <a:latin typeface="Calibri" panose="020F0502020204030204" pitchFamily="34" charset="0"/>
              </a:rPr>
              <a:t> CURVE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"/>
          <p:cNvSpPr>
            <a:spLocks noGrp="1"/>
          </p:cNvSpPr>
          <p:nvPr>
            <p:ph type="body" idx="10"/>
          </p:nvPr>
        </p:nvSpPr>
        <p:spPr>
          <a:xfrm>
            <a:off x="3516435" y="1545478"/>
            <a:ext cx="2412000" cy="2508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/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3516429" y="1806669"/>
            <a:ext cx="2412000" cy="17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2"/>
            <a:endParaRPr lang="de-DE"/>
          </a:p>
        </p:txBody>
      </p:sp>
      <p:sp>
        <p:nvSpPr>
          <p:cNvPr id="12" name="Textplatzhalter 2"/>
          <p:cNvSpPr>
            <a:spLocks noGrp="1"/>
          </p:cNvSpPr>
          <p:nvPr>
            <p:ph type="body" idx="12"/>
          </p:nvPr>
        </p:nvSpPr>
        <p:spPr>
          <a:xfrm>
            <a:off x="6575664" y="1535113"/>
            <a:ext cx="2412000" cy="2508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/>
          </a:p>
        </p:txBody>
      </p:sp>
      <p:sp>
        <p:nvSpPr>
          <p:cNvPr id="13" name="Inhaltsplatzhalter 3"/>
          <p:cNvSpPr>
            <a:spLocks noGrp="1"/>
          </p:cNvSpPr>
          <p:nvPr>
            <p:ph sz="half" idx="13"/>
          </p:nvPr>
        </p:nvSpPr>
        <p:spPr>
          <a:xfrm>
            <a:off x="6575658" y="1796304"/>
            <a:ext cx="2412000" cy="17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2"/>
            <a:endParaRPr lang="de-DE"/>
          </a:p>
        </p:txBody>
      </p:sp>
      <p:sp>
        <p:nvSpPr>
          <p:cNvPr id="14" name="Textplatzhalter 2"/>
          <p:cNvSpPr>
            <a:spLocks noGrp="1"/>
          </p:cNvSpPr>
          <p:nvPr>
            <p:ph type="body" idx="14"/>
          </p:nvPr>
        </p:nvSpPr>
        <p:spPr>
          <a:xfrm>
            <a:off x="468894" y="4148645"/>
            <a:ext cx="2412000" cy="216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/>
          </a:p>
        </p:txBody>
      </p:sp>
      <p:sp>
        <p:nvSpPr>
          <p:cNvPr id="15" name="Inhaltsplatzhalter 3"/>
          <p:cNvSpPr>
            <a:spLocks noGrp="1"/>
          </p:cNvSpPr>
          <p:nvPr>
            <p:ph sz="half" idx="15"/>
          </p:nvPr>
        </p:nvSpPr>
        <p:spPr>
          <a:xfrm>
            <a:off x="468894" y="4364645"/>
            <a:ext cx="2412000" cy="17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2"/>
            <a:endParaRPr lang="de-DE"/>
          </a:p>
        </p:txBody>
      </p:sp>
      <p:sp>
        <p:nvSpPr>
          <p:cNvPr id="16" name="Textplatzhalter 2"/>
          <p:cNvSpPr>
            <a:spLocks noGrp="1"/>
          </p:cNvSpPr>
          <p:nvPr>
            <p:ph type="body" idx="16"/>
          </p:nvPr>
        </p:nvSpPr>
        <p:spPr>
          <a:xfrm>
            <a:off x="3516429" y="4103454"/>
            <a:ext cx="2412000" cy="2508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/>
          </a:p>
        </p:txBody>
      </p:sp>
      <p:sp>
        <p:nvSpPr>
          <p:cNvPr id="17" name="Inhaltsplatzhalter 3"/>
          <p:cNvSpPr>
            <a:spLocks noGrp="1"/>
          </p:cNvSpPr>
          <p:nvPr>
            <p:ph sz="half" idx="17"/>
          </p:nvPr>
        </p:nvSpPr>
        <p:spPr>
          <a:xfrm>
            <a:off x="3516423" y="4364645"/>
            <a:ext cx="2412000" cy="17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2"/>
            <a:endParaRPr lang="de-DE"/>
          </a:p>
        </p:txBody>
      </p:sp>
      <p:sp>
        <p:nvSpPr>
          <p:cNvPr id="18" name="Textplatzhalter 2"/>
          <p:cNvSpPr>
            <a:spLocks noGrp="1"/>
          </p:cNvSpPr>
          <p:nvPr>
            <p:ph type="body" idx="18"/>
          </p:nvPr>
        </p:nvSpPr>
        <p:spPr>
          <a:xfrm>
            <a:off x="6575664" y="4103454"/>
            <a:ext cx="2412000" cy="2508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/>
          </a:p>
        </p:txBody>
      </p:sp>
      <p:sp>
        <p:nvSpPr>
          <p:cNvPr id="19" name="Inhaltsplatzhalter 3"/>
          <p:cNvSpPr>
            <a:spLocks noGrp="1"/>
          </p:cNvSpPr>
          <p:nvPr>
            <p:ph sz="half" idx="19"/>
          </p:nvPr>
        </p:nvSpPr>
        <p:spPr>
          <a:xfrm>
            <a:off x="6575658" y="4364645"/>
            <a:ext cx="2412000" cy="17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2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20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8030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80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90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769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PLING POINT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2179" y="1252537"/>
            <a:ext cx="8413221" cy="5131329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47133" y="-58701"/>
            <a:ext cx="243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>
                <a:solidFill>
                  <a:schemeClr val="bg1"/>
                </a:solidFill>
                <a:latin typeface="Calibri" panose="020F0502020204030204" pitchFamily="34" charset="0"/>
              </a:rPr>
              <a:t>SAMPLING</a:t>
            </a:r>
            <a:r>
              <a:rPr lang="en-US" sz="1000" b="1" baseline="0">
                <a:solidFill>
                  <a:schemeClr val="bg1"/>
                </a:solidFill>
                <a:latin typeface="Calibri" panose="020F0502020204030204" pitchFamily="34" charset="0"/>
              </a:rPr>
              <a:t> POINT CURVE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6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4700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29450" y="333375"/>
            <a:ext cx="2114550" cy="57626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6192837" cy="57626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796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7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49313" y="1125538"/>
            <a:ext cx="8294687" cy="4970462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3139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4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TAGE SWE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2179" y="1252537"/>
            <a:ext cx="8413221" cy="5131329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347133" y="-58701"/>
            <a:ext cx="243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VOLT</a:t>
            </a:r>
            <a:r>
              <a:rPr lang="en-US" sz="1000" b="1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AGE </a:t>
            </a:r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SWEEPS</a:t>
            </a:r>
          </a:p>
        </p:txBody>
      </p:sp>
    </p:spTree>
    <p:extLst>
      <p:ext uri="{BB962C8B-B14F-4D97-AF65-F5344CB8AC3E}">
        <p14:creationId xmlns:p14="http://schemas.microsoft.com/office/powerpoint/2010/main" val="345768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NSOR CALIB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2179" y="1252537"/>
            <a:ext cx="8413221" cy="5131329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47133" y="-58701"/>
            <a:ext cx="243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smtClean="0">
                <a:solidFill>
                  <a:schemeClr val="bg1"/>
                </a:solidFill>
                <a:latin typeface="Calibri" panose="020F0502020204030204" pitchFamily="34" charset="0"/>
              </a:rPr>
              <a:t>SENSOR</a:t>
            </a:r>
            <a:r>
              <a:rPr lang="en-US" sz="1000" b="1" baseline="0" smtClean="0">
                <a:solidFill>
                  <a:schemeClr val="bg1"/>
                </a:solidFill>
                <a:latin typeface="Calibri" panose="020F0502020204030204" pitchFamily="34" charset="0"/>
              </a:rPr>
              <a:t> CALIBRATION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9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A4E0-609D-4B78-85FA-6DEE4EEE324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3041-4B28-4128-95E2-05939784F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3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A4E0-609D-4B78-85FA-6DEE4EEE324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3041-4B28-4128-95E2-05939784F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8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DE TRANSFER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2179" y="1252537"/>
            <a:ext cx="8413221" cy="5131329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47133" y="-58701"/>
            <a:ext cx="243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>
                <a:solidFill>
                  <a:schemeClr val="bg1"/>
                </a:solidFill>
                <a:latin typeface="Calibri" panose="020F0502020204030204" pitchFamily="34" charset="0"/>
              </a:rPr>
              <a:t>DCDE TRANSFER </a:t>
            </a:r>
            <a:r>
              <a:rPr lang="en-US" sz="1000" b="1" baseline="0">
                <a:solidFill>
                  <a:schemeClr val="bg1"/>
                </a:solidFill>
                <a:latin typeface="Calibri" panose="020F0502020204030204" pitchFamily="34" charset="0"/>
              </a:rPr>
              <a:t>CURVE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3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A4E0-609D-4B78-85FA-6DEE4EEE324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3041-4B28-4128-95E2-05939784F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A4E0-609D-4B78-85FA-6DEE4EEE324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3041-4B28-4128-95E2-05939784F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49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A4E0-609D-4B78-85FA-6DEE4EEE324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3041-4B28-4128-95E2-05939784F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56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A4E0-609D-4B78-85FA-6DEE4EEE324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3041-4B28-4128-95E2-05939784F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83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A4E0-609D-4B78-85FA-6DEE4EEE324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3041-4B28-4128-95E2-05939784F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856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A4E0-609D-4B78-85FA-6DEE4EEE324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3041-4B28-4128-95E2-05939784F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56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A4E0-609D-4B78-85FA-6DEE4EEE324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3041-4B28-4128-95E2-05939784F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97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A4E0-609D-4B78-85FA-6DEE4EEE324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3041-4B28-4128-95E2-05939784F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31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A4E0-609D-4B78-85FA-6DEE4EEE324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3041-4B28-4128-95E2-05939784F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79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5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 TRANSFER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2179" y="1252537"/>
            <a:ext cx="8413221" cy="5131329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47133" y="-58701"/>
            <a:ext cx="243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>
                <a:solidFill>
                  <a:schemeClr val="bg1"/>
                </a:solidFill>
                <a:latin typeface="Calibri" panose="020F0502020204030204" pitchFamily="34" charset="0"/>
              </a:rPr>
              <a:t>MATRIX TRANSFER </a:t>
            </a:r>
            <a:r>
              <a:rPr lang="en-US" sz="1000" b="1" baseline="0">
                <a:solidFill>
                  <a:schemeClr val="bg1"/>
                </a:solidFill>
                <a:latin typeface="Calibri" panose="020F0502020204030204" pitchFamily="34" charset="0"/>
              </a:rPr>
              <a:t>CURVE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3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82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007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04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230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1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380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175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22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450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0550-2E2C-404C-9266-947CCBBF0E31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1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FER CUR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2179" y="1252537"/>
            <a:ext cx="8413221" cy="5131329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47133" y="-58701"/>
            <a:ext cx="243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smtClean="0">
                <a:solidFill>
                  <a:schemeClr val="bg1"/>
                </a:solidFill>
                <a:latin typeface="Calibri" panose="020F0502020204030204" pitchFamily="34" charset="0"/>
              </a:rPr>
              <a:t>TRANSFER </a:t>
            </a:r>
            <a:r>
              <a:rPr lang="en-US" sz="1000" b="1" baseline="0" smtClean="0">
                <a:solidFill>
                  <a:schemeClr val="bg1"/>
                </a:solidFill>
                <a:latin typeface="Calibri" panose="020F0502020204030204" pitchFamily="34" charset="0"/>
              </a:rPr>
              <a:t>CURVES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2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892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520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94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850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869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41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65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951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5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YSTEM OPTIM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322761"/>
            <a:ext cx="8294687" cy="49704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smtClean="0">
                <a:solidFill>
                  <a:schemeClr val="bg1"/>
                </a:solidFill>
                <a:latin typeface="Calibri" panose="020F0502020204030204" pitchFamily="34" charset="0"/>
              </a:rPr>
              <a:t>SYSTEM</a:t>
            </a:r>
            <a:r>
              <a:rPr lang="en-US" sz="1000" b="1" baseline="0" smtClean="0">
                <a:solidFill>
                  <a:schemeClr val="bg1"/>
                </a:solidFill>
                <a:latin typeface="Calibri" panose="020F0502020204030204" pitchFamily="34" charset="0"/>
              </a:rPr>
              <a:t> OPTIMIZATION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8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D85F-96B4-4754-8B18-7CD6AA017BD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366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65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96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174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765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38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455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253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197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HOTODIODE SC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322761"/>
            <a:ext cx="8294687" cy="49704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smtClean="0">
                <a:solidFill>
                  <a:schemeClr val="bg1"/>
                </a:solidFill>
                <a:latin typeface="Calibri" panose="020F0502020204030204" pitchFamily="34" charset="0"/>
              </a:rPr>
              <a:t>PHOTODIODE</a:t>
            </a:r>
            <a:r>
              <a:rPr lang="en-US" sz="1000" b="1" baseline="0" smtClean="0">
                <a:solidFill>
                  <a:schemeClr val="bg1"/>
                </a:solidFill>
                <a:latin typeface="Calibri" panose="020F0502020204030204" pitchFamily="34" charset="0"/>
              </a:rPr>
              <a:t> SCANS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1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279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29D3-E229-4C5A-BDC9-C02AE823513F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898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032044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88854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679893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867397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2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3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86939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439038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741913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41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NIFE EDGE SC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322761"/>
            <a:ext cx="8294687" cy="49704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-58701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00" b="1" smtClean="0">
                <a:solidFill>
                  <a:schemeClr val="bg1"/>
                </a:solidFill>
                <a:latin typeface="Calibri" panose="020F0502020204030204" pitchFamily="34" charset="0"/>
              </a:rPr>
              <a:t>KNIFE EDGE</a:t>
            </a:r>
            <a:r>
              <a:rPr lang="en-US" sz="1000" b="1" baseline="0" smtClean="0">
                <a:solidFill>
                  <a:schemeClr val="bg1"/>
                </a:solidFill>
                <a:latin typeface="Calibri" panose="020F0502020204030204" pitchFamily="34" charset="0"/>
              </a:rPr>
              <a:t> SCANS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8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19094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596264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950077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1150" y="188913"/>
            <a:ext cx="2090738" cy="58308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5763" y="188913"/>
            <a:ext cx="6122987" cy="58308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9888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e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125538"/>
            <a:ext cx="8294687" cy="497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die Textformatierung des Masters zu bearbeiten.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Test beam results</a:t>
            </a:r>
          </a:p>
        </p:txBody>
      </p:sp>
      <p:sp>
        <p:nvSpPr>
          <p:cNvPr id="1028" name="Rectangle 25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31" name="Rectangle 20"/>
          <p:cNvSpPr>
            <a:spLocks noChangeArrowheads="1"/>
          </p:cNvSpPr>
          <p:nvPr userDrawn="1"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CC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</a:t>
            </a:r>
            <a:r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Mai 17</a:t>
            </a:r>
            <a:r>
              <a:rPr kumimoji="0" lang="en-US" altLang="de-DE" sz="12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</a:t>
            </a:r>
            <a:r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2022 </a:t>
            </a: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Eduard </a:t>
            </a: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Prinker, </a:t>
            </a:r>
            <a:r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r>
            <a:r>
              <a:rPr kumimoji="0" lang="en-US" altLang="de-DE" sz="12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</a:t>
            </a:r>
            <a:r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International Workshop on DEPFET Detectors</a:t>
            </a: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             </a:t>
            </a:r>
            <a:fld id="{6A0D98C7-2588-4752-BE69-B40A7032D4EF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CCFF"/>
                </a:buClr>
                <a:buSzTx/>
                <a:buFont typeface="Wingdings" pitchFamily="2" charset="2"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34" name="Rectangle 24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35" name="Rectangle 19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04800" y="1125538"/>
            <a:ext cx="88392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6" name="Picture 55"/>
          <p:cNvPicPr>
            <a:picLocks noChangeAspect="1" noChangeArrowheads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3068"/>
          <a:stretch>
            <a:fillRect/>
          </a:stretch>
        </p:blipFill>
        <p:spPr bwMode="auto">
          <a:xfrm>
            <a:off x="7731125" y="144463"/>
            <a:ext cx="1393825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506" r:id="rId2"/>
    <p:sldLayoutId id="2147484505" r:id="rId3"/>
    <p:sldLayoutId id="2147484498" r:id="rId4"/>
    <p:sldLayoutId id="2147484502" r:id="rId5"/>
    <p:sldLayoutId id="2147484528" r:id="rId6"/>
    <p:sldLayoutId id="2147484485" r:id="rId7"/>
    <p:sldLayoutId id="2147484525" r:id="rId8"/>
    <p:sldLayoutId id="2147484527" r:id="rId9"/>
    <p:sldLayoutId id="2147484529" r:id="rId10"/>
    <p:sldLayoutId id="2147484526" r:id="rId11"/>
    <p:sldLayoutId id="2147484503" r:id="rId12"/>
    <p:sldLayoutId id="2147484524" r:id="rId13"/>
    <p:sldLayoutId id="2147484523" r:id="rId14"/>
    <p:sldLayoutId id="2147484520" r:id="rId15"/>
    <p:sldLayoutId id="2147484499" r:id="rId16"/>
    <p:sldLayoutId id="2147484435" r:id="rId17"/>
    <p:sldLayoutId id="2147484507" r:id="rId18"/>
    <p:sldLayoutId id="2147484504" r:id="rId19"/>
    <p:sldLayoutId id="2147484501" r:id="rId20"/>
    <p:sldLayoutId id="2147484425" r:id="rId21"/>
    <p:sldLayoutId id="2147484476" r:id="rId22"/>
    <p:sldLayoutId id="2147484426" r:id="rId23"/>
    <p:sldLayoutId id="2147484427" r:id="rId24"/>
    <p:sldLayoutId id="2147484428" r:id="rId25"/>
    <p:sldLayoutId id="2147484429" r:id="rId26"/>
    <p:sldLayoutId id="2147484430" r:id="rId27"/>
    <p:sldLayoutId id="2147484431" r:id="rId28"/>
    <p:sldLayoutId id="2147484432" r:id="rId29"/>
    <p:sldLayoutId id="2147484433" r:id="rId30"/>
    <p:sldLayoutId id="2147484434" r:id="rId31"/>
    <p:sldLayoutId id="2147484478" r:id="rId32"/>
    <p:sldLayoutId id="2147484477" r:id="rId33"/>
    <p:sldLayoutId id="2147484436" r:id="rId34"/>
    <p:sldLayoutId id="2147484475" r:id="rId35"/>
    <p:sldLayoutId id="2147484522" r:id="rId36"/>
    <p:sldLayoutId id="2147484531" r:id="rId3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t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Times New Roman" pitchFamily="18" charset="0"/>
        <a:buChar char="●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 2" pitchFamily="18" charset="2"/>
        <a:buChar char="ö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7940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+mn-lt"/>
        </a:defRPr>
      </a:lvl6pPr>
      <a:lvl7pPr marL="32512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+mn-lt"/>
        </a:defRPr>
      </a:lvl7pPr>
      <a:lvl8pPr marL="37084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+mn-lt"/>
        </a:defRPr>
      </a:lvl8pPr>
      <a:lvl9pPr marL="41656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2A4E0-609D-4B78-85FA-6DEE4EEE324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3041-4B28-4128-95E2-05939784FD4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0550-2E2C-404C-9266-947CCBBF0E31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7F8B1-4EF8-4939-9E51-D6B5470B5F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1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DD85F-96B4-4754-8B18-7CD6AA017BD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7783D-C589-4B79-B40D-14174A0E0C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5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229D3-E229-4C5A-BDC9-C02AE823513F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6F708-BDBD-469E-B585-682ACCDECE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Title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296863" y="908050"/>
            <a:ext cx="71247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text styles</a:t>
            </a:r>
          </a:p>
          <a:p>
            <a:pPr lvl="1"/>
            <a:r>
              <a:rPr lang="de-DE" altLang="de-DE"/>
              <a:t>Second level</a:t>
            </a:r>
          </a:p>
          <a:p>
            <a:pPr lvl="2"/>
            <a:r>
              <a:rPr lang="de-DE" altLang="de-DE"/>
              <a:t>Third level</a:t>
            </a:r>
          </a:p>
          <a:p>
            <a:pPr lvl="3"/>
            <a:r>
              <a:rPr lang="de-DE" altLang="de-DE"/>
              <a:t>Fourth level</a:t>
            </a:r>
          </a:p>
          <a:p>
            <a:pPr lvl="4"/>
            <a:r>
              <a:rPr lang="de-DE" altLang="de-DE"/>
              <a:t>Fifth level</a:t>
            </a:r>
          </a:p>
        </p:txBody>
      </p:sp>
      <p:pic>
        <p:nvPicPr>
          <p:cNvPr id="2059" name="Picture 12" descr="hll-logo-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142875"/>
            <a:ext cx="1439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 txBox="1">
            <a:spLocks noChangeArrowheads="1"/>
          </p:cNvSpPr>
          <p:nvPr userDrawn="1"/>
        </p:nvSpPr>
        <p:spPr>
          <a:xfrm>
            <a:off x="3109913" y="6654800"/>
            <a:ext cx="2895600" cy="260350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altLang="de-DE" sz="1000">
                <a:solidFill>
                  <a:schemeClr val="bg1"/>
                </a:solidFill>
                <a:latin typeface="Calibri" panose="020F0502020204030204" pitchFamily="34" charset="0"/>
              </a:rPr>
              <a:t>Johannes </a:t>
            </a:r>
            <a:r>
              <a:rPr lang="de-DE" altLang="de-DE" sz="1000" err="1">
                <a:solidFill>
                  <a:schemeClr val="bg1"/>
                </a:solidFill>
                <a:latin typeface="Calibri" panose="020F0502020204030204" pitchFamily="34" charset="0"/>
              </a:rPr>
              <a:t>Treis</a:t>
            </a:r>
            <a:r>
              <a:rPr lang="de-DE" altLang="de-DE" sz="1000">
                <a:solidFill>
                  <a:schemeClr val="bg1"/>
                </a:solidFill>
                <a:latin typeface="Calibri" panose="020F0502020204030204" pitchFamily="34" charset="0"/>
              </a:rPr>
              <a:t> / Halbleiterlabor der MPG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61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omic Sans MS" pitchFamily="66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Calibri" panose="020F0502020204030204" pitchFamily="34" charset="0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Calibri" panose="020F0502020204030204" pitchFamily="34" charset="0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Calibri" panose="020F0502020204030204" pitchFamily="34" charset="0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Calibri" panose="020F0502020204030204" pitchFamily="34" charset="0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 bwMode="auto">
          <a:xfrm>
            <a:off x="885825" y="1404925"/>
            <a:ext cx="7772400" cy="171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sz="4000" kern="0" smtClean="0"/>
              <a:t>EDET – Key Findings</a:t>
            </a:r>
            <a:endParaRPr lang="de-DE" altLang="de-DE" sz="4000" kern="0" smtClean="0"/>
          </a:p>
          <a:p>
            <a:pPr>
              <a:buClrTx/>
              <a:buFontTx/>
              <a:buNone/>
              <a:defRPr/>
            </a:pPr>
            <a:r>
              <a:rPr lang="en-US" sz="2000" i="1" smtClean="0">
                <a:solidFill>
                  <a:srgbClr val="FF0000"/>
                </a:solidFill>
              </a:rPr>
              <a:t>EDET DH80k</a:t>
            </a:r>
            <a:r>
              <a:rPr lang="en-US" sz="2000" i="1">
                <a:solidFill>
                  <a:srgbClr val="FF0000"/>
                </a:solidFill>
              </a:rPr>
              <a:t>: </a:t>
            </a:r>
            <a:r>
              <a:rPr lang="de-DE" sz="2000" i="1" smtClean="0">
                <a:solidFill>
                  <a:srgbClr val="FF0000"/>
                </a:solidFill>
              </a:rPr>
              <a:t>Optimization, Calibration &amp; Evaluation</a:t>
            </a:r>
            <a:endParaRPr lang="de-DE" altLang="de-DE" sz="2000" i="1" kern="0" smtClean="0">
              <a:solidFill>
                <a:srgbClr val="FF0000"/>
              </a:solidFill>
            </a:endParaRPr>
          </a:p>
          <a:p>
            <a:pPr>
              <a:buClrTx/>
              <a:buFontTx/>
              <a:buNone/>
              <a:defRPr/>
            </a:pPr>
            <a:r>
              <a:rPr lang="en-US" altLang="de-DE" kern="0" smtClean="0"/>
              <a:t>Mai 17</a:t>
            </a:r>
            <a:r>
              <a:rPr lang="en-US" altLang="de-DE" kern="0" baseline="30000" smtClean="0"/>
              <a:t>th</a:t>
            </a:r>
            <a:r>
              <a:rPr lang="en-US" altLang="de-DE" kern="0" smtClean="0"/>
              <a:t> 2022</a:t>
            </a:r>
            <a:endParaRPr lang="de-DE" altLang="de-DE" kern="0"/>
          </a:p>
        </p:txBody>
      </p:sp>
      <p:sp>
        <p:nvSpPr>
          <p:cNvPr id="4103" name="Rechteck 1"/>
          <p:cNvSpPr>
            <a:spLocks noChangeArrowheads="1"/>
          </p:cNvSpPr>
          <p:nvPr/>
        </p:nvSpPr>
        <p:spPr bwMode="auto">
          <a:xfrm>
            <a:off x="6248400" y="3019425"/>
            <a:ext cx="1095375" cy="43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de-DE" altLang="de-DE"/>
          </a:p>
        </p:txBody>
      </p:sp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15001" r="33698" b="14999"/>
          <a:stretch>
            <a:fillRect/>
          </a:stretch>
        </p:blipFill>
        <p:spPr bwMode="auto">
          <a:xfrm>
            <a:off x="3024188" y="3371850"/>
            <a:ext cx="34956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1" y="256301"/>
            <a:ext cx="2713112" cy="101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ANOTHER EXAMPLE OF GHOST CHARGE</a:t>
            </a:r>
            <a:endParaRPr lang="en-US" sz="180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594" y="2645569"/>
            <a:ext cx="54959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MITIGATING MEASURES …</a:t>
            </a:r>
            <a:endParaRPr lang="en-US" sz="1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de-DE" smtClean="0"/>
              <a:t>Variation Switcher Parameters: extend clear period, increase clear voltage, different sampling points </a:t>
            </a:r>
            <a:r>
              <a:rPr lang="de-DE" smtClean="0">
                <a:sym typeface="Wingdings" panose="05000000000000000000" pitchFamily="2" charset="2"/>
              </a:rPr>
              <a:t> no impact</a:t>
            </a:r>
          </a:p>
          <a:p>
            <a:r>
              <a:rPr lang="de-DE" smtClean="0">
                <a:sym typeface="Wingdings" panose="05000000000000000000" pitchFamily="2" charset="2"/>
              </a:rPr>
              <a:t>Decrease Matrix Current: no impact (corresponding adjustment VnSubIn)</a:t>
            </a:r>
          </a:p>
          <a:p>
            <a:r>
              <a:rPr lang="de-DE" b="1" smtClean="0"/>
              <a:t>Variate DCDE Parameters</a:t>
            </a:r>
            <a:r>
              <a:rPr lang="de-DE" smtClean="0"/>
              <a:t>: set VTCSFN and VTCCASC to maximum </a:t>
            </a:r>
            <a:r>
              <a:rPr lang="de-DE" smtClean="0">
                <a:sym typeface="Wingdings" panose="05000000000000000000" pitchFamily="2" charset="2"/>
              </a:rPr>
              <a:t> </a:t>
            </a:r>
            <a:r>
              <a:rPr lang="de-DE" sz="5400" smtClean="0">
                <a:latin typeface="Segoe UI Emoji" panose="020B0502040204020203" pitchFamily="34" charset="0"/>
                <a:ea typeface="Segoe UI Emoji" panose="020B0502040204020203" pitchFamily="34" charset="0"/>
                <a:sym typeface="Wingdings" panose="05000000000000000000" pitchFamily="2" charset="2"/>
              </a:rPr>
              <a:t>😁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554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GHOST CHARGE after DCDE ADJUSTMENTS</a:t>
            </a:r>
            <a:endParaRPr lang="en-US" sz="180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1607943"/>
            <a:ext cx="8294687" cy="439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8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Pixel Detectors need to be calibrated!</a:t>
            </a:r>
            <a:endParaRPr lang="en-US" sz="160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87579" y="1252538"/>
            <a:ext cx="3241892" cy="51308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560191" y="2930774"/>
            <a:ext cx="2046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1600" b="1" smtClean="0">
                <a:solidFill>
                  <a:srgbClr val="FF0000"/>
                </a:solidFill>
                <a:latin typeface="Calibri" panose="020F0502020204030204" pitchFamily="34" charset="0"/>
              </a:rPr>
              <a:t>Despite "flat-field" LED-Illumination:</a:t>
            </a:r>
          </a:p>
          <a:p>
            <a:pPr algn="ctr">
              <a:spcAft>
                <a:spcPts val="1200"/>
              </a:spcAft>
            </a:pPr>
            <a:r>
              <a:rPr lang="de-DE" sz="1600" b="1" smtClean="0">
                <a:solidFill>
                  <a:srgbClr val="FF0000"/>
                </a:solidFill>
                <a:latin typeface="Calibri" panose="020F0502020204030204" pitchFamily="34" charset="0"/>
              </a:rPr>
              <a:t>"mosaic" picture instead of homogeneous image</a:t>
            </a:r>
            <a:endParaRPr lang="en-US" sz="1600" b="1" dirty="0" err="1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Cd</a:t>
            </a:r>
            <a:r>
              <a:rPr lang="de-DE" baseline="30000" smtClean="0"/>
              <a:t>109</a:t>
            </a:r>
            <a:r>
              <a:rPr lang="de-DE" smtClean="0"/>
              <a:t> Source Pixel </a:t>
            </a:r>
            <a:r>
              <a:rPr lang="de-DE" smtClean="0"/>
              <a:t>Histograms</a:t>
            </a:r>
            <a:endParaRPr lang="en-US" sz="1600"/>
          </a:p>
        </p:txBody>
      </p:sp>
      <p:pic>
        <p:nvPicPr>
          <p:cNvPr id="6" name="Inhaltsplatzhalt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3363" y="1252538"/>
            <a:ext cx="7250324" cy="51308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84213" y="6095286"/>
            <a:ext cx="8258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b="1" smtClean="0">
                <a:solidFill>
                  <a:srgbClr val="FF0000"/>
                </a:solidFill>
                <a:latin typeface="Calibri" panose="020F0502020204030204" pitchFamily="34" charset="0"/>
              </a:rPr>
              <a:t>For some pixels peak at </a:t>
            </a:r>
            <a:r>
              <a:rPr lang="de-DE" sz="2000" b="1" smtClean="0">
                <a:solidFill>
                  <a:srgbClr val="FF0000"/>
                </a:solidFill>
                <a:latin typeface="Calibri" panose="020F0502020204030204" pitchFamily="34" charset="0"/>
              </a:rPr>
              <a:t>25 </a:t>
            </a:r>
            <a:r>
              <a:rPr lang="de-DE" sz="2000" b="1" smtClean="0">
                <a:solidFill>
                  <a:srgbClr val="FF0000"/>
                </a:solidFill>
                <a:latin typeface="Calibri" panose="020F0502020204030204" pitchFamily="34" charset="0"/>
              </a:rPr>
              <a:t>ADU for others at 45 ADU </a:t>
            </a:r>
            <a:r>
              <a:rPr lang="de-DE" sz="2000" b="1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need for Calibration</a:t>
            </a:r>
            <a:endParaRPr lang="en-US" sz="2000" b="1" dirty="0" err="1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Cd</a:t>
            </a:r>
            <a:r>
              <a:rPr lang="de-DE" baseline="30000" smtClean="0"/>
              <a:t>109</a:t>
            </a:r>
            <a:r>
              <a:rPr lang="de-DE" smtClean="0"/>
              <a:t> Source </a:t>
            </a:r>
            <a:r>
              <a:rPr lang="de-DE" smtClean="0"/>
              <a:t>Calibration (I)</a:t>
            </a:r>
            <a:endParaRPr lang="en-US" sz="160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3125" y="1252538"/>
            <a:ext cx="51308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Cd</a:t>
            </a:r>
            <a:r>
              <a:rPr lang="de-DE" baseline="30000" smtClean="0"/>
              <a:t>109</a:t>
            </a:r>
            <a:r>
              <a:rPr lang="de-DE" smtClean="0"/>
              <a:t> Source </a:t>
            </a:r>
            <a:r>
              <a:rPr lang="de-DE" smtClean="0"/>
              <a:t>Calibration (II)</a:t>
            </a:r>
            <a:endParaRPr lang="en-US" sz="160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3125" y="1252538"/>
            <a:ext cx="51308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Cd</a:t>
            </a:r>
            <a:r>
              <a:rPr lang="de-DE" baseline="30000" smtClean="0"/>
              <a:t>109</a:t>
            </a:r>
            <a:r>
              <a:rPr lang="de-DE" smtClean="0"/>
              <a:t> Source </a:t>
            </a:r>
            <a:r>
              <a:rPr lang="de-DE" smtClean="0"/>
              <a:t>Calibration (III)</a:t>
            </a:r>
            <a:endParaRPr lang="en-US" sz="160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3125" y="1252538"/>
            <a:ext cx="51308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EDET SIGNAL COMPRESSION</a:t>
            </a:r>
            <a:br>
              <a:rPr lang="de-DE" sz="2400" smtClean="0"/>
            </a:br>
            <a:r>
              <a:rPr lang="de-DE" sz="1600" smtClean="0"/>
              <a:t>EDET Charge Handling Capacity significantly increased</a:t>
            </a:r>
            <a:endParaRPr lang="en-US" sz="1600"/>
          </a:p>
        </p:txBody>
      </p:sp>
      <p:pic>
        <p:nvPicPr>
          <p:cNvPr id="6" name="Inhaltsplatzhalt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1650" y="2076538"/>
            <a:ext cx="8413750" cy="34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Calibrate Basis-LED-Intensity with </a:t>
            </a:r>
            <a:r>
              <a:rPr lang="de-DE" sz="2400" baseline="30000" smtClean="0"/>
              <a:t>109</a:t>
            </a:r>
            <a:r>
              <a:rPr lang="de-DE" sz="2400" smtClean="0"/>
              <a:t>Cd Source</a:t>
            </a:r>
            <a:endParaRPr lang="en-US" sz="1600"/>
          </a:p>
        </p:txBody>
      </p:sp>
      <p:pic>
        <p:nvPicPr>
          <p:cNvPr id="6" name="Inhaltsplatzhalt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1650" y="2018205"/>
            <a:ext cx="8413750" cy="359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OPTIMIZATION</a:t>
            </a:r>
            <a:br>
              <a:rPr lang="en-US" smtClean="0"/>
            </a:br>
            <a:r>
              <a:rPr lang="en-US" sz="1600" smtClean="0"/>
              <a:t>What to optimize?</a:t>
            </a:r>
            <a:endParaRPr lang="en-US" sz="16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/>
              <a:t>Single Components: </a:t>
            </a:r>
            <a:r>
              <a:rPr lang="de-DE" smtClean="0"/>
              <a:t>DCDE, DEPFET-Sensor, Power System, ...</a:t>
            </a:r>
          </a:p>
          <a:p>
            <a:r>
              <a:rPr lang="de-DE" b="1" smtClean="0"/>
              <a:t>Interchip Communication: </a:t>
            </a:r>
            <a:r>
              <a:rPr lang="de-DE" smtClean="0"/>
              <a:t>Delay Scans, JTAG</a:t>
            </a:r>
          </a:p>
          <a:p>
            <a:r>
              <a:rPr lang="de-DE" b="1" smtClean="0"/>
              <a:t>Whole System: </a:t>
            </a:r>
            <a:r>
              <a:rPr lang="de-DE" smtClean="0"/>
              <a:t>Offset Compression, Ghost Charge, Sampling Point Analysis, …</a:t>
            </a:r>
          </a:p>
          <a:p>
            <a:endParaRPr lang="de-DE" smtClean="0"/>
          </a:p>
          <a:p>
            <a:pPr marL="0" indent="0" algn="ctr">
              <a:buNone/>
            </a:pPr>
            <a:r>
              <a:rPr lang="de-DE" b="1" smtClean="0">
                <a:solidFill>
                  <a:srgbClr val="FF0000"/>
                </a:solidFill>
                <a:sym typeface="Wingdings" panose="05000000000000000000" pitchFamily="2" charset="2"/>
              </a:rPr>
              <a:t> ULTIMATE GOAL: increase SNR</a:t>
            </a:r>
            <a:endParaRPr lang="de-DE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LED allows to establish Charge Curves for all Pixels at once…</a:t>
            </a:r>
            <a:endParaRPr lang="en-US" sz="160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3701" y="1252538"/>
            <a:ext cx="7249647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WHOLE SENSOR CALIBRATION</a:t>
            </a:r>
            <a:endParaRPr lang="en-US" sz="160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4916" y="1252538"/>
            <a:ext cx="6487218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KNIFE EDGE MEASUREMENT</a:t>
            </a:r>
            <a:endParaRPr lang="en-US" sz="160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313" y="1662187"/>
            <a:ext cx="8294687" cy="389716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471270" y="5780015"/>
            <a:ext cx="3050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smtClean="0">
                <a:solidFill>
                  <a:srgbClr val="FF0000"/>
                </a:solidFill>
                <a:latin typeface="Calibri" panose="020F0502020204030204" pitchFamily="34" charset="0"/>
              </a:rPr>
              <a:t>PHOTOGRAPHY: ISO 12233 (2017)</a:t>
            </a:r>
            <a:endParaRPr lang="en-US" sz="1600" b="1" dirty="0" err="1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DETERMINE EXACT KNIFE EDGE ANGLE</a:t>
            </a:r>
            <a:endParaRPr lang="en-US" sz="160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313" y="2191596"/>
            <a:ext cx="8294687" cy="283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SUPERSAMPLING &amp; ESTABLISH ESF</a:t>
            </a:r>
            <a:endParaRPr lang="en-US" sz="160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985" y="1125538"/>
            <a:ext cx="7377343" cy="49704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2273416" y="6096000"/>
                <a:ext cx="666849" cy="626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𝐴𝐷𝑈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err="1" smtClean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416" y="6096000"/>
                <a:ext cx="666849" cy="626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503983" y="6240046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de-DE" sz="1600" b="1" smtClean="0">
                <a:solidFill>
                  <a:srgbClr val="FF0000"/>
                </a:solidFill>
                <a:latin typeface="Calibri" panose="020F0502020204030204" pitchFamily="34" charset="0"/>
              </a:rPr>
              <a:t>inning</a:t>
            </a:r>
            <a:endParaRPr lang="en-US" sz="1600" b="1" dirty="0" err="1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Gerade Verbindung mit Pfeil 9"/>
          <p:cNvCxnSpPr>
            <a:stCxn id="4" idx="3"/>
            <a:endCxn id="8" idx="1"/>
          </p:cNvCxnSpPr>
          <p:nvPr/>
        </p:nvCxnSpPr>
        <p:spPr bwMode="auto">
          <a:xfrm>
            <a:off x="2940265" y="6409323"/>
            <a:ext cx="563718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>
            <a:off x="4435267" y="6486258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>
            <a:stCxn id="8" idx="3"/>
          </p:cNvCxnSpPr>
          <p:nvPr/>
        </p:nvCxnSpPr>
        <p:spPr bwMode="auto">
          <a:xfrm flipV="1">
            <a:off x="4333056" y="5888053"/>
            <a:ext cx="1512267" cy="52127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435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ESF &amp; LSF</a:t>
            </a:r>
            <a:endParaRPr lang="en-US" sz="160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313" y="1857698"/>
            <a:ext cx="8294687" cy="350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MODULATION TRANSFER FUNCTION – MTF </a:t>
            </a:r>
            <a:endParaRPr lang="en-US" sz="160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643" y="1175504"/>
            <a:ext cx="8294687" cy="460208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18437" y="5947795"/>
            <a:ext cx="832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smtClean="0">
                <a:solidFill>
                  <a:srgbClr val="FF0000"/>
                </a:solidFill>
                <a:latin typeface="Calibri" panose="020F0502020204030204" pitchFamily="34" charset="0"/>
              </a:rPr>
              <a:t>In analogy to audio signals where Fourier Transformation switches from time to frequency domain, an image's contrast is decomposed to its spatial frequencies </a:t>
            </a:r>
            <a:r>
              <a:rPr lang="de-DE" sz="1600" b="1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lp/mm</a:t>
            </a:r>
            <a:endParaRPr lang="en-US" sz="1600" b="1" dirty="0" err="1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000" smtClean="0"/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endParaRPr lang="de-DE" sz="2000" smtClean="0"/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endParaRPr lang="de-DE" sz="2000" smtClean="0"/>
          </a:p>
          <a:p>
            <a:pPr marL="0" indent="0" algn="ctr">
              <a:buNone/>
            </a:pPr>
            <a:r>
              <a:rPr lang="de-DE" sz="4000" b="1" smtClean="0"/>
              <a:t>THANK 	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8833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EDET HYBRID BOARD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4636" y="416824"/>
            <a:ext cx="5024926" cy="6699902"/>
          </a:xfrm>
        </p:spPr>
      </p:pic>
      <p:sp>
        <p:nvSpPr>
          <p:cNvPr id="5" name="Textfeld 4"/>
          <p:cNvSpPr txBox="1"/>
          <p:nvPr/>
        </p:nvSpPr>
        <p:spPr>
          <a:xfrm>
            <a:off x="684213" y="6350466"/>
            <a:ext cx="8180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b="1" smtClean="0">
                <a:solidFill>
                  <a:srgbClr val="FF0000"/>
                </a:solidFill>
                <a:latin typeface="Calibri" panose="020F0502020204030204" pitchFamily="34" charset="0"/>
              </a:rPr>
              <a:t>Delay Scan, DCDE optimization, Sample Point Determination, Noise Analysis, Transfer Curves…</a:t>
            </a:r>
            <a:endParaRPr lang="en-US" sz="1600" b="1" dirty="0" err="1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Laser Scan of one single EDET Pixel</a:t>
            </a:r>
            <a:br>
              <a:rPr lang="de-DE" sz="2400" smtClean="0"/>
            </a:br>
            <a:r>
              <a:rPr lang="de-DE" sz="1600" smtClean="0"/>
              <a:t>constant laser charge, 1 µm motorstage steps</a:t>
            </a:r>
            <a:endParaRPr lang="en-US" sz="1600"/>
          </a:p>
        </p:txBody>
      </p:sp>
      <p:pic>
        <p:nvPicPr>
          <p:cNvPr id="7" name="Inhaltsplatzhalt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435" y="1322388"/>
            <a:ext cx="7028242" cy="497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OPTIMIZATION</a:t>
            </a:r>
            <a:br>
              <a:rPr lang="en-US" smtClean="0"/>
            </a:br>
            <a:r>
              <a:rPr lang="en-US" sz="1600" smtClean="0"/>
              <a:t>Systematic Approach</a:t>
            </a:r>
            <a:endParaRPr lang="en-US" sz="16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823619"/>
              </p:ext>
            </p:extLst>
          </p:nvPr>
        </p:nvGraphicFramePr>
        <p:xfrm>
          <a:off x="684213" y="1322388"/>
          <a:ext cx="8294688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896">
                  <a:extLst>
                    <a:ext uri="{9D8B030D-6E8A-4147-A177-3AD203B41FA5}">
                      <a16:colId xmlns:a16="http://schemas.microsoft.com/office/drawing/2014/main" val="1977486087"/>
                    </a:ext>
                  </a:extLst>
                </a:gridCol>
                <a:gridCol w="2764896">
                  <a:extLst>
                    <a:ext uri="{9D8B030D-6E8A-4147-A177-3AD203B41FA5}">
                      <a16:colId xmlns:a16="http://schemas.microsoft.com/office/drawing/2014/main" val="2783120384"/>
                    </a:ext>
                  </a:extLst>
                </a:gridCol>
                <a:gridCol w="2764896">
                  <a:extLst>
                    <a:ext uri="{9D8B030D-6E8A-4147-A177-3AD203B41FA5}">
                      <a16:colId xmlns:a16="http://schemas.microsoft.com/office/drawing/2014/main" val="242110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</a:t>
                      </a:r>
                      <a:r>
                        <a:rPr lang="de-DE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 1: DCDE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 2: Sensor Charge Collection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715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Define Objective</a:t>
                      </a:r>
                      <a:r>
                        <a:rPr lang="de-DE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Function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Missing Codes,</a:t>
                      </a:r>
                      <a:r>
                        <a:rPr lang="de-DE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INL, DNL, noise … </a:t>
                      </a:r>
                      <a:r>
                        <a:rPr lang="de-DE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Hierarachy?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Maximize Charge Collection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33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Define Objective</a:t>
                      </a:r>
                      <a:r>
                        <a:rPr lang="de-DE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Parameters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 15 DCDE 7-bit</a:t>
                      </a:r>
                      <a:r>
                        <a:rPr lang="de-DE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DAC settings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DEPFET Voltages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5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Select Methods</a:t>
                      </a:r>
                      <a:r>
                        <a:rPr lang="de-DE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suitable Instruments (sometimes have to be developed)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External current source </a:t>
                      </a:r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increasing</a:t>
                      </a:r>
                      <a:r>
                        <a:rPr lang="de-DE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signal injection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2D-Voltage Sweeps + LED</a:t>
                      </a:r>
                      <a:r>
                        <a:rPr lang="de-DE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Charge Injection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53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necessary Algorithms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64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 Curves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2-D Charge Collection Maps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862349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830510" y="5612235"/>
            <a:ext cx="777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smtClean="0">
                <a:solidFill>
                  <a:srgbClr val="FF0000"/>
                </a:solidFill>
                <a:latin typeface="Calibri" panose="020F0502020204030204" pitchFamily="34" charset="0"/>
              </a:rPr>
              <a:t>Time Management: </a:t>
            </a:r>
            <a:r>
              <a:rPr lang="de-DE" sz="1600" smtClean="0">
                <a:latin typeface="Calibri" panose="020F0502020204030204" pitchFamily="34" charset="0"/>
              </a:rPr>
              <a:t>sweep step widths, selection of parameters, selection of favorable regions, …</a:t>
            </a:r>
            <a:endParaRPr lang="en-US" sz="16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Laser Scan 9 x 16 pixel array</a:t>
            </a:r>
            <a:br>
              <a:rPr lang="de-DE" sz="2400" smtClean="0"/>
            </a:br>
            <a:r>
              <a:rPr lang="de-DE" sz="1600" smtClean="0"/>
              <a:t>constant laser charge</a:t>
            </a:r>
            <a:endParaRPr lang="en-US" sz="1600"/>
          </a:p>
        </p:txBody>
      </p:sp>
      <p:pic>
        <p:nvPicPr>
          <p:cNvPr id="7" name="Inhaltsplatzhalt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224" y="1238498"/>
            <a:ext cx="7028242" cy="497046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30510" y="2374083"/>
            <a:ext cx="2772939" cy="178510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b="1" smtClean="0">
                <a:solidFill>
                  <a:srgbClr val="FF0000"/>
                </a:solidFill>
                <a:latin typeface="Calibri" panose="020F0502020204030204" pitchFamily="34" charset="0"/>
              </a:rPr>
              <a:t>3 µm step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b="1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  <a:r>
              <a:rPr lang="de-DE" sz="2000" b="1" smtClean="0">
                <a:solidFill>
                  <a:srgbClr val="FF0000"/>
                </a:solidFill>
                <a:latin typeface="Calibri" panose="020F0502020204030204" pitchFamily="34" charset="0"/>
              </a:rPr>
              <a:t>ighest pixel value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b="1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r>
              <a:rPr lang="de-DE" sz="2000" b="1" smtClean="0">
                <a:solidFill>
                  <a:srgbClr val="FF0000"/>
                </a:solidFill>
                <a:latin typeface="Calibri" panose="020F0502020204030204" pitchFamily="34" charset="0"/>
              </a:rPr>
              <a:t>mall tilt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b="1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de-DE" sz="2000" b="1" smtClean="0">
                <a:solidFill>
                  <a:srgbClr val="FF0000"/>
                </a:solidFill>
                <a:latin typeface="Calibri" panose="020F0502020204030204" pitchFamily="34" charset="0"/>
              </a:rPr>
              <a:t>hicker blue=drift line</a:t>
            </a:r>
            <a:endParaRPr lang="en-US" sz="2000" b="1" dirty="0" err="1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E1_I_2 Can these Transfer Curves Improved</a:t>
            </a:r>
            <a:r>
              <a:rPr lang="de-DE" sz="2400" smtClean="0"/>
              <a:t>?</a:t>
            </a:r>
            <a:endParaRPr lang="en-US" sz="180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985" y="1322388"/>
            <a:ext cx="6981143" cy="497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E1_I_2 DCDE Optimized</a:t>
            </a:r>
            <a:endParaRPr lang="en-US" sz="180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434" y="1322388"/>
            <a:ext cx="6902244" cy="497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GHOST CHARGE</a:t>
            </a:r>
            <a:endParaRPr lang="en-US" sz="1800"/>
          </a:p>
        </p:txBody>
      </p:sp>
      <p:sp>
        <p:nvSpPr>
          <p:cNvPr id="7" name="Textfeld 6"/>
          <p:cNvSpPr txBox="1"/>
          <p:nvPr/>
        </p:nvSpPr>
        <p:spPr>
          <a:xfrm>
            <a:off x="1008528" y="5872185"/>
            <a:ext cx="764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henomenon </a:t>
            </a: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an additional measured pixel current without any external charge injection </a:t>
            </a:r>
            <a:endParaRPr lang="en-US" sz="1600" b="1" dirty="0" err="1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1780749"/>
            <a:ext cx="8294687" cy="40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GHOST CHARGE</a:t>
            </a:r>
            <a:endParaRPr lang="en-US" sz="1800"/>
          </a:p>
        </p:txBody>
      </p:sp>
      <p:sp>
        <p:nvSpPr>
          <p:cNvPr id="7" name="Textfeld 6"/>
          <p:cNvSpPr txBox="1"/>
          <p:nvPr/>
        </p:nvSpPr>
        <p:spPr>
          <a:xfrm>
            <a:off x="3603583" y="5875091"/>
            <a:ext cx="288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not be calibrated away!</a:t>
            </a:r>
            <a:endParaRPr lang="en-US" sz="1600" b="1" dirty="0" err="1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1807013"/>
            <a:ext cx="8294687" cy="40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GHOST CHARGE</a:t>
            </a:r>
            <a:br>
              <a:rPr lang="de-DE" sz="2400" smtClean="0"/>
            </a:br>
            <a:r>
              <a:rPr lang="de-DE" sz="1600" smtClean="0"/>
              <a:t>detailed view</a:t>
            </a:r>
            <a:endParaRPr lang="en-US" sz="160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1368544"/>
            <a:ext cx="8294687" cy="44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DIFFERENT MASKS – GHOST CHARGE REMAINS</a:t>
            </a:r>
            <a:endParaRPr lang="en-US" sz="18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209" y="1420055"/>
            <a:ext cx="55340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Aft>
            <a:spcPts val="1200"/>
          </a:spcAft>
          <a:defRPr sz="1600" dirty="0" err="1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Bildschirmpräsentation (4:3)</PresentationFormat>
  <Paragraphs>78</Paragraphs>
  <Slides>30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30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Comic Sans MS</vt:lpstr>
      <vt:lpstr>Segoe UI Emoji</vt:lpstr>
      <vt:lpstr>Times New Roman</vt:lpstr>
      <vt:lpstr>Wingdings</vt:lpstr>
      <vt:lpstr>Wingdings 2</vt:lpstr>
      <vt:lpstr>Default Design</vt:lpstr>
      <vt:lpstr>3_Benutzerdefiniertes Design</vt:lpstr>
      <vt:lpstr>2_Benutzerdefiniertes Design</vt:lpstr>
      <vt:lpstr>1_Benutzerdefiniertes Design</vt:lpstr>
      <vt:lpstr>Benutzerdefiniertes Design</vt:lpstr>
      <vt:lpstr>1_Default Design</vt:lpstr>
      <vt:lpstr>PowerPoint-Präsentation</vt:lpstr>
      <vt:lpstr>SYSTEM OPTIMIZATION What to optimize?</vt:lpstr>
      <vt:lpstr>SYSTEM OPTIMIZATION Systematic Approach</vt:lpstr>
      <vt:lpstr>E1_I_2 Can these Transfer Curves Improved?</vt:lpstr>
      <vt:lpstr>E1_I_2 DCDE Optimized</vt:lpstr>
      <vt:lpstr>GHOST CHARGE</vt:lpstr>
      <vt:lpstr>GHOST CHARGE</vt:lpstr>
      <vt:lpstr>GHOST CHARGE detailed view</vt:lpstr>
      <vt:lpstr>DIFFERENT MASKS – GHOST CHARGE REMAINS</vt:lpstr>
      <vt:lpstr>ANOTHER EXAMPLE OF GHOST CHARGE</vt:lpstr>
      <vt:lpstr>MITIGATING MEASURES …</vt:lpstr>
      <vt:lpstr>GHOST CHARGE after DCDE ADJUSTMENTS</vt:lpstr>
      <vt:lpstr>Pixel Detectors need to be calibrated!</vt:lpstr>
      <vt:lpstr>Cd109 Source Pixel Histograms</vt:lpstr>
      <vt:lpstr>Cd109 Source Calibration (I)</vt:lpstr>
      <vt:lpstr>Cd109 Source Calibration (II)</vt:lpstr>
      <vt:lpstr>Cd109 Source Calibration (III)</vt:lpstr>
      <vt:lpstr>EDET SIGNAL COMPRESSION EDET Charge Handling Capacity significantly increased</vt:lpstr>
      <vt:lpstr>Calibrate Basis-LED-Intensity with 109Cd Source</vt:lpstr>
      <vt:lpstr>LED allows to establish Charge Curves for all Pixels at once…</vt:lpstr>
      <vt:lpstr>WHOLE SENSOR CALIBRATION</vt:lpstr>
      <vt:lpstr>KNIFE EDGE MEASUREMENT</vt:lpstr>
      <vt:lpstr>DETERMINE EXACT KNIFE EDGE ANGLE</vt:lpstr>
      <vt:lpstr>SUPERSAMPLING &amp; ESTABLISH ESF</vt:lpstr>
      <vt:lpstr>ESF &amp; LSF</vt:lpstr>
      <vt:lpstr>MODULATION TRANSFER FUNCTION – MTF </vt:lpstr>
      <vt:lpstr>PowerPoint-Präsentation</vt:lpstr>
      <vt:lpstr>EDET HYBRID BOARD</vt:lpstr>
      <vt:lpstr>Laser Scan of one single EDET Pixel constant laser charge, 1 µm motorstage steps</vt:lpstr>
      <vt:lpstr>Laser Scan 9 x 16 pixel array constant laser charge</vt:lpstr>
    </vt:vector>
  </TitlesOfParts>
  <Company>FAUST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Tasks for the SDC card</dc:title>
  <dc:creator>jft</dc:creator>
  <cp:lastModifiedBy>Eduard Prinker</cp:lastModifiedBy>
  <cp:revision>1877</cp:revision>
  <cp:lastPrinted>2022-05-17T07:09:13Z</cp:lastPrinted>
  <dcterms:created xsi:type="dcterms:W3CDTF">2002-11-25T10:47:35Z</dcterms:created>
  <dcterms:modified xsi:type="dcterms:W3CDTF">2022-05-17T07:12:18Z</dcterms:modified>
</cp:coreProperties>
</file>