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96" r:id="rId3"/>
    <p:sldId id="303" r:id="rId4"/>
    <p:sldId id="295" r:id="rId5"/>
    <p:sldId id="319" r:id="rId6"/>
    <p:sldId id="297" r:id="rId7"/>
    <p:sldId id="304" r:id="rId8"/>
    <p:sldId id="322" r:id="rId9"/>
    <p:sldId id="321" r:id="rId10"/>
    <p:sldId id="298" r:id="rId11"/>
    <p:sldId id="305" r:id="rId12"/>
    <p:sldId id="320" r:id="rId13"/>
    <p:sldId id="308" r:id="rId14"/>
    <p:sldId id="318" r:id="rId15"/>
    <p:sldId id="312" r:id="rId16"/>
    <p:sldId id="306" r:id="rId17"/>
    <p:sldId id="310" r:id="rId18"/>
    <p:sldId id="307" r:id="rId19"/>
    <p:sldId id="309" r:id="rId20"/>
    <p:sldId id="302" r:id="rId21"/>
    <p:sldId id="311" r:id="rId22"/>
    <p:sldId id="317" r:id="rId23"/>
    <p:sldId id="316" r:id="rId24"/>
    <p:sldId id="313" r:id="rId25"/>
    <p:sldId id="314" r:id="rId26"/>
    <p:sldId id="315" r:id="rId27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313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1502" autoAdjust="0"/>
  </p:normalViewPr>
  <p:slideViewPr>
    <p:cSldViewPr snapToGrid="0">
      <p:cViewPr varScale="1">
        <p:scale>
          <a:sx n="90" d="100"/>
          <a:sy n="90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364" y="-90"/>
      </p:cViewPr>
      <p:guideLst>
        <p:guide orient="horz" pos="2960"/>
        <p:guide pos="22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156F2ABD-ADF0-415D-B19F-C5765A0101F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4050"/>
            <a:ext cx="5608320" cy="4229100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316776A6-FF95-4CAB-880E-886FC13F7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76A6-FF95-4CAB-880E-886FC13F73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740EF5-40A4-4DBD-8066-5EB31E15D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/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5" descr="Logo_UBo_h24_CMY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3886200"/>
            <a:ext cx="706755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Data Handling Processor v0.1</a:t>
            </a:r>
            <a:br>
              <a:rPr lang="en-US" dirty="0" smtClean="0"/>
            </a:br>
            <a:r>
              <a:rPr lang="en-US" sz="2800" dirty="0" smtClean="0"/>
              <a:t>First Test Results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Tomasz Hemperek</a:t>
            </a:r>
            <a:endParaRPr lang="en-US" dirty="0"/>
          </a:p>
        </p:txBody>
      </p:sp>
      <p:pic>
        <p:nvPicPr>
          <p:cNvPr id="6" name="Picture 5" descr="silab logo rg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1914525"/>
            <a:ext cx="2961290" cy="1066800"/>
          </a:xfrm>
          <a:prstGeom prst="rect">
            <a:avLst/>
          </a:prstGeom>
        </p:spPr>
      </p:pic>
      <p:pic>
        <p:nvPicPr>
          <p:cNvPr id="8" name="Picture 5" descr="Logo_UBo_h24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0"/>
            <a:ext cx="2195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DHP0</a:t>
            </a:r>
            <a:r>
              <a:rPr lang="pl-PL" dirty="0" smtClean="0"/>
              <a:t>1 -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29375" y="6346825"/>
            <a:ext cx="2289048" cy="365760"/>
          </a:xfrm>
        </p:spPr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Prototype with 32 input chip </a:t>
            </a:r>
            <a:endParaRPr lang="en-US" dirty="0"/>
          </a:p>
        </p:txBody>
      </p:sp>
      <p:pic>
        <p:nvPicPr>
          <p:cNvPr id="6" name="Picture 5" descr="DHP01_layout.png"/>
          <p:cNvPicPr>
            <a:picLocks noChangeAspect="1"/>
          </p:cNvPicPr>
          <p:nvPr/>
        </p:nvPicPr>
        <p:blipFill>
          <a:blip r:embed="rId3" cstate="print"/>
          <a:srcRect l="8229" t="15170" r="9062" b="14507"/>
          <a:stretch>
            <a:fillRect/>
          </a:stretch>
        </p:blipFill>
        <p:spPr>
          <a:xfrm>
            <a:off x="581025" y="1819274"/>
            <a:ext cx="7955263" cy="4248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1925" y="2647950"/>
            <a:ext cx="1247775" cy="1133475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OFFSET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MEORIES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9075" y="4438650"/>
            <a:ext cx="1247775" cy="70485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OUT FIFO MEORY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276849"/>
            <a:ext cx="239077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ANALOG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275" y="5267324"/>
            <a:ext cx="153352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CML TX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900" y="5267324"/>
            <a:ext cx="1228725" cy="3619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2xPLL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900" y="2390774"/>
            <a:ext cx="7115175" cy="1714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HSTL RX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9725" y="2695575"/>
            <a:ext cx="2543175" cy="236220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RAW DATA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MEMORIES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2667000"/>
            <a:ext cx="2543175" cy="2362200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RAW DATA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MEMORIES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19086" y="4757737"/>
            <a:ext cx="1571625" cy="133351"/>
          </a:xfrm>
          <a:prstGeom prst="rect">
            <a:avLst/>
          </a:prstGeom>
          <a:solidFill>
            <a:schemeClr val="accent3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LVDS RX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999" y="6044684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~5.5mln transistors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14375" y="1952625"/>
            <a:ext cx="7762875" cy="9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577013" y="3976686"/>
            <a:ext cx="4000499" cy="9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5400000">
            <a:off x="8390304" y="384441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2mm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736" y="165365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4mm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DHP0</a:t>
            </a:r>
            <a:r>
              <a:rPr lang="pl-PL" dirty="0" smtClean="0"/>
              <a:t>1 – Bump bonding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pic>
        <p:nvPicPr>
          <p:cNvPr id="10" name="Content Placeholder 6" descr="DHP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1" y="1490079"/>
            <a:ext cx="3019424" cy="1619642"/>
          </a:xfrm>
        </p:spPr>
      </p:pic>
      <p:pic>
        <p:nvPicPr>
          <p:cNvPr id="12" name="Picture 11" descr="DHP_01_socket_g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265" y="3590925"/>
            <a:ext cx="2525085" cy="27621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68399" y="3250137"/>
            <a:ext cx="541626" cy="207437"/>
          </a:xfrm>
          <a:prstGeom prst="rightArrow">
            <a:avLst>
              <a:gd name="adj1" fmla="val 50000"/>
              <a:gd name="adj2" fmla="val 5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1771651" y="3171825"/>
            <a:ext cx="323850" cy="304800"/>
          </a:xfrm>
          <a:prstGeom prst="plus">
            <a:avLst>
              <a:gd name="adj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HP_bo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7975" y="1628774"/>
            <a:ext cx="46863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DHP01 + DCDB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 descr="DHP_DC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32755" y="1219200"/>
            <a:ext cx="6678489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pic>
        <p:nvPicPr>
          <p:cNvPr id="6" name="Picture 5" descr="image63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625" y="1562101"/>
            <a:ext cx="2695575" cy="195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3976" y="1295400"/>
            <a:ext cx="239077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Xilinx XUPV5-LX110T 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38551" y="2533650"/>
            <a:ext cx="1219200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6200000">
            <a:off x="4988724" y="3688556"/>
            <a:ext cx="595312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C-doctor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75" y="4233863"/>
            <a:ext cx="1885950" cy="1851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62425" y="3523004"/>
            <a:ext cx="145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Ethernet</a:t>
            </a:r>
          </a:p>
          <a:p>
            <a:r>
              <a:rPr lang="pl-PL" sz="1600" b="1" dirty="0" smtClean="0"/>
              <a:t>TCP/IP</a:t>
            </a:r>
            <a:endParaRPr lang="en-US" sz="16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629102" y="1910834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GPIO</a:t>
            </a:r>
          </a:p>
          <a:p>
            <a:r>
              <a:rPr lang="pl-PL" b="1" dirty="0" smtClean="0"/>
              <a:t>SMA/Coax</a:t>
            </a:r>
            <a:endParaRPr lang="en-US" b="1" dirty="0"/>
          </a:p>
        </p:txBody>
      </p:sp>
      <p:pic>
        <p:nvPicPr>
          <p:cNvPr id="17" name="Picture 16" descr="plp_111907.jpg"/>
          <p:cNvPicPr>
            <a:picLocks noChangeAspect="1"/>
          </p:cNvPicPr>
          <p:nvPr/>
        </p:nvPicPr>
        <p:blipFill>
          <a:blip r:embed="rId4" cstate="print"/>
          <a:srcRect l="23653" r="20772"/>
          <a:stretch>
            <a:fillRect/>
          </a:stretch>
        </p:blipFill>
        <p:spPr>
          <a:xfrm>
            <a:off x="6886575" y="3762375"/>
            <a:ext cx="2295525" cy="2521209"/>
          </a:xfrm>
          <a:prstGeom prst="rect">
            <a:avLst/>
          </a:prstGeom>
        </p:spPr>
      </p:pic>
      <p:pic>
        <p:nvPicPr>
          <p:cNvPr id="19" name="Picture 18" descr="dhp01_pc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52540" y="1737567"/>
            <a:ext cx="3429001" cy="3192364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29300" y="3533775"/>
            <a:ext cx="23812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53125" y="3542054"/>
            <a:ext cx="145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Ethernet</a:t>
            </a:r>
          </a:p>
          <a:p>
            <a:r>
              <a:rPr lang="en-US" sz="1600" b="1" dirty="0" smtClean="0"/>
              <a:t>UDP</a:t>
            </a:r>
            <a:r>
              <a:rPr lang="pl-PL" sz="1600" b="1" dirty="0" smtClean="0"/>
              <a:t>/IP</a:t>
            </a:r>
            <a:endParaRPr lang="en-US" sz="1600" b="1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38875" y="2409825"/>
            <a:ext cx="1676400" cy="141922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System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38726" y="1543050"/>
            <a:ext cx="3648074" cy="46139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Microprocessor responsible for receiving commands (TCP/IP) and controlling chips </a:t>
            </a:r>
          </a:p>
          <a:p>
            <a:endParaRPr lang="en-US" sz="2400" dirty="0" smtClean="0"/>
          </a:p>
          <a:p>
            <a:r>
              <a:rPr lang="en-US" sz="2400" dirty="0" smtClean="0"/>
              <a:t>Independent high-speed (UDP/IP - close to 1Gbit/s) for data</a:t>
            </a:r>
            <a:endParaRPr lang="en-US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619250"/>
            <a:ext cx="367546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 descr="BetaTestAp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4496" y="1219200"/>
            <a:ext cx="8195007" cy="4937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Testing till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Working:</a:t>
            </a:r>
          </a:p>
          <a:p>
            <a:r>
              <a:rPr lang="en-US" dirty="0" smtClean="0"/>
              <a:t>LVDS Input </a:t>
            </a:r>
          </a:p>
          <a:p>
            <a:r>
              <a:rPr lang="en-US" dirty="0" smtClean="0"/>
              <a:t>HSTL like Input (from DCD)</a:t>
            </a:r>
          </a:p>
          <a:p>
            <a:r>
              <a:rPr lang="en-US" dirty="0" smtClean="0"/>
              <a:t>Slow control (JTAG)</a:t>
            </a:r>
          </a:p>
          <a:p>
            <a:r>
              <a:rPr lang="en-US" dirty="0" smtClean="0"/>
              <a:t>Memories read/write</a:t>
            </a:r>
          </a:p>
          <a:p>
            <a:r>
              <a:rPr lang="en-US" dirty="0" smtClean="0"/>
              <a:t>CML Hi-speed link (tested up to 1.555 GHz) data transition</a:t>
            </a:r>
          </a:p>
          <a:p>
            <a:r>
              <a:rPr lang="en-US" dirty="0" smtClean="0"/>
              <a:t>Input readout</a:t>
            </a:r>
          </a:p>
          <a:p>
            <a:r>
              <a:rPr lang="en-US" dirty="0" smtClean="0"/>
              <a:t>Patter generator</a:t>
            </a:r>
          </a:p>
          <a:p>
            <a:r>
              <a:rPr lang="en-US" dirty="0" smtClean="0"/>
              <a:t>DAC</a:t>
            </a:r>
          </a:p>
          <a:p>
            <a:r>
              <a:rPr lang="en-US" dirty="0" smtClean="0"/>
              <a:t>Bend Gap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To Do:</a:t>
            </a:r>
          </a:p>
          <a:p>
            <a:r>
              <a:rPr lang="en-US" dirty="0" smtClean="0"/>
              <a:t>Processing (different configurations)</a:t>
            </a:r>
          </a:p>
          <a:p>
            <a:r>
              <a:rPr lang="en-US" dirty="0" smtClean="0"/>
              <a:t>DCD communication and synchronization</a:t>
            </a:r>
          </a:p>
          <a:p>
            <a:r>
              <a:rPr lang="en-US" dirty="0" smtClean="0"/>
              <a:t>More High Speed testing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Measurement conditions: </a:t>
            </a:r>
          </a:p>
          <a:p>
            <a:pPr lvl="1"/>
            <a:r>
              <a:rPr lang="en-US" dirty="0" smtClean="0"/>
              <a:t>1.2 V, 400MHz (100MHz Core)</a:t>
            </a:r>
          </a:p>
          <a:p>
            <a:endParaRPr lang="en-US" dirty="0" smtClean="0"/>
          </a:p>
          <a:p>
            <a:r>
              <a:rPr lang="en-US" dirty="0" smtClean="0"/>
              <a:t>Current consumption:</a:t>
            </a:r>
          </a:p>
          <a:p>
            <a:pPr lvl="1"/>
            <a:r>
              <a:rPr lang="en-US" dirty="0" smtClean="0"/>
              <a:t>CML TX - ~25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2xPLL - ~5mA</a:t>
            </a:r>
          </a:p>
          <a:p>
            <a:pPr lvl="1"/>
            <a:r>
              <a:rPr lang="en-US" dirty="0" smtClean="0"/>
              <a:t>digital core - ~60mA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PLL and CML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pic>
        <p:nvPicPr>
          <p:cNvPr id="6" name="Content Placeholder 5" descr="1555MHzDHP01NoActivit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438" t="21215" r="17031" b="10451"/>
          <a:stretch>
            <a:fillRect/>
          </a:stretch>
        </p:blipFill>
        <p:spPr>
          <a:xfrm>
            <a:off x="1895475" y="1352549"/>
            <a:ext cx="5238750" cy="3375855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04951" y="5133974"/>
            <a:ext cx="6238874" cy="107632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1.5552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GHz – data transmission (random 8b10b)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WB + ~5 cm PCB + SMA +~40cm coaxial cable + SMA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noProof="0" dirty="0" smtClean="0"/>
              <a:t>100 </a:t>
            </a:r>
            <a:r>
              <a:rPr lang="en-US" sz="2600" noProof="0" dirty="0" err="1" smtClean="0"/>
              <a:t>ps</a:t>
            </a:r>
            <a:r>
              <a:rPr lang="en-US" sz="2600" noProof="0" dirty="0" smtClean="0"/>
              <a:t>/div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noProof="0" dirty="0" smtClean="0"/>
              <a:t>100 mV/div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Problems till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8229600" cy="46710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Looks like CMOS output pads can work till ~100MHz (200MHz when bump bonded?) so unable to test with DCD at 400 MHz</a:t>
            </a:r>
          </a:p>
          <a:p>
            <a:r>
              <a:rPr lang="en-US" dirty="0" smtClean="0"/>
              <a:t>Configuration of one PLL output (slow one) not fully accusable (simple bug known from submission) there is a </a:t>
            </a:r>
            <a:r>
              <a:rPr lang="en-US" dirty="0" smtClean="0"/>
              <a:t>workaround</a:t>
            </a:r>
          </a:p>
          <a:p>
            <a:r>
              <a:rPr lang="en-US" dirty="0" smtClean="0"/>
              <a:t>Wrong input data format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</a:t>
            </a:r>
            <a:r>
              <a:rPr lang="pl-PL" dirty="0" smtClean="0"/>
              <a:t>01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IBM 90nm – 9 metal layer</a:t>
            </a:r>
          </a:p>
          <a:p>
            <a:pPr lvl="1"/>
            <a:r>
              <a:rPr lang="en-US" dirty="0" smtClean="0"/>
              <a:t>1.2 core / 1.8 IO voltage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pl-PL" dirty="0" smtClean="0"/>
              <a:t>32</a:t>
            </a:r>
            <a:r>
              <a:rPr lang="en-US" dirty="0" smtClean="0"/>
              <a:t> (</a:t>
            </a:r>
            <a:r>
              <a:rPr lang="pl-PL" dirty="0" smtClean="0"/>
              <a:t>4</a:t>
            </a:r>
            <a:r>
              <a:rPr lang="en-US" dirty="0" smtClean="0"/>
              <a:t>x8) 400 MHz inputs from DCD (HSTL18)</a:t>
            </a:r>
          </a:p>
          <a:p>
            <a:pPr lvl="1"/>
            <a:r>
              <a:rPr lang="en-US" dirty="0" smtClean="0"/>
              <a:t>LVDS control signals (clock, trigger, sync)</a:t>
            </a:r>
          </a:p>
          <a:p>
            <a:pPr lvl="1"/>
            <a:r>
              <a:rPr lang="en-US" dirty="0" smtClean="0"/>
              <a:t>CMOS JTAG</a:t>
            </a:r>
          </a:p>
          <a:p>
            <a:pPr lvl="1"/>
            <a:r>
              <a:rPr lang="en-US" dirty="0" smtClean="0"/>
              <a:t>Hi-speed CML output </a:t>
            </a:r>
          </a:p>
          <a:p>
            <a:r>
              <a:rPr lang="en-US" dirty="0" smtClean="0"/>
              <a:t>Internal Blocks</a:t>
            </a:r>
          </a:p>
          <a:p>
            <a:pPr lvl="1"/>
            <a:r>
              <a:rPr lang="en-US" dirty="0" smtClean="0"/>
              <a:t>Common mode correction</a:t>
            </a:r>
          </a:p>
          <a:p>
            <a:pPr lvl="1"/>
            <a:r>
              <a:rPr lang="en-US" dirty="0" smtClean="0"/>
              <a:t>Pedestal subtraction (static and dynamic*)</a:t>
            </a:r>
          </a:p>
          <a:p>
            <a:pPr lvl="1"/>
            <a:r>
              <a:rPr lang="en-US" dirty="0" smtClean="0"/>
              <a:t>Zero suppression (threshold)</a:t>
            </a:r>
          </a:p>
          <a:p>
            <a:pPr lvl="1"/>
            <a:r>
              <a:rPr lang="en-US" dirty="0" smtClean="0"/>
              <a:t>Channel framing and serialization</a:t>
            </a:r>
          </a:p>
          <a:p>
            <a:pPr lvl="1"/>
            <a:r>
              <a:rPr lang="en-US" dirty="0" smtClean="0"/>
              <a:t>DCD offset correction</a:t>
            </a:r>
          </a:p>
          <a:p>
            <a:pPr lvl="1"/>
            <a:r>
              <a:rPr lang="en-US" dirty="0" smtClean="0"/>
              <a:t>Raw data storage up to (2048 rows) </a:t>
            </a:r>
          </a:p>
          <a:p>
            <a:pPr lvl="1"/>
            <a:r>
              <a:rPr lang="en-US" dirty="0" smtClean="0"/>
              <a:t>Sequencer for switcher</a:t>
            </a:r>
          </a:p>
          <a:p>
            <a:pPr lvl="1"/>
            <a:r>
              <a:rPr lang="en-US" dirty="0" smtClean="0"/>
              <a:t>Configurable delays </a:t>
            </a:r>
          </a:p>
          <a:p>
            <a:pPr lvl="1"/>
            <a:r>
              <a:rPr lang="en-US" dirty="0" smtClean="0"/>
              <a:t>Clock generation (PLL)</a:t>
            </a:r>
          </a:p>
          <a:p>
            <a:pPr lvl="1"/>
            <a:r>
              <a:rPr lang="en-US" dirty="0" smtClean="0"/>
              <a:t>Configurable trigger latency (up to 1024 rows)</a:t>
            </a:r>
          </a:p>
          <a:p>
            <a:pPr lvl="1"/>
            <a:r>
              <a:rPr lang="en-US" dirty="0" smtClean="0"/>
              <a:t>Slow control (JTAG)</a:t>
            </a:r>
          </a:p>
          <a:p>
            <a:pPr lvl="1"/>
            <a:r>
              <a:rPr lang="en-US" dirty="0" smtClean="0"/>
              <a:t>ADC &amp; DAC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199" y="1685924"/>
            <a:ext cx="8486775" cy="4471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Finish test setup to be ready for hi-speed data accusation</a:t>
            </a:r>
          </a:p>
          <a:p>
            <a:r>
              <a:rPr lang="en-US" sz="2400" dirty="0" smtClean="0"/>
              <a:t>Prepare setup with DCDB</a:t>
            </a:r>
          </a:p>
          <a:p>
            <a:r>
              <a:rPr lang="en-US" sz="2400" dirty="0" smtClean="0"/>
              <a:t>Radiation tests</a:t>
            </a:r>
          </a:p>
          <a:p>
            <a:endParaRPr lang="en-US" sz="2400" dirty="0" smtClean="0"/>
          </a:p>
          <a:p>
            <a:r>
              <a:rPr lang="en-US" sz="2400" dirty="0" smtClean="0"/>
              <a:t>DHP 0.2:</a:t>
            </a:r>
          </a:p>
          <a:p>
            <a:pPr lvl="1"/>
            <a:r>
              <a:rPr lang="en-US" sz="1800" dirty="0" smtClean="0"/>
              <a:t>still half size</a:t>
            </a:r>
          </a:p>
          <a:p>
            <a:pPr lvl="1"/>
            <a:r>
              <a:rPr lang="en-US" sz="1800" dirty="0" smtClean="0"/>
              <a:t>add custom I/O and bias</a:t>
            </a:r>
          </a:p>
          <a:p>
            <a:pPr lvl="1"/>
            <a:r>
              <a:rPr lang="en-US" sz="1800" dirty="0" smtClean="0"/>
              <a:t>Redesign </a:t>
            </a:r>
            <a:r>
              <a:rPr lang="en-US" sz="1800" dirty="0" err="1" smtClean="0"/>
              <a:t>serializer</a:t>
            </a:r>
            <a:r>
              <a:rPr lang="en-US" sz="1800" dirty="0" smtClean="0"/>
              <a:t> to final version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Need to develop “final</a:t>
            </a:r>
            <a:r>
              <a:rPr lang="en-US" sz="2400" b="1" i="1" dirty="0" smtClean="0"/>
              <a:t>” processing </a:t>
            </a:r>
            <a:r>
              <a:rPr lang="en-US" sz="2400" b="1" i="1" dirty="0" smtClean="0"/>
              <a:t>algorithm</a:t>
            </a:r>
          </a:p>
          <a:p>
            <a:endParaRPr lang="en-US" sz="2400" b="1" i="1" dirty="0" smtClean="0"/>
          </a:p>
          <a:p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057400" y="1219200"/>
            <a:ext cx="66294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Bonn:</a:t>
            </a:r>
          </a:p>
          <a:p>
            <a:pPr lvl="1">
              <a:buNone/>
            </a:pPr>
            <a:r>
              <a:rPr lang="pl-PL" dirty="0" smtClean="0"/>
              <a:t>Hans </a:t>
            </a:r>
            <a:r>
              <a:rPr lang="en-US" dirty="0" smtClean="0"/>
              <a:t>Krüger</a:t>
            </a:r>
            <a:endParaRPr lang="pl-PL" dirty="0" smtClean="0"/>
          </a:p>
          <a:p>
            <a:pPr lvl="1">
              <a:buNone/>
            </a:pPr>
            <a:r>
              <a:rPr lang="pl-PL" dirty="0" smtClean="0"/>
              <a:t>Andre Kruth</a:t>
            </a:r>
          </a:p>
          <a:p>
            <a:pPr lvl="1">
              <a:buNone/>
            </a:pPr>
            <a:r>
              <a:rPr lang="pl-PL" dirty="0" smtClean="0"/>
              <a:t>Mikhail Lemarenko</a:t>
            </a:r>
          </a:p>
          <a:p>
            <a:pPr lvl="1">
              <a:buNone/>
            </a:pPr>
            <a:r>
              <a:rPr lang="pl-PL" dirty="0" smtClean="0"/>
              <a:t> 	</a:t>
            </a:r>
            <a:r>
              <a:rPr lang="pl-PL" sz="1800" dirty="0" smtClean="0"/>
              <a:t>and others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Barcelona:</a:t>
            </a:r>
          </a:p>
          <a:p>
            <a:pPr lvl="1">
              <a:buNone/>
            </a:pPr>
            <a:r>
              <a:rPr lang="en-US" sz="2500" dirty="0" smtClean="0"/>
              <a:t>Albert Comerma</a:t>
            </a:r>
            <a:endParaRPr lang="pl-PL" sz="500" dirty="0" smtClean="0"/>
          </a:p>
          <a:p>
            <a:pPr lvl="1">
              <a:buNone/>
            </a:pPr>
            <a:r>
              <a:rPr lang="en-US" sz="2500" dirty="0" smtClean="0"/>
              <a:t>Angel Dieguez</a:t>
            </a:r>
            <a:endParaRPr lang="pl-PL" sz="2500" dirty="0" smtClean="0"/>
          </a:p>
          <a:p>
            <a:pPr lvl="1">
              <a:buNone/>
            </a:pPr>
            <a:r>
              <a:rPr lang="en-US" sz="2500" dirty="0" err="1" smtClean="0"/>
              <a:t>Lluıs</a:t>
            </a:r>
            <a:r>
              <a:rPr lang="en-US" sz="2500" dirty="0" smtClean="0"/>
              <a:t> </a:t>
            </a:r>
            <a:r>
              <a:rPr lang="en-US" sz="2500" dirty="0" err="1" smtClean="0"/>
              <a:t>Freixes</a:t>
            </a:r>
            <a:endParaRPr lang="pl-PL" sz="2500" dirty="0" smtClean="0"/>
          </a:p>
          <a:p>
            <a:pPr lvl="1">
              <a:buNone/>
            </a:pPr>
            <a:r>
              <a:rPr lang="en-US" sz="2500" dirty="0" smtClean="0"/>
              <a:t>Eva Vilella</a:t>
            </a:r>
            <a:endParaRPr lang="pl-PL" sz="500" dirty="0" smtClean="0"/>
          </a:p>
          <a:p>
            <a:pPr lvl="1">
              <a:buNone/>
            </a:pPr>
            <a:r>
              <a:rPr lang="pl-PL" sz="2200" dirty="0" smtClean="0"/>
              <a:t>	</a:t>
            </a:r>
            <a:r>
              <a:rPr lang="pl-PL" sz="1800" dirty="0" smtClean="0"/>
              <a:t>and others</a:t>
            </a:r>
            <a:endParaRPr lang="pl-PL" sz="22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3190875"/>
            <a:ext cx="8229600" cy="9906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pic>
        <p:nvPicPr>
          <p:cNvPr id="7" name="Content Placeholder 6" descr="UDP_xilin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" y="1206500"/>
            <a:ext cx="6962775" cy="42576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UDP_wiresh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88329"/>
            <a:ext cx="4095093" cy="231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Development 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 descr="hw-ic-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43571" y="1684971"/>
            <a:ext cx="5062079" cy="400145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2330450"/>
            <a:ext cx="566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Transmition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411413"/>
            <a:ext cx="6419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- JTAG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62524" y="1228725"/>
            <a:ext cx="3552825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Boundary scan</a:t>
            </a:r>
            <a:endParaRPr lang="pl-PL" dirty="0" smtClean="0"/>
          </a:p>
          <a:p>
            <a:pPr lvl="1"/>
            <a:r>
              <a:rPr lang="en-US" sz="1300" dirty="0" smtClean="0"/>
              <a:t>EXTEST</a:t>
            </a:r>
          </a:p>
          <a:p>
            <a:pPr lvl="1"/>
            <a:r>
              <a:rPr lang="en-US" sz="1300" dirty="0" smtClean="0"/>
              <a:t>SAMPLE </a:t>
            </a:r>
          </a:p>
          <a:p>
            <a:pPr lvl="1"/>
            <a:r>
              <a:rPr lang="en-US" sz="1300" dirty="0" smtClean="0"/>
              <a:t>PRELOAD </a:t>
            </a:r>
          </a:p>
          <a:p>
            <a:pPr lvl="1"/>
            <a:r>
              <a:rPr lang="en-US" sz="1300" dirty="0" smtClean="0"/>
              <a:t>INTEST  </a:t>
            </a:r>
            <a:endParaRPr lang="en-US" dirty="0" smtClean="0"/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sz="1300" dirty="0" smtClean="0"/>
              <a:t>BYPASS  </a:t>
            </a:r>
          </a:p>
          <a:p>
            <a:pPr lvl="1"/>
            <a:r>
              <a:rPr lang="en-US" sz="1300" dirty="0" smtClean="0"/>
              <a:t>IDCODE  </a:t>
            </a:r>
          </a:p>
          <a:p>
            <a:pPr lvl="1"/>
            <a:r>
              <a:rPr lang="en-US" sz="1300" dirty="0" smtClean="0"/>
              <a:t>USERCODE </a:t>
            </a:r>
          </a:p>
          <a:p>
            <a:pPr lvl="1"/>
            <a:r>
              <a:rPr lang="en-US" sz="1300" dirty="0" smtClean="0"/>
              <a:t>ADC    </a:t>
            </a:r>
          </a:p>
          <a:p>
            <a:pPr lvl="1"/>
            <a:r>
              <a:rPr lang="en-US" sz="1300" dirty="0" smtClean="0"/>
              <a:t>BG  </a:t>
            </a:r>
          </a:p>
          <a:p>
            <a:pPr lvl="1"/>
            <a:r>
              <a:rPr lang="en-US" sz="1300" dirty="0" smtClean="0"/>
              <a:t>CORE_READBACK</a:t>
            </a:r>
          </a:p>
          <a:p>
            <a:pPr lvl="1"/>
            <a:r>
              <a:rPr lang="en-US" sz="1300" dirty="0" smtClean="0"/>
              <a:t>CORE_REG </a:t>
            </a:r>
          </a:p>
          <a:p>
            <a:pPr lvl="1"/>
            <a:r>
              <a:rPr lang="en-US" sz="1300" dirty="0" smtClean="0"/>
              <a:t>DAC  </a:t>
            </a:r>
          </a:p>
          <a:p>
            <a:pPr lvl="1"/>
            <a:r>
              <a:rPr lang="en-US" sz="1300" dirty="0" smtClean="0"/>
              <a:t>DACENC  </a:t>
            </a:r>
          </a:p>
          <a:p>
            <a:pPr lvl="1"/>
            <a:r>
              <a:rPr lang="en-US" sz="1300" dirty="0" smtClean="0"/>
              <a:t>GLOBAL_REG   </a:t>
            </a:r>
          </a:p>
          <a:p>
            <a:pPr lvl="1"/>
            <a:r>
              <a:rPr lang="en-US" sz="1300" dirty="0" smtClean="0"/>
              <a:t>MEM_ADDRESS  </a:t>
            </a:r>
          </a:p>
          <a:p>
            <a:pPr lvl="1"/>
            <a:r>
              <a:rPr lang="en-US" sz="1300" dirty="0" smtClean="0"/>
              <a:t>MEM_DATA </a:t>
            </a:r>
          </a:p>
          <a:p>
            <a:pPr lvl="1"/>
            <a:r>
              <a:rPr lang="en-US" sz="1300" dirty="0" smtClean="0"/>
              <a:t>OFFSET_MEM_ADDR</a:t>
            </a:r>
          </a:p>
          <a:p>
            <a:pPr lvl="1"/>
            <a:r>
              <a:rPr lang="en-US" sz="1300" dirty="0" smtClean="0"/>
              <a:t>OFFSET_MEM_DATA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fig_02.gif"/>
          <p:cNvPicPr>
            <a:picLocks noChangeAspect="1"/>
          </p:cNvPicPr>
          <p:nvPr/>
        </p:nvPicPr>
        <p:blipFill>
          <a:blip r:embed="rId2" cstate="print"/>
          <a:srcRect b="18585"/>
          <a:stretch>
            <a:fillRect/>
          </a:stretch>
        </p:blipFill>
        <p:spPr>
          <a:xfrm>
            <a:off x="797826" y="1543050"/>
            <a:ext cx="4021823" cy="47082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DHP – Signal Rates &amp; Data 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95300" y="1206505"/>
          <a:ext cx="8324850" cy="5134304"/>
        </p:xfrm>
        <a:graphic>
          <a:graphicData uri="http://schemas.openxmlformats.org/presentationml/2006/ole">
            <p:oleObj spid="_x0000_s1026" name="Visio" r:id="rId4" imgW="10238694" imgH="6311027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008" y="1374301"/>
            <a:ext cx="2792442" cy="47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24425" y="1485899"/>
            <a:ext cx="4086225" cy="47186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err="1" smtClean="0"/>
              <a:t>Deserializer</a:t>
            </a:r>
            <a:r>
              <a:rPr lang="en-US" sz="2400" dirty="0" smtClean="0"/>
              <a:t> (</a:t>
            </a:r>
            <a:r>
              <a:rPr lang="pl-PL" sz="2400" dirty="0" smtClean="0"/>
              <a:t>1 to 4</a:t>
            </a:r>
            <a:r>
              <a:rPr lang="en-US" sz="2400" dirty="0" smtClean="0"/>
              <a:t>)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en-US" sz="2400" dirty="0" smtClean="0"/>
              <a:t>Common mode correction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Buffering for latency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Pedestal correction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Hit Pairing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Readout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Output framing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330325"/>
            <a:ext cx="4038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557212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Processing algorithms are very simple in current version and need to be adjusted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MEMORY ACCESS</a:t>
            </a:r>
          </a:p>
          <a:p>
            <a:pPr lvl="1">
              <a:buNone/>
            </a:pPr>
            <a:r>
              <a:rPr lang="en-US" dirty="0" smtClean="0"/>
              <a:t>	Allows to access memory block through JTAG interface for pedestal and offset correction.</a:t>
            </a:r>
          </a:p>
          <a:p>
            <a:r>
              <a:rPr lang="en-US" dirty="0" smtClean="0"/>
              <a:t>RAW DATA RECORD</a:t>
            </a:r>
          </a:p>
          <a:p>
            <a:pPr lvl="1">
              <a:buNone/>
            </a:pPr>
            <a:r>
              <a:rPr lang="en-US" dirty="0" smtClean="0"/>
              <a:t>	Storing raw data to memory (support for trigger).</a:t>
            </a:r>
          </a:p>
          <a:p>
            <a:r>
              <a:rPr lang="en-US" dirty="0" smtClean="0"/>
              <a:t>RAW DATA SEND</a:t>
            </a:r>
          </a:p>
          <a:p>
            <a:pPr lvl="1">
              <a:buNone/>
            </a:pPr>
            <a:r>
              <a:rPr lang="en-US" dirty="0" smtClean="0"/>
              <a:t>	Sending through fast output link all memory contents.</a:t>
            </a:r>
          </a:p>
          <a:p>
            <a:r>
              <a:rPr lang="en-US" dirty="0" smtClean="0"/>
              <a:t>AQUSITION</a:t>
            </a:r>
          </a:p>
          <a:p>
            <a:pPr lvl="1">
              <a:buNone/>
            </a:pPr>
            <a:r>
              <a:rPr lang="en-US" dirty="0" smtClean="0"/>
              <a:t>	Normal operation mode where data are going through all processing stages. Support for trigger and latency buffering.</a:t>
            </a:r>
          </a:p>
          <a:p>
            <a:r>
              <a:rPr lang="en-US" dirty="0" smtClean="0"/>
              <a:t>TEST</a:t>
            </a:r>
          </a:p>
          <a:p>
            <a:pPr lvl="1">
              <a:buNone/>
            </a:pPr>
            <a:r>
              <a:rPr lang="en-US" dirty="0" smtClean="0"/>
              <a:t>	Like AQUSITION but new data are not being recorded.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476750" y="1352550"/>
            <a:ext cx="2286000" cy="369332"/>
            <a:chOff x="4476750" y="1990725"/>
            <a:chExt cx="2286000" cy="369332"/>
          </a:xfrm>
        </p:grpSpPr>
        <p:sp>
          <p:nvSpPr>
            <p:cNvPr id="9" name="Rounded Rectangle 8"/>
            <p:cNvSpPr/>
            <p:nvPr/>
          </p:nvSpPr>
          <p:spPr>
            <a:xfrm>
              <a:off x="5067300" y="2009774"/>
              <a:ext cx="1695450" cy="2381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7bit+8bit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6750" y="19907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23925" y="1333500"/>
            <a:ext cx="3381375" cy="603052"/>
            <a:chOff x="923925" y="1971675"/>
            <a:chExt cx="3381375" cy="603052"/>
          </a:xfrm>
        </p:grpSpPr>
        <p:sp>
          <p:nvSpPr>
            <p:cNvPr id="6" name="Rounded Rectangle 5"/>
            <p:cNvSpPr/>
            <p:nvPr/>
          </p:nvSpPr>
          <p:spPr>
            <a:xfrm>
              <a:off x="923925" y="2028825"/>
              <a:ext cx="695325" cy="2262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28800" y="2028825"/>
              <a:ext cx="695325" cy="2262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43300" y="2028825"/>
              <a:ext cx="695325" cy="2262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38425" y="197167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… +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3975" y="221932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0" y="225742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1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4275" y="2266950"/>
              <a:ext cx="58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127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95878" y="1657349"/>
            <a:ext cx="952500" cy="2146103"/>
            <a:chOff x="5095878" y="2295524"/>
            <a:chExt cx="952500" cy="2146103"/>
          </a:xfrm>
        </p:grpSpPr>
        <p:sp>
          <p:nvSpPr>
            <p:cNvPr id="16" name="TextBox 15"/>
            <p:cNvSpPr txBox="1"/>
            <p:nvPr/>
          </p:nvSpPr>
          <p:spPr>
            <a:xfrm>
              <a:off x="5391150" y="4133850"/>
              <a:ext cx="58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CM</a:t>
              </a:r>
              <a:endParaRPr lang="en-US" sz="1400" dirty="0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5376865" y="2014537"/>
              <a:ext cx="390525" cy="9525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00650" y="2905125"/>
              <a:ext cx="695325" cy="12287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29075" y="2114550"/>
            <a:ext cx="1200150" cy="1869877"/>
            <a:chOff x="4029075" y="2752725"/>
            <a:chExt cx="1200150" cy="1869877"/>
          </a:xfrm>
        </p:grpSpPr>
        <p:grpSp>
          <p:nvGrpSpPr>
            <p:cNvPr id="26" name="Group 25"/>
            <p:cNvGrpSpPr/>
            <p:nvPr/>
          </p:nvGrpSpPr>
          <p:grpSpPr>
            <a:xfrm>
              <a:off x="4038600" y="2752725"/>
              <a:ext cx="1143000" cy="555427"/>
              <a:chOff x="4410075" y="2705100"/>
              <a:chExt cx="1143000" cy="55542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410075" y="2724150"/>
                <a:ext cx="771525" cy="536377"/>
                <a:chOff x="4410075" y="2724150"/>
                <a:chExt cx="771525" cy="53637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4410075" y="2724150"/>
                  <a:ext cx="695325" cy="226219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8bit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552950" y="2952750"/>
                  <a:ext cx="628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/>
                    <a:t>  0</a:t>
                  </a:r>
                  <a:endParaRPr lang="en-US" sz="1400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095875" y="27051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-</a:t>
                </a:r>
                <a:endParaRPr lang="en-US" sz="1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29075" y="3305175"/>
              <a:ext cx="1143000" cy="770870"/>
              <a:chOff x="4410075" y="2705100"/>
              <a:chExt cx="1143000" cy="770870"/>
            </a:xfrm>
          </p:grpSpPr>
          <p:grpSp>
            <p:nvGrpSpPr>
              <p:cNvPr id="33" name="Group 21"/>
              <p:cNvGrpSpPr/>
              <p:nvPr/>
            </p:nvGrpSpPr>
            <p:grpSpPr>
              <a:xfrm>
                <a:off x="4410075" y="2724150"/>
                <a:ext cx="771525" cy="751820"/>
                <a:chOff x="4410075" y="2724150"/>
                <a:chExt cx="771525" cy="75182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4410075" y="2724150"/>
                  <a:ext cx="695325" cy="226219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8bit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552950" y="2952750"/>
                  <a:ext cx="6286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/>
                    <a:t>  1</a:t>
                  </a:r>
                </a:p>
                <a:p>
                  <a:pPr algn="r"/>
                  <a:r>
                    <a:rPr lang="en-US" sz="1400" dirty="0" smtClean="0"/>
                    <a:t>… </a:t>
                  </a:r>
                  <a:endParaRPr lang="en-US" sz="1400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095875" y="27051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-</a:t>
                </a:r>
                <a:endParaRPr lang="en-US" sz="14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086225" y="4067175"/>
              <a:ext cx="1143000" cy="555427"/>
              <a:chOff x="4410075" y="2705100"/>
              <a:chExt cx="1143000" cy="555427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4410075" y="2724150"/>
                <a:ext cx="771525" cy="536377"/>
                <a:chOff x="4410075" y="2724150"/>
                <a:chExt cx="771525" cy="536377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4410075" y="2724150"/>
                  <a:ext cx="695325" cy="226219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8bit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552950" y="2952750"/>
                  <a:ext cx="628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/>
                    <a:t>  127</a:t>
                  </a:r>
                  <a:endParaRPr lang="en-US" sz="14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5095875" y="27051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-</a:t>
                </a:r>
                <a:endParaRPr lang="en-US" sz="1400" dirty="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105525" y="2047875"/>
            <a:ext cx="1343025" cy="1936552"/>
            <a:chOff x="6105525" y="2686050"/>
            <a:chExt cx="1343025" cy="1936552"/>
          </a:xfrm>
        </p:grpSpPr>
        <p:sp>
          <p:nvSpPr>
            <p:cNvPr id="23" name="TextBox 22"/>
            <p:cNvSpPr txBox="1"/>
            <p:nvPr/>
          </p:nvSpPr>
          <p:spPr>
            <a:xfrm>
              <a:off x="6115050" y="26860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57975" y="2943225"/>
              <a:ext cx="73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0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19875" y="2743200"/>
              <a:ext cx="695325" cy="22621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05525" y="32385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610350" y="3295650"/>
              <a:ext cx="695325" cy="22621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62675" y="40005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67500" y="4057650"/>
              <a:ext cx="695325" cy="22621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7975" y="3505200"/>
              <a:ext cx="73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1</a:t>
              </a:r>
            </a:p>
            <a:p>
              <a:pPr algn="r"/>
              <a:r>
                <a:rPr lang="en-US" sz="1400" dirty="0" smtClean="0"/>
                <a:t>…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15125" y="4314825"/>
              <a:ext cx="73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127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00775" y="4143375"/>
            <a:ext cx="1685926" cy="879277"/>
            <a:chOff x="6200775" y="4781550"/>
            <a:chExt cx="1685926" cy="879277"/>
          </a:xfrm>
        </p:grpSpPr>
        <p:sp>
          <p:nvSpPr>
            <p:cNvPr id="48" name="Down Arrow 47"/>
            <p:cNvSpPr/>
            <p:nvPr/>
          </p:nvSpPr>
          <p:spPr>
            <a:xfrm>
              <a:off x="6934200" y="4781550"/>
              <a:ext cx="276225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00775" y="5353050"/>
              <a:ext cx="168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 store to memory</a:t>
              </a:r>
              <a:endParaRPr lang="en-US" sz="1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23975" y="5743575"/>
            <a:ext cx="771525" cy="507802"/>
            <a:chOff x="1390650" y="5581650"/>
            <a:chExt cx="771525" cy="507802"/>
          </a:xfrm>
        </p:grpSpPr>
        <p:sp>
          <p:nvSpPr>
            <p:cNvPr id="60" name="TextBox 59"/>
            <p:cNvSpPr txBox="1"/>
            <p:nvPr/>
          </p:nvSpPr>
          <p:spPr>
            <a:xfrm>
              <a:off x="1428750" y="5781675"/>
              <a:ext cx="73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n</a:t>
              </a:r>
              <a:endParaRPr lang="en-US" sz="1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390650" y="5581650"/>
              <a:ext cx="695325" cy="22621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28875" y="5753100"/>
            <a:ext cx="771525" cy="507802"/>
            <a:chOff x="1390650" y="5581650"/>
            <a:chExt cx="771525" cy="507802"/>
          </a:xfrm>
        </p:grpSpPr>
        <p:sp>
          <p:nvSpPr>
            <p:cNvPr id="64" name="TextBox 63"/>
            <p:cNvSpPr txBox="1"/>
            <p:nvPr/>
          </p:nvSpPr>
          <p:spPr>
            <a:xfrm>
              <a:off x="1428750" y="5781675"/>
              <a:ext cx="73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n</a:t>
              </a:r>
              <a:endParaRPr lang="en-US" sz="1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390650" y="5581650"/>
              <a:ext cx="695325" cy="22621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8bit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10000" y="5743575"/>
            <a:ext cx="771525" cy="507802"/>
            <a:chOff x="1390650" y="5581650"/>
            <a:chExt cx="771525" cy="507802"/>
          </a:xfrm>
        </p:grpSpPr>
        <p:sp>
          <p:nvSpPr>
            <p:cNvPr id="67" name="TextBox 66"/>
            <p:cNvSpPr txBox="1"/>
            <p:nvPr/>
          </p:nvSpPr>
          <p:spPr>
            <a:xfrm>
              <a:off x="1428750" y="5781675"/>
              <a:ext cx="73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  n</a:t>
              </a:r>
              <a:endParaRPr lang="en-US" sz="1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390650" y="5581650"/>
              <a:ext cx="695325" cy="22621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8bit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333750" y="5715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066925" y="57054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Down Arrow 70"/>
          <p:cNvSpPr/>
          <p:nvPr/>
        </p:nvSpPr>
        <p:spPr>
          <a:xfrm rot="16200000">
            <a:off x="4933951" y="5619750"/>
            <a:ext cx="276225" cy="495300"/>
          </a:xfrm>
          <a:prstGeom prst="downArrow">
            <a:avLst>
              <a:gd name="adj1" fmla="val 293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467350" y="5667375"/>
            <a:ext cx="168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 output</a:t>
            </a:r>
            <a:endParaRPr lang="en-US" sz="1400" b="1" dirty="0"/>
          </a:p>
        </p:txBody>
      </p:sp>
      <p:sp>
        <p:nvSpPr>
          <p:cNvPr id="7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5010150"/>
            <a:ext cx="8229600" cy="533400"/>
          </a:xfrm>
        </p:spPr>
        <p:txBody>
          <a:bodyPr/>
          <a:lstStyle/>
          <a:p>
            <a:r>
              <a:rPr lang="en-US" dirty="0" smtClean="0"/>
              <a:t>Pedestal subtraction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 animBg="1"/>
      <p:bldP spid="72" grpId="0"/>
      <p:bldP spid="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Pairing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29/09/2010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0EF5-40A4-4DBD-8066-5EB31E15D99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2629343" y="2422231"/>
          <a:ext cx="367665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330"/>
                <a:gridCol w="735330"/>
                <a:gridCol w="735330"/>
                <a:gridCol w="735330"/>
                <a:gridCol w="7353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040373" y="2062722"/>
            <a:ext cx="786810" cy="265814"/>
          </a:xfrm>
          <a:prstGeom prst="downArrow">
            <a:avLst>
              <a:gd name="adj1" fmla="val 25676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7567" y="1737767"/>
            <a:ext cx="2177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suppressed data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647506" y="3561908"/>
            <a:ext cx="1424764" cy="361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3681" y="3200400"/>
            <a:ext cx="606060" cy="3083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15783" y="3586717"/>
            <a:ext cx="606060" cy="294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87430" y="2473841"/>
            <a:ext cx="606060" cy="609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45886" y="2477385"/>
            <a:ext cx="606060" cy="276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946298" y="5550195"/>
          <a:ext cx="7155710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142"/>
                <a:gridCol w="1431142"/>
                <a:gridCol w="1431142"/>
                <a:gridCol w="1431142"/>
                <a:gridCol w="14311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row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orientation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bit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bit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bit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bit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4033285" y="4054550"/>
            <a:ext cx="786810" cy="265814"/>
          </a:xfrm>
          <a:prstGeom prst="downArrow">
            <a:avLst>
              <a:gd name="adj1" fmla="val 25676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0472" y="4410080"/>
            <a:ext cx="2177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pairs are send out</a:t>
            </a:r>
            <a:endParaRPr lang="en-US" sz="1600" b="1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340241" y="1161164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pair search (2 rows at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16195" y="4854206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data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 (24 bits)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666</Words>
  <Application>Microsoft Office PowerPoint</Application>
  <PresentationFormat>On-screen Show (4:3)</PresentationFormat>
  <Paragraphs>289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Origin</vt:lpstr>
      <vt:lpstr>Visio</vt:lpstr>
      <vt:lpstr>Data Handling Processor v0.1 First Test Results</vt:lpstr>
      <vt:lpstr>DHP01 Overview</vt:lpstr>
      <vt:lpstr>Slow control - JTAG </vt:lpstr>
      <vt:lpstr>DHP – Signal Rates &amp; Data Flow</vt:lpstr>
      <vt:lpstr>DHP Overview</vt:lpstr>
      <vt:lpstr>DHP Processing</vt:lpstr>
      <vt:lpstr>Operating modes</vt:lpstr>
      <vt:lpstr>Common mode</vt:lpstr>
      <vt:lpstr>Hit Pairing</vt:lpstr>
      <vt:lpstr>DHP01 - Layout</vt:lpstr>
      <vt:lpstr>DHP01 – Bump bonding</vt:lpstr>
      <vt:lpstr>DHP01 + DCDB</vt:lpstr>
      <vt:lpstr>Test Setup</vt:lpstr>
      <vt:lpstr>FPGA System Overview</vt:lpstr>
      <vt:lpstr>Simple Application</vt:lpstr>
      <vt:lpstr>Testing till now</vt:lpstr>
      <vt:lpstr>Power</vt:lpstr>
      <vt:lpstr>PLL and CML</vt:lpstr>
      <vt:lpstr>Problems till now</vt:lpstr>
      <vt:lpstr>Timeline</vt:lpstr>
      <vt:lpstr>Thank to</vt:lpstr>
      <vt:lpstr>Extra slides</vt:lpstr>
      <vt:lpstr>Performance</vt:lpstr>
      <vt:lpstr>Embedded Development Kit</vt:lpstr>
      <vt:lpstr>Our system</vt:lpstr>
      <vt:lpstr>Transmition</vt:lpstr>
    </vt:vector>
  </TitlesOfParts>
  <Company>Bonn 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pixel chip upgrade</dc:title>
  <dc:creator>Hemperek</dc:creator>
  <cp:lastModifiedBy>Windows User</cp:lastModifiedBy>
  <cp:revision>515</cp:revision>
  <dcterms:created xsi:type="dcterms:W3CDTF">2008-10-13T12:30:11Z</dcterms:created>
  <dcterms:modified xsi:type="dcterms:W3CDTF">2010-09-27T17:09:37Z</dcterms:modified>
</cp:coreProperties>
</file>