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424" r:id="rId3"/>
    <p:sldId id="426" r:id="rId4"/>
    <p:sldId id="442" r:id="rId5"/>
    <p:sldId id="450" r:id="rId6"/>
    <p:sldId id="438" r:id="rId7"/>
    <p:sldId id="444" r:id="rId8"/>
    <p:sldId id="447" r:id="rId9"/>
    <p:sldId id="440" r:id="rId10"/>
    <p:sldId id="449" r:id="rId11"/>
    <p:sldId id="451" r:id="rId12"/>
    <p:sldId id="433" r:id="rId13"/>
    <p:sldId id="446" r:id="rId14"/>
    <p:sldId id="452" r:id="rId15"/>
    <p:sldId id="44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9900"/>
    <a:srgbClr val="FF9900"/>
    <a:srgbClr val="FFCC99"/>
    <a:srgbClr val="99CCFF"/>
    <a:srgbClr val="66CCFF"/>
    <a:srgbClr val="FFFFCC"/>
    <a:srgbClr val="FF0000"/>
    <a:srgbClr val="990033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2" autoAdjust="0"/>
  </p:normalViewPr>
  <p:slideViewPr>
    <p:cSldViewPr snapToGrid="0">
      <p:cViewPr varScale="1">
        <p:scale>
          <a:sx n="87" d="100"/>
          <a:sy n="87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782" y="-84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6601F81B-4833-4379-8264-F031A73C69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611188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BBECB99C-C186-4373-98A0-A9C6965435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5B10D-367A-4337-9540-E3C7761855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04440-D78F-4E25-8A9D-B337230207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AEABE-07FF-49D0-B675-B9883DFF22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0" y="139700"/>
            <a:ext cx="8329642" cy="56197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850900"/>
            <a:ext cx="8756650" cy="55118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75425"/>
            <a:ext cx="1691680" cy="282575"/>
          </a:xfrm>
        </p:spPr>
        <p:txBody>
          <a:bodyPr/>
          <a:lstStyle>
            <a:lvl1pPr>
              <a:defRPr sz="1100" b="0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6685" y="6572250"/>
            <a:ext cx="6835814" cy="285750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8213" y="6572250"/>
            <a:ext cx="585787" cy="285750"/>
          </a:xfrm>
        </p:spPr>
        <p:txBody>
          <a:bodyPr/>
          <a:lstStyle>
            <a:lvl1pPr>
              <a:defRPr sz="1200">
                <a:solidFill>
                  <a:srgbClr val="0070C0"/>
                </a:solidFill>
                <a:latin typeface="+mj-lt"/>
              </a:defRPr>
            </a:lvl1pPr>
          </a:lstStyle>
          <a:p>
            <a:fld id="{3158C907-08F9-45C2-9E02-C62554FED60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0" y="717550"/>
            <a:ext cx="9144000" cy="0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8" descr="tum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95250"/>
            <a:ext cx="927099" cy="5116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49551-5AA3-48DD-AE81-A3F8941BA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A0080-FCD1-4FF7-96EA-A5367110B5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17897-B55E-481B-B94D-C78E63900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6DA8A-52ED-4378-B7BF-23B12A1588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2A05F-712F-4920-A6AB-9F8CB41E1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A410E-E0E5-42D2-A53C-170D8C258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6A134-1AC3-4A6F-BCD5-F8C16F0C7B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r>
              <a:rPr lang="en-US" smtClean="0"/>
              <a:t>29-30 September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381750"/>
            <a:ext cx="5041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381750"/>
            <a:ext cx="5857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DEAA9F99-D99F-407E-AC91-E91B5776DF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850" y="2451100"/>
            <a:ext cx="7772400" cy="1470025"/>
          </a:xfrm>
        </p:spPr>
        <p:txBody>
          <a:bodyPr/>
          <a:lstStyle/>
          <a:p>
            <a:r>
              <a:rPr lang="en-US" dirty="0" smtClean="0"/>
              <a:t>DHH architecture:</a:t>
            </a:r>
            <a:br>
              <a:rPr lang="en-US" dirty="0" smtClean="0"/>
            </a:br>
            <a:r>
              <a:rPr lang="en-US" dirty="0" smtClean="0"/>
              <a:t>outcome of DXP-DAQ workshop</a:t>
            </a:r>
            <a:br>
              <a:rPr lang="en-US" dirty="0" smtClean="0"/>
            </a:br>
            <a:r>
              <a:rPr lang="en-US" dirty="0" smtClean="0"/>
              <a:t>and few other topics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51300"/>
            <a:ext cx="6400800" cy="1284290"/>
          </a:xfrm>
        </p:spPr>
        <p:txBody>
          <a:bodyPr/>
          <a:lstStyle/>
          <a:p>
            <a:r>
              <a:rPr lang="en-US" sz="1800" dirty="0" smtClean="0"/>
              <a:t>Igor </a:t>
            </a:r>
            <a:r>
              <a:rPr lang="en-US" sz="1800" dirty="0" err="1" smtClean="0"/>
              <a:t>Konorov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smtClean="0">
                <a:solidFill>
                  <a:srgbClr val="0070C0"/>
                </a:solidFill>
              </a:rPr>
              <a:t>TUM </a:t>
            </a:r>
            <a:r>
              <a:rPr lang="en-US" sz="1800" dirty="0">
                <a:solidFill>
                  <a:srgbClr val="0070C0"/>
                </a:solidFill>
              </a:rPr>
              <a:t>Physics Department E18</a:t>
            </a:r>
          </a:p>
          <a:p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72264" y="5214950"/>
            <a:ext cx="714380" cy="1428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pic>
        <p:nvPicPr>
          <p:cNvPr id="5" name="Picture 4" descr="tum_logo_fu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67125" cy="1971675"/>
          </a:xfrm>
          <a:prstGeom prst="rect">
            <a:avLst/>
          </a:prstGeom>
        </p:spPr>
      </p:pic>
      <p:pic>
        <p:nvPicPr>
          <p:cNvPr id="6" name="Picture 5" descr="e18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10475" y="0"/>
            <a:ext cx="1533525" cy="151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prototype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Specification to be defined</a:t>
            </a:r>
          </a:p>
          <a:p>
            <a:pPr lvl="1"/>
            <a:r>
              <a:rPr lang="en-US" dirty="0" smtClean="0"/>
              <a:t>DHP </a:t>
            </a:r>
            <a:r>
              <a:rPr lang="en-US" dirty="0" smtClean="0">
                <a:sym typeface="Wingdings" pitchFamily="2" charset="2"/>
              </a:rPr>
              <a:t> DHH </a:t>
            </a:r>
            <a:r>
              <a:rPr lang="en-US" dirty="0" smtClean="0">
                <a:sym typeface="Wingdings" pitchFamily="2" charset="2"/>
              </a:rPr>
              <a:t>interface</a:t>
            </a:r>
            <a:endParaRPr lang="en-US" dirty="0" smtClean="0"/>
          </a:p>
          <a:p>
            <a:pPr lvl="1"/>
            <a:r>
              <a:rPr lang="en-US" dirty="0" smtClean="0"/>
              <a:t>Power connectors</a:t>
            </a:r>
          </a:p>
          <a:p>
            <a:pPr lvl="1"/>
            <a:r>
              <a:rPr lang="en-US" dirty="0" smtClean="0"/>
              <a:t>Internal features</a:t>
            </a:r>
          </a:p>
          <a:p>
            <a:pPr lvl="2"/>
            <a:r>
              <a:rPr lang="en-US" dirty="0" smtClean="0"/>
              <a:t>Memory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98438"/>
            <a:ext cx="8329642" cy="561975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r>
              <a:rPr lang="en-US" dirty="0" smtClean="0"/>
              <a:t>DHH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3150" y="939800"/>
            <a:ext cx="4133850" cy="551180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First scenario:</a:t>
            </a:r>
          </a:p>
          <a:p>
            <a:r>
              <a:rPr lang="en-US" sz="1600" dirty="0" smtClean="0"/>
              <a:t>2-3 m away</a:t>
            </a:r>
          </a:p>
          <a:p>
            <a:r>
              <a:rPr lang="en-US" sz="1600" dirty="0" smtClean="0"/>
              <a:t>In Dock</a:t>
            </a:r>
          </a:p>
          <a:p>
            <a:r>
              <a:rPr lang="en-US" sz="1600" dirty="0" smtClean="0"/>
              <a:t>Passive Patch Panel</a:t>
            </a:r>
          </a:p>
          <a:p>
            <a:endParaRPr lang="en-US" sz="1600" dirty="0" smtClean="0"/>
          </a:p>
          <a:p>
            <a:r>
              <a:rPr lang="en-US" sz="1600" dirty="0" smtClean="0"/>
              <a:t>High neutron flux</a:t>
            </a:r>
          </a:p>
          <a:p>
            <a:r>
              <a:rPr lang="en-US" sz="1600" dirty="0" smtClean="0"/>
              <a:t>Too high </a:t>
            </a:r>
            <a:r>
              <a:rPr lang="en-US" sz="1600" b="1" dirty="0" err="1" smtClean="0"/>
              <a:t>S</a:t>
            </a:r>
            <a:r>
              <a:rPr lang="en-US" sz="1600" dirty="0" err="1" smtClean="0"/>
              <a:t>ingle</a:t>
            </a:r>
            <a:r>
              <a:rPr lang="en-US" sz="1600" b="1" dirty="0" err="1" smtClean="0"/>
              <a:t>E</a:t>
            </a:r>
            <a:r>
              <a:rPr lang="en-US" sz="1600" dirty="0" err="1" smtClean="0"/>
              <a:t>vent</a:t>
            </a:r>
            <a:r>
              <a:rPr lang="en-US" sz="1600" b="1" dirty="0" err="1" smtClean="0"/>
              <a:t>U</a:t>
            </a:r>
            <a:r>
              <a:rPr lang="en-US" sz="1600" dirty="0" err="1" smtClean="0"/>
              <a:t>pset</a:t>
            </a:r>
            <a:r>
              <a:rPr lang="en-US" sz="1600" dirty="0" smtClean="0"/>
              <a:t> rate</a:t>
            </a:r>
          </a:p>
          <a:p>
            <a:r>
              <a:rPr lang="en-US" sz="1600" dirty="0" smtClean="0"/>
              <a:t>Loss of configuration information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800" dirty="0" smtClean="0"/>
              <a:t>Second(current) scenario</a:t>
            </a:r>
          </a:p>
          <a:p>
            <a:r>
              <a:rPr lang="en-US" sz="1600" dirty="0" smtClean="0"/>
              <a:t>10 m away</a:t>
            </a:r>
          </a:p>
          <a:p>
            <a:r>
              <a:rPr lang="en-US" sz="1600" dirty="0" smtClean="0"/>
              <a:t>No radiation</a:t>
            </a:r>
          </a:p>
          <a:p>
            <a:r>
              <a:rPr lang="en-US" sz="1600" dirty="0" smtClean="0"/>
              <a:t>Patch panel</a:t>
            </a:r>
          </a:p>
          <a:p>
            <a:pPr lvl="1"/>
            <a:r>
              <a:rPr lang="en-US" sz="1200" dirty="0" smtClean="0"/>
              <a:t>Passive ?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Active I: signal conditioner for Serial Links</a:t>
            </a:r>
          </a:p>
          <a:p>
            <a:pPr lvl="1"/>
            <a:r>
              <a:rPr lang="en-US" sz="1200" dirty="0" smtClean="0">
                <a:solidFill>
                  <a:schemeClr val="tx1"/>
                </a:solidFill>
              </a:rPr>
              <a:t>Active II: radiation hard laser drivers and optical transceivers (</a:t>
            </a:r>
            <a:r>
              <a:rPr lang="en-US" sz="1200" dirty="0" smtClean="0">
                <a:solidFill>
                  <a:schemeClr val="tx1"/>
                </a:solidFill>
              </a:rPr>
              <a:t>GBT components)</a:t>
            </a:r>
          </a:p>
          <a:p>
            <a:pPr lvl="1">
              <a:buNone/>
            </a:pP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PXD-DAQ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grpSp>
        <p:nvGrpSpPr>
          <p:cNvPr id="4" name="Group 23"/>
          <p:cNvGrpSpPr/>
          <p:nvPr/>
        </p:nvGrpSpPr>
        <p:grpSpPr>
          <a:xfrm>
            <a:off x="127000" y="762000"/>
            <a:ext cx="4348749" cy="1931593"/>
            <a:chOff x="127000" y="762000"/>
            <a:chExt cx="4348749" cy="193159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6200000">
              <a:off x="-349250" y="1238250"/>
              <a:ext cx="1857375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6" name="Group 22"/>
            <p:cNvGrpSpPr/>
            <p:nvPr/>
          </p:nvGrpSpPr>
          <p:grpSpPr>
            <a:xfrm>
              <a:off x="927100" y="1295400"/>
              <a:ext cx="3548649" cy="1398193"/>
              <a:chOff x="927100" y="1295400"/>
              <a:chExt cx="3548649" cy="1398193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1682750" y="1784350"/>
                <a:ext cx="311150" cy="4445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  <a:cs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016000" y="1917700"/>
                <a:ext cx="711200" cy="177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  <a:cs typeface="Arial" charset="0"/>
                </a:endParaRPr>
              </a:p>
            </p:txBody>
          </p:sp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94050" y="1651000"/>
                <a:ext cx="1281699" cy="716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0" name="Straight Connector 9"/>
              <p:cNvCxnSpPr/>
              <p:nvPr/>
            </p:nvCxnSpPr>
            <p:spPr bwMode="auto">
              <a:xfrm rot="10800000">
                <a:off x="927100" y="1562100"/>
                <a:ext cx="800100" cy="158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11" name="TextBox 10"/>
              <p:cNvSpPr txBox="1"/>
              <p:nvPr/>
            </p:nvSpPr>
            <p:spPr>
              <a:xfrm>
                <a:off x="971550" y="1295400"/>
                <a:ext cx="76976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30-50 cm</a:t>
                </a:r>
                <a:endParaRPr lang="en-US" sz="11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16000" y="1695450"/>
                <a:ext cx="63190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err="1" smtClean="0"/>
                  <a:t>Kapton</a:t>
                </a:r>
                <a:endParaRPr lang="en-US" sz="1100" b="1" dirty="0"/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1993900" y="1828800"/>
                <a:ext cx="1200150" cy="3556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  <a:cs typeface="Arial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71700" y="1606550"/>
                <a:ext cx="79541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Flat cable</a:t>
                </a:r>
                <a:endParaRPr lang="en-US" sz="11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438400" y="1339850"/>
                <a:ext cx="41710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2 m</a:t>
                </a:r>
                <a:endParaRPr lang="en-US" sz="1100" b="1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 bwMode="auto">
              <a:xfrm rot="10800000">
                <a:off x="1993900" y="1562100"/>
                <a:ext cx="1200150" cy="158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1549400" y="2228850"/>
                <a:ext cx="582211" cy="464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Patch </a:t>
                </a:r>
              </a:p>
              <a:p>
                <a:pPr>
                  <a:buNone/>
                </a:pPr>
                <a:r>
                  <a:rPr lang="en-US" sz="1100" b="1" dirty="0" smtClean="0"/>
                  <a:t>Panel</a:t>
                </a:r>
                <a:endParaRPr lang="en-US" sz="1100" b="1" dirty="0"/>
              </a:p>
            </p:txBody>
          </p:sp>
        </p:grpSp>
      </p:grpSp>
      <p:cxnSp>
        <p:nvCxnSpPr>
          <p:cNvPr id="22" name="Straight Connector 21"/>
          <p:cNvCxnSpPr/>
          <p:nvPr/>
        </p:nvCxnSpPr>
        <p:spPr bwMode="auto">
          <a:xfrm>
            <a:off x="171450" y="3473450"/>
            <a:ext cx="8972550" cy="1588"/>
          </a:xfrm>
          <a:prstGeom prst="lin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24"/>
          <p:cNvGrpSpPr/>
          <p:nvPr/>
        </p:nvGrpSpPr>
        <p:grpSpPr>
          <a:xfrm>
            <a:off x="127000" y="3606800"/>
            <a:ext cx="4348749" cy="1931593"/>
            <a:chOff x="127000" y="762000"/>
            <a:chExt cx="4348749" cy="1931593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6200000">
              <a:off x="-349250" y="1238250"/>
              <a:ext cx="1857375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2" name="Group 22"/>
            <p:cNvGrpSpPr/>
            <p:nvPr/>
          </p:nvGrpSpPr>
          <p:grpSpPr>
            <a:xfrm>
              <a:off x="927100" y="1295400"/>
              <a:ext cx="3548649" cy="1398193"/>
              <a:chOff x="927100" y="1295400"/>
              <a:chExt cx="3548649" cy="1398193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1682750" y="1784350"/>
                <a:ext cx="311150" cy="4445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  <a:cs typeface="Arial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1016000" y="1917700"/>
                <a:ext cx="711200" cy="1778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  <a:cs typeface="Arial" charset="0"/>
                </a:endParaRPr>
              </a:p>
            </p:txBody>
          </p:sp>
          <p:pic>
            <p:nvPicPr>
              <p:cNvPr id="30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94050" y="1651000"/>
                <a:ext cx="1281699" cy="716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/>
              <p:nvPr/>
            </p:nvCxnSpPr>
            <p:spPr bwMode="auto">
              <a:xfrm rot="10800000">
                <a:off x="927100" y="1562100"/>
                <a:ext cx="800100" cy="158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32" name="TextBox 31"/>
              <p:cNvSpPr txBox="1"/>
              <p:nvPr/>
            </p:nvSpPr>
            <p:spPr>
              <a:xfrm>
                <a:off x="971550" y="1295400"/>
                <a:ext cx="76976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30-50 cm</a:t>
                </a:r>
                <a:endParaRPr lang="en-US" sz="1100" b="1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16000" y="1695450"/>
                <a:ext cx="63190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err="1" smtClean="0"/>
                  <a:t>Kapton</a:t>
                </a:r>
                <a:endParaRPr lang="en-US" sz="1100" b="1" dirty="0"/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1993900" y="1828800"/>
                <a:ext cx="1200150" cy="3556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  <a:cs typeface="Arial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171700" y="1606550"/>
                <a:ext cx="79541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Flat cable</a:t>
                </a:r>
                <a:endParaRPr lang="en-US" sz="1100" b="1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438400" y="1339850"/>
                <a:ext cx="49564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10 m</a:t>
                </a:r>
                <a:endParaRPr lang="en-US" sz="1100" b="1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 bwMode="auto">
              <a:xfrm rot="10800000">
                <a:off x="1993900" y="1562100"/>
                <a:ext cx="1200150" cy="158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38" name="TextBox 37"/>
              <p:cNvSpPr txBox="1"/>
              <p:nvPr/>
            </p:nvSpPr>
            <p:spPr>
              <a:xfrm>
                <a:off x="1549400" y="2228850"/>
                <a:ext cx="582211" cy="464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:r>
                  <a:rPr lang="en-US" sz="1100" b="1" dirty="0" smtClean="0"/>
                  <a:t>Patch </a:t>
                </a:r>
              </a:p>
              <a:p>
                <a:pPr>
                  <a:buNone/>
                </a:pPr>
                <a:r>
                  <a:rPr lang="en-US" sz="1100" b="1" dirty="0" smtClean="0"/>
                  <a:t>Panel</a:t>
                </a:r>
                <a:endParaRPr lang="en-US" sz="1100" b="1" dirty="0"/>
              </a:p>
            </p:txBody>
          </p:sp>
        </p:grpSp>
      </p:grp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25-26 September 2010</a:t>
            </a:r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3287" y="5431973"/>
            <a:ext cx="544572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1 </a:t>
            </a:r>
            <a:r>
              <a:rPr lang="en-US" sz="2000" dirty="0" err="1" smtClean="0"/>
              <a:t>Gb</a:t>
            </a:r>
            <a:r>
              <a:rPr lang="en-US" sz="2000" dirty="0" smtClean="0"/>
              <a:t> links just enough for 1% occupancy</a:t>
            </a:r>
          </a:p>
          <a:p>
            <a:pPr>
              <a:buNone/>
            </a:pPr>
            <a:r>
              <a:rPr lang="en-US" sz="2000" dirty="0" smtClean="0"/>
              <a:t>Do we want to have more safety margin?</a:t>
            </a:r>
          </a:p>
          <a:p>
            <a:pPr>
              <a:buNone/>
            </a:pPr>
            <a:r>
              <a:rPr lang="en-US" sz="2000" dirty="0" smtClean="0"/>
              <a:t>With passive patch panel it will not be possible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4996543" y="5344890"/>
            <a:ext cx="478971" cy="26125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 DHP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0" y="1125538"/>
            <a:ext cx="8756650" cy="2198687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/>
              <a:t>Probability for 10 triggers within 180us is 2.6% =&gt; 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Convert pulsed trigger signal to level trigger signal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en-US" smtClean="0"/>
              <a:t>TUM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0" y="2933945"/>
            <a:ext cx="9017000" cy="1244600"/>
            <a:chOff x="0" y="3606800"/>
            <a:chExt cx="9017000" cy="124460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460500" y="3962400"/>
              <a:ext cx="7556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 flipH="1" flipV="1">
              <a:off x="2082800" y="3829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 flipH="1" flipV="1">
              <a:off x="2260600" y="3829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2216150" y="3695700"/>
              <a:ext cx="1778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2393950" y="3962400"/>
              <a:ext cx="24003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 flipH="1" flipV="1">
              <a:off x="4660900" y="3829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 flipH="1" flipV="1">
              <a:off x="4838700" y="3829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94250" y="3695700"/>
              <a:ext cx="1778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4972050" y="3962400"/>
              <a:ext cx="7556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 flipH="1" flipV="1">
              <a:off x="5594350" y="3829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 flipH="1" flipV="1">
              <a:off x="5772150" y="3829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5727700" y="3695700"/>
              <a:ext cx="1778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5905500" y="3962400"/>
              <a:ext cx="31115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1460500" y="4851400"/>
              <a:ext cx="7556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 flipH="1" flipV="1">
              <a:off x="2082800" y="4718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 flipH="1" flipV="1">
              <a:off x="4260850" y="4718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2216150" y="4584700"/>
              <a:ext cx="21780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4394200" y="4851400"/>
              <a:ext cx="4000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 flipH="1" flipV="1">
              <a:off x="4660900" y="4718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4794250" y="4584700"/>
              <a:ext cx="306705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 flipH="1" flipV="1">
              <a:off x="7727950" y="4718050"/>
              <a:ext cx="266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7861300" y="4851400"/>
              <a:ext cx="115570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rot="5400000" flipH="1" flipV="1">
              <a:off x="6838950" y="4718050"/>
              <a:ext cx="266700" cy="0"/>
            </a:xfrm>
            <a:prstGeom prst="line">
              <a:avLst/>
            </a:prstGeom>
            <a:ln w="28575">
              <a:solidFill>
                <a:srgbClr val="0070C0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 bwMode="auto">
            <a:xfrm rot="10800000">
              <a:off x="6972300" y="4851400"/>
              <a:ext cx="889000" cy="0"/>
            </a:xfrm>
            <a:prstGeom prst="line">
              <a:avLst/>
            </a:prstGeom>
            <a:ln w="28575">
              <a:solidFill>
                <a:srgbClr val="0070C0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 bwMode="auto">
            <a:xfrm>
              <a:off x="2216150" y="4451350"/>
              <a:ext cx="217805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0" y="3606800"/>
              <a:ext cx="1494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800" dirty="0" smtClean="0"/>
                <a:t>Belle Trigger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0" y="4451350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800" dirty="0" smtClean="0"/>
                <a:t>DHP Trigger</a:t>
              </a:r>
            </a:p>
          </p:txBody>
        </p:sp>
      </p:grp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726795" y="3383995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one frame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2366755" y="4869160"/>
            <a:ext cx="1980220" cy="76508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276745" y="4869160"/>
            <a:ext cx="90010" cy="765085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977045" y="4869160"/>
            <a:ext cx="2970330" cy="76508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887035" y="4869160"/>
            <a:ext cx="90010" cy="765085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346975" y="4869160"/>
            <a:ext cx="90010" cy="76508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002270" y="4869160"/>
            <a:ext cx="90010" cy="76508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787135" y="4869160"/>
            <a:ext cx="90010" cy="765085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947375" y="4869160"/>
            <a:ext cx="90010" cy="76508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16200000">
            <a:off x="1913102" y="5952883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HEADER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3978523" y="5957692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 smtClean="0"/>
              <a:t>TRAILER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 external memory for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29" y="872671"/>
            <a:ext cx="8756650" cy="5511800"/>
          </a:xfrm>
        </p:spPr>
        <p:txBody>
          <a:bodyPr/>
          <a:lstStyle/>
          <a:p>
            <a:r>
              <a:rPr lang="en-US" dirty="0" smtClean="0"/>
              <a:t>Does DHH needs memory ?</a:t>
            </a:r>
          </a:p>
          <a:p>
            <a:pPr lvl="1"/>
            <a:r>
              <a:rPr lang="en-US" dirty="0" smtClean="0"/>
              <a:t>4x1 </a:t>
            </a:r>
            <a:r>
              <a:rPr lang="en-US" dirty="0" err="1" smtClean="0"/>
              <a:t>Gb</a:t>
            </a:r>
            <a:r>
              <a:rPr lang="en-US" dirty="0" smtClean="0"/>
              <a:t>/s incoming links</a:t>
            </a:r>
          </a:p>
          <a:p>
            <a:pPr lvl="1"/>
            <a:r>
              <a:rPr lang="en-US" dirty="0" smtClean="0"/>
              <a:t>2x3 </a:t>
            </a:r>
            <a:r>
              <a:rPr lang="en-US" dirty="0" err="1" smtClean="0"/>
              <a:t>Gb</a:t>
            </a:r>
            <a:r>
              <a:rPr lang="en-US" dirty="0" smtClean="0"/>
              <a:t>/s outgoing links </a:t>
            </a:r>
            <a:endParaRPr lang="en-US" dirty="0" smtClean="0"/>
          </a:p>
          <a:p>
            <a:pPr lvl="1"/>
            <a:r>
              <a:rPr lang="en-US" dirty="0" smtClean="0"/>
              <a:t>No need memory</a:t>
            </a:r>
            <a:endParaRPr lang="en-US" dirty="0" smtClean="0"/>
          </a:p>
          <a:p>
            <a:r>
              <a:rPr lang="en-US" dirty="0" smtClean="0"/>
              <a:t>How to merge data ?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Sub frame wise 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ight Arrow 8"/>
          <p:cNvSpPr/>
          <p:nvPr/>
        </p:nvSpPr>
        <p:spPr bwMode="auto">
          <a:xfrm>
            <a:off x="1763485" y="2971800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1785258" y="3178628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623456" y="3080658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2" name="Trapezoid 11"/>
          <p:cNvSpPr/>
          <p:nvPr/>
        </p:nvSpPr>
        <p:spPr bwMode="auto">
          <a:xfrm rot="5400000">
            <a:off x="2264228" y="3026231"/>
            <a:ext cx="435430" cy="23948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324394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DHP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3429000" y="32004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DAQ</a:t>
            </a:r>
            <a:endParaRPr lang="en-US" sz="1800" dirty="0"/>
          </a:p>
        </p:txBody>
      </p:sp>
      <p:sp>
        <p:nvSpPr>
          <p:cNvPr id="19" name="Right Arrow 18"/>
          <p:cNvSpPr/>
          <p:nvPr/>
        </p:nvSpPr>
        <p:spPr bwMode="auto">
          <a:xfrm>
            <a:off x="1763485" y="3505201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1785258" y="3712029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2623456" y="3614059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2" name="Trapezoid 21"/>
          <p:cNvSpPr/>
          <p:nvPr/>
        </p:nvSpPr>
        <p:spPr bwMode="auto">
          <a:xfrm rot="5400000">
            <a:off x="2264228" y="3559632"/>
            <a:ext cx="435430" cy="23948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3" name="Right Arrow 22"/>
          <p:cNvSpPr/>
          <p:nvPr/>
        </p:nvSpPr>
        <p:spPr bwMode="auto">
          <a:xfrm>
            <a:off x="6161316" y="2950028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6183089" y="3156856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7021287" y="3058886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6" name="Trapezoid 25"/>
          <p:cNvSpPr/>
          <p:nvPr/>
        </p:nvSpPr>
        <p:spPr bwMode="auto">
          <a:xfrm rot="5400000">
            <a:off x="6368142" y="3298375"/>
            <a:ext cx="1034145" cy="250368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36031" y="322217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DHP</a:t>
            </a:r>
            <a:endParaRPr 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7826831" y="31786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DAQ</a:t>
            </a:r>
            <a:endParaRPr lang="en-US" sz="1800" dirty="0"/>
          </a:p>
        </p:txBody>
      </p:sp>
      <p:sp>
        <p:nvSpPr>
          <p:cNvPr id="29" name="Right Arrow 28"/>
          <p:cNvSpPr/>
          <p:nvPr/>
        </p:nvSpPr>
        <p:spPr bwMode="auto">
          <a:xfrm>
            <a:off x="6161316" y="3483429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6183089" y="3690257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7021287" y="3592287"/>
            <a:ext cx="576943" cy="11974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878286" y="2699657"/>
            <a:ext cx="1915885" cy="1393372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5769429" y="2950029"/>
            <a:ext cx="1861457" cy="1066800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1153886" y="4615543"/>
            <a:ext cx="402771" cy="370114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556658" y="4615543"/>
            <a:ext cx="141513" cy="3701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001487" y="4615543"/>
            <a:ext cx="141513" cy="3701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98171" y="4615543"/>
            <a:ext cx="402771" cy="370114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143000" y="5159829"/>
            <a:ext cx="402771" cy="37011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545772" y="5159829"/>
            <a:ext cx="141513" cy="3701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90601" y="5159829"/>
            <a:ext cx="141513" cy="3701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687285" y="5159829"/>
            <a:ext cx="402771" cy="37011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5" name="Trapezoid 44"/>
          <p:cNvSpPr/>
          <p:nvPr/>
        </p:nvSpPr>
        <p:spPr bwMode="auto">
          <a:xfrm rot="5400000">
            <a:off x="2122714" y="4920346"/>
            <a:ext cx="838200" cy="293913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>
            <a:off x="2090059" y="4724401"/>
            <a:ext cx="261256" cy="130628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7" name="Right Arrow 46"/>
          <p:cNvSpPr/>
          <p:nvPr/>
        </p:nvSpPr>
        <p:spPr bwMode="auto">
          <a:xfrm>
            <a:off x="2111830" y="5257801"/>
            <a:ext cx="261256" cy="130628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2710544" y="4996544"/>
            <a:ext cx="261256" cy="130628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135086" y="4887686"/>
            <a:ext cx="402771" cy="370114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982687" y="4887686"/>
            <a:ext cx="141513" cy="3701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701143" y="4887686"/>
            <a:ext cx="402771" cy="37011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548744" y="4887686"/>
            <a:ext cx="141513" cy="3701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256315" y="4876801"/>
            <a:ext cx="402771" cy="370114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103916" y="4876801"/>
            <a:ext cx="141513" cy="3701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822372" y="4876801"/>
            <a:ext cx="402771" cy="37011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669973" y="4876801"/>
            <a:ext cx="141513" cy="37011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Flexible design compatible with optical, active and passive Patch panel</a:t>
            </a:r>
          </a:p>
          <a:p>
            <a:endParaRPr lang="en-US" dirty="0" smtClean="0"/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Hardware for development internal DHH interfaces, </a:t>
            </a:r>
            <a:r>
              <a:rPr lang="en-US" dirty="0" err="1" smtClean="0"/>
              <a:t>firmwares</a:t>
            </a:r>
            <a:r>
              <a:rPr lang="en-US" dirty="0" smtClean="0"/>
              <a:t> for trigger distribution and clock synthesis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rovide more compact card for DHP readout</a:t>
            </a:r>
          </a:p>
          <a:p>
            <a:pPr lvl="1"/>
            <a:r>
              <a:rPr lang="en-US" dirty="0" smtClean="0"/>
              <a:t>Provide card for evaluation DHP </a:t>
            </a:r>
            <a:r>
              <a:rPr lang="en-US" dirty="0" smtClean="0">
                <a:sym typeface="Wingdings" pitchFamily="2" charset="2"/>
              </a:rPr>
              <a:t> DHH interfaces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DHH architecture </a:t>
            </a:r>
          </a:p>
          <a:p>
            <a:pPr lvl="1"/>
            <a:r>
              <a:rPr lang="en-US" dirty="0" smtClean="0"/>
              <a:t>mixed , compatible with both proposals</a:t>
            </a:r>
          </a:p>
          <a:p>
            <a:endParaRPr lang="en-US" dirty="0" smtClean="0"/>
          </a:p>
          <a:p>
            <a:r>
              <a:rPr lang="en-US" dirty="0" smtClean="0"/>
              <a:t>Switcher frequency</a:t>
            </a:r>
          </a:p>
          <a:p>
            <a:pPr lvl="1"/>
            <a:r>
              <a:rPr lang="en-US" dirty="0" smtClean="0"/>
              <a:t>no real limitations but still to be tested</a:t>
            </a:r>
          </a:p>
          <a:p>
            <a:pPr lvl="1"/>
            <a:r>
              <a:rPr lang="en-US" dirty="0" smtClean="0"/>
              <a:t>options with </a:t>
            </a:r>
            <a:r>
              <a:rPr lang="en-US" dirty="0" smtClean="0">
                <a:solidFill>
                  <a:srgbClr val="FF0000"/>
                </a:solidFill>
              </a:rPr>
              <a:t>odd </a:t>
            </a:r>
            <a:r>
              <a:rPr lang="en-US" dirty="0" smtClean="0">
                <a:solidFill>
                  <a:srgbClr val="FF0000"/>
                </a:solidFill>
              </a:rPr>
              <a:t>multiplication coefficient </a:t>
            </a:r>
            <a:r>
              <a:rPr lang="en-US" dirty="0" smtClean="0">
                <a:solidFill>
                  <a:srgbClr val="FF0000"/>
                </a:solidFill>
              </a:rPr>
              <a:t>&gt; 21 </a:t>
            </a:r>
            <a:r>
              <a:rPr lang="en-US" dirty="0" smtClean="0"/>
              <a:t>to be excluded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Flexible prototype design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PXD-DAQ workshop : to </a:t>
            </a:r>
            <a:r>
              <a:rPr lang="en-US" dirty="0" smtClean="0"/>
              <a:t>choose one of two DHH architectures: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TUM proposal based on optical distribution system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KEK Trigger group proposal with direct Trigger interface to DHH module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>
                <a:solidFill>
                  <a:srgbClr val="0070C0"/>
                </a:solidFill>
              </a:rPr>
              <a:t>DEPFET Workshop                                         </a:t>
            </a:r>
            <a:r>
              <a:rPr lang="ru-RU" smtClean="0">
                <a:solidFill>
                  <a:srgbClr val="0070C0"/>
                </a:solidFill>
              </a:rPr>
              <a:t>И.Коноров, </a:t>
            </a:r>
            <a:r>
              <a:rPr lang="da-DK" smtClean="0">
                <a:solidFill>
                  <a:srgbClr val="0070C0"/>
                </a:solidFill>
              </a:rPr>
              <a:t>TUM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DHH system architecture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/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601" y="3381375"/>
            <a:ext cx="3170046" cy="177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TextBox 68"/>
          <p:cNvSpPr txBox="1"/>
          <p:nvPr/>
        </p:nvSpPr>
        <p:spPr>
          <a:xfrm>
            <a:off x="934451" y="2981325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u="sng" dirty="0" smtClean="0">
                <a:solidFill>
                  <a:srgbClr val="0070C0"/>
                </a:solidFill>
              </a:rPr>
              <a:t>DH Hybrid</a:t>
            </a:r>
            <a:endParaRPr lang="en-US" sz="2000" u="sng" dirty="0">
              <a:solidFill>
                <a:srgbClr val="0070C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3495883" y="4806950"/>
            <a:ext cx="409367" cy="15084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rot="5400000" flipH="1" flipV="1">
            <a:off x="3812882" y="4714374"/>
            <a:ext cx="184944" cy="208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3924508" y="4624387"/>
            <a:ext cx="392906" cy="7145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4045951" y="4576762"/>
            <a:ext cx="271463" cy="476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4045951" y="4536283"/>
            <a:ext cx="273844" cy="792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4045951" y="4492625"/>
            <a:ext cx="269082" cy="5556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4312651" y="4448175"/>
            <a:ext cx="388144" cy="207169"/>
          </a:xfrm>
          <a:prstGeom prst="rect">
            <a:avLst/>
          </a:prstGeom>
          <a:solidFill>
            <a:srgbClr val="FF9900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 flipV="1">
            <a:off x="4677776" y="45696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4683126" y="4831557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 flipV="1">
            <a:off x="4683125" y="51030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V="1">
            <a:off x="4673600" y="53697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4678363" y="5631657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4678362" y="5931693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 flipV="1">
            <a:off x="4678363" y="6184107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638800" y="3917950"/>
            <a:ext cx="1923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u="sng" dirty="0" smtClean="0">
                <a:solidFill>
                  <a:srgbClr val="0070C0"/>
                </a:solidFill>
              </a:rPr>
              <a:t>DHH Controller</a:t>
            </a:r>
            <a:endParaRPr lang="en-US" sz="2000" u="sng" dirty="0">
              <a:solidFill>
                <a:srgbClr val="0070C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261350" y="4318000"/>
            <a:ext cx="752129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Belle II</a:t>
            </a:r>
          </a:p>
          <a:p>
            <a:pPr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Trigger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4883150" y="44196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883150" y="4676775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4883150" y="49530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4883150" y="5210175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4883150" y="54864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4883150" y="577215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4883150" y="60198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245100" y="4140200"/>
            <a:ext cx="3505200" cy="2266950"/>
            <a:chOff x="5245100" y="4140200"/>
            <a:chExt cx="3505200" cy="2266950"/>
          </a:xfrm>
        </p:grpSpPr>
        <p:sp>
          <p:nvSpPr>
            <p:cNvPr id="62" name="Rectangle 61"/>
            <p:cNvSpPr/>
            <p:nvPr/>
          </p:nvSpPr>
          <p:spPr bwMode="auto">
            <a:xfrm>
              <a:off x="5416551" y="4314825"/>
              <a:ext cx="2311400" cy="2092325"/>
            </a:xfrm>
            <a:prstGeom prst="rect">
              <a:avLst/>
            </a:prstGeom>
            <a:solidFill>
              <a:srgbClr val="99CC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5254625" y="4495800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5254625" y="4762500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5245100" y="5033962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5249863" y="5300662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5249862" y="5567362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5245100" y="5857875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5245100" y="6105525"/>
              <a:ext cx="361950" cy="1333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accent3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6127750" y="4984750"/>
              <a:ext cx="752475" cy="695325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95000"/>
                    </a:schemeClr>
                  </a:solidFill>
                  <a:effectLst/>
                  <a:latin typeface="Microsoft Sans Serif" pitchFamily="34" charset="0"/>
                  <a:cs typeface="Arial" charset="0"/>
                </a:rPr>
                <a:t>FPGA</a:t>
              </a:r>
            </a:p>
          </p:txBody>
        </p:sp>
        <p:sp>
          <p:nvSpPr>
            <p:cNvPr id="189" name="Up-Down Arrow 188"/>
            <p:cNvSpPr/>
            <p:nvPr/>
          </p:nvSpPr>
          <p:spPr bwMode="auto">
            <a:xfrm rot="16200000">
              <a:off x="7989887" y="4367213"/>
              <a:ext cx="142877" cy="400051"/>
            </a:xfrm>
            <a:prstGeom prst="upDown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7950200" y="5429250"/>
              <a:ext cx="800100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200" b="1" dirty="0" smtClean="0">
                  <a:solidFill>
                    <a:srgbClr val="0070C0"/>
                  </a:solidFill>
                </a:rPr>
                <a:t>USB ,</a:t>
              </a:r>
            </a:p>
            <a:p>
              <a:pPr>
                <a:buNone/>
              </a:pPr>
              <a:r>
                <a:rPr lang="en-US" sz="1200" b="1" dirty="0" smtClean="0">
                  <a:solidFill>
                    <a:srgbClr val="0070C0"/>
                  </a:solidFill>
                </a:rPr>
                <a:t>Ethernet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7461250" y="4406900"/>
              <a:ext cx="400050" cy="30480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727950" y="4140200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200" b="1" dirty="0" smtClean="0">
                  <a:solidFill>
                    <a:srgbClr val="0070C0"/>
                  </a:solidFill>
                </a:rPr>
                <a:t>RJ45</a:t>
              </a:r>
              <a:endParaRPr lang="en-US" sz="1200" b="1" dirty="0">
                <a:solidFill>
                  <a:srgbClr val="0070C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550150" y="5562600"/>
              <a:ext cx="311150" cy="22225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9950" y="1828800"/>
            <a:ext cx="1955800" cy="2026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" name="Oval 82"/>
          <p:cNvSpPr/>
          <p:nvPr/>
        </p:nvSpPr>
        <p:spPr bwMode="auto">
          <a:xfrm>
            <a:off x="5016500" y="320675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>
            <a:off x="3505200" y="4540250"/>
            <a:ext cx="266700" cy="1588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rot="5400000" flipH="1" flipV="1">
            <a:off x="3615531" y="4384675"/>
            <a:ext cx="311944" cy="794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rot="10800000">
            <a:off x="4749800" y="3384550"/>
            <a:ext cx="1422400" cy="1588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215900" y="806450"/>
            <a:ext cx="3967753" cy="185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>
                <a:solidFill>
                  <a:srgbClr val="0070C0"/>
                </a:solidFill>
              </a:rPr>
              <a:t>DHH design : 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 FPGA(Lattice/Xilinx)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 Optical transceivers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 Power module</a:t>
            </a:r>
          </a:p>
          <a:p>
            <a:pPr>
              <a:buNone/>
            </a:pPr>
            <a:r>
              <a:rPr lang="en-US" sz="1400" dirty="0" smtClean="0">
                <a:solidFill>
                  <a:srgbClr val="0070C0"/>
                </a:solidFill>
              </a:rPr>
              <a:t>DHH functions: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 Optical network: Trigger, DAQ, Control </a:t>
            </a:r>
          </a:p>
          <a:p>
            <a:pPr lvl="1"/>
            <a:r>
              <a:rPr lang="en-US" sz="1400" dirty="0" smtClean="0">
                <a:solidFill>
                  <a:srgbClr val="0070C0"/>
                </a:solidFill>
              </a:rPr>
              <a:t> Power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949950" y="151765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Giessen Box</a:t>
            </a:r>
            <a:endParaRPr lang="en-US" sz="1800" dirty="0">
              <a:solidFill>
                <a:srgbClr val="0070C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rot="10800000">
            <a:off x="3771900" y="4229100"/>
            <a:ext cx="977900" cy="1588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 flipH="1" flipV="1">
            <a:off x="4327922" y="3806428"/>
            <a:ext cx="844550" cy="794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5994400" y="939800"/>
            <a:ext cx="1778000" cy="533400"/>
          </a:xfrm>
          <a:prstGeom prst="rect">
            <a:avLst/>
          </a:prstGeom>
          <a:solidFill>
            <a:srgbClr val="CC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Power Supplies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3505200" y="3873500"/>
            <a:ext cx="755650" cy="1588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2927350" y="2540000"/>
            <a:ext cx="2667000" cy="1588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216400" y="1206500"/>
            <a:ext cx="1733550" cy="1588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 177"/>
          <p:cNvSpPr/>
          <p:nvPr/>
        </p:nvSpPr>
        <p:spPr bwMode="auto">
          <a:xfrm>
            <a:off x="7557398" y="2851150"/>
            <a:ext cx="1066800" cy="1644650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98438"/>
            <a:ext cx="8329642" cy="561975"/>
          </a:xfrm>
        </p:spPr>
        <p:txBody>
          <a:bodyPr/>
          <a:lstStyle/>
          <a:p>
            <a:r>
              <a:rPr lang="en-US" dirty="0" smtClean="0"/>
              <a:t>Alternative DHH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850900"/>
            <a:ext cx="8756650" cy="5245100"/>
          </a:xfrm>
        </p:spPr>
        <p:txBody>
          <a:bodyPr/>
          <a:lstStyle/>
          <a:p>
            <a:r>
              <a:rPr lang="en-US" sz="1600" dirty="0" smtClean="0"/>
              <a:t>Belle Trigger  group(KEK) proposed: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trigger interface directly to DHH module</a:t>
            </a:r>
          </a:p>
          <a:p>
            <a:endParaRPr lang="en-US" sz="1600" dirty="0" smtClean="0"/>
          </a:p>
          <a:p>
            <a:r>
              <a:rPr lang="en-US" sz="1600" dirty="0" smtClean="0"/>
              <a:t>Possible scenario:</a:t>
            </a:r>
          </a:p>
          <a:p>
            <a:pPr>
              <a:buNone/>
            </a:pPr>
            <a:r>
              <a:rPr lang="en-US" sz="1800" dirty="0" smtClean="0"/>
              <a:t>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7424048" y="2317750"/>
            <a:ext cx="137740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Belle II Trigger</a:t>
            </a:r>
          </a:p>
          <a:p>
            <a:pPr algn="ctr"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Box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704850" y="2628900"/>
            <a:ext cx="4007410" cy="2740819"/>
          </a:xfrm>
          <a:prstGeom prst="rect">
            <a:avLst/>
          </a:prstGeom>
          <a:solidFill>
            <a:srgbClr val="99CC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2543047" y="3905382"/>
            <a:ext cx="789169" cy="70024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800" dirty="0" smtClean="0"/>
              <a:t>FPGA</a:t>
            </a:r>
            <a:endParaRPr lang="en-US" sz="1800" dirty="0"/>
          </a:p>
        </p:txBody>
      </p:sp>
      <p:sp>
        <p:nvSpPr>
          <p:cNvPr id="121" name="Rectangle 120"/>
          <p:cNvSpPr/>
          <p:nvPr/>
        </p:nvSpPr>
        <p:spPr>
          <a:xfrm>
            <a:off x="3741871" y="3905382"/>
            <a:ext cx="1142651" cy="319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SFP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4301322" y="2806190"/>
            <a:ext cx="558994" cy="95736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4021597" y="2841647"/>
            <a:ext cx="131529" cy="9701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3"/>
          <p:cNvGrpSpPr/>
          <p:nvPr/>
        </p:nvGrpSpPr>
        <p:grpSpPr>
          <a:xfrm>
            <a:off x="4061558" y="2912563"/>
            <a:ext cx="41101" cy="816542"/>
            <a:chOff x="5905500" y="539750"/>
            <a:chExt cx="45719" cy="1023619"/>
          </a:xfrm>
        </p:grpSpPr>
        <p:grpSp>
          <p:nvGrpSpPr>
            <p:cNvPr id="6" name="Group 58"/>
            <p:cNvGrpSpPr/>
            <p:nvPr/>
          </p:nvGrpSpPr>
          <p:grpSpPr>
            <a:xfrm>
              <a:off x="5905500" y="539750"/>
              <a:ext cx="45719" cy="756919"/>
              <a:chOff x="5016500" y="762000"/>
              <a:chExt cx="45719" cy="756919"/>
            </a:xfrm>
          </p:grpSpPr>
          <p:grpSp>
            <p:nvGrpSpPr>
              <p:cNvPr id="7" name="Group 164"/>
              <p:cNvGrpSpPr/>
              <p:nvPr/>
            </p:nvGrpSpPr>
            <p:grpSpPr>
              <a:xfrm>
                <a:off x="5016500" y="762000"/>
                <a:ext cx="45719" cy="223519"/>
                <a:chOff x="5168900" y="647700"/>
                <a:chExt cx="45719" cy="223519"/>
              </a:xfrm>
            </p:grpSpPr>
            <p:sp>
              <p:nvSpPr>
                <p:cNvPr id="174" name="Rounded Rectangle 173"/>
                <p:cNvSpPr/>
                <p:nvPr/>
              </p:nvSpPr>
              <p:spPr>
                <a:xfrm>
                  <a:off x="5168900" y="6477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Rounded Rectangle 174"/>
                <p:cNvSpPr/>
                <p:nvPr/>
              </p:nvSpPr>
              <p:spPr>
                <a:xfrm>
                  <a:off x="5168900" y="7366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ounded Rectangle 175"/>
                <p:cNvSpPr/>
                <p:nvPr/>
              </p:nvSpPr>
              <p:spPr>
                <a:xfrm>
                  <a:off x="5168900" y="8255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5"/>
              <p:cNvGrpSpPr/>
              <p:nvPr/>
            </p:nvGrpSpPr>
            <p:grpSpPr>
              <a:xfrm>
                <a:off x="5016500" y="1028700"/>
                <a:ext cx="45719" cy="223519"/>
                <a:chOff x="5168900" y="647700"/>
                <a:chExt cx="45719" cy="223519"/>
              </a:xfrm>
            </p:grpSpPr>
            <p:sp>
              <p:nvSpPr>
                <p:cNvPr id="171" name="Rounded Rectangle 170"/>
                <p:cNvSpPr/>
                <p:nvPr/>
              </p:nvSpPr>
              <p:spPr>
                <a:xfrm>
                  <a:off x="5168900" y="6477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Rounded Rectangle 171"/>
                <p:cNvSpPr/>
                <p:nvPr/>
              </p:nvSpPr>
              <p:spPr>
                <a:xfrm>
                  <a:off x="5168900" y="7366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5168900" y="8255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54"/>
              <p:cNvGrpSpPr/>
              <p:nvPr/>
            </p:nvGrpSpPr>
            <p:grpSpPr>
              <a:xfrm>
                <a:off x="5016500" y="1295400"/>
                <a:ext cx="45719" cy="223519"/>
                <a:chOff x="5168900" y="647700"/>
                <a:chExt cx="45719" cy="223519"/>
              </a:xfrm>
            </p:grpSpPr>
            <p:sp>
              <p:nvSpPr>
                <p:cNvPr id="168" name="Rounded Rectangle 49"/>
                <p:cNvSpPr/>
                <p:nvPr/>
              </p:nvSpPr>
              <p:spPr>
                <a:xfrm>
                  <a:off x="5168900" y="6477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ounded Rectangle 50"/>
                <p:cNvSpPr/>
                <p:nvPr/>
              </p:nvSpPr>
              <p:spPr>
                <a:xfrm>
                  <a:off x="5168900" y="7366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ounded Rectangle 51"/>
                <p:cNvSpPr/>
                <p:nvPr/>
              </p:nvSpPr>
              <p:spPr>
                <a:xfrm>
                  <a:off x="5168900" y="8255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" name="Group 59"/>
            <p:cNvGrpSpPr/>
            <p:nvPr/>
          </p:nvGrpSpPr>
          <p:grpSpPr>
            <a:xfrm>
              <a:off x="5905500" y="1339850"/>
              <a:ext cx="45719" cy="223519"/>
              <a:chOff x="5168900" y="647700"/>
              <a:chExt cx="45719" cy="223519"/>
            </a:xfrm>
          </p:grpSpPr>
          <p:sp>
            <p:nvSpPr>
              <p:cNvPr id="162" name="Rounded Rectangle 161"/>
              <p:cNvSpPr/>
              <p:nvPr/>
            </p:nvSpPr>
            <p:spPr>
              <a:xfrm>
                <a:off x="5168900" y="647700"/>
                <a:ext cx="45719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ounded Rectangle 44"/>
              <p:cNvSpPr/>
              <p:nvPr/>
            </p:nvSpPr>
            <p:spPr>
              <a:xfrm>
                <a:off x="5168900" y="736600"/>
                <a:ext cx="45719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ounded Rectangle 45"/>
              <p:cNvSpPr/>
              <p:nvPr/>
            </p:nvSpPr>
            <p:spPr>
              <a:xfrm>
                <a:off x="5168900" y="825500"/>
                <a:ext cx="45719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5" name="Rectangle 124"/>
          <p:cNvSpPr/>
          <p:nvPr/>
        </p:nvSpPr>
        <p:spPr>
          <a:xfrm>
            <a:off x="1464105" y="2841647"/>
            <a:ext cx="131529" cy="9701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65"/>
          <p:cNvGrpSpPr/>
          <p:nvPr/>
        </p:nvGrpSpPr>
        <p:grpSpPr>
          <a:xfrm>
            <a:off x="1505436" y="2913576"/>
            <a:ext cx="41101" cy="816542"/>
            <a:chOff x="5905500" y="539750"/>
            <a:chExt cx="45719" cy="1023619"/>
          </a:xfrm>
        </p:grpSpPr>
        <p:grpSp>
          <p:nvGrpSpPr>
            <p:cNvPr id="12" name="Group 58"/>
            <p:cNvGrpSpPr/>
            <p:nvPr/>
          </p:nvGrpSpPr>
          <p:grpSpPr>
            <a:xfrm>
              <a:off x="5905500" y="539750"/>
              <a:ext cx="45719" cy="756919"/>
              <a:chOff x="5016500" y="762000"/>
              <a:chExt cx="45719" cy="756919"/>
            </a:xfrm>
          </p:grpSpPr>
          <p:grpSp>
            <p:nvGrpSpPr>
              <p:cNvPr id="13" name="Group 49"/>
              <p:cNvGrpSpPr/>
              <p:nvPr/>
            </p:nvGrpSpPr>
            <p:grpSpPr>
              <a:xfrm>
                <a:off x="5016500" y="762000"/>
                <a:ext cx="45719" cy="223519"/>
                <a:chOff x="5168900" y="647700"/>
                <a:chExt cx="45719" cy="223519"/>
              </a:xfrm>
            </p:grpSpPr>
            <p:sp>
              <p:nvSpPr>
                <p:cNvPr id="157" name="Rounded Rectangle 156"/>
                <p:cNvSpPr/>
                <p:nvPr/>
              </p:nvSpPr>
              <p:spPr>
                <a:xfrm>
                  <a:off x="5168900" y="6477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ounded Rectangle 157"/>
                <p:cNvSpPr/>
                <p:nvPr/>
              </p:nvSpPr>
              <p:spPr>
                <a:xfrm>
                  <a:off x="5168900" y="7366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ounded Rectangle 158"/>
                <p:cNvSpPr/>
                <p:nvPr/>
              </p:nvSpPr>
              <p:spPr>
                <a:xfrm>
                  <a:off x="5168900" y="8255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50"/>
              <p:cNvGrpSpPr/>
              <p:nvPr/>
            </p:nvGrpSpPr>
            <p:grpSpPr>
              <a:xfrm>
                <a:off x="5016500" y="1028700"/>
                <a:ext cx="45719" cy="223519"/>
                <a:chOff x="5168900" y="647700"/>
                <a:chExt cx="45719" cy="223519"/>
              </a:xfrm>
            </p:grpSpPr>
            <p:sp>
              <p:nvSpPr>
                <p:cNvPr id="154" name="Rounded Rectangle 153"/>
                <p:cNvSpPr/>
                <p:nvPr/>
              </p:nvSpPr>
              <p:spPr>
                <a:xfrm>
                  <a:off x="5168900" y="6477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ounded Rectangle 154"/>
                <p:cNvSpPr/>
                <p:nvPr/>
              </p:nvSpPr>
              <p:spPr>
                <a:xfrm>
                  <a:off x="5168900" y="7366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Rounded Rectangle 155"/>
                <p:cNvSpPr/>
                <p:nvPr/>
              </p:nvSpPr>
              <p:spPr>
                <a:xfrm>
                  <a:off x="5168900" y="8255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54"/>
              <p:cNvGrpSpPr/>
              <p:nvPr/>
            </p:nvGrpSpPr>
            <p:grpSpPr>
              <a:xfrm>
                <a:off x="5016500" y="1295400"/>
                <a:ext cx="45719" cy="223519"/>
                <a:chOff x="5168900" y="647700"/>
                <a:chExt cx="45719" cy="223519"/>
              </a:xfrm>
            </p:grpSpPr>
            <p:sp>
              <p:nvSpPr>
                <p:cNvPr id="151" name="Rounded Rectangle 32"/>
                <p:cNvSpPr/>
                <p:nvPr/>
              </p:nvSpPr>
              <p:spPr>
                <a:xfrm>
                  <a:off x="5168900" y="6477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ounded Rectangle 33"/>
                <p:cNvSpPr/>
                <p:nvPr/>
              </p:nvSpPr>
              <p:spPr>
                <a:xfrm>
                  <a:off x="5168900" y="7366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ounded Rectangle 34"/>
                <p:cNvSpPr/>
                <p:nvPr/>
              </p:nvSpPr>
              <p:spPr>
                <a:xfrm>
                  <a:off x="5168900" y="825500"/>
                  <a:ext cx="45719" cy="45719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59"/>
            <p:cNvGrpSpPr/>
            <p:nvPr/>
          </p:nvGrpSpPr>
          <p:grpSpPr>
            <a:xfrm>
              <a:off x="5905500" y="1339850"/>
              <a:ext cx="45719" cy="223519"/>
              <a:chOff x="5168900" y="647700"/>
              <a:chExt cx="45719" cy="223519"/>
            </a:xfrm>
          </p:grpSpPr>
          <p:sp>
            <p:nvSpPr>
              <p:cNvPr id="145" name="Rounded Rectangle 144"/>
              <p:cNvSpPr/>
              <p:nvPr/>
            </p:nvSpPr>
            <p:spPr>
              <a:xfrm>
                <a:off x="5168900" y="647700"/>
                <a:ext cx="45719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ounded Rectangle 27"/>
              <p:cNvSpPr/>
              <p:nvPr/>
            </p:nvSpPr>
            <p:spPr>
              <a:xfrm>
                <a:off x="5168900" y="736600"/>
                <a:ext cx="45719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ounded Rectangle 28"/>
              <p:cNvSpPr/>
              <p:nvPr/>
            </p:nvSpPr>
            <p:spPr>
              <a:xfrm>
                <a:off x="5168900" y="825500"/>
                <a:ext cx="45719" cy="45719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7" name="Rectangle 126"/>
          <p:cNvSpPr/>
          <p:nvPr/>
        </p:nvSpPr>
        <p:spPr>
          <a:xfrm>
            <a:off x="505046" y="2948020"/>
            <a:ext cx="439570" cy="166651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733889" y="5269139"/>
            <a:ext cx="79922" cy="709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744811" y="2664357"/>
            <a:ext cx="79922" cy="709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4596103" y="5269139"/>
            <a:ext cx="79922" cy="709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Oval 130"/>
          <p:cNvSpPr/>
          <p:nvPr/>
        </p:nvSpPr>
        <p:spPr>
          <a:xfrm>
            <a:off x="4581048" y="2664357"/>
            <a:ext cx="79922" cy="709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4233088" y="4295418"/>
            <a:ext cx="651434" cy="319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RJ45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132956" y="3557307"/>
            <a:ext cx="1178528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100" b="1" dirty="0" smtClean="0">
                <a:latin typeface="Microsoft Sans Serif" pitchFamily="34" charset="0"/>
                <a:cs typeface="Microsoft Sans Serif" pitchFamily="34" charset="0"/>
              </a:rPr>
              <a:t>Ladder’s flat</a:t>
            </a:r>
          </a:p>
          <a:p>
            <a:pPr algn="ctr">
              <a:buNone/>
            </a:pPr>
            <a:r>
              <a:rPr lang="en-US" sz="1100" b="1" dirty="0" smtClean="0">
                <a:latin typeface="Microsoft Sans Serif" pitchFamily="34" charset="0"/>
                <a:cs typeface="Microsoft Sans Serif" pitchFamily="34" charset="0"/>
              </a:rPr>
              <a:t>cable connector</a:t>
            </a:r>
            <a:endParaRPr lang="en-US" sz="7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023557" y="2948020"/>
            <a:ext cx="1668956" cy="685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PIGGY-BACK</a:t>
            </a:r>
          </a:p>
          <a:p>
            <a:pPr algn="ctr">
              <a:buNone/>
            </a:pPr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Power Module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4324608" y="3153189"/>
            <a:ext cx="525224" cy="2593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900" b="1" dirty="0" smtClean="0">
                <a:latin typeface="Microsoft Sans Serif" pitchFamily="34" charset="0"/>
                <a:cs typeface="Microsoft Sans Serif" pitchFamily="34" charset="0"/>
              </a:rPr>
              <a:t>POWER </a:t>
            </a:r>
          </a:p>
          <a:p>
            <a:pPr algn="ctr">
              <a:buNone/>
            </a:pPr>
            <a:r>
              <a:rPr lang="en-US" sz="900" b="1" dirty="0" smtClean="0">
                <a:latin typeface="Microsoft Sans Serif" pitchFamily="34" charset="0"/>
                <a:cs typeface="Microsoft Sans Serif" pitchFamily="34" charset="0"/>
              </a:rPr>
              <a:t>CONNECTOR</a:t>
            </a:r>
            <a:endParaRPr lang="en-US" sz="9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6" name="Left-Right Arrow 135"/>
          <p:cNvSpPr/>
          <p:nvPr/>
        </p:nvSpPr>
        <p:spPr>
          <a:xfrm>
            <a:off x="5003588" y="4005455"/>
            <a:ext cx="239765" cy="106373"/>
          </a:xfrm>
          <a:prstGeom prst="leftRightArrow">
            <a:avLst/>
          </a:prstGeom>
          <a:solidFill>
            <a:srgbClr val="FFC000"/>
          </a:solidFill>
          <a:ln>
            <a:solidFill>
              <a:srgbClr val="EAB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 bwMode="auto">
          <a:xfrm>
            <a:off x="4479946" y="4665656"/>
            <a:ext cx="290392" cy="50290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3852663" y="4789832"/>
            <a:ext cx="811441" cy="38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b="1" dirty="0" smtClean="0"/>
              <a:t>JTAG</a:t>
            </a:r>
          </a:p>
          <a:p>
            <a:pPr>
              <a:buNone/>
            </a:pPr>
            <a:r>
              <a:rPr lang="en-US" sz="800" b="1" dirty="0" smtClean="0"/>
              <a:t>Slow</a:t>
            </a:r>
            <a:r>
              <a:rPr lang="en-US" sz="900" b="1" dirty="0" smtClean="0"/>
              <a:t> Control</a:t>
            </a:r>
            <a:endParaRPr lang="en-US" sz="800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334898" y="3917950"/>
            <a:ext cx="700593" cy="250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DAQ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7512948" y="4762500"/>
            <a:ext cx="1216819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Slow Control </a:t>
            </a:r>
          </a:p>
          <a:p>
            <a:pPr algn="ctr">
              <a:buNone/>
            </a:pPr>
            <a:r>
              <a:rPr lang="en-US" sz="1400" b="1" dirty="0" smtClean="0">
                <a:solidFill>
                  <a:srgbClr val="0070C0"/>
                </a:solidFill>
              </a:rPr>
              <a:t>Box</a:t>
            </a:r>
          </a:p>
        </p:txBody>
      </p:sp>
      <p:cxnSp>
        <p:nvCxnSpPr>
          <p:cNvPr id="180" name="Straight Connector 179"/>
          <p:cNvCxnSpPr/>
          <p:nvPr/>
        </p:nvCxnSpPr>
        <p:spPr bwMode="auto">
          <a:xfrm>
            <a:off x="7246248" y="302895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>
            <a:off x="7246248" y="316230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/>
          <p:nvPr/>
        </p:nvCxnSpPr>
        <p:spPr bwMode="auto">
          <a:xfrm>
            <a:off x="7246248" y="329565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/>
          <p:nvPr/>
        </p:nvCxnSpPr>
        <p:spPr bwMode="auto">
          <a:xfrm>
            <a:off x="7246248" y="342900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/>
          <p:nvPr/>
        </p:nvCxnSpPr>
        <p:spPr bwMode="auto">
          <a:xfrm>
            <a:off x="7246248" y="356235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/>
          <p:cNvCxnSpPr/>
          <p:nvPr/>
        </p:nvCxnSpPr>
        <p:spPr bwMode="auto">
          <a:xfrm>
            <a:off x="7246248" y="369570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/>
          <p:cNvCxnSpPr/>
          <p:nvPr/>
        </p:nvCxnSpPr>
        <p:spPr bwMode="auto">
          <a:xfrm>
            <a:off x="7246248" y="4184650"/>
            <a:ext cx="311150" cy="158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/>
          <p:nvPr/>
        </p:nvCxnSpPr>
        <p:spPr bwMode="auto">
          <a:xfrm rot="5400000">
            <a:off x="7113692" y="4318000"/>
            <a:ext cx="265906" cy="79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/>
          <p:cNvCxnSpPr>
            <a:stCxn id="132" idx="3"/>
          </p:cNvCxnSpPr>
          <p:nvPr/>
        </p:nvCxnSpPr>
        <p:spPr bwMode="auto">
          <a:xfrm flipV="1">
            <a:off x="4884522" y="4451350"/>
            <a:ext cx="2361726" cy="362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7" name="Rectangle 196"/>
          <p:cNvSpPr/>
          <p:nvPr/>
        </p:nvSpPr>
        <p:spPr bwMode="auto">
          <a:xfrm>
            <a:off x="7557398" y="5251450"/>
            <a:ext cx="1066800" cy="1111250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199" name="Straight Connector 198"/>
          <p:cNvCxnSpPr/>
          <p:nvPr/>
        </p:nvCxnSpPr>
        <p:spPr bwMode="auto">
          <a:xfrm>
            <a:off x="7246248" y="5562600"/>
            <a:ext cx="3111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/>
          <p:cNvCxnSpPr/>
          <p:nvPr/>
        </p:nvCxnSpPr>
        <p:spPr bwMode="auto">
          <a:xfrm>
            <a:off x="7246248" y="5695950"/>
            <a:ext cx="3111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/>
          <p:nvPr/>
        </p:nvCxnSpPr>
        <p:spPr bwMode="auto">
          <a:xfrm>
            <a:off x="7246248" y="5829300"/>
            <a:ext cx="3111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7246248" y="5962650"/>
            <a:ext cx="3111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7246248" y="6096000"/>
            <a:ext cx="3111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7246248" y="6229350"/>
            <a:ext cx="3111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Straight Connector 207"/>
          <p:cNvCxnSpPr/>
          <p:nvPr/>
        </p:nvCxnSpPr>
        <p:spPr bwMode="auto">
          <a:xfrm flipV="1">
            <a:off x="4757048" y="4940300"/>
            <a:ext cx="1511300" cy="362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rot="5400000" flipH="1" flipV="1">
            <a:off x="6023873" y="5184775"/>
            <a:ext cx="4889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Straight Connector 212"/>
          <p:cNvCxnSpPr/>
          <p:nvPr/>
        </p:nvCxnSpPr>
        <p:spPr bwMode="auto">
          <a:xfrm>
            <a:off x="6268348" y="5429250"/>
            <a:ext cx="1289050" cy="1588"/>
          </a:xfrm>
          <a:prstGeom prst="line">
            <a:avLst/>
          </a:prstGeom>
          <a:noFill/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690498" y="2495550"/>
            <a:ext cx="12955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Copper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interfaces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18" name="Straight Arrow Connector 217"/>
          <p:cNvCxnSpPr/>
          <p:nvPr/>
        </p:nvCxnSpPr>
        <p:spPr bwMode="auto">
          <a:xfrm rot="16200000" flipH="1">
            <a:off x="6134998" y="3517900"/>
            <a:ext cx="1155700" cy="6223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9" name="Straight Arrow Connector 218"/>
          <p:cNvCxnSpPr/>
          <p:nvPr/>
        </p:nvCxnSpPr>
        <p:spPr bwMode="auto">
          <a:xfrm rot="5400000">
            <a:off x="5401573" y="3940175"/>
            <a:ext cx="1600200" cy="22225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6" name="Date Placeholder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feature of Trigger </a:t>
            </a:r>
            <a:r>
              <a:rPr lang="en-US" dirty="0" err="1" smtClean="0"/>
              <a:t>Dist.System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37" y="1444625"/>
            <a:ext cx="87153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116" y="850900"/>
            <a:ext cx="7152217" cy="551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Nakao</a:t>
            </a:r>
            <a:r>
              <a:rPr lang="en-US" dirty="0" smtClean="0"/>
              <a:t>-san’s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243" y="1027615"/>
            <a:ext cx="8253186" cy="237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9085" y="2662919"/>
            <a:ext cx="4073885" cy="2276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 bwMode="auto">
          <a:xfrm>
            <a:off x="1948543" y="4865912"/>
            <a:ext cx="3679371" cy="9797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355772" y="5018314"/>
            <a:ext cx="391886" cy="29391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355772" y="5399314"/>
            <a:ext cx="391886" cy="293914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65372" y="4974770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RJ45, Trigger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5987144" y="5355770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RJ45, JTAG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DAQ </a:t>
            </a:r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x 6 </a:t>
            </a:r>
            <a:r>
              <a:rPr lang="en-US" dirty="0" err="1" smtClean="0"/>
              <a:t>Gb</a:t>
            </a:r>
            <a:r>
              <a:rPr lang="en-US" dirty="0" smtClean="0"/>
              <a:t>/s  or  2 x 3 </a:t>
            </a:r>
            <a:r>
              <a:rPr lang="en-US" dirty="0" err="1" smtClean="0"/>
              <a:t>Gb</a:t>
            </a:r>
            <a:r>
              <a:rPr lang="en-US" dirty="0" smtClean="0"/>
              <a:t>/s</a:t>
            </a:r>
          </a:p>
          <a:p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greed </a:t>
            </a:r>
            <a:r>
              <a:rPr lang="en-US" dirty="0" smtClean="0"/>
              <a:t>2 x 3Gb/s !!!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CLOCK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850900"/>
            <a:ext cx="8756650" cy="3938814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sz="1800" dirty="0" smtClean="0"/>
              <a:t>Belle II Trigger distribution provides:</a:t>
            </a:r>
          </a:p>
          <a:p>
            <a:pPr lvl="1"/>
            <a:r>
              <a:rPr lang="en-US" sz="1600" dirty="0" smtClean="0"/>
              <a:t>127 MHz  = 508.87 MHz/4</a:t>
            </a:r>
          </a:p>
          <a:p>
            <a:endParaRPr lang="en-US" sz="1800" dirty="0" smtClean="0"/>
          </a:p>
          <a:p>
            <a:r>
              <a:rPr lang="en-US" sz="1800" dirty="0" smtClean="0"/>
              <a:t>Clock for </a:t>
            </a:r>
            <a:r>
              <a:rPr lang="en-US" sz="1800" dirty="0" smtClean="0"/>
              <a:t>DHP serial links</a:t>
            </a:r>
            <a:endParaRPr lang="en-US" sz="1800" dirty="0" smtClean="0"/>
          </a:p>
          <a:p>
            <a:pPr lvl="1"/>
            <a:r>
              <a:rPr lang="en-US" sz="1600" dirty="0" smtClean="0"/>
              <a:t>101 MHz = 508.87 MHz/5</a:t>
            </a:r>
          </a:p>
          <a:p>
            <a:pPr lvl="1"/>
            <a:r>
              <a:rPr lang="en-US" sz="1600" dirty="0" smtClean="0"/>
              <a:t>Can be asynchronous ? 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Clock for Switchers:  GCK = F0 · </a:t>
            </a:r>
            <a:r>
              <a:rPr lang="en-US" sz="1800" dirty="0" err="1" smtClean="0"/>
              <a:t>SW_channels</a:t>
            </a:r>
            <a:r>
              <a:rPr lang="en-US" sz="1800" dirty="0" smtClean="0"/>
              <a:t>/1280: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600" b="1" dirty="0" smtClean="0"/>
          </a:p>
          <a:p>
            <a:pPr lvl="1"/>
            <a:endParaRPr lang="en-US" sz="1600" b="1" dirty="0" smtClean="0"/>
          </a:p>
          <a:p>
            <a:r>
              <a:rPr lang="en-US" sz="2000" b="1" dirty="0" err="1" smtClean="0"/>
              <a:t>Virtex</a:t>
            </a:r>
            <a:r>
              <a:rPr lang="en-US" sz="2000" b="1" dirty="0" smtClean="0"/>
              <a:t> 5 DCM capability (</a:t>
            </a:r>
            <a:r>
              <a:rPr lang="en-US" sz="2000" b="1" dirty="0" err="1" smtClean="0"/>
              <a:t>Fclkfx</a:t>
            </a:r>
            <a:r>
              <a:rPr lang="en-US" sz="2000" b="1" dirty="0" smtClean="0"/>
              <a:t>):</a:t>
            </a:r>
          </a:p>
          <a:p>
            <a:pPr>
              <a:buNone/>
            </a:pPr>
            <a:r>
              <a:rPr lang="en-US" sz="2000" b="1" dirty="0" err="1" smtClean="0"/>
              <a:t>Fout</a:t>
            </a:r>
            <a:r>
              <a:rPr lang="en-US" sz="2000" b="1" dirty="0" smtClean="0"/>
              <a:t> = Fin</a:t>
            </a:r>
            <a:r>
              <a:rPr lang="en-US" sz="2000" dirty="0" smtClean="0"/>
              <a:t> · M/D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b="1" dirty="0" smtClean="0"/>
              <a:t>				M any integer : 2-33</a:t>
            </a:r>
          </a:p>
          <a:p>
            <a:pPr>
              <a:buNone/>
            </a:pPr>
            <a:r>
              <a:rPr lang="en-US" sz="2000" b="1" dirty="0" smtClean="0"/>
              <a:t>				D any integer : 1-32               To be tested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29-30 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DEPFET Workshop                                         </a:t>
            </a:r>
            <a:r>
              <a:rPr lang="ru-RU" smtClean="0"/>
              <a:t>И.Коноров, </a:t>
            </a:r>
            <a:r>
              <a:rPr lang="da-DK" smtClean="0"/>
              <a:t>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8C907-08F9-45C2-9E02-C62554FED60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10342" y="3537857"/>
            <a:ext cx="2021707" cy="96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192/1280 = 3/20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224/1280 = 7/40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216/1280 = 27/160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23114" y="3526971"/>
            <a:ext cx="2082621" cy="966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210/1280 = 21/128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204/1280 = 51/320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168/1280 = 21/160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endParaRPr lang="en-US" sz="1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q_seminar_2007_0">
  <a:themeElements>
    <a:clrScheme name="daq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q">
      <a:majorFont>
        <a:latin typeface="Microsoft Sans Serif"/>
        <a:ea typeface=""/>
        <a:cs typeface="Microsoft Sans Serif"/>
      </a:majorFont>
      <a:minorFont>
        <a:latin typeface="MS Reference Sans Serif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  <a:cs typeface="Arial" charset="0"/>
          </a:defRPr>
        </a:defPPr>
      </a:lstStyle>
    </a:lnDef>
  </a:objectDefaults>
  <a:extraClrSchemeLst>
    <a:extraClrScheme>
      <a:clrScheme name="daq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daq_seminar_2007_0</Template>
  <TotalTime>3292</TotalTime>
  <Words>620</Words>
  <Application>Microsoft Office PowerPoint</Application>
  <PresentationFormat>On-screen Show (4:3)</PresentationFormat>
  <Paragraphs>213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daq_seminar_2007_0</vt:lpstr>
      <vt:lpstr>DHH architecture: outcome of DXP-DAQ workshop and few other topics</vt:lpstr>
      <vt:lpstr>DHH architecture</vt:lpstr>
      <vt:lpstr>Proposal for DHH system architecture</vt:lpstr>
      <vt:lpstr>Alternative DHH architecture</vt:lpstr>
      <vt:lpstr>New feature of Trigger Dist.System </vt:lpstr>
      <vt:lpstr>Slide 6</vt:lpstr>
      <vt:lpstr>Nakao-san’s proposal</vt:lpstr>
      <vt:lpstr>DHHDAQ links</vt:lpstr>
      <vt:lpstr> CLOCK requirements</vt:lpstr>
      <vt:lpstr>Starting prototype design</vt:lpstr>
      <vt:lpstr>DHH location</vt:lpstr>
      <vt:lpstr>DHH  DHP </vt:lpstr>
      <vt:lpstr>Questions: external memory for buffering</vt:lpstr>
      <vt:lpstr>Prototype design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Data Acquisition Systems and front end electronics development</dc:title>
  <dc:creator>Konorov Igor</dc:creator>
  <cp:lastModifiedBy>Igor Konorov</cp:lastModifiedBy>
  <cp:revision>377</cp:revision>
  <dcterms:created xsi:type="dcterms:W3CDTF">2008-03-02T21:30:25Z</dcterms:created>
  <dcterms:modified xsi:type="dcterms:W3CDTF">2010-09-30T07:48:28Z</dcterms:modified>
</cp:coreProperties>
</file>