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368" r:id="rId2"/>
    <p:sldId id="369" r:id="rId3"/>
    <p:sldId id="364" r:id="rId4"/>
    <p:sldId id="366" r:id="rId5"/>
    <p:sldId id="3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0066"/>
    <a:srgbClr val="33CC33"/>
    <a:srgbClr val="CCFF99"/>
    <a:srgbClr val="99FF33"/>
    <a:srgbClr val="00CCFF"/>
    <a:srgbClr val="66FFFF"/>
    <a:srgbClr val="FF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4563" autoAdjust="0"/>
  </p:normalViewPr>
  <p:slideViewPr>
    <p:cSldViewPr>
      <p:cViewPr varScale="1">
        <p:scale>
          <a:sx n="69" d="100"/>
          <a:sy n="69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1664F-41C7-48B7-8E4A-B435758D62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5EC008-70F8-4F08-AF78-28B152A976FA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08F920-6C62-4486-8320-EBA4F6448E38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1525" y="136525"/>
            <a:ext cx="1885950" cy="6416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675" y="136525"/>
            <a:ext cx="5505450" cy="6416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DC8158-BD21-4433-828B-29DFEBCE7EF9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BB37FA-39F5-429F-8F51-9124DD920EA4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3B3D54-DD87-414E-874D-22352025A89E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97013" y="1009650"/>
            <a:ext cx="3657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013" y="1009650"/>
            <a:ext cx="3657600" cy="5543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8D7332-83EB-4A28-ADF9-DA51024CFECC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87FA97-A1D2-49E3-816C-82FCCFBB20A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05EFEF-7907-4797-BEDE-7FB39019812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F4AD0E-D320-4CD3-A4AC-5F7E32B738E3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1CC3A0-53E4-43B5-A7C3-EB9493FFEEA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F09A15-445A-418D-835F-CD99A7FD6CFD}" type="slidenum">
              <a:rPr lang="de-DE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63675" y="136525"/>
            <a:ext cx="7543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0"/>
            <a:ext cx="838200" cy="6858000"/>
          </a:xfrm>
          <a:prstGeom prst="rect">
            <a:avLst/>
          </a:prstGeom>
          <a:solidFill>
            <a:srgbClr val="E8F7F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576263" cy="6858000"/>
          </a:xfrm>
          <a:prstGeom prst="rect">
            <a:avLst/>
          </a:prstGeom>
          <a:solidFill>
            <a:srgbClr val="8DD6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371600" y="971550"/>
            <a:ext cx="7772400" cy="0"/>
          </a:xfrm>
          <a:prstGeom prst="line">
            <a:avLst/>
          </a:prstGeom>
          <a:noFill/>
          <a:ln w="57150">
            <a:solidFill>
              <a:srgbClr val="8DD6C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97013" y="1009650"/>
            <a:ext cx="74676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				</a:t>
            </a:r>
          </a:p>
        </p:txBody>
      </p:sp>
      <p:pic>
        <p:nvPicPr>
          <p:cNvPr id="3082" name="Picture 10" descr="MPP_os_logo_cmyk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2876550"/>
            <a:ext cx="1331913" cy="1273175"/>
          </a:xfrm>
          <a:prstGeom prst="rect">
            <a:avLst/>
          </a:prstGeom>
          <a:noFill/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5661025"/>
            <a:ext cx="1476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DEPFET</a:t>
            </a:r>
          </a:p>
          <a:p>
            <a:pPr algn="ctr"/>
            <a:r>
              <a:rPr lang="en-US" sz="1200" dirty="0" smtClean="0"/>
              <a:t>Valencia</a:t>
            </a:r>
          </a:p>
          <a:p>
            <a:pPr algn="ctr"/>
            <a:r>
              <a:rPr lang="en-US" sz="1200" dirty="0" smtClean="0"/>
              <a:t>Sept</a:t>
            </a:r>
            <a:r>
              <a:rPr lang="en-US" sz="1200" baseline="0" dirty="0" smtClean="0"/>
              <a:t> 29-Oct.1</a:t>
            </a:r>
            <a:endParaRPr lang="en-US" sz="1200" dirty="0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0" y="1916113"/>
            <a:ext cx="13319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/>
              <a:t>Hans-Günther Moser</a:t>
            </a:r>
          </a:p>
          <a:p>
            <a:pPr algn="ctr"/>
            <a:r>
              <a:rPr lang="en-US" sz="1400"/>
              <a:t>MPI für Physik</a:t>
            </a:r>
          </a:p>
        </p:txBody>
      </p:sp>
      <p:pic>
        <p:nvPicPr>
          <p:cNvPr id="3086" name="Picture 14" descr="belle2-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31913" cy="1082675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5900" y="6308725"/>
            <a:ext cx="8270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fld id="{6CFDC5E4-18C2-40DE-AE74-DFD44F063C25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fontAlgn="base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37FA-39F5-429F-8F51-9124DD920EA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1907704" y="1124744"/>
            <a:ext cx="48013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Number of lines:	readout time/line &gt; 100 ns </a:t>
            </a:r>
          </a:p>
          <a:p>
            <a:r>
              <a:rPr lang="en-US" sz="1600" dirty="0" smtClean="0"/>
              <a:t>		use switcher efficiently </a:t>
            </a:r>
          </a:p>
          <a:p>
            <a:r>
              <a:rPr lang="en-US" sz="1600" dirty="0" smtClean="0"/>
              <a:t>		stay with 32 channels/switcher</a:t>
            </a:r>
          </a:p>
          <a:p>
            <a:r>
              <a:rPr lang="en-US" sz="1600" dirty="0" smtClean="0"/>
              <a:t>		easy PLL clock synthesis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91683" y="2276872"/>
          <a:ext cx="6984773" cy="3960450"/>
        </p:xfrm>
        <a:graphic>
          <a:graphicData uri="http://schemas.openxmlformats.org/drawingml/2006/table">
            <a:tbl>
              <a:tblPr/>
              <a:tblGrid>
                <a:gridCol w="1605539"/>
                <a:gridCol w="581837"/>
                <a:gridCol w="581837"/>
                <a:gridCol w="526945"/>
                <a:gridCol w="526945"/>
                <a:gridCol w="526945"/>
                <a:gridCol w="526945"/>
                <a:gridCol w="526945"/>
                <a:gridCol w="526945"/>
                <a:gridCol w="526945"/>
                <a:gridCol w="526945"/>
              </a:tblGrid>
              <a:tr h="188165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active length (Ladder)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gap at centre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half length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parallel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switcher channels (chip)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number of switchers (module)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pitch in z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49.67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52.98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56.76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61.13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51.50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54.53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61.81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66.22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switcher channels (module)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lines/module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time/line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89.29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95.24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102.04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109.89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92.59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98.04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104.17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111.11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119.05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PPL : denominator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PLL: nominator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closest round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224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PPL : denominator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PLL: nominator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lines/module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time/line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89.29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104.17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104.17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125.00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20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pitch/Z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49.67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55.63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57.94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69.53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µm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unused channels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189" marR="7189" marT="718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189" marR="7189" marT="718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63888" y="6372036"/>
            <a:ext cx="3267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768  Lines 104 ns 58 µm pitch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Injection Noise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37FA-39F5-429F-8F51-9124DD920EA4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340768"/>
            <a:ext cx="6600618" cy="4820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Shutter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37FA-39F5-429F-8F51-9124DD920EA4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6" name="Picture 5" descr="Jaques_Henry_Lartigue_19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6100319" cy="40986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83768" y="6165304"/>
            <a:ext cx="5211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Jacques Henri </a:t>
            </a:r>
            <a:r>
              <a:rPr lang="en-US" dirty="0" err="1" smtClean="0"/>
              <a:t>Lartigue</a:t>
            </a:r>
            <a:r>
              <a:rPr lang="en-US" dirty="0" smtClean="0"/>
              <a:t> – Car Race, France 1912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1196752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Picture </a:t>
            </a:r>
            <a:r>
              <a:rPr lang="en-US" dirty="0" smtClean="0"/>
              <a:t>composed of consecutive stripes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123728" y="2493690"/>
            <a:ext cx="6048672" cy="1304642"/>
            <a:chOff x="2123728" y="2493690"/>
            <a:chExt cx="6048672" cy="1304642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2123728" y="3429000"/>
              <a:ext cx="60486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123728" y="3789040"/>
              <a:ext cx="604867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660232" y="342900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Shutter slit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5904148" y="3032956"/>
              <a:ext cx="1080120" cy="1588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Veto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37FA-39F5-429F-8F51-9124DD920EA4}" type="slidenum">
              <a:rPr lang="de-DE" smtClean="0"/>
              <a:pPr/>
              <a:t>4</a:t>
            </a:fld>
            <a:endParaRPr lang="de-DE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39038" y="5661248"/>
            <a:ext cx="43924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arallelogram 9"/>
          <p:cNvSpPr/>
          <p:nvPr/>
        </p:nvSpPr>
        <p:spPr>
          <a:xfrm>
            <a:off x="2739038" y="4725144"/>
            <a:ext cx="1440160" cy="936104"/>
          </a:xfrm>
          <a:prstGeom prst="parallelogram">
            <a:avLst>
              <a:gd name="adj" fmla="val 78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523014" y="530120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>
            <a:off x="2018958" y="4725144"/>
            <a:ext cx="1440160" cy="936104"/>
          </a:xfrm>
          <a:prstGeom prst="parallelogram">
            <a:avLst>
              <a:gd name="adj" fmla="val 78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126970" y="5049180"/>
            <a:ext cx="12241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15502" y="573325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51006" y="45091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7" name="Parallelogram 16"/>
          <p:cNvSpPr/>
          <p:nvPr/>
        </p:nvSpPr>
        <p:spPr>
          <a:xfrm>
            <a:off x="3459118" y="4725144"/>
            <a:ext cx="1440160" cy="936104"/>
          </a:xfrm>
          <a:prstGeom prst="parallelogram">
            <a:avLst>
              <a:gd name="adj" fmla="val 78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97484" y="56612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3075" y="573325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T/2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667030" y="5929535"/>
            <a:ext cx="1329210" cy="955268"/>
            <a:chOff x="2627784" y="5157192"/>
            <a:chExt cx="1329210" cy="955268"/>
          </a:xfrm>
        </p:grpSpPr>
        <p:cxnSp>
          <p:nvCxnSpPr>
            <p:cNvPr id="21" name="Straight Arrow Connector 20"/>
            <p:cNvCxnSpPr/>
            <p:nvPr/>
          </p:nvCxnSpPr>
          <p:spPr>
            <a:xfrm rot="16200000" flipV="1">
              <a:off x="2375756" y="5481228"/>
              <a:ext cx="648866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627784" y="5589240"/>
              <a:ext cx="13292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Injection noise</a:t>
              </a:r>
            </a:p>
            <a:p>
              <a:r>
                <a:rPr lang="en-US" sz="1400" dirty="0" smtClean="0"/>
                <a:t>+ clear</a:t>
              </a:r>
              <a:endParaRPr lang="en-US" sz="14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074124" y="5929535"/>
            <a:ext cx="1329210" cy="955268"/>
            <a:chOff x="2627784" y="5157192"/>
            <a:chExt cx="1329210" cy="955268"/>
          </a:xfrm>
        </p:grpSpPr>
        <p:cxnSp>
          <p:nvCxnSpPr>
            <p:cNvPr id="26" name="Straight Arrow Connector 25"/>
            <p:cNvCxnSpPr/>
            <p:nvPr/>
          </p:nvCxnSpPr>
          <p:spPr>
            <a:xfrm rot="16200000" flipV="1">
              <a:off x="2375756" y="5481228"/>
              <a:ext cx="648866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2627784" y="5589240"/>
              <a:ext cx="13292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Injection noise</a:t>
              </a:r>
            </a:p>
            <a:p>
              <a:r>
                <a:rPr lang="en-US" sz="1400" dirty="0" smtClean="0"/>
                <a:t>+ clear</a:t>
              </a:r>
              <a:endParaRPr lang="en-US" sz="14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683254" y="3933056"/>
            <a:ext cx="15121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not read before next  clear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442894" y="5807005"/>
            <a:ext cx="15121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spoiled by noise bunch</a:t>
            </a:r>
            <a:endParaRPr lang="en-US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2270986" y="5409220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771800" y="2780928"/>
            <a:ext cx="43924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allelogram 38"/>
          <p:cNvSpPr/>
          <p:nvPr/>
        </p:nvSpPr>
        <p:spPr>
          <a:xfrm>
            <a:off x="2771800" y="1844824"/>
            <a:ext cx="1440160" cy="936104"/>
          </a:xfrm>
          <a:prstGeom prst="parallelogram">
            <a:avLst>
              <a:gd name="adj" fmla="val 78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2555776" y="242088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arallelogram 40"/>
          <p:cNvSpPr/>
          <p:nvPr/>
        </p:nvSpPr>
        <p:spPr>
          <a:xfrm>
            <a:off x="2051720" y="1844824"/>
            <a:ext cx="1440160" cy="936104"/>
          </a:xfrm>
          <a:prstGeom prst="parallelogram">
            <a:avLst>
              <a:gd name="adj" fmla="val 78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2159732" y="2168860"/>
            <a:ext cx="122413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948264" y="2852936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483768" y="162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Parallelogram 44"/>
          <p:cNvSpPr/>
          <p:nvPr/>
        </p:nvSpPr>
        <p:spPr>
          <a:xfrm>
            <a:off x="3491880" y="1844824"/>
            <a:ext cx="1440160" cy="936104"/>
          </a:xfrm>
          <a:prstGeom prst="parallelogram">
            <a:avLst>
              <a:gd name="adj" fmla="val 7814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4030246" y="278092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405837" y="285293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T/2</a:t>
            </a:r>
            <a:endParaRPr lang="en-US" dirty="0"/>
          </a:p>
        </p:txBody>
      </p:sp>
      <p:grpSp>
        <p:nvGrpSpPr>
          <p:cNvPr id="48" name="Group 23"/>
          <p:cNvGrpSpPr/>
          <p:nvPr/>
        </p:nvGrpSpPr>
        <p:grpSpPr>
          <a:xfrm>
            <a:off x="2699792" y="3049215"/>
            <a:ext cx="1329210" cy="739825"/>
            <a:chOff x="2627784" y="5157192"/>
            <a:chExt cx="1329210" cy="739825"/>
          </a:xfrm>
        </p:grpSpPr>
        <p:cxnSp>
          <p:nvCxnSpPr>
            <p:cNvPr id="57" name="Straight Arrow Connector 56"/>
            <p:cNvCxnSpPr/>
            <p:nvPr/>
          </p:nvCxnSpPr>
          <p:spPr>
            <a:xfrm rot="16200000" flipV="1">
              <a:off x="2375756" y="5481228"/>
              <a:ext cx="648866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2627784" y="5589240"/>
              <a:ext cx="1329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Injection noise</a:t>
              </a:r>
              <a:endParaRPr lang="en-US" sz="1400" dirty="0"/>
            </a:p>
          </p:txBody>
        </p:sp>
      </p:grpSp>
      <p:grpSp>
        <p:nvGrpSpPr>
          <p:cNvPr id="49" name="Group 24"/>
          <p:cNvGrpSpPr/>
          <p:nvPr/>
        </p:nvGrpSpPr>
        <p:grpSpPr>
          <a:xfrm>
            <a:off x="4106886" y="3049215"/>
            <a:ext cx="1329210" cy="739825"/>
            <a:chOff x="2627784" y="5157192"/>
            <a:chExt cx="1329210" cy="739825"/>
          </a:xfrm>
        </p:grpSpPr>
        <p:cxnSp>
          <p:nvCxnSpPr>
            <p:cNvPr id="55" name="Straight Arrow Connector 54"/>
            <p:cNvCxnSpPr/>
            <p:nvPr/>
          </p:nvCxnSpPr>
          <p:spPr>
            <a:xfrm rot="16200000" flipV="1">
              <a:off x="2375756" y="5481228"/>
              <a:ext cx="648866" cy="79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627784" y="5589240"/>
              <a:ext cx="13292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Injection noise</a:t>
              </a:r>
              <a:endParaRPr lang="en-US" sz="1400" dirty="0"/>
            </a:p>
          </p:txBody>
        </p:sp>
      </p:grpSp>
      <p:sp>
        <p:nvSpPr>
          <p:cNvPr id="50" name="Rectangle 49"/>
          <p:cNvSpPr/>
          <p:nvPr/>
        </p:nvSpPr>
        <p:spPr>
          <a:xfrm>
            <a:off x="2771800" y="1268760"/>
            <a:ext cx="1440160" cy="216024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716016" y="1052736"/>
            <a:ext cx="151216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not read before next noise bunch</a:t>
            </a:r>
            <a:endParaRPr lang="en-US" sz="1200" dirty="0"/>
          </a:p>
        </p:txBody>
      </p:sp>
      <p:cxnSp>
        <p:nvCxnSpPr>
          <p:cNvPr id="52" name="Straight Arrow Connector 51"/>
          <p:cNvCxnSpPr/>
          <p:nvPr/>
        </p:nvCxnSpPr>
        <p:spPr>
          <a:xfrm rot="10800000" flipV="1">
            <a:off x="4644008" y="1772816"/>
            <a:ext cx="50405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475656" y="2926685"/>
            <a:ext cx="15121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Data spoiled by noise bunch</a:t>
            </a:r>
            <a:endParaRPr lang="en-US" sz="1200" dirty="0"/>
          </a:p>
        </p:txBody>
      </p:sp>
      <p:cxnSp>
        <p:nvCxnSpPr>
          <p:cNvPr id="54" name="Straight Arrow Connector 53"/>
          <p:cNvCxnSpPr/>
          <p:nvPr/>
        </p:nvCxnSpPr>
        <p:spPr>
          <a:xfrm rot="5400000" flipH="1" flipV="1">
            <a:off x="2303748" y="2528900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ight Triangle 58"/>
          <p:cNvSpPr/>
          <p:nvPr/>
        </p:nvSpPr>
        <p:spPr>
          <a:xfrm rot="10800000" flipH="1">
            <a:off x="2771800" y="4725144"/>
            <a:ext cx="72008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699792" y="4077072"/>
            <a:ext cx="792088" cy="216024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6588224" y="1484784"/>
            <a:ext cx="25314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out every 5µs</a:t>
            </a:r>
          </a:p>
          <a:p>
            <a:r>
              <a:rPr lang="en-US" dirty="0" smtClean="0"/>
              <a:t>Still no complete frame</a:t>
            </a:r>
          </a:p>
          <a:p>
            <a:r>
              <a:rPr lang="en-US" dirty="0" smtClean="0"/>
              <a:t>without noise</a:t>
            </a:r>
            <a:endParaRPr lang="en-US" dirty="0"/>
          </a:p>
        </p:txBody>
      </p:sp>
      <p:sp>
        <p:nvSpPr>
          <p:cNvPr id="62" name="Right Triangle 61"/>
          <p:cNvSpPr/>
          <p:nvPr/>
        </p:nvSpPr>
        <p:spPr>
          <a:xfrm rot="10800000" flipH="1">
            <a:off x="4211960" y="4725144"/>
            <a:ext cx="720080" cy="9361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10800000" flipV="1">
            <a:off x="3995936" y="4509120"/>
            <a:ext cx="1119366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40624" y="3945830"/>
            <a:ext cx="22541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out every 5µs </a:t>
            </a:r>
          </a:p>
          <a:p>
            <a:r>
              <a:rPr lang="en-US" dirty="0" smtClean="0"/>
              <a:t>+ common clear</a:t>
            </a:r>
          </a:p>
          <a:p>
            <a:r>
              <a:rPr lang="en-US" dirty="0" smtClean="0"/>
              <a:t>50% </a:t>
            </a:r>
            <a:r>
              <a:rPr lang="en-US" smtClean="0"/>
              <a:t>of frames ok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491880" y="1268760"/>
            <a:ext cx="75894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491880" y="4077072"/>
            <a:ext cx="758949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37FA-39F5-429F-8F51-9124DD920EA4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1322144" y="980728"/>
            <a:ext cx="793037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Hz Injection: 400 µs noisy out of 20ms (20%)</a:t>
            </a:r>
          </a:p>
          <a:p>
            <a:endParaRPr lang="en-US" dirty="0" smtClean="0"/>
          </a:p>
          <a:p>
            <a:r>
              <a:rPr lang="en-US" dirty="0" smtClean="0"/>
              <a:t> 	Ganging </a:t>
            </a:r>
            <a:r>
              <a:rPr lang="en-US" dirty="0" smtClean="0"/>
              <a:t>of 4 regions =&gt; 5µs frame rate</a:t>
            </a:r>
          </a:p>
          <a:p>
            <a:r>
              <a:rPr lang="en-US" dirty="0" smtClean="0"/>
              <a:t>	global clear in time with </a:t>
            </a:r>
            <a:r>
              <a:rPr lang="en-US" dirty="0" smtClean="0"/>
              <a:t>veto</a:t>
            </a:r>
            <a:endParaRPr lang="en-US" dirty="0" smtClean="0"/>
          </a:p>
          <a:p>
            <a:r>
              <a:rPr lang="en-US" dirty="0" smtClean="0"/>
              <a:t>	50% efficient during injection veto </a:t>
            </a:r>
            <a:r>
              <a:rPr lang="en-US" dirty="0" smtClean="0"/>
              <a:t>cycles</a:t>
            </a:r>
            <a:endParaRPr lang="en-US" dirty="0" smtClean="0"/>
          </a:p>
          <a:p>
            <a:r>
              <a:rPr lang="en-US" dirty="0" smtClean="0"/>
              <a:t>	10% overall inefficiency (gain 10%)</a:t>
            </a:r>
          </a:p>
          <a:p>
            <a:endParaRPr lang="en-US" dirty="0" smtClean="0"/>
          </a:p>
          <a:p>
            <a:r>
              <a:rPr lang="en-US" dirty="0" smtClean="0"/>
              <a:t>However: </a:t>
            </a:r>
            <a:r>
              <a:rPr lang="en-US" dirty="0" err="1" smtClean="0"/>
              <a:t>unganged</a:t>
            </a:r>
            <a:r>
              <a:rPr lang="en-US" dirty="0" smtClean="0"/>
              <a:t> readout: ½ % dynamic inefficiency (read/clear cycle)</a:t>
            </a:r>
          </a:p>
          <a:p>
            <a:r>
              <a:rPr lang="en-US" dirty="0" smtClean="0"/>
              <a:t>	4 regions ganged: 2%  dynamic inefficiency</a:t>
            </a:r>
          </a:p>
          <a:p>
            <a:endParaRPr lang="en-US" dirty="0" smtClean="0"/>
          </a:p>
          <a:p>
            <a:r>
              <a:rPr lang="en-US" dirty="0" smtClean="0"/>
              <a:t>	more power (4 times!)</a:t>
            </a:r>
          </a:p>
          <a:p>
            <a:r>
              <a:rPr lang="en-US" dirty="0" smtClean="0"/>
              <a:t>	larger pedestals (dynamic range)</a:t>
            </a:r>
          </a:p>
          <a:p>
            <a:r>
              <a:rPr lang="en-US" dirty="0" smtClean="0"/>
              <a:t>	mode switching (no global clear during normal cycles) (pedestals?)</a:t>
            </a:r>
          </a:p>
          <a:p>
            <a:r>
              <a:rPr lang="en-US" dirty="0" smtClean="0"/>
              <a:t>	(however injection noise disappears gradually)</a:t>
            </a:r>
          </a:p>
          <a:p>
            <a:r>
              <a:rPr lang="en-US" dirty="0" smtClean="0"/>
              <a:t>	quadruple effects of noisy/dead pixels</a:t>
            </a:r>
          </a:p>
          <a:p>
            <a:endParaRPr lang="en-US" dirty="0" smtClean="0"/>
          </a:p>
          <a:p>
            <a:r>
              <a:rPr lang="en-US" dirty="0" smtClean="0"/>
              <a:t>On the other hand: less bandwidth due to better trigger </a:t>
            </a:r>
            <a:r>
              <a:rPr lang="en-US" dirty="0" smtClean="0"/>
              <a:t>rejection (2x)</a:t>
            </a:r>
          </a:p>
          <a:p>
            <a:endParaRPr lang="en-US" dirty="0" smtClean="0"/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Recommendation: keep double ganging as option!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358</Words>
  <Application>Microsoft Office PowerPoint</Application>
  <PresentationFormat>On-screen Show (4:3)</PresentationFormat>
  <Paragraphs>289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Standarddesign</vt:lpstr>
      <vt:lpstr>Parameters</vt:lpstr>
      <vt:lpstr>Injection Noise</vt:lpstr>
      <vt:lpstr>Rolling Shutter</vt:lpstr>
      <vt:lpstr>Injection Veto</vt:lpstr>
      <vt:lpstr>Consequences</vt:lpstr>
    </vt:vector>
  </TitlesOfParts>
  <Company>hll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moser</dc:creator>
  <cp:lastModifiedBy>moser</cp:lastModifiedBy>
  <cp:revision>378</cp:revision>
  <dcterms:created xsi:type="dcterms:W3CDTF">2007-05-02T13:23:54Z</dcterms:created>
  <dcterms:modified xsi:type="dcterms:W3CDTF">2010-09-30T07:23:33Z</dcterms:modified>
</cp:coreProperties>
</file>