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26"/>
  </p:notesMasterIdLst>
  <p:sldIdLst>
    <p:sldId id="256" r:id="rId2"/>
    <p:sldId id="269" r:id="rId3"/>
    <p:sldId id="271" r:id="rId4"/>
    <p:sldId id="272" r:id="rId5"/>
    <p:sldId id="274" r:id="rId6"/>
    <p:sldId id="275" r:id="rId7"/>
    <p:sldId id="276" r:id="rId8"/>
    <p:sldId id="280" r:id="rId9"/>
    <p:sldId id="277" r:id="rId10"/>
    <p:sldId id="278" r:id="rId11"/>
    <p:sldId id="279" r:id="rId12"/>
    <p:sldId id="285" r:id="rId13"/>
    <p:sldId id="291" r:id="rId14"/>
    <p:sldId id="295" r:id="rId15"/>
    <p:sldId id="286" r:id="rId16"/>
    <p:sldId id="287" r:id="rId17"/>
    <p:sldId id="292" r:id="rId18"/>
    <p:sldId id="293" r:id="rId19"/>
    <p:sldId id="294" r:id="rId20"/>
    <p:sldId id="288" r:id="rId21"/>
    <p:sldId id="289" r:id="rId22"/>
    <p:sldId id="290" r:id="rId23"/>
    <p:sldId id="257" r:id="rId24"/>
    <p:sldId id="265" r:id="rId25"/>
  </p:sldIdLst>
  <p:sldSz cx="9144000" cy="6858000" type="screen4x3"/>
  <p:notesSz cx="6781800" cy="9910763"/>
  <p:defaultTextStyle>
    <a:defPPr>
      <a:defRPr lang="en-GB"/>
    </a:defPPr>
    <a:lvl1pPr algn="l" defTabSz="449263" rtl="0" eaLnBrk="0" fontAlgn="base" hangingPunct="0">
      <a:lnSpc>
        <a:spcPct val="80000"/>
      </a:lnSpc>
      <a:spcBef>
        <a:spcPct val="0"/>
      </a:spcBef>
      <a:spcAft>
        <a:spcPct val="0"/>
      </a:spcAft>
      <a:buClr>
        <a:srgbClr val="003366"/>
      </a:buClr>
      <a:buSzPct val="100000"/>
      <a:buFont typeface="Times New Roman" pitchFamily="18" charset="0"/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defTabSz="449263" rtl="0" eaLnBrk="0" fontAlgn="base" hangingPunct="0">
      <a:lnSpc>
        <a:spcPct val="80000"/>
      </a:lnSpc>
      <a:spcBef>
        <a:spcPct val="0"/>
      </a:spcBef>
      <a:spcAft>
        <a:spcPct val="0"/>
      </a:spcAft>
      <a:buClr>
        <a:srgbClr val="003366"/>
      </a:buClr>
      <a:buSzPct val="100000"/>
      <a:buFont typeface="Times New Roman" pitchFamily="18" charset="0"/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defTabSz="449263" rtl="0" eaLnBrk="0" fontAlgn="base" hangingPunct="0">
      <a:lnSpc>
        <a:spcPct val="80000"/>
      </a:lnSpc>
      <a:spcBef>
        <a:spcPct val="0"/>
      </a:spcBef>
      <a:spcAft>
        <a:spcPct val="0"/>
      </a:spcAft>
      <a:buClr>
        <a:srgbClr val="003366"/>
      </a:buClr>
      <a:buSzPct val="100000"/>
      <a:buFont typeface="Times New Roman" pitchFamily="18" charset="0"/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defTabSz="449263" rtl="0" eaLnBrk="0" fontAlgn="base" hangingPunct="0">
      <a:lnSpc>
        <a:spcPct val="80000"/>
      </a:lnSpc>
      <a:spcBef>
        <a:spcPct val="0"/>
      </a:spcBef>
      <a:spcAft>
        <a:spcPct val="0"/>
      </a:spcAft>
      <a:buClr>
        <a:srgbClr val="003366"/>
      </a:buClr>
      <a:buSzPct val="100000"/>
      <a:buFont typeface="Times New Roman" pitchFamily="18" charset="0"/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defTabSz="449263" rtl="0" eaLnBrk="0" fontAlgn="base" hangingPunct="0">
      <a:lnSpc>
        <a:spcPct val="80000"/>
      </a:lnSpc>
      <a:spcBef>
        <a:spcPct val="0"/>
      </a:spcBef>
      <a:spcAft>
        <a:spcPct val="0"/>
      </a:spcAft>
      <a:buClr>
        <a:srgbClr val="003366"/>
      </a:buClr>
      <a:buSzPct val="100000"/>
      <a:buFont typeface="Times New Roman" pitchFamily="18" charset="0"/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FF3300"/>
    <a:srgbClr val="FF5050"/>
    <a:srgbClr val="FF6600"/>
    <a:srgbClr val="FF00FF"/>
    <a:srgbClr val="FFCC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gitternetz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1" autoAdjust="0"/>
    <p:restoredTop sz="94638" autoAdjust="0"/>
  </p:normalViewPr>
  <p:slideViewPr>
    <p:cSldViewPr>
      <p:cViewPr varScale="1">
        <p:scale>
          <a:sx n="50" d="100"/>
          <a:sy n="50" d="100"/>
        </p:scale>
        <p:origin x="-1110" y="-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220" y="-11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781800" cy="991076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6781800" cy="991076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6781800" cy="991076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33700" cy="490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880" tIns="46440" rIns="92880" bIns="4644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endParaRPr lang="en-GB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3843338" y="0"/>
            <a:ext cx="2933700" cy="490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880" tIns="46440" rIns="92880" bIns="4644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r>
              <a:rPr lang="en-GB"/>
              <a:t>02/01/08</a:t>
            </a:r>
          </a:p>
        </p:txBody>
      </p:sp>
      <p:sp>
        <p:nvSpPr>
          <p:cNvPr id="2054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4400" y="742950"/>
            <a:ext cx="4954588" cy="37131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5" name="Rectangle 7"/>
          <p:cNvSpPr>
            <a:spLocks noGrp="1" noChangeArrowheads="1"/>
          </p:cNvSpPr>
          <p:nvPr>
            <p:ph type="body"/>
          </p:nvPr>
        </p:nvSpPr>
        <p:spPr bwMode="auto">
          <a:xfrm>
            <a:off x="903288" y="4708525"/>
            <a:ext cx="4970462" cy="4456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880" tIns="46440" rIns="92880" bIns="4644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smtClean="0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ftr"/>
          </p:nvPr>
        </p:nvSpPr>
        <p:spPr bwMode="auto">
          <a:xfrm>
            <a:off x="0" y="9415463"/>
            <a:ext cx="2933700" cy="490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880" tIns="46440" rIns="92880" bIns="4644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r>
              <a:rPr lang="en-GB" err="1"/>
              <a:t>Ladislav</a:t>
            </a:r>
            <a:r>
              <a:rPr lang="en-GB"/>
              <a:t> </a:t>
            </a:r>
            <a:r>
              <a:rPr lang="en-GB" err="1"/>
              <a:t>Andricek</a:t>
            </a:r>
            <a:r>
              <a:rPr lang="en-GB"/>
              <a:t>, MPI Munich</a:t>
            </a:r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3843338" y="9415463"/>
            <a:ext cx="2933700" cy="490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880" tIns="46440" rIns="92880" bIns="4644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fld id="{8E7DB565-9D32-46F3-99D0-01B3284B8568}" type="slidenum">
              <a:rPr lang="en-GB"/>
              <a:pPr/>
              <a:t>‹Nr.›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5988" y="742950"/>
            <a:ext cx="4951412" cy="371316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1. e+,</a:t>
            </a:r>
            <a:r>
              <a:rPr lang="en-US" baseline="0" dirty="0" smtClean="0"/>
              <a:t> e- QED process: Data from M. Ritter, applied cuts: 17°&lt;Theta&lt;150°, e+ and e- with E&lt;5MeV ruled out;</a:t>
            </a:r>
          </a:p>
          <a:p>
            <a:r>
              <a:rPr lang="en-US" baseline="0" dirty="0" smtClean="0"/>
              <a:t>2. Belle data: Layer 1 from SVD, comparable to Layer 2 of PXD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GB" smtClean="0"/>
              <a:t>02/01/08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Ladislav Andricek, MPI Munich</a:t>
            </a:r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8E7DB565-9D32-46F3-99D0-01B3284B8568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5988" y="742950"/>
            <a:ext cx="4951412" cy="371316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Q07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GB" smtClean="0"/>
              <a:t>02/01/08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Ladislav Andricek, MPI Munich</a:t>
            </a:r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8E7DB565-9D32-46F3-99D0-01B3284B8568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5988" y="742950"/>
            <a:ext cx="4951412" cy="371316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B12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GB" smtClean="0"/>
              <a:t>02/01/08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Ladislav Andricek, MPI Munich</a:t>
            </a:r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8E7DB565-9D32-46F3-99D0-01B3284B8568}" type="slidenum">
              <a:rPr lang="en-GB" smtClean="0"/>
              <a:pPr/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5988" y="742950"/>
            <a:ext cx="4951412" cy="371316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Q12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GB" smtClean="0"/>
              <a:t>02/01/08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Ladislav Andricek, MPI Munich</a:t>
            </a:r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8E7DB565-9D32-46F3-99D0-01B3284B8568}" type="slidenum">
              <a:rPr lang="en-GB" smtClean="0"/>
              <a:pPr/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5988" y="742950"/>
            <a:ext cx="4951412" cy="371316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B07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GB" smtClean="0"/>
              <a:t>02/01/08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Ladislav Andricek, MPI Munich</a:t>
            </a:r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8E7DB565-9D32-46F3-99D0-01B3284B8568}" type="slidenum">
              <a:rPr lang="en-GB" smtClean="0"/>
              <a:pPr/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5988" y="742950"/>
            <a:ext cx="4951412" cy="371316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GB" smtClean="0"/>
              <a:t>02/01/08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Ladislav Andricek, MPI Munich</a:t>
            </a:r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8E7DB565-9D32-46F3-99D0-01B3284B8568}" type="slidenum">
              <a:rPr lang="en-GB" smtClean="0"/>
              <a:pPr/>
              <a:t>24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3200"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D0B5E278-4F4A-42F3-B9F3-89CC995527C2}" type="datetime4">
              <a:rPr lang="de-DE" smtClean="0"/>
              <a:pPr/>
              <a:t>4. Oktober 2010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5th Int. Workshop on DEPFET Detectors and Applications</a:t>
            </a:r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04F53390-F896-430B-8E69-D1EBDA7FA62B}" type="datetime4">
              <a:rPr lang="de-DE" smtClean="0"/>
              <a:pPr/>
              <a:t>4. Oktober 2010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5th Int. Workshop on DEPFET Detectors and Applications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931025" y="119063"/>
            <a:ext cx="2055813" cy="56864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762000" y="119063"/>
            <a:ext cx="6016625" cy="56864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9065489E-54F8-4115-AE99-C75A9DAD0F76}" type="datetime4">
              <a:rPr lang="de-DE" smtClean="0"/>
              <a:pPr/>
              <a:t>4. Oktober 2010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5th Int. Workshop on DEPFET Detectors and Applications</a:t>
            </a:r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3588" y="119063"/>
            <a:ext cx="7980362" cy="4794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762000" y="1284288"/>
            <a:ext cx="8224838" cy="4521200"/>
          </a:xfrm>
        </p:spPr>
        <p:txBody>
          <a:bodyPr/>
          <a:lstStyle/>
          <a:p>
            <a:r>
              <a:rPr lang="de-DE" smtClean="0"/>
              <a:t>Tabelle durch Klicken auf Symbol hinzufügen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>
          <a:xfrm>
            <a:off x="755650" y="6572250"/>
            <a:ext cx="3595688" cy="282575"/>
          </a:xfrm>
        </p:spPr>
        <p:txBody>
          <a:bodyPr/>
          <a:lstStyle>
            <a:lvl1pPr>
              <a:defRPr/>
            </a:lvl1pPr>
          </a:lstStyle>
          <a:p>
            <a:fld id="{A25EAC55-856B-43E2-AD8A-2D4F0C2DC361}" type="datetime4">
              <a:rPr lang="de-DE" smtClean="0"/>
              <a:pPr/>
              <a:t>4. Oktober 2010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>
          <a:xfrm>
            <a:off x="5381625" y="6570663"/>
            <a:ext cx="3594100" cy="28257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5th Int. Workshop on DEPFET Detectors and Applications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72C25BAE-77A7-4BFD-BF67-77242200AB26}" type="datetime4">
              <a:rPr lang="de-DE" smtClean="0"/>
              <a:pPr/>
              <a:t>4. Oktober 2010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5th Int. Workshop on DEPFET Detectors and Applications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BEF60B73-B21F-49C4-B738-AC28AD248830}" type="datetime4">
              <a:rPr lang="de-DE" smtClean="0"/>
              <a:pPr/>
              <a:t>4. Oktober 2010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5th Int. Workshop on DEPFET Detectors and Applications</a:t>
            </a:r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62000" y="1284288"/>
            <a:ext cx="4035425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49825" y="1284288"/>
            <a:ext cx="4037013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506F5C99-D24F-4543-AC27-0B3BBB5494F8}" type="datetime4">
              <a:rPr lang="de-DE" smtClean="0"/>
              <a:pPr/>
              <a:t>4. Oktober 2010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5th Int. Workshop on DEPFET Detectors and Applications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B78ABF6A-F0D8-4E8C-AF4D-EE26F4B6A919}" type="datetime4">
              <a:rPr lang="de-DE" smtClean="0"/>
              <a:pPr/>
              <a:t>4. Oktober 2010</a:t>
            </a:fld>
            <a:endParaRPr lang="en-GB"/>
          </a:p>
        </p:txBody>
      </p:sp>
      <p:sp>
        <p:nvSpPr>
          <p:cNvPr id="8" name="Fußzeilenplatzhalt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5th Int. Workshop on DEPFET Detectors and Applications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663711BA-EC85-4682-8004-574EE54A6256}" type="datetime4">
              <a:rPr lang="de-DE" smtClean="0"/>
              <a:pPr/>
              <a:t>4. Oktober 2010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5th Int. Workshop on DEPFET Detectors and Applications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E5F9AE6C-EDE3-4A10-A40C-61825A5DBD63}" type="datetime4">
              <a:rPr lang="de-DE" smtClean="0"/>
              <a:pPr/>
              <a:t>4. Oktober 2010</a:t>
            </a:fld>
            <a:endParaRPr lang="en-GB"/>
          </a:p>
        </p:txBody>
      </p:sp>
      <p:sp>
        <p:nvSpPr>
          <p:cNvPr id="3" name="Fußzeilenplatzhalt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5th Int. Workshop on DEPFET Detectors and Applications</a:t>
            </a:r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693EBB1A-3C4F-42F1-8803-54E85C02FAA0}" type="datetime4">
              <a:rPr lang="de-DE" smtClean="0"/>
              <a:pPr/>
              <a:t>4. Oktober 2010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5th Int. Workshop on DEPFET Detectors and Applications</a:t>
            </a:r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3CE01BF0-B32D-48CF-B952-489C3480A579}" type="datetime4">
              <a:rPr lang="de-DE" smtClean="0"/>
              <a:pPr/>
              <a:t>4. Oktober 2010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5th Int. Workshop on DEPFET Detectors and Applications</a:t>
            </a:r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Line 1"/>
          <p:cNvSpPr>
            <a:spLocks noChangeShapeType="1"/>
          </p:cNvSpPr>
          <p:nvPr/>
        </p:nvSpPr>
        <p:spPr bwMode="auto">
          <a:xfrm>
            <a:off x="0" y="684213"/>
            <a:ext cx="9144000" cy="12700"/>
          </a:xfrm>
          <a:prstGeom prst="line">
            <a:avLst/>
          </a:prstGeom>
          <a:noFill/>
          <a:ln w="57240">
            <a:solidFill>
              <a:srgbClr val="8DD6CE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663575" y="6499225"/>
            <a:ext cx="8480425" cy="1588"/>
          </a:xfrm>
          <a:prstGeom prst="line">
            <a:avLst/>
          </a:prstGeom>
          <a:noFill/>
          <a:ln w="19080">
            <a:solidFill>
              <a:srgbClr val="00BAB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77813" y="0"/>
            <a:ext cx="390525" cy="6858000"/>
          </a:xfrm>
          <a:prstGeom prst="rect">
            <a:avLst/>
          </a:prstGeom>
          <a:solidFill>
            <a:srgbClr val="E8F7F5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282575" cy="6858000"/>
          </a:xfrm>
          <a:prstGeom prst="rect">
            <a:avLst/>
          </a:prstGeom>
          <a:solidFill>
            <a:srgbClr val="8DD6CE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323850"/>
            <a:ext cx="657225" cy="657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030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755650" y="6572250"/>
            <a:ext cx="3595688" cy="282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 typeface="Comic Sans MS" pitchFamily="6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 i="1">
                <a:solidFill>
                  <a:srgbClr val="003366"/>
                </a:solidFill>
                <a:latin typeface="Calibri" pitchFamily="34" charset="0"/>
              </a:defRPr>
            </a:lvl1pPr>
          </a:lstStyle>
          <a:p>
            <a:fld id="{BE0CE273-679F-406C-AC59-91FD3681F1EE}" type="datetime4">
              <a:rPr lang="de-DE" smtClean="0"/>
              <a:pPr/>
              <a:t>4. Oktober 2010</a:t>
            </a:fld>
            <a:endParaRPr lang="en-GB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5381625" y="6570663"/>
            <a:ext cx="3594100" cy="282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buClr>
                <a:srgbClr val="242492"/>
              </a:buClr>
              <a:buFont typeface="Comic Sans MS" pitchFamily="6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 i="1">
                <a:solidFill>
                  <a:srgbClr val="242492"/>
                </a:solidFill>
                <a:latin typeface="Calibri" pitchFamily="34" charset="0"/>
              </a:defRPr>
            </a:lvl1pPr>
          </a:lstStyle>
          <a:p>
            <a:r>
              <a:rPr lang="en-US" smtClean="0"/>
              <a:t>5th Int. Workshop on DEPFET Detectors and Applications</a:t>
            </a:r>
            <a:endParaRPr lang="en-GB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763588" y="119063"/>
            <a:ext cx="7980362" cy="479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Klicken</a:t>
            </a:r>
            <a:r>
              <a:rPr lang="en-GB" dirty="0" smtClean="0"/>
              <a:t> </a:t>
            </a:r>
            <a:r>
              <a:rPr lang="en-GB" dirty="0" err="1" smtClean="0"/>
              <a:t>Sie</a:t>
            </a:r>
            <a:r>
              <a:rPr lang="en-GB" dirty="0" smtClean="0"/>
              <a:t>, um das Format des </a:t>
            </a:r>
            <a:r>
              <a:rPr lang="en-GB" dirty="0" err="1" smtClean="0"/>
              <a:t>Titeltextes</a:t>
            </a:r>
            <a:r>
              <a:rPr lang="en-GB" dirty="0" smtClean="0"/>
              <a:t> </a:t>
            </a:r>
            <a:r>
              <a:rPr lang="en-GB" dirty="0" err="1" smtClean="0"/>
              <a:t>zu</a:t>
            </a:r>
            <a:r>
              <a:rPr lang="en-GB" dirty="0" smtClean="0"/>
              <a:t> </a:t>
            </a:r>
            <a:r>
              <a:rPr lang="en-GB" dirty="0" err="1" smtClean="0"/>
              <a:t>bearbeiten</a:t>
            </a:r>
            <a:endParaRPr lang="en-GB" dirty="0" smtClean="0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284288"/>
            <a:ext cx="8224838" cy="4521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Klicken</a:t>
            </a:r>
            <a:r>
              <a:rPr lang="en-GB" dirty="0" smtClean="0"/>
              <a:t> </a:t>
            </a:r>
            <a:r>
              <a:rPr lang="en-GB" dirty="0" err="1" smtClean="0"/>
              <a:t>Sie</a:t>
            </a:r>
            <a:r>
              <a:rPr lang="en-GB" dirty="0" smtClean="0"/>
              <a:t>, um die </a:t>
            </a:r>
            <a:r>
              <a:rPr lang="en-GB" dirty="0" err="1" smtClean="0"/>
              <a:t>Formate</a:t>
            </a:r>
            <a:r>
              <a:rPr lang="en-GB" dirty="0" smtClean="0"/>
              <a:t> des </a:t>
            </a:r>
            <a:r>
              <a:rPr lang="en-GB" dirty="0" err="1" smtClean="0"/>
              <a:t>Gliederungstextes</a:t>
            </a:r>
            <a:r>
              <a:rPr lang="en-GB" dirty="0" smtClean="0"/>
              <a:t> </a:t>
            </a:r>
            <a:r>
              <a:rPr lang="en-GB" dirty="0" err="1" smtClean="0"/>
              <a:t>zu</a:t>
            </a:r>
            <a:r>
              <a:rPr lang="en-GB" dirty="0" smtClean="0"/>
              <a:t> </a:t>
            </a:r>
            <a:r>
              <a:rPr lang="en-GB" dirty="0" err="1" smtClean="0"/>
              <a:t>bearbeiten</a:t>
            </a:r>
            <a:endParaRPr lang="en-GB" dirty="0" smtClean="0"/>
          </a:p>
          <a:p>
            <a:pPr lvl="1"/>
            <a:r>
              <a:rPr lang="en-GB" dirty="0" err="1" smtClean="0"/>
              <a:t>Zweite</a:t>
            </a:r>
            <a:r>
              <a:rPr lang="en-GB" dirty="0" smtClean="0"/>
              <a:t> </a:t>
            </a:r>
            <a:r>
              <a:rPr lang="en-GB" dirty="0" err="1" smtClean="0"/>
              <a:t>Gliederungsebene</a:t>
            </a:r>
            <a:endParaRPr lang="en-GB" dirty="0" smtClean="0"/>
          </a:p>
          <a:p>
            <a:pPr lvl="2"/>
            <a:r>
              <a:rPr lang="en-GB" dirty="0" err="1" smtClean="0"/>
              <a:t>Dritte</a:t>
            </a:r>
            <a:r>
              <a:rPr lang="en-GB" dirty="0" smtClean="0"/>
              <a:t> </a:t>
            </a:r>
            <a:r>
              <a:rPr lang="en-GB" dirty="0" err="1" smtClean="0"/>
              <a:t>Gliederungsebene</a:t>
            </a:r>
            <a:endParaRPr lang="en-GB" dirty="0" smtClean="0"/>
          </a:p>
          <a:p>
            <a:pPr lvl="3"/>
            <a:r>
              <a:rPr lang="en-GB" dirty="0" err="1" smtClean="0"/>
              <a:t>Vierte</a:t>
            </a:r>
            <a:r>
              <a:rPr lang="en-GB" dirty="0" smtClean="0"/>
              <a:t> </a:t>
            </a:r>
            <a:r>
              <a:rPr lang="en-GB" dirty="0" err="1" smtClean="0"/>
              <a:t>Gliederungsebene</a:t>
            </a:r>
            <a:endParaRPr lang="en-GB" dirty="0" smtClean="0"/>
          </a:p>
          <a:p>
            <a:pPr lvl="4"/>
            <a:r>
              <a:rPr lang="en-GB" dirty="0" err="1" smtClean="0"/>
              <a:t>Fünfte</a:t>
            </a:r>
            <a:r>
              <a:rPr lang="en-GB" dirty="0" smtClean="0"/>
              <a:t> </a:t>
            </a:r>
            <a:r>
              <a:rPr lang="en-GB" dirty="0" err="1" smtClean="0"/>
              <a:t>Gliederungsebene</a:t>
            </a:r>
            <a:endParaRPr lang="en-GB" dirty="0" smtClean="0"/>
          </a:p>
          <a:p>
            <a:pPr lvl="4"/>
            <a:r>
              <a:rPr lang="en-GB" dirty="0" err="1" smtClean="0"/>
              <a:t>Sechste</a:t>
            </a:r>
            <a:r>
              <a:rPr lang="en-GB" dirty="0" smtClean="0"/>
              <a:t> </a:t>
            </a:r>
            <a:r>
              <a:rPr lang="en-GB" dirty="0" err="1" smtClean="0"/>
              <a:t>Gliederungsebene</a:t>
            </a:r>
            <a:endParaRPr lang="en-GB" dirty="0" smtClean="0"/>
          </a:p>
          <a:p>
            <a:pPr lvl="4"/>
            <a:r>
              <a:rPr lang="en-GB" dirty="0" err="1" smtClean="0"/>
              <a:t>Siebente</a:t>
            </a:r>
            <a:r>
              <a:rPr lang="en-GB" dirty="0" smtClean="0"/>
              <a:t> </a:t>
            </a:r>
            <a:r>
              <a:rPr lang="en-GB" dirty="0" err="1" smtClean="0"/>
              <a:t>Gliederungsebene</a:t>
            </a:r>
            <a:endParaRPr lang="en-GB" dirty="0" smtClean="0"/>
          </a:p>
          <a:p>
            <a:pPr lvl="4"/>
            <a:r>
              <a:rPr lang="en-GB" dirty="0" err="1" smtClean="0"/>
              <a:t>Achte</a:t>
            </a:r>
            <a:r>
              <a:rPr lang="en-GB" dirty="0" smtClean="0"/>
              <a:t> </a:t>
            </a:r>
            <a:r>
              <a:rPr lang="en-GB" dirty="0" err="1" smtClean="0"/>
              <a:t>Gliederungsebene</a:t>
            </a:r>
            <a:endParaRPr lang="en-GB" dirty="0" smtClean="0"/>
          </a:p>
          <a:p>
            <a:pPr lvl="4"/>
            <a:r>
              <a:rPr lang="en-GB" dirty="0" err="1" smtClean="0"/>
              <a:t>Neunte</a:t>
            </a:r>
            <a:r>
              <a:rPr lang="en-GB" dirty="0" smtClean="0"/>
              <a:t> </a:t>
            </a:r>
            <a:r>
              <a:rPr lang="en-GB" dirty="0" err="1" smtClean="0"/>
              <a:t>Gliederungsebene</a:t>
            </a:r>
            <a:endParaRPr lang="en-GB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/>
  <p:txStyles>
    <p:titleStyle>
      <a:lvl1pPr algn="ctr" defTabSz="449263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rgbClr val="003366"/>
        </a:buClr>
        <a:buSzPct val="100000"/>
        <a:buFont typeface="Comic Sans MS" pitchFamily="66" charset="0"/>
        <a:defRPr sz="2400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  <a:ea typeface="+mj-ea"/>
          <a:cs typeface="+mj-cs"/>
        </a:defRPr>
      </a:lvl1pPr>
      <a:lvl2pPr algn="ctr" defTabSz="449263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rgbClr val="003366"/>
        </a:buClr>
        <a:buSzPct val="100000"/>
        <a:buFont typeface="Comic Sans MS" pitchFamily="66" charset="0"/>
        <a:defRPr sz="2400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  <a:cs typeface="Arial" charset="0"/>
        </a:defRPr>
      </a:lvl2pPr>
      <a:lvl3pPr algn="ctr" defTabSz="449263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rgbClr val="003366"/>
        </a:buClr>
        <a:buSzPct val="100000"/>
        <a:buFont typeface="Comic Sans MS" pitchFamily="66" charset="0"/>
        <a:defRPr sz="2400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  <a:cs typeface="Arial" charset="0"/>
        </a:defRPr>
      </a:lvl3pPr>
      <a:lvl4pPr algn="ctr" defTabSz="449263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rgbClr val="003366"/>
        </a:buClr>
        <a:buSzPct val="100000"/>
        <a:buFont typeface="Comic Sans MS" pitchFamily="66" charset="0"/>
        <a:defRPr sz="2400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  <a:cs typeface="Arial" charset="0"/>
        </a:defRPr>
      </a:lvl4pPr>
      <a:lvl5pPr algn="ctr" defTabSz="449263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rgbClr val="003366"/>
        </a:buClr>
        <a:buSzPct val="100000"/>
        <a:buFont typeface="Comic Sans MS" pitchFamily="66" charset="0"/>
        <a:defRPr sz="2400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  <a:cs typeface="Arial" charset="0"/>
        </a:defRPr>
      </a:lvl5pPr>
      <a:lvl6pPr marL="457200" algn="ctr" defTabSz="449263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rgbClr val="003366"/>
        </a:buClr>
        <a:buSzPct val="100000"/>
        <a:buFont typeface="Comic Sans MS" pitchFamily="66" charset="0"/>
        <a:defRPr sz="2400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  <a:cs typeface="Arial" charset="0"/>
        </a:defRPr>
      </a:lvl6pPr>
      <a:lvl7pPr marL="914400" algn="ctr" defTabSz="449263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rgbClr val="003366"/>
        </a:buClr>
        <a:buSzPct val="100000"/>
        <a:buFont typeface="Comic Sans MS" pitchFamily="66" charset="0"/>
        <a:defRPr sz="2400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  <a:cs typeface="Arial" charset="0"/>
        </a:defRPr>
      </a:lvl7pPr>
      <a:lvl8pPr marL="1371600" algn="ctr" defTabSz="449263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rgbClr val="003366"/>
        </a:buClr>
        <a:buSzPct val="100000"/>
        <a:buFont typeface="Comic Sans MS" pitchFamily="66" charset="0"/>
        <a:defRPr sz="2400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  <a:cs typeface="Arial" charset="0"/>
        </a:defRPr>
      </a:lvl8pPr>
      <a:lvl9pPr marL="1828800" algn="ctr" defTabSz="449263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rgbClr val="003366"/>
        </a:buClr>
        <a:buSzPct val="100000"/>
        <a:buFont typeface="Comic Sans MS" pitchFamily="66" charset="0"/>
        <a:defRPr sz="2400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  <a:cs typeface="Arial" charset="0"/>
        </a:defRPr>
      </a:lvl9pPr>
    </p:titleStyle>
    <p:bodyStyle>
      <a:lvl1pPr marL="338138" indent="-338138" algn="l" defTabSz="449263" rtl="0" eaLnBrk="1" fontAlgn="base" hangingPunct="1">
        <a:lnSpc>
          <a:spcPct val="110000"/>
        </a:lnSpc>
        <a:spcBef>
          <a:spcPts val="350"/>
        </a:spcBef>
        <a:spcAft>
          <a:spcPct val="0"/>
        </a:spcAft>
        <a:buClr>
          <a:srgbClr val="8A8AD8"/>
        </a:buClr>
        <a:buSzPct val="65000"/>
        <a:buFont typeface="Comic Sans MS" pitchFamily="66" charset="0"/>
        <a:defRPr sz="1400">
          <a:solidFill>
            <a:srgbClr val="003366"/>
          </a:solidFill>
          <a:latin typeface="Calibri" pitchFamily="34" charset="0"/>
          <a:ea typeface="+mn-ea"/>
          <a:cs typeface="+mn-cs"/>
        </a:defRPr>
      </a:lvl1pPr>
      <a:lvl2pPr marL="738188" indent="-280988" algn="l" defTabSz="449263" rtl="0" eaLnBrk="1" fontAlgn="base" hangingPunct="1">
        <a:lnSpc>
          <a:spcPct val="110000"/>
        </a:lnSpc>
        <a:spcBef>
          <a:spcPts val="350"/>
        </a:spcBef>
        <a:spcAft>
          <a:spcPct val="0"/>
        </a:spcAft>
        <a:buClr>
          <a:srgbClr val="242492"/>
        </a:buClr>
        <a:buSzPct val="65000"/>
        <a:buFont typeface="Comic Sans MS" pitchFamily="66" charset="0"/>
        <a:defRPr sz="1400">
          <a:solidFill>
            <a:srgbClr val="003366"/>
          </a:solidFill>
          <a:latin typeface="Calibri" pitchFamily="34" charset="0"/>
          <a:cs typeface="+mn-cs"/>
        </a:defRPr>
      </a:lvl2pPr>
      <a:lvl3pPr marL="1143000" indent="-228600" algn="l" defTabSz="449263" rtl="0" eaLnBrk="1" fontAlgn="base" hangingPunct="1">
        <a:lnSpc>
          <a:spcPct val="110000"/>
        </a:lnSpc>
        <a:spcBef>
          <a:spcPts val="350"/>
        </a:spcBef>
        <a:spcAft>
          <a:spcPct val="0"/>
        </a:spcAft>
        <a:buClr>
          <a:srgbClr val="8A8AD8"/>
        </a:buClr>
        <a:buSzPct val="65000"/>
        <a:buFont typeface="Comic Sans MS" pitchFamily="66" charset="0"/>
        <a:defRPr sz="1400">
          <a:solidFill>
            <a:srgbClr val="003366"/>
          </a:solidFill>
          <a:latin typeface="Calibri" pitchFamily="34" charset="0"/>
          <a:cs typeface="+mn-cs"/>
        </a:defRPr>
      </a:lvl3pPr>
      <a:lvl4pPr marL="1600200" indent="-228600" algn="l" defTabSz="449263" rtl="0" eaLnBrk="1" fontAlgn="base" hangingPunct="1">
        <a:lnSpc>
          <a:spcPct val="110000"/>
        </a:lnSpc>
        <a:spcBef>
          <a:spcPts val="350"/>
        </a:spcBef>
        <a:spcAft>
          <a:spcPct val="0"/>
        </a:spcAft>
        <a:buClr>
          <a:srgbClr val="242492"/>
        </a:buClr>
        <a:buSzPct val="65000"/>
        <a:buFont typeface="Comic Sans MS" pitchFamily="66" charset="0"/>
        <a:defRPr sz="1400">
          <a:solidFill>
            <a:srgbClr val="003366"/>
          </a:solidFill>
          <a:latin typeface="Calibri" pitchFamily="34" charset="0"/>
          <a:cs typeface="+mn-cs"/>
        </a:defRPr>
      </a:lvl4pPr>
      <a:lvl5pPr marL="2057400" indent="-228600" algn="l" defTabSz="449263" rtl="0" eaLnBrk="1" fontAlgn="base" hangingPunct="1">
        <a:lnSpc>
          <a:spcPct val="110000"/>
        </a:lnSpc>
        <a:spcBef>
          <a:spcPts val="350"/>
        </a:spcBef>
        <a:spcAft>
          <a:spcPct val="0"/>
        </a:spcAft>
        <a:buClr>
          <a:srgbClr val="242492"/>
        </a:buClr>
        <a:buSzPct val="65000"/>
        <a:buFont typeface="Comic Sans MS" pitchFamily="66" charset="0"/>
        <a:defRPr sz="1400">
          <a:solidFill>
            <a:srgbClr val="003366"/>
          </a:solidFill>
          <a:latin typeface="Calibri" pitchFamily="34" charset="0"/>
          <a:cs typeface="+mn-cs"/>
        </a:defRPr>
      </a:lvl5pPr>
      <a:lvl6pPr marL="2514600" indent="-228600" algn="l" defTabSz="449263" rtl="0" eaLnBrk="1" fontAlgn="base" hangingPunct="1">
        <a:lnSpc>
          <a:spcPct val="110000"/>
        </a:lnSpc>
        <a:spcBef>
          <a:spcPts val="350"/>
        </a:spcBef>
        <a:spcAft>
          <a:spcPct val="0"/>
        </a:spcAft>
        <a:buClr>
          <a:srgbClr val="242492"/>
        </a:buClr>
        <a:buSzPct val="65000"/>
        <a:buFont typeface="Comic Sans MS" pitchFamily="66" charset="0"/>
        <a:defRPr sz="1400">
          <a:solidFill>
            <a:srgbClr val="003366"/>
          </a:solidFill>
          <a:latin typeface="+mn-lt"/>
          <a:cs typeface="+mn-cs"/>
        </a:defRPr>
      </a:lvl6pPr>
      <a:lvl7pPr marL="2971800" indent="-228600" algn="l" defTabSz="449263" rtl="0" eaLnBrk="1" fontAlgn="base" hangingPunct="1">
        <a:lnSpc>
          <a:spcPct val="110000"/>
        </a:lnSpc>
        <a:spcBef>
          <a:spcPts val="350"/>
        </a:spcBef>
        <a:spcAft>
          <a:spcPct val="0"/>
        </a:spcAft>
        <a:buClr>
          <a:srgbClr val="242492"/>
        </a:buClr>
        <a:buSzPct val="65000"/>
        <a:buFont typeface="Comic Sans MS" pitchFamily="66" charset="0"/>
        <a:defRPr sz="1400">
          <a:solidFill>
            <a:srgbClr val="003366"/>
          </a:solidFill>
          <a:latin typeface="+mn-lt"/>
          <a:cs typeface="+mn-cs"/>
        </a:defRPr>
      </a:lvl7pPr>
      <a:lvl8pPr marL="3429000" indent="-228600" algn="l" defTabSz="449263" rtl="0" eaLnBrk="1" fontAlgn="base" hangingPunct="1">
        <a:lnSpc>
          <a:spcPct val="110000"/>
        </a:lnSpc>
        <a:spcBef>
          <a:spcPts val="350"/>
        </a:spcBef>
        <a:spcAft>
          <a:spcPct val="0"/>
        </a:spcAft>
        <a:buClr>
          <a:srgbClr val="242492"/>
        </a:buClr>
        <a:buSzPct val="65000"/>
        <a:buFont typeface="Comic Sans MS" pitchFamily="66" charset="0"/>
        <a:defRPr sz="1400">
          <a:solidFill>
            <a:srgbClr val="003366"/>
          </a:solidFill>
          <a:latin typeface="+mn-lt"/>
          <a:cs typeface="+mn-cs"/>
        </a:defRPr>
      </a:lvl8pPr>
      <a:lvl9pPr marL="3886200" indent="-228600" algn="l" defTabSz="449263" rtl="0" eaLnBrk="1" fontAlgn="base" hangingPunct="1">
        <a:lnSpc>
          <a:spcPct val="110000"/>
        </a:lnSpc>
        <a:spcBef>
          <a:spcPts val="350"/>
        </a:spcBef>
        <a:spcAft>
          <a:spcPct val="0"/>
        </a:spcAft>
        <a:buClr>
          <a:srgbClr val="242492"/>
        </a:buClr>
        <a:buSzPct val="65000"/>
        <a:buFont typeface="Comic Sans MS" pitchFamily="66" charset="0"/>
        <a:defRPr sz="1400">
          <a:solidFill>
            <a:srgbClr val="003366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3.bin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 smtClean="0"/>
              <a:t>Irradiations of thin oxides</a:t>
            </a:r>
            <a:br>
              <a:rPr lang="en-US" sz="3200" dirty="0" smtClean="0"/>
            </a:br>
            <a:r>
              <a:rPr lang="en-US" dirty="0" smtClean="0"/>
              <a:t>Status and plans</a:t>
            </a:r>
            <a:endParaRPr lang="en-US" sz="32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Peter </a:t>
            </a:r>
            <a:r>
              <a:rPr lang="en-US" dirty="0" err="1" smtClean="0"/>
              <a:t>Müller</a:t>
            </a:r>
            <a:endParaRPr lang="en-US" dirty="0" smtClean="0"/>
          </a:p>
          <a:p>
            <a:r>
              <a:rPr lang="en-US" dirty="0" smtClean="0"/>
              <a:t>Andreas Ritter</a:t>
            </a:r>
            <a:endParaRPr lang="en-US" dirty="0"/>
          </a:p>
        </p:txBody>
      </p:sp>
      <p:sp>
        <p:nvSpPr>
          <p:cNvPr id="4" name="Textfeld 3"/>
          <p:cNvSpPr txBox="1"/>
          <p:nvPr/>
        </p:nvSpPr>
        <p:spPr>
          <a:xfrm>
            <a:off x="5508104" y="5733256"/>
            <a:ext cx="3478453" cy="6881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3366"/>
                </a:solidFill>
                <a:latin typeface="Calibri" pitchFamily="34" charset="0"/>
                <a:cs typeface="+mn-cs"/>
              </a:rPr>
              <a:t>5th Int. Workshop on DEPFET Detectors</a:t>
            </a:r>
          </a:p>
          <a:p>
            <a:r>
              <a:rPr lang="en-US" sz="1600" dirty="0" smtClean="0">
                <a:solidFill>
                  <a:srgbClr val="003366"/>
                </a:solidFill>
                <a:latin typeface="Calibri" pitchFamily="34" charset="0"/>
                <a:cs typeface="+mn-cs"/>
              </a:rPr>
              <a:t>and Applications</a:t>
            </a:r>
          </a:p>
          <a:p>
            <a:r>
              <a:rPr lang="en-US" sz="1600" dirty="0" smtClean="0">
                <a:solidFill>
                  <a:srgbClr val="003366"/>
                </a:solidFill>
                <a:latin typeface="Calibri" pitchFamily="34" charset="0"/>
                <a:cs typeface="+mn-cs"/>
              </a:rPr>
              <a:t>Wednesday, September 22,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nhaltsplatzhalter 9" descr="Q07_ShiftVsDose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8763" t="7767" r="9155" b="3238"/>
          <a:stretch>
            <a:fillRect/>
          </a:stretch>
        </p:blipFill>
        <p:spPr>
          <a:xfrm>
            <a:off x="827583" y="908720"/>
            <a:ext cx="7192571" cy="5472608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Threshold shift of thinnest Si</a:t>
            </a:r>
            <a:r>
              <a:rPr lang="en-US" baseline="-25000" dirty="0" smtClean="0"/>
              <a:t>3</a:t>
            </a:r>
            <a:r>
              <a:rPr lang="en-US" dirty="0" smtClean="0"/>
              <a:t>N</a:t>
            </a:r>
            <a:r>
              <a:rPr lang="en-US" baseline="-25000" dirty="0" smtClean="0"/>
              <a:t>4</a:t>
            </a:r>
            <a:r>
              <a:rPr lang="en-US" dirty="0" smtClean="0"/>
              <a:t> (#1)</a:t>
            </a:r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06F5C99-D24F-4543-AC27-0B3BBB5494F8}" type="datetime4">
              <a:rPr lang="de-DE" smtClean="0"/>
              <a:pPr/>
              <a:t>4. Oktober 2010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5th Int. Workshop on DEPFET Detectors and Applications</a:t>
            </a:r>
            <a:endParaRPr lang="en-GB"/>
          </a:p>
        </p:txBody>
      </p:sp>
      <p:cxnSp>
        <p:nvCxnSpPr>
          <p:cNvPr id="9" name="Gerade Verbindung 8"/>
          <p:cNvCxnSpPr/>
          <p:nvPr/>
        </p:nvCxnSpPr>
        <p:spPr bwMode="auto">
          <a:xfrm rot="10800000">
            <a:off x="1115616" y="4581127"/>
            <a:ext cx="669674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Stern mit 5 Zacken 10"/>
          <p:cNvSpPr/>
          <p:nvPr/>
        </p:nvSpPr>
        <p:spPr bwMode="auto">
          <a:xfrm>
            <a:off x="3635896" y="3501008"/>
            <a:ext cx="216024" cy="216024"/>
          </a:xfrm>
          <a:prstGeom prst="star5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12" name="Stern mit 5 Zacken 11"/>
          <p:cNvSpPr/>
          <p:nvPr/>
        </p:nvSpPr>
        <p:spPr bwMode="auto">
          <a:xfrm>
            <a:off x="7092280" y="4221088"/>
            <a:ext cx="216024" cy="216024"/>
          </a:xfrm>
          <a:prstGeom prst="star5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cxnSp>
        <p:nvCxnSpPr>
          <p:cNvPr id="14" name="Gerade Verbindung mit Pfeil 13"/>
          <p:cNvCxnSpPr/>
          <p:nvPr/>
        </p:nvCxnSpPr>
        <p:spPr bwMode="auto">
          <a:xfrm rot="5400000">
            <a:off x="3599892" y="2744924"/>
            <a:ext cx="936104" cy="43204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/>
          <p:nvPr/>
        </p:nvCxnSpPr>
        <p:spPr bwMode="auto">
          <a:xfrm>
            <a:off x="4355976" y="2492896"/>
            <a:ext cx="2736304" cy="18002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Textfeld 16"/>
          <p:cNvSpPr txBox="1"/>
          <p:nvPr/>
        </p:nvSpPr>
        <p:spPr>
          <a:xfrm>
            <a:off x="2987824" y="1844824"/>
            <a:ext cx="3168352" cy="690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+mj-ea"/>
                <a:cs typeface="+mj-cs"/>
              </a:rPr>
              <a:t>Cap. measurement from thin DIO 3-18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nhaltsplatzhalter 9" descr="Q12_ShiftVsDose_highDose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8763" t="7767" r="9155" b="3238"/>
          <a:stretch>
            <a:fillRect/>
          </a:stretch>
        </p:blipFill>
        <p:spPr>
          <a:xfrm>
            <a:off x="683568" y="908720"/>
            <a:ext cx="7416824" cy="5643236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Threshold shift of medium Si</a:t>
            </a:r>
            <a:r>
              <a:rPr lang="en-US" baseline="-25000" dirty="0" smtClean="0"/>
              <a:t>3</a:t>
            </a:r>
            <a:r>
              <a:rPr lang="en-US" dirty="0" smtClean="0"/>
              <a:t>N</a:t>
            </a:r>
            <a:r>
              <a:rPr lang="en-US" baseline="-25000" dirty="0" smtClean="0"/>
              <a:t>4</a:t>
            </a:r>
            <a:r>
              <a:rPr lang="en-US" dirty="0" smtClean="0"/>
              <a:t> (#3), highly irradiated</a:t>
            </a:r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06F5C99-D24F-4543-AC27-0B3BBB5494F8}" type="datetime4">
              <a:rPr lang="de-DE" smtClean="0"/>
              <a:pPr/>
              <a:t>4. Oktober 2010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5th Int. Workshop on DEPFET Detectors and Applications</a:t>
            </a:r>
            <a:endParaRPr lang="en-GB"/>
          </a:p>
        </p:txBody>
      </p:sp>
      <p:cxnSp>
        <p:nvCxnSpPr>
          <p:cNvPr id="9" name="Gerade Verbindung 8"/>
          <p:cNvCxnSpPr/>
          <p:nvPr/>
        </p:nvCxnSpPr>
        <p:spPr bwMode="auto">
          <a:xfrm rot="10800000">
            <a:off x="1259632" y="4797151"/>
            <a:ext cx="633670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Transconductance</a:t>
            </a:r>
            <a:r>
              <a:rPr lang="en-US" dirty="0" smtClean="0"/>
              <a:t> g</a:t>
            </a:r>
            <a:r>
              <a:rPr lang="en-US" baseline="-25000" dirty="0" smtClean="0"/>
              <a:t>m</a:t>
            </a:r>
            <a:r>
              <a:rPr lang="en-US" dirty="0" smtClean="0"/>
              <a:t> of thinnest Si</a:t>
            </a:r>
            <a:r>
              <a:rPr lang="en-US" baseline="-25000" dirty="0" smtClean="0"/>
              <a:t>3</a:t>
            </a:r>
            <a:r>
              <a:rPr lang="en-US" dirty="0" smtClean="0"/>
              <a:t>N</a:t>
            </a:r>
            <a:r>
              <a:rPr lang="en-US" baseline="-25000" dirty="0" smtClean="0"/>
              <a:t>4</a:t>
            </a:r>
            <a:r>
              <a:rPr lang="en-US" dirty="0" smtClean="0"/>
              <a:t> (#1)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2C25BAE-77A7-4BFD-BF67-77242200AB26}" type="datetime4">
              <a:rPr lang="de-DE" smtClean="0"/>
              <a:pPr/>
              <a:t>4. Oktober 2010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5th Int. Workshop on DEPFET Detectors and Applications</a:t>
            </a:r>
            <a:endParaRPr lang="en-GB"/>
          </a:p>
        </p:txBody>
      </p:sp>
      <p:pic>
        <p:nvPicPr>
          <p:cNvPr id="8" name="Inhaltsplatzhalter 7" descr="Q07_Trans_Gm_avgErr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8422" b="4783"/>
          <a:stretch>
            <a:fillRect/>
          </a:stretch>
        </p:blipFill>
        <p:spPr>
          <a:xfrm>
            <a:off x="755575" y="764704"/>
            <a:ext cx="7796309" cy="56886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Inhomogeneous Irradiation</a:t>
            </a:r>
            <a:endParaRPr lang="en-US" sz="2800" dirty="0"/>
          </a:p>
        </p:txBody>
      </p:sp>
      <p:pic>
        <p:nvPicPr>
          <p:cNvPr id="9" name="Inhaltsplatzhalter 8" descr="Pedestal_fluc_thinnest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9589" t="6067" r="6849" b="9785"/>
          <a:stretch>
            <a:fillRect/>
          </a:stretch>
        </p:blipFill>
        <p:spPr>
          <a:xfrm>
            <a:off x="467544" y="3356992"/>
            <a:ext cx="4392488" cy="3096344"/>
          </a:xfrm>
        </p:spPr>
      </p:pic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2C25BAE-77A7-4BFD-BF67-77242200AB26}" type="datetime4">
              <a:rPr lang="de-DE" smtClean="0"/>
              <a:pPr/>
              <a:t>4. Oktober 2010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5th Int. Workshop on DEPFET Detectors and Applications</a:t>
            </a:r>
            <a:endParaRPr lang="en-GB"/>
          </a:p>
        </p:txBody>
      </p:sp>
      <p:pic>
        <p:nvPicPr>
          <p:cNvPr id="10" name="Inhaltsplatzhalter 9" descr="background_belle1_allVsZ_Page_1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82513" y="706737"/>
            <a:ext cx="4105511" cy="2722263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5220072" y="836712"/>
            <a:ext cx="374441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ea typeface="+mj-ea"/>
              <a:cs typeface="+mj-cs"/>
            </a:endParaRPr>
          </a:p>
          <a:p>
            <a:endParaRPr lang="en-US" dirty="0" smtClean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ea typeface="+mj-ea"/>
              <a:cs typeface="+mj-cs"/>
            </a:endParaRPr>
          </a:p>
          <a:p>
            <a:r>
              <a:rPr lang="en-US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+mj-ea"/>
                <a:cs typeface="+mj-cs"/>
              </a:rPr>
              <a:t>Inhomogeneous irradiation results in different pedestal currents.</a:t>
            </a:r>
          </a:p>
          <a:p>
            <a:endParaRPr lang="en-US" dirty="0" smtClean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ea typeface="+mj-ea"/>
              <a:cs typeface="+mj-cs"/>
            </a:endParaRPr>
          </a:p>
          <a:p>
            <a:endParaRPr lang="en-US" dirty="0" smtClean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ea typeface="+mj-ea"/>
              <a:cs typeface="+mj-cs"/>
            </a:endParaRPr>
          </a:p>
          <a:p>
            <a:endParaRPr lang="en-US" dirty="0" smtClean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ea typeface="+mj-ea"/>
              <a:cs typeface="+mj-cs"/>
            </a:endParaRPr>
          </a:p>
          <a:p>
            <a:r>
              <a:rPr lang="en-US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+mj-ea"/>
                <a:cs typeface="+mj-cs"/>
              </a:rPr>
              <a:t>Rough Values (for a g</a:t>
            </a:r>
            <a:r>
              <a:rPr lang="en-US" baseline="-250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+mj-ea"/>
                <a:cs typeface="+mj-cs"/>
              </a:rPr>
              <a:t>m</a:t>
            </a:r>
            <a:r>
              <a:rPr lang="en-US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+mj-ea"/>
                <a:cs typeface="+mj-cs"/>
              </a:rPr>
              <a:t> = 88 µS@I</a:t>
            </a:r>
            <a:r>
              <a:rPr lang="en-US" baseline="-250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+mj-ea"/>
                <a:cs typeface="+mj-cs"/>
              </a:rPr>
              <a:t>DS</a:t>
            </a:r>
            <a:r>
              <a:rPr lang="en-US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+mj-ea"/>
                <a:cs typeface="+mj-cs"/>
              </a:rPr>
              <a:t> = 80µA, thinnest Si</a:t>
            </a:r>
            <a:r>
              <a:rPr lang="en-US" baseline="-250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+mj-ea"/>
                <a:cs typeface="+mj-cs"/>
              </a:rPr>
              <a:t>3</a:t>
            </a:r>
            <a:r>
              <a:rPr lang="en-US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+mj-ea"/>
                <a:cs typeface="+mj-cs"/>
              </a:rPr>
              <a:t>N</a:t>
            </a:r>
            <a:r>
              <a:rPr lang="en-US" baseline="-250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+mj-ea"/>
                <a:cs typeface="+mj-cs"/>
              </a:rPr>
              <a:t>4</a:t>
            </a:r>
            <a:r>
              <a:rPr lang="en-US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+mj-ea"/>
                <a:cs typeface="+mj-cs"/>
              </a:rPr>
              <a:t>):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+mj-ea"/>
                <a:cs typeface="+mj-cs"/>
              </a:rPr>
              <a:t>1 </a:t>
            </a:r>
            <a:r>
              <a:rPr lang="en-US" dirty="0" err="1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+mj-ea"/>
                <a:cs typeface="+mj-cs"/>
              </a:rPr>
              <a:t>Mrad</a:t>
            </a:r>
            <a:r>
              <a:rPr lang="en-US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+mj-ea"/>
                <a:cs typeface="+mj-cs"/>
              </a:rPr>
              <a:t> max. spread 20%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+mj-ea"/>
                <a:cs typeface="+mj-cs"/>
              </a:rPr>
              <a:t>3 </a:t>
            </a:r>
            <a:r>
              <a:rPr lang="en-US" dirty="0" err="1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+mj-ea"/>
                <a:cs typeface="+mj-cs"/>
              </a:rPr>
              <a:t>Mrad</a:t>
            </a:r>
            <a:r>
              <a:rPr lang="en-US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+mj-ea"/>
                <a:cs typeface="+mj-cs"/>
              </a:rPr>
              <a:t> max. spread 50%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Summary and Plans</a:t>
            </a:r>
            <a:endParaRPr lang="en-US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62000" y="635992"/>
            <a:ext cx="4035425" cy="4521200"/>
          </a:xfrm>
        </p:spPr>
        <p:txBody>
          <a:bodyPr/>
          <a:lstStyle/>
          <a:p>
            <a:r>
              <a:rPr lang="en-US" dirty="0" smtClean="0"/>
              <a:t>Summary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Measurements </a:t>
            </a:r>
            <a:r>
              <a:rPr lang="en-US" sz="2400" smtClean="0"/>
              <a:t>from </a:t>
            </a:r>
            <a:r>
              <a:rPr lang="en-US" sz="2400" smtClean="0"/>
              <a:t>DIO 3-18 could </a:t>
            </a:r>
            <a:r>
              <a:rPr lang="en-US" sz="2400" dirty="0" smtClean="0"/>
              <a:t>be confirmed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Thinnest Si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N</a:t>
            </a:r>
            <a:r>
              <a:rPr lang="en-US" sz="2400" baseline="-25000" dirty="0" smtClean="0"/>
              <a:t>4</a:t>
            </a:r>
            <a:r>
              <a:rPr lang="en-US" sz="2400" dirty="0" smtClean="0"/>
              <a:t> shows promising results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49825" y="635992"/>
            <a:ext cx="4037013" cy="45212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Inhomogeneous irradiation could be a problem?</a:t>
            </a:r>
          </a:p>
          <a:p>
            <a:r>
              <a:rPr lang="en-US" dirty="0" smtClean="0"/>
              <a:t>Plans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Perform gate voltage scans </a:t>
            </a:r>
            <a:r>
              <a:rPr lang="en-US" sz="2400" dirty="0" smtClean="0">
                <a:sym typeface="Wingdings" pitchFamily="2" charset="2"/>
              </a:rPr>
              <a:t> effect of gate voltage on shift. Important for CG-structure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ym typeface="Wingdings" pitchFamily="2" charset="2"/>
              </a:rPr>
              <a:t>Irradiate gate-controlled-diodes  Build-up of Interface traps  g</a:t>
            </a:r>
            <a:r>
              <a:rPr lang="en-US" sz="2400" baseline="-25000" dirty="0" smtClean="0">
                <a:sym typeface="Wingdings" pitchFamily="2" charset="2"/>
              </a:rPr>
              <a:t>m</a:t>
            </a:r>
            <a:r>
              <a:rPr lang="en-US" sz="2400" dirty="0" smtClean="0">
                <a:sym typeface="Wingdings" pitchFamily="2" charset="2"/>
              </a:rPr>
              <a:t>, Noise, Swing</a:t>
            </a:r>
            <a:endParaRPr lang="en-US" sz="2400" dirty="0"/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06F5C99-D24F-4543-AC27-0B3BBB5494F8}" type="datetime4">
              <a:rPr lang="de-DE" smtClean="0"/>
              <a:pPr/>
              <a:t>4. Oktober 2010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5th Int. Workshop on DEPFET Detectors and Applications</a:t>
            </a:r>
            <a:endParaRPr lang="en-GB"/>
          </a:p>
        </p:txBody>
      </p:sp>
      <p:pic>
        <p:nvPicPr>
          <p:cNvPr id="7" name="Grafik 6" descr="Threshold_summary.png"/>
          <p:cNvPicPr>
            <a:picLocks noChangeAspect="1"/>
          </p:cNvPicPr>
          <p:nvPr/>
        </p:nvPicPr>
        <p:blipFill>
          <a:blip r:embed="rId2" cstate="print"/>
          <a:srcRect l="9051" t="2870" r="12201" b="5114"/>
          <a:stretch>
            <a:fillRect/>
          </a:stretch>
        </p:blipFill>
        <p:spPr>
          <a:xfrm>
            <a:off x="611560" y="2936466"/>
            <a:ext cx="4320480" cy="35427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EF60B73-B21F-49C4-B738-AC28AD248830}" type="datetime4">
              <a:rPr lang="de-DE" smtClean="0"/>
              <a:pPr/>
              <a:t>4. Oktober 2010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5th Int. Workshop on DEPFET Detectors and Applications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06F5C99-D24F-4543-AC27-0B3BBB5494F8}" type="datetime4">
              <a:rPr lang="de-DE" smtClean="0"/>
              <a:pPr/>
              <a:t>4. Oktober 2010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5th Int. Workshop on DEPFET Detectors and Applications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Transconductance</a:t>
            </a:r>
            <a:r>
              <a:rPr lang="en-US" dirty="0" smtClean="0"/>
              <a:t> </a:t>
            </a:r>
            <a:r>
              <a:rPr lang="en-US" dirty="0" err="1" smtClean="0"/>
              <a:t>g_m</a:t>
            </a:r>
            <a:r>
              <a:rPr lang="en-US" dirty="0" smtClean="0"/>
              <a:t> of thickest Si</a:t>
            </a:r>
            <a:r>
              <a:rPr lang="en-US" baseline="-25000" dirty="0" smtClean="0"/>
              <a:t>3</a:t>
            </a:r>
            <a:r>
              <a:rPr lang="en-US" dirty="0" smtClean="0"/>
              <a:t>N</a:t>
            </a:r>
            <a:r>
              <a:rPr lang="en-US" baseline="-25000" dirty="0" smtClean="0"/>
              <a:t>4</a:t>
            </a:r>
            <a:r>
              <a:rPr lang="en-US" dirty="0" smtClean="0"/>
              <a:t> (#4)</a:t>
            </a:r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06F5C99-D24F-4543-AC27-0B3BBB5494F8}" type="datetime4">
              <a:rPr lang="de-DE" smtClean="0"/>
              <a:pPr/>
              <a:t>4. Oktober 2010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5th Int. Workshop on DEPFET Detectors and Applications</a:t>
            </a:r>
            <a:endParaRPr lang="en-GB"/>
          </a:p>
        </p:txBody>
      </p:sp>
      <p:pic>
        <p:nvPicPr>
          <p:cNvPr id="9" name="Inhaltsplatzhalter 8" descr="B12_Trans_Gm_avgErr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7824" t="7963" b="4440"/>
          <a:stretch>
            <a:fillRect/>
          </a:stretch>
        </p:blipFill>
        <p:spPr>
          <a:xfrm>
            <a:off x="755576" y="764704"/>
            <a:ext cx="8205942" cy="54726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Transconductance</a:t>
            </a:r>
            <a:r>
              <a:rPr lang="en-US" dirty="0" smtClean="0"/>
              <a:t> </a:t>
            </a:r>
            <a:r>
              <a:rPr lang="en-US" dirty="0" err="1" smtClean="0"/>
              <a:t>g_m</a:t>
            </a:r>
            <a:r>
              <a:rPr lang="en-US" dirty="0" smtClean="0"/>
              <a:t> of medium Si</a:t>
            </a:r>
            <a:r>
              <a:rPr lang="en-US" baseline="-25000" dirty="0" smtClean="0"/>
              <a:t>3</a:t>
            </a:r>
            <a:r>
              <a:rPr lang="en-US" dirty="0" smtClean="0"/>
              <a:t>N</a:t>
            </a:r>
            <a:r>
              <a:rPr lang="en-US" baseline="-25000" dirty="0" smtClean="0"/>
              <a:t>4</a:t>
            </a:r>
            <a:r>
              <a:rPr lang="en-US" dirty="0" smtClean="0"/>
              <a:t> (#3)</a:t>
            </a:r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06F5C99-D24F-4543-AC27-0B3BBB5494F8}" type="datetime4">
              <a:rPr lang="de-DE" smtClean="0"/>
              <a:pPr/>
              <a:t>4. Oktober 2010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5th Int. Workshop on DEPFET Detectors and Applications</a:t>
            </a:r>
            <a:endParaRPr lang="en-GB"/>
          </a:p>
        </p:txBody>
      </p:sp>
      <p:pic>
        <p:nvPicPr>
          <p:cNvPr id="9" name="Inhaltsplatzhalter 8" descr="Q12_Trans_Gm_avgErr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8422" r="6633" b="4783"/>
          <a:stretch>
            <a:fillRect/>
          </a:stretch>
        </p:blipFill>
        <p:spPr>
          <a:xfrm>
            <a:off x="755576" y="764704"/>
            <a:ext cx="7128792" cy="560776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Transconductance</a:t>
            </a:r>
            <a:r>
              <a:rPr lang="en-US" dirty="0" smtClean="0"/>
              <a:t> </a:t>
            </a:r>
            <a:r>
              <a:rPr lang="en-US" dirty="0" err="1" smtClean="0"/>
              <a:t>g_m</a:t>
            </a:r>
            <a:r>
              <a:rPr lang="en-US" dirty="0" smtClean="0"/>
              <a:t> of medium Si</a:t>
            </a:r>
            <a:r>
              <a:rPr lang="en-US" baseline="-25000" dirty="0" smtClean="0"/>
              <a:t>3</a:t>
            </a:r>
            <a:r>
              <a:rPr lang="en-US" dirty="0" smtClean="0"/>
              <a:t>N</a:t>
            </a:r>
            <a:r>
              <a:rPr lang="en-US" baseline="-25000" dirty="0" smtClean="0"/>
              <a:t>4</a:t>
            </a:r>
            <a:r>
              <a:rPr lang="en-US" dirty="0" smtClean="0"/>
              <a:t> (#2)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2C25BAE-77A7-4BFD-BF67-77242200AB26}" type="datetime4">
              <a:rPr lang="de-DE" smtClean="0"/>
              <a:pPr/>
              <a:t>4. Oktober 2010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5th Int. Workshop on DEPFET Detectors and Applications</a:t>
            </a:r>
            <a:endParaRPr lang="en-GB"/>
          </a:p>
        </p:txBody>
      </p:sp>
      <p:pic>
        <p:nvPicPr>
          <p:cNvPr id="10" name="Inhaltsplatzhalter 9" descr="B07_Trans_Gm_avgErr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8422" b="4783"/>
          <a:stretch>
            <a:fillRect/>
          </a:stretch>
        </p:blipFill>
        <p:spPr>
          <a:xfrm>
            <a:off x="755575" y="764704"/>
            <a:ext cx="7796309" cy="56886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 descr="QED_2photon_electronsVsZCu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14031" y="1484784"/>
            <a:ext cx="5529969" cy="378575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Radiation Sources in Belle II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62000" y="1284288"/>
            <a:ext cx="3161928" cy="4521200"/>
          </a:xfrm>
        </p:spPr>
        <p:txBody>
          <a:bodyPr/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suffer from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different sources</a:t>
            </a:r>
          </a:p>
          <a:p>
            <a:pPr marL="342900" indent="-342900">
              <a:buFont typeface="Comic Sans MS" pitchFamily="66" charset="0"/>
              <a:buAutoNum type="arabicPeriod"/>
            </a:pPr>
            <a:r>
              <a:rPr lang="en-US" sz="2000" dirty="0" smtClean="0"/>
              <a:t>QED related background, amount now smaller than anticipated</a:t>
            </a:r>
          </a:p>
          <a:p>
            <a:pPr marL="342900" indent="-342900">
              <a:buAutoNum type="arabicPeriod"/>
            </a:pPr>
            <a:r>
              <a:rPr lang="en-US" sz="2000" dirty="0" err="1" smtClean="0"/>
              <a:t>Touschek</a:t>
            </a:r>
            <a:r>
              <a:rPr lang="en-US" sz="2000" dirty="0" smtClean="0"/>
              <a:t> effect (may have a severe effect?)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Synchrotron, hits from backscattered events?</a:t>
            </a:r>
          </a:p>
          <a:p>
            <a:pPr marL="342900" indent="-342900">
              <a:buAutoNum type="arabicPeriod"/>
            </a:pPr>
            <a:r>
              <a:rPr lang="en-US" sz="2000" dirty="0" err="1" smtClean="0"/>
              <a:t>Beamgas</a:t>
            </a:r>
            <a:r>
              <a:rPr lang="en-US" sz="2000" dirty="0" smtClean="0"/>
              <a:t> interaction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2C25BAE-77A7-4BFD-BF67-77242200AB26}" type="datetime4">
              <a:rPr lang="de-DE" smtClean="0"/>
              <a:pPr/>
              <a:t>4. Oktober 2010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5th Int. Workshop on DEPFET Detectors and Applications</a:t>
            </a:r>
            <a:endParaRPr lang="en-GB"/>
          </a:p>
        </p:txBody>
      </p:sp>
      <p:pic>
        <p:nvPicPr>
          <p:cNvPr id="7" name="Grafik 6" descr="feynmanQED2photo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6096" y="2996952"/>
            <a:ext cx="981109" cy="1744194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7524328" y="5085184"/>
            <a:ext cx="1109599" cy="3430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3366"/>
                </a:solidFill>
                <a:latin typeface="Calibri" pitchFamily="34" charset="0"/>
                <a:cs typeface="+mn-cs"/>
              </a:rPr>
              <a:t>M. Ritter</a:t>
            </a:r>
          </a:p>
        </p:txBody>
      </p:sp>
      <p:pic>
        <p:nvPicPr>
          <p:cNvPr id="13" name="Grafik 12" descr="background_belle1_allVsZ_Page_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23841" y="1628801"/>
            <a:ext cx="5212656" cy="3456384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4788024" y="5229200"/>
            <a:ext cx="2776850" cy="3430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3366"/>
                </a:solidFill>
                <a:latin typeface="Calibri" pitchFamily="34" charset="0"/>
                <a:cs typeface="+mn-cs"/>
              </a:rPr>
              <a:t>Background in SVD, Belle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happens in the oxide (1)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Oxide trapped charge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Particles loose energy in the silicon dioxide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For every 17 ± 1 </a:t>
            </a:r>
            <a:r>
              <a:rPr lang="en-US" sz="2000" dirty="0" err="1" smtClean="0"/>
              <a:t>eV</a:t>
            </a:r>
            <a:r>
              <a:rPr lang="en-US" sz="2000" dirty="0" smtClean="0"/>
              <a:t> one electron/hole pair is created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Electrons exhibit a high mobility and are swept out of the oxide, whereas holes get trapped at the Si-SiO2 interface (strained Si-Si bond, creation of E’ defects)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28245BC-1A23-4A97-AD5E-B5B572FB75D3}" type="datetime4">
              <a:rPr lang="de-DE" smtClean="0"/>
              <a:pPr/>
              <a:t>4. Oktober 2010</a:t>
            </a:fld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5th Int. Workshop on DEPFET Detectors and Applications</a:t>
            </a:r>
            <a:endParaRPr lang="en-GB"/>
          </a:p>
        </p:txBody>
      </p:sp>
      <p:pic>
        <p:nvPicPr>
          <p:cNvPr id="23" name="Inhaltsplatzhalter 29" descr="MOSTerminologyForCharges-en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990600" y="1721731"/>
            <a:ext cx="4038600" cy="4140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4" name="Ellipse 23"/>
          <p:cNvSpPr/>
          <p:nvPr/>
        </p:nvSpPr>
        <p:spPr>
          <a:xfrm>
            <a:off x="1390624" y="4429132"/>
            <a:ext cx="142876" cy="142876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5" name="Ellipse 24"/>
          <p:cNvSpPr/>
          <p:nvPr/>
        </p:nvSpPr>
        <p:spPr>
          <a:xfrm>
            <a:off x="1319186" y="2786058"/>
            <a:ext cx="142876" cy="142876"/>
          </a:xfrm>
          <a:prstGeom prst="ellipse">
            <a:avLst/>
          </a:prstGeom>
          <a:solidFill>
            <a:srgbClr val="FF3300"/>
          </a:solidFill>
          <a:ln w="127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6" name="Ellipse 25"/>
          <p:cNvSpPr/>
          <p:nvPr/>
        </p:nvSpPr>
        <p:spPr>
          <a:xfrm>
            <a:off x="1033434" y="3000372"/>
            <a:ext cx="142876" cy="142876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7" name="Ellipse 26"/>
          <p:cNvSpPr/>
          <p:nvPr/>
        </p:nvSpPr>
        <p:spPr>
          <a:xfrm>
            <a:off x="1076324" y="3214686"/>
            <a:ext cx="142876" cy="142876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8" name="Ellipse 27"/>
          <p:cNvSpPr/>
          <p:nvPr/>
        </p:nvSpPr>
        <p:spPr>
          <a:xfrm>
            <a:off x="1176310" y="3643314"/>
            <a:ext cx="142876" cy="142876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9" name="Ellipse 28"/>
          <p:cNvSpPr/>
          <p:nvPr/>
        </p:nvSpPr>
        <p:spPr>
          <a:xfrm>
            <a:off x="1247748" y="3357562"/>
            <a:ext cx="142876" cy="142876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0" name="Ellipse 29"/>
          <p:cNvSpPr/>
          <p:nvPr/>
        </p:nvSpPr>
        <p:spPr>
          <a:xfrm>
            <a:off x="1462062" y="3286124"/>
            <a:ext cx="142876" cy="142876"/>
          </a:xfrm>
          <a:prstGeom prst="ellipse">
            <a:avLst/>
          </a:prstGeom>
          <a:solidFill>
            <a:srgbClr val="FF3300"/>
          </a:solidFill>
          <a:ln w="127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1" name="Ellipse 30"/>
          <p:cNvSpPr/>
          <p:nvPr/>
        </p:nvSpPr>
        <p:spPr>
          <a:xfrm>
            <a:off x="1462062" y="3643314"/>
            <a:ext cx="142876" cy="142876"/>
          </a:xfrm>
          <a:prstGeom prst="ellipse">
            <a:avLst/>
          </a:prstGeom>
          <a:solidFill>
            <a:srgbClr val="FF3300"/>
          </a:solidFill>
          <a:ln w="127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2" name="Ellipse 31"/>
          <p:cNvSpPr/>
          <p:nvPr/>
        </p:nvSpPr>
        <p:spPr>
          <a:xfrm>
            <a:off x="1676376" y="4572008"/>
            <a:ext cx="142876" cy="142876"/>
          </a:xfrm>
          <a:prstGeom prst="ellipse">
            <a:avLst/>
          </a:prstGeom>
          <a:solidFill>
            <a:srgbClr val="FF3300"/>
          </a:solidFill>
          <a:ln w="127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3" name="Ellipse 32"/>
          <p:cNvSpPr/>
          <p:nvPr/>
        </p:nvSpPr>
        <p:spPr>
          <a:xfrm>
            <a:off x="1247748" y="3071810"/>
            <a:ext cx="142876" cy="142876"/>
          </a:xfrm>
          <a:prstGeom prst="ellipse">
            <a:avLst/>
          </a:prstGeom>
          <a:solidFill>
            <a:srgbClr val="FF3300"/>
          </a:solidFill>
          <a:ln w="127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cxnSp>
        <p:nvCxnSpPr>
          <p:cNvPr id="34" name="Form 33"/>
          <p:cNvCxnSpPr>
            <a:stCxn id="31" idx="7"/>
          </p:cNvCxnSpPr>
          <p:nvPr/>
        </p:nvCxnSpPr>
        <p:spPr>
          <a:xfrm rot="5400000" flipH="1" flipV="1">
            <a:off x="2012642" y="2571744"/>
            <a:ext cx="663866" cy="1521122"/>
          </a:xfrm>
          <a:prstGeom prst="curvedConnector2">
            <a:avLst/>
          </a:prstGeom>
          <a:ln w="28575">
            <a:solidFill>
              <a:srgbClr val="FF505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Gerade Verbindung mit Pfeil 34"/>
          <p:cNvCxnSpPr/>
          <p:nvPr/>
        </p:nvCxnSpPr>
        <p:spPr>
          <a:xfrm>
            <a:off x="1390624" y="2857496"/>
            <a:ext cx="1785950" cy="1588"/>
          </a:xfrm>
          <a:prstGeom prst="straightConnector1">
            <a:avLst/>
          </a:prstGeom>
          <a:ln w="28575">
            <a:solidFill>
              <a:srgbClr val="FF505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" name="Ellipse 36"/>
          <p:cNvSpPr/>
          <p:nvPr/>
        </p:nvSpPr>
        <p:spPr>
          <a:xfrm>
            <a:off x="1604938" y="2357430"/>
            <a:ext cx="2643206" cy="8572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cxnSp>
        <p:nvCxnSpPr>
          <p:cNvPr id="38" name="Form 37"/>
          <p:cNvCxnSpPr>
            <a:stCxn id="30" idx="7"/>
          </p:cNvCxnSpPr>
          <p:nvPr/>
        </p:nvCxnSpPr>
        <p:spPr>
          <a:xfrm rot="5400000" flipH="1" flipV="1">
            <a:off x="1869766" y="2714620"/>
            <a:ext cx="306676" cy="878180"/>
          </a:xfrm>
          <a:prstGeom prst="curvedConnector2">
            <a:avLst/>
          </a:prstGeom>
          <a:ln w="28575">
            <a:solidFill>
              <a:srgbClr val="FF505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Gerade Verbindung mit Pfeil 38"/>
          <p:cNvCxnSpPr>
            <a:stCxn id="33" idx="7"/>
          </p:cNvCxnSpPr>
          <p:nvPr/>
        </p:nvCxnSpPr>
        <p:spPr>
          <a:xfrm rot="5400000" flipH="1" flipV="1">
            <a:off x="2262675" y="2035959"/>
            <a:ext cx="163800" cy="1949750"/>
          </a:xfrm>
          <a:prstGeom prst="straightConnector1">
            <a:avLst/>
          </a:prstGeom>
          <a:ln w="28575">
            <a:solidFill>
              <a:srgbClr val="FF505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1" name="Textfeld 40"/>
          <p:cNvSpPr txBox="1"/>
          <p:nvPr/>
        </p:nvSpPr>
        <p:spPr>
          <a:xfrm>
            <a:off x="1000100" y="5643578"/>
            <a:ext cx="1652888" cy="3495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lnSpc>
                <a:spcPct val="110000"/>
              </a:lnSpc>
              <a:spcBef>
                <a:spcPts val="350"/>
              </a:spcBef>
              <a:buClr>
                <a:srgbClr val="8A8AD8"/>
              </a:buClr>
              <a:buSzPct val="65000"/>
            </a:pPr>
            <a:r>
              <a:rPr lang="en-US" sz="1600" dirty="0" smtClean="0">
                <a:solidFill>
                  <a:srgbClr val="003366"/>
                </a:solidFill>
                <a:latin typeface="Calibri" pitchFamily="34" charset="0"/>
                <a:cs typeface="+mn-cs"/>
              </a:rPr>
              <a:t>SiO</a:t>
            </a:r>
            <a:r>
              <a:rPr lang="en-US" sz="1600" baseline="-25000" dirty="0" smtClean="0">
                <a:solidFill>
                  <a:srgbClr val="003366"/>
                </a:solidFill>
                <a:latin typeface="Calibri" pitchFamily="34" charset="0"/>
                <a:cs typeface="+mn-cs"/>
              </a:rPr>
              <a:t>2</a:t>
            </a:r>
            <a:r>
              <a:rPr lang="en-US" sz="1600" dirty="0" smtClean="0">
                <a:solidFill>
                  <a:srgbClr val="003366"/>
                </a:solidFill>
                <a:latin typeface="Calibri" pitchFamily="34" charset="0"/>
                <a:cs typeface="+mn-cs"/>
              </a:rPr>
              <a:t> – Si interface</a:t>
            </a:r>
          </a:p>
        </p:txBody>
      </p:sp>
      <p:cxnSp>
        <p:nvCxnSpPr>
          <p:cNvPr id="40" name="Gerade Verbindung mit Pfeil 39"/>
          <p:cNvCxnSpPr>
            <a:stCxn id="28" idx="2"/>
          </p:cNvCxnSpPr>
          <p:nvPr/>
        </p:nvCxnSpPr>
        <p:spPr bwMode="auto">
          <a:xfrm rot="10800000" flipH="1">
            <a:off x="1176310" y="1701602"/>
            <a:ext cx="12108" cy="201315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happens in the oxide (2)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Interface trapped charge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Ionizing radiation frees hydrogen nuclei in the device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Drift and diffusion leads them to the interface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Hydrogen nuclei frees </a:t>
            </a:r>
            <a:r>
              <a:rPr lang="en-US" sz="2000" dirty="0" err="1" smtClean="0"/>
              <a:t>passivated</a:t>
            </a:r>
            <a:r>
              <a:rPr lang="en-US" sz="2000" dirty="0" smtClean="0"/>
              <a:t> bindings (Dangling bonds, </a:t>
            </a:r>
            <a:r>
              <a:rPr lang="en-US" sz="2000" dirty="0" err="1" smtClean="0"/>
              <a:t>Pb</a:t>
            </a:r>
            <a:r>
              <a:rPr lang="en-US" sz="2000" dirty="0" smtClean="0"/>
              <a:t> defect)</a:t>
            </a:r>
          </a:p>
          <a:p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06F5C99-D24F-4543-AC27-0B3BBB5494F8}" type="datetime4">
              <a:rPr lang="de-DE" smtClean="0"/>
              <a:pPr/>
              <a:t>4. Oktober 2010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5th Int. Workshop on DEPFET Detectors and Applications</a:t>
            </a:r>
            <a:endParaRPr lang="en-GB"/>
          </a:p>
        </p:txBody>
      </p:sp>
      <p:pic>
        <p:nvPicPr>
          <p:cNvPr id="8" name="Picture 2" descr="C:\Users\axr.SCLAB\Pictures\Allgemein\silicon_tetrahedron2PassivationWithHydrogenGone3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340768"/>
            <a:ext cx="4329881" cy="45058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on modules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Oxide trapped charge</a:t>
            </a:r>
          </a:p>
          <a:p>
            <a:pPr>
              <a:buFont typeface="Arial" pitchFamily="34" charset="0"/>
              <a:buChar char="•"/>
            </a:pPr>
            <a:r>
              <a:rPr lang="en-US" sz="2000" baseline="0" dirty="0" smtClean="0"/>
              <a:t>Alters threshold voltage </a:t>
            </a:r>
            <a:r>
              <a:rPr lang="en-US" sz="2000" baseline="0" dirty="0" err="1" smtClean="0"/>
              <a:t>V</a:t>
            </a:r>
            <a:r>
              <a:rPr lang="en-US" sz="2000" baseline="-25000" dirty="0" err="1" smtClean="0"/>
              <a:t>th</a:t>
            </a:r>
            <a:r>
              <a:rPr lang="en-US" sz="2000" baseline="0" dirty="0" smtClean="0"/>
              <a:t> of DEPFETs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Voltage for Switcher-chips needs to be adjusted during lifetime</a:t>
            </a:r>
            <a:endParaRPr lang="en-US" sz="2000" baseline="0" dirty="0" smtClean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Interface trapped charge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Charge can be trapped and emitted in the channel </a:t>
            </a:r>
            <a:r>
              <a:rPr lang="en-US" sz="2000" dirty="0" smtClean="0">
                <a:sym typeface="Wingdings" pitchFamily="2" charset="2"/>
              </a:rPr>
              <a:t> increase of random signal telegraph noise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ym typeface="Wingdings" pitchFamily="2" charset="2"/>
              </a:rPr>
              <a:t>Overall current increase due to generation/recombination centers in the middle of the forbidden band gap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ym typeface="Wingdings" pitchFamily="2" charset="2"/>
              </a:rPr>
              <a:t>Reduction of </a:t>
            </a:r>
            <a:r>
              <a:rPr lang="en-US" sz="2000" dirty="0" err="1" smtClean="0">
                <a:sym typeface="Wingdings" pitchFamily="2" charset="2"/>
              </a:rPr>
              <a:t>transconductance</a:t>
            </a:r>
            <a:r>
              <a:rPr lang="en-US" sz="2000" dirty="0" smtClean="0">
                <a:sym typeface="Wingdings" pitchFamily="2" charset="2"/>
              </a:rPr>
              <a:t> g</a:t>
            </a:r>
            <a:r>
              <a:rPr lang="en-US" sz="2000" baseline="-25000" dirty="0" smtClean="0">
                <a:sym typeface="Wingdings" pitchFamily="2" charset="2"/>
              </a:rPr>
              <a:t>m</a:t>
            </a:r>
            <a:endParaRPr lang="en-US" sz="2000" baseline="-25000" dirty="0"/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06F5C99-D24F-4543-AC27-0B3BBB5494F8}" type="datetime4">
              <a:rPr lang="de-DE" smtClean="0"/>
              <a:pPr/>
              <a:t>4. Oktober 2010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5th Int. Workshop on DEPFET Detectors and Applications</a:t>
            </a:r>
            <a:endParaRPr lang="en-GB"/>
          </a:p>
        </p:txBody>
      </p:sp>
      <p:pic>
        <p:nvPicPr>
          <p:cNvPr id="7" name="Picture 2" descr="C:\Users\axr.SCLAB\Pictures\Allgemein\Ladder_schematic.png"/>
          <p:cNvPicPr>
            <a:picLocks noChangeAspect="1" noChangeArrowheads="1"/>
          </p:cNvPicPr>
          <p:nvPr/>
        </p:nvPicPr>
        <p:blipFill>
          <a:blip r:embed="rId2" cstate="print"/>
          <a:srcRect l="14514" t="8337" r="17752"/>
          <a:stretch>
            <a:fillRect/>
          </a:stretch>
        </p:blipFill>
        <p:spPr bwMode="auto">
          <a:xfrm>
            <a:off x="1115616" y="3212976"/>
            <a:ext cx="3024336" cy="31667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December 09: X-Ray Irradiations in Karlsruhe</a:t>
            </a:r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sz="half" idx="2"/>
          </p:nvPr>
        </p:nvSpPr>
        <p:spPr>
          <a:xfrm>
            <a:off x="5929322" y="1284288"/>
            <a:ext cx="3057516" cy="5073670"/>
          </a:xfrm>
        </p:spPr>
        <p:txBody>
          <a:bodyPr>
            <a:normAutofit fontScale="70000" lnSpcReduction="20000"/>
          </a:bodyPr>
          <a:lstStyle/>
          <a:p>
            <a:r>
              <a:rPr lang="en-US" sz="4500" b="1" dirty="0" smtClean="0"/>
              <a:t>DEPFET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 smtClean="0"/>
              <a:t>2 Devices under Test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 smtClean="0"/>
              <a:t>Irradiation scheme:</a:t>
            </a:r>
          </a:p>
          <a:p>
            <a:pPr lvl="1">
              <a:buFont typeface="Arial" pitchFamily="34" charset="0"/>
              <a:buChar char="•"/>
            </a:pPr>
            <a:r>
              <a:rPr lang="en-US" sz="2600" dirty="0" smtClean="0"/>
              <a:t>DUT 1: Zero Voltage at all contacts</a:t>
            </a:r>
          </a:p>
          <a:p>
            <a:pPr lvl="1">
              <a:buFont typeface="Arial" pitchFamily="34" charset="0"/>
              <a:buChar char="•"/>
            </a:pPr>
            <a:r>
              <a:rPr lang="en-US" sz="2600" dirty="0" smtClean="0"/>
              <a:t>DUT 2: Adaptive biasing from Off voltage (5V) to zero voltage at Gate contact (other contacts 0V)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 smtClean="0"/>
              <a:t>Interest in input characteristics of devices</a:t>
            </a:r>
          </a:p>
          <a:p>
            <a:pPr lvl="1">
              <a:buFont typeface="Arial" pitchFamily="34" charset="0"/>
              <a:buChar char="•"/>
            </a:pPr>
            <a:r>
              <a:rPr lang="en-US" sz="2600" dirty="0" smtClean="0"/>
              <a:t>Threshold voltage </a:t>
            </a:r>
            <a:r>
              <a:rPr lang="en-US" sz="2600" dirty="0" err="1" smtClean="0"/>
              <a:t>V</a:t>
            </a:r>
            <a:r>
              <a:rPr lang="en-US" sz="2600" baseline="-25000" dirty="0" err="1" smtClean="0"/>
              <a:t>Th</a:t>
            </a:r>
            <a:endParaRPr lang="en-US" sz="2600" baseline="-25000" dirty="0" smtClean="0"/>
          </a:p>
          <a:p>
            <a:pPr lvl="1">
              <a:buFont typeface="Arial" pitchFamily="34" charset="0"/>
              <a:buChar char="•"/>
            </a:pPr>
            <a:r>
              <a:rPr lang="en-US" sz="2600" dirty="0" err="1" smtClean="0"/>
              <a:t>Transconductance</a:t>
            </a:r>
            <a:r>
              <a:rPr lang="en-US" sz="2600" dirty="0" smtClean="0"/>
              <a:t> g</a:t>
            </a:r>
            <a:r>
              <a:rPr lang="en-US" sz="2600" baseline="-25000" dirty="0" smtClean="0"/>
              <a:t>m</a:t>
            </a:r>
          </a:p>
          <a:p>
            <a:pPr lvl="1">
              <a:buFont typeface="Arial" pitchFamily="34" charset="0"/>
              <a:buChar char="•"/>
            </a:pPr>
            <a:r>
              <a:rPr lang="en-US" sz="2600" dirty="0" err="1" smtClean="0"/>
              <a:t>Subthreshold</a:t>
            </a:r>
            <a:r>
              <a:rPr lang="en-US" sz="2600" dirty="0" smtClean="0"/>
              <a:t> Swing S</a:t>
            </a:r>
          </a:p>
          <a:p>
            <a:pPr marL="338138" lvl="1" indent="-338138">
              <a:buClr>
                <a:srgbClr val="8A8AD8"/>
              </a:buClr>
              <a:buFont typeface="Arial" pitchFamily="34" charset="0"/>
              <a:buChar char="•"/>
            </a:pPr>
            <a:r>
              <a:rPr lang="en-US" sz="2600" dirty="0" smtClean="0"/>
              <a:t>Mini matrices from PXD 5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F3A7514-50F5-42F8-923C-ECDDF01F6D33}" type="datetime4">
              <a:rPr lang="de-DE" smtClean="0"/>
              <a:pPr/>
              <a:t>4. Oktober 2010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5th Int. Workshop on DEPFET Detectors and Applications</a:t>
            </a:r>
            <a:endParaRPr lang="en-GB"/>
          </a:p>
        </p:txBody>
      </p:sp>
      <p:pic>
        <p:nvPicPr>
          <p:cNvPr id="12" name="Inhaltsplatzhalter 11" descr="FIT.PN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 l="1770" t="7745" r="2635"/>
          <a:stretch>
            <a:fillRect/>
          </a:stretch>
        </p:blipFill>
        <p:spPr>
          <a:xfrm>
            <a:off x="357159" y="1285860"/>
            <a:ext cx="4714907" cy="3120131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/>
          <a:stretch>
            <a:fillRect/>
          </a:stretch>
        </p:blipFill>
        <p:spPr bwMode="auto">
          <a:xfrm>
            <a:off x="476221" y="4286257"/>
            <a:ext cx="2667019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feld 10"/>
          <p:cNvSpPr txBox="1"/>
          <p:nvPr/>
        </p:nvSpPr>
        <p:spPr>
          <a:xfrm>
            <a:off x="3143241" y="4500570"/>
            <a:ext cx="2857520" cy="158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3366"/>
                </a:solidFill>
                <a:latin typeface="Calibri" pitchFamily="34" charset="0"/>
                <a:cs typeface="+mn-cs"/>
              </a:rPr>
              <a:t>Up: Typical extraction of threshold voltage from I</a:t>
            </a:r>
            <a:r>
              <a:rPr lang="en-US" sz="1400" baseline="-25000" dirty="0" smtClean="0">
                <a:solidFill>
                  <a:srgbClr val="003366"/>
                </a:solidFill>
                <a:latin typeface="Calibri" pitchFamily="34" charset="0"/>
                <a:cs typeface="+mn-cs"/>
              </a:rPr>
              <a:t>DS</a:t>
            </a:r>
            <a:r>
              <a:rPr lang="en-US" sz="1400" dirty="0" smtClean="0">
                <a:solidFill>
                  <a:srgbClr val="003366"/>
                </a:solidFill>
                <a:latin typeface="Calibri" pitchFamily="34" charset="0"/>
                <a:cs typeface="+mn-cs"/>
              </a:rPr>
              <a:t> – V</a:t>
            </a:r>
            <a:r>
              <a:rPr lang="en-US" sz="1400" baseline="-25000" dirty="0" smtClean="0">
                <a:solidFill>
                  <a:srgbClr val="003366"/>
                </a:solidFill>
                <a:latin typeface="Calibri" pitchFamily="34" charset="0"/>
                <a:cs typeface="+mn-cs"/>
              </a:rPr>
              <a:t>GS</a:t>
            </a:r>
            <a:r>
              <a:rPr lang="en-US" sz="1400" dirty="0" smtClean="0">
                <a:solidFill>
                  <a:srgbClr val="003366"/>
                </a:solidFill>
                <a:latin typeface="Calibri" pitchFamily="34" charset="0"/>
                <a:cs typeface="+mn-cs"/>
              </a:rPr>
              <a:t> data.</a:t>
            </a:r>
          </a:p>
          <a:p>
            <a:endParaRPr lang="en-US" sz="1400" dirty="0" smtClean="0">
              <a:solidFill>
                <a:srgbClr val="003366"/>
              </a:solidFill>
              <a:latin typeface="Calibri" pitchFamily="34" charset="0"/>
              <a:cs typeface="+mn-cs"/>
            </a:endParaRPr>
          </a:p>
          <a:p>
            <a:endParaRPr lang="en-US" sz="1400" dirty="0" smtClean="0">
              <a:solidFill>
                <a:srgbClr val="003366"/>
              </a:solidFill>
              <a:latin typeface="Calibri" pitchFamily="34" charset="0"/>
              <a:cs typeface="+mn-cs"/>
            </a:endParaRPr>
          </a:p>
          <a:p>
            <a:r>
              <a:rPr lang="en-US" sz="1400" dirty="0" smtClean="0">
                <a:solidFill>
                  <a:srgbClr val="003366"/>
                </a:solidFill>
                <a:latin typeface="Calibri" pitchFamily="34" charset="0"/>
                <a:cs typeface="+mn-cs"/>
              </a:rPr>
              <a:t>Bottom: X-ray tube at the Karlsruhe Irradiation center (from </a:t>
            </a:r>
            <a:r>
              <a:rPr lang="en-US" sz="1050" dirty="0" smtClean="0">
                <a:solidFill>
                  <a:srgbClr val="003366"/>
                </a:solidFill>
                <a:latin typeface="Calibri" pitchFamily="34" charset="0"/>
                <a:cs typeface="+mn-cs"/>
              </a:rPr>
              <a:t>[http://www-ekp.physik.uni-karlsruhe.de/index.php?option=com_content&amp;view=article&amp;id=93&amp;Itemid=12&amp;lang=de</a:t>
            </a:r>
            <a:r>
              <a:rPr lang="en-US" sz="700" dirty="0" smtClean="0">
                <a:latin typeface="Calibri" pitchFamily="34" charset="0"/>
                <a:cs typeface="Calibri" pitchFamily="34" charset="0"/>
              </a:rPr>
              <a:t>]  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)</a:t>
            </a:r>
            <a:endParaRPr lang="en-US" sz="1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Ellipse 12"/>
          <p:cNvSpPr/>
          <p:nvPr/>
        </p:nvSpPr>
        <p:spPr bwMode="auto">
          <a:xfrm>
            <a:off x="2428860" y="3786190"/>
            <a:ext cx="428628" cy="35719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2071670" y="2857496"/>
            <a:ext cx="566181" cy="3877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3366"/>
                </a:solidFill>
                <a:latin typeface="Calibri" pitchFamily="34" charset="0"/>
                <a:cs typeface="+mn-cs"/>
              </a:rPr>
              <a:t>V</a:t>
            </a:r>
            <a:r>
              <a:rPr lang="en-US" baseline="-25000" dirty="0" err="1" smtClean="0">
                <a:solidFill>
                  <a:srgbClr val="003366"/>
                </a:solidFill>
                <a:latin typeface="Calibri" pitchFamily="34" charset="0"/>
                <a:cs typeface="+mn-cs"/>
              </a:rPr>
              <a:t>Th</a:t>
            </a:r>
            <a:endParaRPr lang="en-US" baseline="-25000" dirty="0" smtClean="0">
              <a:solidFill>
                <a:srgbClr val="003366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1428728" y="3071810"/>
            <a:ext cx="325730" cy="3951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3366"/>
                </a:solidFill>
                <a:latin typeface="Calibri" pitchFamily="34" charset="0"/>
                <a:cs typeface="+mn-cs"/>
              </a:rPr>
              <a:t>S</a:t>
            </a:r>
          </a:p>
        </p:txBody>
      </p:sp>
      <p:cxnSp>
        <p:nvCxnSpPr>
          <p:cNvPr id="18" name="Gerade Verbindung mit Pfeil 17"/>
          <p:cNvCxnSpPr/>
          <p:nvPr/>
        </p:nvCxnSpPr>
        <p:spPr bwMode="auto">
          <a:xfrm>
            <a:off x="2786050" y="2428868"/>
            <a:ext cx="709594" cy="439526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20" name="Objekt 19"/>
          <p:cNvGraphicFramePr>
            <a:graphicFrameLocks noChangeAspect="1"/>
          </p:cNvGraphicFramePr>
          <p:nvPr/>
        </p:nvGraphicFramePr>
        <p:xfrm>
          <a:off x="1703974" y="1928802"/>
          <a:ext cx="927057" cy="573090"/>
        </p:xfrm>
        <a:graphic>
          <a:graphicData uri="http://schemas.openxmlformats.org/presentationml/2006/ole">
            <p:oleObj spid="_x0000_s1026" name="Formel" r:id="rId5" imgW="698400" imgH="431640" progId="Equation.3">
              <p:embed/>
            </p:oleObj>
          </a:graphicData>
        </a:graphic>
      </p:graphicFrame>
      <p:cxnSp>
        <p:nvCxnSpPr>
          <p:cNvPr id="22" name="Gerade Verbindung mit Pfeil 21"/>
          <p:cNvCxnSpPr>
            <a:stCxn id="15" idx="2"/>
          </p:cNvCxnSpPr>
          <p:nvPr/>
        </p:nvCxnSpPr>
        <p:spPr bwMode="auto">
          <a:xfrm rot="16200000" flipH="1">
            <a:off x="1600590" y="3457985"/>
            <a:ext cx="462083" cy="480077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Gerade Verbindung mit Pfeil 22"/>
          <p:cNvCxnSpPr/>
          <p:nvPr/>
        </p:nvCxnSpPr>
        <p:spPr bwMode="auto">
          <a:xfrm rot="16200000" flipH="1">
            <a:off x="2170985" y="3401123"/>
            <a:ext cx="653840" cy="280966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Gerade Verbindung mit Pfeil 28"/>
          <p:cNvCxnSpPr/>
          <p:nvPr/>
        </p:nvCxnSpPr>
        <p:spPr bwMode="auto">
          <a:xfrm>
            <a:off x="3714744" y="4214818"/>
            <a:ext cx="714380" cy="1588"/>
          </a:xfrm>
          <a:prstGeom prst="straightConnector1">
            <a:avLst/>
          </a:prstGeom>
          <a:ln w="12700"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Textfeld 30"/>
          <p:cNvSpPr txBox="1"/>
          <p:nvPr/>
        </p:nvSpPr>
        <p:spPr>
          <a:xfrm>
            <a:off x="4429124" y="4000504"/>
            <a:ext cx="969368" cy="3877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3366"/>
                </a:solidFill>
                <a:latin typeface="Calibri" pitchFamily="34" charset="0"/>
                <a:cs typeface="+mn-cs"/>
              </a:rPr>
              <a:t>More neg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/>
          <a:lstStyle/>
          <a:p>
            <a:r>
              <a:rPr lang="en-US" dirty="0" smtClean="0"/>
              <a:t>“Back on the envelope” calculation</a:t>
            </a:r>
            <a:br>
              <a:rPr lang="en-US" dirty="0" smtClean="0"/>
            </a:br>
            <a:r>
              <a:rPr lang="en-US" dirty="0" smtClean="0"/>
              <a:t>-From Occupancy to Radiation Damage-</a:t>
            </a:r>
            <a:endParaRPr lang="en-US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idx="1"/>
          </p:nvPr>
        </p:nvSpPr>
        <p:spPr>
          <a:xfrm>
            <a:off x="642910" y="1071546"/>
            <a:ext cx="3854478" cy="639762"/>
          </a:xfrm>
        </p:spPr>
        <p:txBody>
          <a:bodyPr/>
          <a:lstStyle/>
          <a:p>
            <a:r>
              <a:rPr lang="en-US" dirty="0" smtClean="0"/>
              <a:t>“Scary” Version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2"/>
          </p:nvPr>
        </p:nvSpPr>
        <p:spPr>
          <a:xfrm>
            <a:off x="642910" y="1571612"/>
            <a:ext cx="3854478" cy="4929222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Stopping power for 6 </a:t>
            </a:r>
            <a:r>
              <a:rPr lang="en-US" dirty="0" err="1" smtClean="0"/>
              <a:t>MeV</a:t>
            </a:r>
            <a:r>
              <a:rPr lang="en-US" dirty="0" smtClean="0"/>
              <a:t> electron in SiO</a:t>
            </a:r>
            <a:r>
              <a:rPr lang="en-US" baseline="-25000" dirty="0" smtClean="0"/>
              <a:t>2</a:t>
            </a:r>
            <a:r>
              <a:rPr lang="en-US" dirty="0" smtClean="0"/>
              <a:t>: 1.65 </a:t>
            </a:r>
            <a:r>
              <a:rPr lang="en-US" dirty="0" err="1" smtClean="0"/>
              <a:t>MeV</a:t>
            </a:r>
            <a:r>
              <a:rPr lang="en-US" dirty="0" smtClean="0"/>
              <a:t> cm²/g  (from </a:t>
            </a:r>
            <a:r>
              <a:rPr lang="en-US" sz="1800" dirty="0" smtClean="0"/>
              <a:t>NIST, http://physics.nist.gov/cgi-bin/Star/e_table.pl</a:t>
            </a:r>
            <a:r>
              <a:rPr lang="en-US" dirty="0" smtClean="0"/>
              <a:t>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Density of SiO</a:t>
            </a:r>
            <a:r>
              <a:rPr lang="en-US" baseline="-25000" dirty="0" smtClean="0"/>
              <a:t>2</a:t>
            </a:r>
            <a:r>
              <a:rPr lang="en-US" dirty="0" smtClean="0"/>
              <a:t>: 2.66 g/cm³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Pixel size: 50*50*0.13 µm³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Deposited energy in 130 nm SiO</a:t>
            </a:r>
            <a:r>
              <a:rPr lang="en-US" baseline="-25000" dirty="0" smtClean="0"/>
              <a:t>2</a:t>
            </a:r>
            <a:r>
              <a:rPr lang="en-US" dirty="0" smtClean="0"/>
              <a:t>: 57eV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Mass of oxide layer</a:t>
            </a:r>
            <a:r>
              <a:rPr lang="en-US" baseline="30000" dirty="0" smtClean="0"/>
              <a:t>+</a:t>
            </a:r>
            <a:r>
              <a:rPr lang="en-US" dirty="0" smtClean="0"/>
              <a:t>: 8.65*10</a:t>
            </a:r>
            <a:r>
              <a:rPr lang="en-US" baseline="30000" dirty="0" smtClean="0"/>
              <a:t>-13</a:t>
            </a:r>
            <a:r>
              <a:rPr lang="en-US" dirty="0" smtClean="0"/>
              <a:t> kg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Dose MIP= E/m= 1.05 * 10</a:t>
            </a:r>
            <a:r>
              <a:rPr lang="en-US" baseline="30000" dirty="0" smtClean="0"/>
              <a:t>-5</a:t>
            </a:r>
            <a:r>
              <a:rPr lang="en-US" dirty="0" smtClean="0"/>
              <a:t> </a:t>
            </a:r>
            <a:r>
              <a:rPr lang="en-US" dirty="0" err="1" smtClean="0"/>
              <a:t>Gy</a:t>
            </a:r>
            <a:r>
              <a:rPr lang="en-US" dirty="0" smtClean="0"/>
              <a:t>/pixel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Occupancy: </a:t>
            </a:r>
            <a:r>
              <a:rPr lang="en-US" b="1" dirty="0" smtClean="0"/>
              <a:t>0.5%</a:t>
            </a:r>
            <a:r>
              <a:rPr lang="en-US" dirty="0" smtClean="0"/>
              <a:t> in 10µs </a:t>
            </a:r>
            <a:r>
              <a:rPr lang="en-US" dirty="0" smtClean="0">
                <a:sym typeface="Wingdings" pitchFamily="2" charset="2"/>
              </a:rPr>
              <a:t> 100% in 2ms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>
                <a:sym typeface="Wingdings" pitchFamily="2" charset="2"/>
              </a:rPr>
              <a:t>Assumed duty cycle: 4 months≈10</a:t>
            </a:r>
            <a:r>
              <a:rPr lang="en-US" baseline="30000" dirty="0" smtClean="0">
                <a:sym typeface="Wingdings" pitchFamily="2" charset="2"/>
              </a:rPr>
              <a:t>7</a:t>
            </a:r>
            <a:r>
              <a:rPr lang="en-US" dirty="0" smtClean="0">
                <a:sym typeface="Wingdings" pitchFamily="2" charset="2"/>
              </a:rPr>
              <a:t> 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>
                <a:sym typeface="Wingdings" pitchFamily="2" charset="2"/>
              </a:rPr>
              <a:t>Cumulated dose: 0.525 </a:t>
            </a:r>
            <a:r>
              <a:rPr lang="en-US" dirty="0" smtClean="0"/>
              <a:t>* 10</a:t>
            </a:r>
            <a:r>
              <a:rPr lang="en-US" baseline="30000" dirty="0" smtClean="0"/>
              <a:t>-5</a:t>
            </a:r>
            <a:r>
              <a:rPr lang="en-US" dirty="0" smtClean="0"/>
              <a:t> </a:t>
            </a:r>
            <a:r>
              <a:rPr lang="en-US" dirty="0" err="1" smtClean="0"/>
              <a:t>Gy</a:t>
            </a:r>
            <a:r>
              <a:rPr lang="en-US" dirty="0" smtClean="0"/>
              <a:t>/ms *10</a:t>
            </a:r>
            <a:r>
              <a:rPr lang="en-US" baseline="30000" dirty="0" smtClean="0"/>
              <a:t>3</a:t>
            </a:r>
            <a:r>
              <a:rPr lang="en-US" dirty="0" smtClean="0"/>
              <a:t> * 10</a:t>
            </a:r>
            <a:r>
              <a:rPr lang="en-US" baseline="30000" dirty="0" smtClean="0"/>
              <a:t>7</a:t>
            </a:r>
            <a:r>
              <a:rPr lang="en-US" dirty="0" smtClean="0"/>
              <a:t>s = 52.5 </a:t>
            </a:r>
            <a:r>
              <a:rPr lang="en-US" dirty="0" err="1" smtClean="0"/>
              <a:t>kGy</a:t>
            </a:r>
            <a:r>
              <a:rPr lang="en-US" dirty="0" smtClean="0"/>
              <a:t>/a </a:t>
            </a:r>
          </a:p>
          <a:p>
            <a:pPr marL="457200" indent="-457200"/>
            <a:r>
              <a:rPr lang="en-US" dirty="0" smtClean="0"/>
              <a:t>	= </a:t>
            </a:r>
            <a:r>
              <a:rPr lang="en-US" b="1" u="sng" dirty="0" smtClean="0"/>
              <a:t>5.25Mrad/a</a:t>
            </a:r>
            <a:endParaRPr lang="en-US" b="1" u="sng" baseline="30000" dirty="0"/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D17BCAF-047C-47C2-94FF-BA99D917291E}" type="datetime4">
              <a:rPr lang="de-DE" smtClean="0"/>
              <a:pPr/>
              <a:t>4. Oktober 2010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5th Int. Workshop on DEPFET Detectors and Applications</a:t>
            </a:r>
            <a:endParaRPr lang="en-GB"/>
          </a:p>
        </p:txBody>
      </p:sp>
      <p:pic>
        <p:nvPicPr>
          <p:cNvPr id="19460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 l="6211" t="5433" r="6832" b="19007"/>
          <a:stretch>
            <a:fillRect/>
          </a:stretch>
        </p:blipFill>
        <p:spPr bwMode="auto">
          <a:xfrm>
            <a:off x="4500562" y="1714488"/>
            <a:ext cx="414931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feld 15"/>
          <p:cNvSpPr txBox="1"/>
          <p:nvPr/>
        </p:nvSpPr>
        <p:spPr>
          <a:xfrm>
            <a:off x="4714876" y="4643446"/>
            <a:ext cx="392909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1" dirty="0" smtClean="0">
                <a:solidFill>
                  <a:srgbClr val="003366"/>
                </a:solidFill>
                <a:latin typeface="Calibri" pitchFamily="34" charset="0"/>
                <a:cs typeface="+mn-cs"/>
              </a:rPr>
              <a:t>Preliminary:</a:t>
            </a:r>
          </a:p>
          <a:p>
            <a:r>
              <a:rPr lang="en-US" sz="1800" i="1" dirty="0" smtClean="0">
                <a:solidFill>
                  <a:srgbClr val="003366"/>
                </a:solidFill>
                <a:latin typeface="Calibri" pitchFamily="34" charset="0"/>
                <a:cs typeface="+mn-cs"/>
              </a:rPr>
              <a:t>Estimated Occupancy from Belle SVD2, Layer 1 transferred to PXD Layer 1: </a:t>
            </a:r>
          </a:p>
          <a:p>
            <a:r>
              <a:rPr lang="en-US" sz="1800" i="1" dirty="0" smtClean="0">
                <a:solidFill>
                  <a:srgbClr val="003366"/>
                </a:solidFill>
                <a:latin typeface="Calibri" pitchFamily="34" charset="0"/>
                <a:cs typeface="+mn-cs"/>
              </a:rPr>
              <a:t>0.05 % </a:t>
            </a:r>
            <a:r>
              <a:rPr lang="en-US" sz="1800" i="1" dirty="0" smtClean="0">
                <a:solidFill>
                  <a:srgbClr val="003366"/>
                </a:solidFill>
                <a:latin typeface="Calibri" pitchFamily="34" charset="0"/>
                <a:cs typeface="+mn-cs"/>
                <a:sym typeface="Wingdings" pitchFamily="2" charset="2"/>
              </a:rPr>
              <a:t> “</a:t>
            </a:r>
            <a:r>
              <a:rPr lang="en-US" sz="1800" b="1" i="1" dirty="0" smtClean="0">
                <a:solidFill>
                  <a:srgbClr val="003366"/>
                </a:solidFill>
                <a:latin typeface="Calibri" pitchFamily="34" charset="0"/>
                <a:cs typeface="+mn-cs"/>
                <a:sym typeface="Wingdings" pitchFamily="2" charset="2"/>
              </a:rPr>
              <a:t>Normal”</a:t>
            </a:r>
            <a:r>
              <a:rPr lang="en-US" sz="1800" i="1" dirty="0" smtClean="0">
                <a:solidFill>
                  <a:srgbClr val="003366"/>
                </a:solidFill>
                <a:latin typeface="Calibri" pitchFamily="34" charset="0"/>
                <a:cs typeface="+mn-cs"/>
                <a:sym typeface="Wingdings" pitchFamily="2" charset="2"/>
              </a:rPr>
              <a:t> Version</a:t>
            </a:r>
            <a:endParaRPr lang="en-US" sz="3200" i="1" dirty="0"/>
          </a:p>
        </p:txBody>
      </p:sp>
      <p:sp>
        <p:nvSpPr>
          <p:cNvPr id="17" name="Textfeld 16"/>
          <p:cNvSpPr txBox="1"/>
          <p:nvPr/>
        </p:nvSpPr>
        <p:spPr>
          <a:xfrm>
            <a:off x="5000628" y="5929330"/>
            <a:ext cx="3929122" cy="539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3366"/>
                </a:solidFill>
                <a:latin typeface="Calibri" pitchFamily="34" charset="0"/>
                <a:cs typeface="+mn-cs"/>
              </a:rPr>
              <a:t>Electron irradiations needed – Investigate Ionizing and NIEL damage</a:t>
            </a:r>
          </a:p>
        </p:txBody>
      </p:sp>
      <p:sp>
        <p:nvSpPr>
          <p:cNvPr id="18" name="Pfeil nach rechts 17"/>
          <p:cNvSpPr/>
          <p:nvPr/>
        </p:nvSpPr>
        <p:spPr bwMode="auto">
          <a:xfrm>
            <a:off x="4500562" y="6072206"/>
            <a:ext cx="500066" cy="285752"/>
          </a:xfrm>
          <a:prstGeom prst="rightArrow">
            <a:avLst>
              <a:gd name="adj1" fmla="val 52593"/>
              <a:gd name="adj2" fmla="val 50000"/>
            </a:avLst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42910" y="6072206"/>
            <a:ext cx="3929090" cy="391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aseline="30000" dirty="0" smtClean="0">
                <a:solidFill>
                  <a:srgbClr val="003366"/>
                </a:solidFill>
                <a:latin typeface="Calibri" pitchFamily="34" charset="0"/>
                <a:cs typeface="+mn-cs"/>
                <a:sym typeface="Wingdings" pitchFamily="2" charset="2"/>
              </a:rPr>
              <a:t>+</a:t>
            </a:r>
            <a:r>
              <a:rPr lang="en-US" sz="1200" dirty="0" smtClean="0">
                <a:solidFill>
                  <a:srgbClr val="003366"/>
                </a:solidFill>
                <a:latin typeface="Calibri" pitchFamily="34" charset="0"/>
                <a:cs typeface="+mn-cs"/>
                <a:sym typeface="Wingdings" pitchFamily="2" charset="2"/>
              </a:rPr>
              <a:t>In fact, gate oxide layer is much smaller, but anyway, the area cancels out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Old</a:t>
            </a:r>
            <a:r>
              <a:rPr lang="en-US" baseline="0" dirty="0" smtClean="0"/>
              <a:t> measurement from PXD 5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62001" y="1284288"/>
            <a:ext cx="3017911" cy="4521200"/>
          </a:xfrm>
        </p:spPr>
        <p:txBody>
          <a:bodyPr/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Thick Oxides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Irradiations done with PXD 5 structures (thick oxides)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X-ray irradiation in Karlsruhe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No long term annealing</a:t>
            </a:r>
          </a:p>
          <a:p>
            <a:pPr>
              <a:buFont typeface="Arial" pitchFamily="34" charset="0"/>
              <a:buChar char="•"/>
            </a:pPr>
            <a:r>
              <a:rPr lang="en-US" altLang="ja-JP" sz="2000" dirty="0" smtClean="0">
                <a:ea typeface="ＭＳ Ｐゴシック" pitchFamily="34" charset="-128"/>
              </a:rPr>
              <a:t>Entire matrix (DEPFETs) biased during irradiation</a:t>
            </a:r>
          </a:p>
          <a:p>
            <a:r>
              <a:rPr lang="en-US" altLang="ja-JP" sz="2000" b="1" dirty="0" smtClean="0">
                <a:ea typeface="ＭＳ Ｐゴシック" pitchFamily="34" charset="-128"/>
                <a:sym typeface="Wingdings" pitchFamily="2" charset="2"/>
              </a:rPr>
              <a:t>	</a:t>
            </a:r>
            <a:r>
              <a:rPr lang="en-US" altLang="ja-JP" sz="2000" dirty="0" smtClean="0">
                <a:ea typeface="ＭＳ Ｐゴシック" pitchFamily="34" charset="-128"/>
                <a:sym typeface="Wingdings" pitchFamily="2" charset="2"/>
              </a:rPr>
              <a:t> </a:t>
            </a:r>
            <a:r>
              <a:rPr lang="en-US" altLang="ja-JP" sz="2000" b="1" dirty="0" smtClean="0">
                <a:ea typeface="ＭＳ Ｐゴシック" pitchFamily="34" charset="-128"/>
                <a:sym typeface="Wingdings" pitchFamily="2" charset="2"/>
              </a:rPr>
              <a:t>Remedy: Thinner oxides</a:t>
            </a:r>
            <a:endParaRPr lang="en-US" altLang="ja-JP" sz="2000" b="1" dirty="0" smtClean="0">
              <a:ea typeface="ＭＳ Ｐゴシック" pitchFamily="34" charset="-128"/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06F5C99-D24F-4543-AC27-0B3BBB5494F8}" type="datetime4">
              <a:rPr lang="de-DE" smtClean="0"/>
              <a:pPr/>
              <a:t>4. Oktober 2010</a:t>
            </a:fld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5th Int. Workshop on DEPFET Detectors and Applications</a:t>
            </a:r>
            <a:endParaRPr lang="en-GB"/>
          </a:p>
        </p:txBody>
      </p:sp>
      <p:sp>
        <p:nvSpPr>
          <p:cNvPr id="10" name="Textfeld 9"/>
          <p:cNvSpPr txBox="1"/>
          <p:nvPr/>
        </p:nvSpPr>
        <p:spPr>
          <a:xfrm>
            <a:off x="4211960" y="5877272"/>
            <a:ext cx="47067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003366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S. </a:t>
            </a:r>
            <a:r>
              <a:rPr lang="en-US" altLang="ja-JP" sz="2000" dirty="0" err="1" smtClean="0">
                <a:solidFill>
                  <a:srgbClr val="003366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Rummel</a:t>
            </a:r>
            <a:r>
              <a:rPr lang="en-US" altLang="ja-JP" sz="2000" dirty="0" smtClean="0">
                <a:solidFill>
                  <a:srgbClr val="003366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, old </a:t>
            </a:r>
            <a:r>
              <a:rPr lang="en-US" altLang="ja-JP" sz="2000" dirty="0" err="1" smtClean="0">
                <a:solidFill>
                  <a:srgbClr val="003366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dosimetry</a:t>
            </a:r>
            <a:r>
              <a:rPr lang="en-US" altLang="ja-JP" sz="2000" dirty="0" smtClean="0">
                <a:solidFill>
                  <a:srgbClr val="003366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, 8 </a:t>
            </a:r>
            <a:r>
              <a:rPr lang="en-US" altLang="ja-JP" sz="2000" dirty="0" err="1" smtClean="0">
                <a:solidFill>
                  <a:srgbClr val="003366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Mrad</a:t>
            </a:r>
            <a:r>
              <a:rPr lang="en-US" altLang="ja-JP" sz="2000" dirty="0" smtClean="0">
                <a:solidFill>
                  <a:srgbClr val="003366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 ≈ 4 </a:t>
            </a:r>
            <a:r>
              <a:rPr lang="en-US" altLang="ja-JP" sz="2000" dirty="0" err="1" smtClean="0">
                <a:solidFill>
                  <a:srgbClr val="003366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Mrad</a:t>
            </a:r>
            <a:endParaRPr lang="en-US" altLang="ja-JP" sz="2000" dirty="0" smtClean="0">
              <a:solidFill>
                <a:srgbClr val="003366"/>
              </a:solidFill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1505" name="Picture 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21130" y="1340768"/>
            <a:ext cx="5322870" cy="4471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Gerade Verbindung mit Pfeil 11"/>
          <p:cNvCxnSpPr/>
          <p:nvPr/>
        </p:nvCxnSpPr>
        <p:spPr bwMode="auto">
          <a:xfrm rot="5400000" flipH="1" flipV="1">
            <a:off x="8208404" y="5553236"/>
            <a:ext cx="504056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C:\Users\axr.SCLAB\Pictures\Allgemein\V_FB_HF_simple.png"/>
          <p:cNvPicPr>
            <a:picLocks noChangeAspect="1" noChangeArrowheads="1"/>
          </p:cNvPicPr>
          <p:nvPr/>
        </p:nvPicPr>
        <p:blipFill>
          <a:blip r:embed="rId3" cstate="print"/>
          <a:srcRect l="7678" t="9118" r="12984" b="5178"/>
          <a:stretch>
            <a:fillRect/>
          </a:stretch>
        </p:blipFill>
        <p:spPr bwMode="auto">
          <a:xfrm>
            <a:off x="4211960" y="3068960"/>
            <a:ext cx="4464496" cy="3384376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thinner?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62000" y="1284288"/>
            <a:ext cx="3233936" cy="4521200"/>
          </a:xfrm>
        </p:spPr>
        <p:txBody>
          <a:bodyPr/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Thinner oxides mean: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Dose = E/m, by reducing thickness </a:t>
            </a:r>
            <a:r>
              <a:rPr lang="en-US" sz="2000" dirty="0" smtClean="0">
                <a:sym typeface="Wingdings" pitchFamily="2" charset="2"/>
              </a:rPr>
              <a:t> mass is reduced, but also absorption decreases  less charge in oxide, dose stays the same.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>
              <a:sym typeface="Wingdings" pitchFamily="2" charset="2"/>
            </a:endParaRPr>
          </a:p>
          <a:p>
            <a:r>
              <a:rPr lang="en-US" sz="2000" baseline="0" dirty="0" smtClean="0">
                <a:sym typeface="Wingdings" pitchFamily="2" charset="2"/>
              </a:rPr>
              <a:t>	(approximated; </a:t>
            </a:r>
            <a:r>
              <a:rPr lang="en-US" sz="2000" u="sng" baseline="0" dirty="0" smtClean="0">
                <a:sym typeface="Wingdings" pitchFamily="2" charset="2"/>
              </a:rPr>
              <a:t>valid</a:t>
            </a:r>
            <a:r>
              <a:rPr lang="en-US" sz="2000" u="sng" dirty="0" smtClean="0">
                <a:sym typeface="Wingdings" pitchFamily="2" charset="2"/>
              </a:rPr>
              <a:t> until saturation has bigger effect</a:t>
            </a:r>
            <a:r>
              <a:rPr lang="en-US" sz="2000" dirty="0" smtClean="0">
                <a:sym typeface="Wingdings" pitchFamily="2" charset="2"/>
              </a:rPr>
              <a:t>;</a:t>
            </a:r>
            <a:r>
              <a:rPr lang="en-US" sz="2000" baseline="0" dirty="0" smtClean="0">
                <a:sym typeface="Wingdings" pitchFamily="2" charset="2"/>
              </a:rPr>
              <a:t> rho=density, sigma=absorption coefficient, d=thickness)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06F5C99-D24F-4543-AC27-0B3BBB5494F8}" type="datetime4">
              <a:rPr lang="de-DE" smtClean="0"/>
              <a:pPr/>
              <a:t>4. Oktober 2010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5th Int. Workshop on DEPFET Detectors and Applications</a:t>
            </a:r>
            <a:endParaRPr lang="en-GB"/>
          </a:p>
        </p:txBody>
      </p:sp>
      <p:graphicFrame>
        <p:nvGraphicFramePr>
          <p:cNvPr id="7" name="Inhaltsplatzhalter 6"/>
          <p:cNvGraphicFramePr>
            <a:graphicFrameLocks noChangeAspect="1"/>
          </p:cNvGraphicFramePr>
          <p:nvPr>
            <p:ph sz="half" idx="2"/>
          </p:nvPr>
        </p:nvGraphicFramePr>
        <p:xfrm>
          <a:off x="1187624" y="3754521"/>
          <a:ext cx="2664296" cy="538575"/>
        </p:xfrm>
        <a:graphic>
          <a:graphicData uri="http://schemas.openxmlformats.org/presentationml/2006/ole">
            <p:oleObj spid="_x0000_s20482" name="Formel" r:id="rId4" imgW="1193760" imgH="241200" progId="Equation.3">
              <p:embed/>
            </p:oleObj>
          </a:graphicData>
        </a:graphic>
      </p:graphicFrame>
      <p:graphicFrame>
        <p:nvGraphicFramePr>
          <p:cNvPr id="8" name="Objekt 7"/>
          <p:cNvGraphicFramePr>
            <a:graphicFrameLocks noChangeAspect="1"/>
          </p:cNvGraphicFramePr>
          <p:nvPr/>
        </p:nvGraphicFramePr>
        <p:xfrm>
          <a:off x="4880936" y="2276872"/>
          <a:ext cx="2427368" cy="792088"/>
        </p:xfrm>
        <a:graphic>
          <a:graphicData uri="http://schemas.openxmlformats.org/presentationml/2006/ole">
            <p:oleObj spid="_x0000_s20483" name="Formel" r:id="rId5" imgW="1206360" imgH="393480" progId="Equation.3">
              <p:embed/>
            </p:oleObj>
          </a:graphicData>
        </a:graphic>
      </p:graphicFrame>
      <p:sp>
        <p:nvSpPr>
          <p:cNvPr id="10" name="Textfeld 9"/>
          <p:cNvSpPr txBox="1"/>
          <p:nvPr/>
        </p:nvSpPr>
        <p:spPr>
          <a:xfrm>
            <a:off x="4644008" y="1795999"/>
            <a:ext cx="3024336" cy="589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3366"/>
                </a:solidFill>
                <a:latin typeface="Calibri" pitchFamily="34" charset="0"/>
                <a:cs typeface="+mn-cs"/>
                <a:sym typeface="Wingdings" pitchFamily="2" charset="2"/>
              </a:rPr>
              <a:t>Threshold voltage depends on thickness: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6516216" y="5517232"/>
            <a:ext cx="24046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3366"/>
                </a:solidFill>
                <a:latin typeface="Calibri" pitchFamily="34" charset="0"/>
                <a:cs typeface="+mn-cs"/>
                <a:sym typeface="Wingdings" pitchFamily="2" charset="2"/>
              </a:rPr>
              <a:t>Thin oxide, MOS Cap.</a:t>
            </a:r>
          </a:p>
        </p:txBody>
      </p:sp>
      <p:sp>
        <p:nvSpPr>
          <p:cNvPr id="12" name="Ellipse 11"/>
          <p:cNvSpPr/>
          <p:nvPr/>
        </p:nvSpPr>
        <p:spPr bwMode="auto">
          <a:xfrm rot="1488002">
            <a:off x="5144638" y="3576783"/>
            <a:ext cx="899592" cy="2448272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cxnSp>
        <p:nvCxnSpPr>
          <p:cNvPr id="14" name="Gerade Verbindung mit Pfeil 13"/>
          <p:cNvCxnSpPr/>
          <p:nvPr/>
        </p:nvCxnSpPr>
        <p:spPr bwMode="auto">
          <a:xfrm>
            <a:off x="3563888" y="4725144"/>
            <a:ext cx="1440160" cy="144016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devices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62001" y="1284288"/>
            <a:ext cx="3810000" cy="4521200"/>
          </a:xfrm>
        </p:spPr>
        <p:txBody>
          <a:bodyPr/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devices (see also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Jelenas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Talk)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Wafer separated in 4 quadrants with different nitride thicknesses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Central device, e. g. gate-controlled-diode or MOS-Cap.</a:t>
            </a:r>
          </a:p>
          <a:p>
            <a:pPr>
              <a:buFont typeface="Arial" pitchFamily="34" charset="0"/>
              <a:buChar char="•"/>
            </a:pPr>
            <a:r>
              <a:rPr lang="en-US" sz="2000" baseline="0" dirty="0" smtClean="0"/>
              <a:t>Surrounded by 14 Transistors with 7 different gate</a:t>
            </a:r>
            <a:r>
              <a:rPr lang="en-US" sz="2000" dirty="0" smtClean="0"/>
              <a:t> lengths</a:t>
            </a:r>
          </a:p>
          <a:p>
            <a:pPr>
              <a:buFont typeface="Arial" pitchFamily="34" charset="0"/>
              <a:buChar char="•"/>
            </a:pPr>
            <a:r>
              <a:rPr lang="en-US" sz="2000" baseline="0" dirty="0" smtClean="0"/>
              <a:t>Different biasing </a:t>
            </a:r>
            <a:r>
              <a:rPr lang="en-US" sz="2000" dirty="0" smtClean="0"/>
              <a:t> in left and right hand side </a:t>
            </a:r>
            <a:r>
              <a:rPr lang="en-US" sz="2000" baseline="0" dirty="0" smtClean="0"/>
              <a:t>possible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06F5C99-D24F-4543-AC27-0B3BBB5494F8}" type="datetime4">
              <a:rPr lang="de-DE" smtClean="0"/>
              <a:pPr/>
              <a:t>4. Oktober 2010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5th Int. Workshop on DEPFET Detectors and Applications</a:t>
            </a:r>
            <a:endParaRPr lang="en-GB"/>
          </a:p>
        </p:txBody>
      </p:sp>
      <p:pic>
        <p:nvPicPr>
          <p:cNvPr id="9" name="Inhaltsplatzhalter 8" descr="GCD-TO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98398" y="1412776"/>
            <a:ext cx="4288440" cy="42703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Irradiation Campaign in August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62000" y="1284288"/>
            <a:ext cx="4458072" cy="4521200"/>
          </a:xfrm>
        </p:spPr>
        <p:txBody>
          <a:bodyPr/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X-ray irradiation in Karlsruhe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4 devices under test (different nitride thickness, other parameters are the same)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Evaluation of transistors and capacitor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Dose rate of 325 </a:t>
            </a:r>
            <a:r>
              <a:rPr lang="en-US" sz="2000" dirty="0" err="1" smtClean="0"/>
              <a:t>krad</a:t>
            </a:r>
            <a:r>
              <a:rPr lang="en-US" sz="2000" dirty="0" smtClean="0"/>
              <a:t>/h for D≤1 </a:t>
            </a:r>
            <a:r>
              <a:rPr lang="en-US" sz="2000" dirty="0" err="1" smtClean="0"/>
              <a:t>Mrad</a:t>
            </a:r>
            <a:r>
              <a:rPr lang="en-US" sz="2000" dirty="0" smtClean="0"/>
              <a:t>, and 520 </a:t>
            </a:r>
            <a:r>
              <a:rPr lang="en-US" sz="2000" dirty="0" err="1" smtClean="0"/>
              <a:t>krad</a:t>
            </a:r>
            <a:r>
              <a:rPr lang="en-US" sz="2000" dirty="0" smtClean="0"/>
              <a:t>/h for D&gt;1Mrad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Tube parameters: 60 kV, 33mA, Nickel filter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Biasing: Source = GND, Drain=floating, Bulk = 10V, Gate = +2 V</a:t>
            </a:r>
            <a:endParaRPr lang="en-US" sz="2000" baseline="0" dirty="0" smtClean="0"/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06F5C99-D24F-4543-AC27-0B3BBB5494F8}" type="datetime4">
              <a:rPr lang="de-DE" smtClean="0"/>
              <a:pPr/>
              <a:t>4. Oktober 2010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5th Int. Workshop on DEPFET Detectors and Applications</a:t>
            </a:r>
            <a:endParaRPr lang="en-GB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5580111" y="1124744"/>
            <a:ext cx="2880321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Grafik 7" descr="V_FB_vs_V_gat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3429000"/>
            <a:ext cx="3228204" cy="30562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nhaltsplatzhalter 9" descr="B12_ShiftVsDose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8478" t="7784" r="13039" b="3256"/>
          <a:stretch>
            <a:fillRect/>
          </a:stretch>
        </p:blipFill>
        <p:spPr>
          <a:xfrm>
            <a:off x="683568" y="764703"/>
            <a:ext cx="7056784" cy="5613351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Threshold shift of thickest Si</a:t>
            </a:r>
            <a:r>
              <a:rPr lang="en-US" baseline="-25000" dirty="0" smtClean="0"/>
              <a:t>3</a:t>
            </a:r>
            <a:r>
              <a:rPr lang="en-US" dirty="0" smtClean="0"/>
              <a:t>N</a:t>
            </a:r>
            <a:r>
              <a:rPr lang="en-US" baseline="-25000" dirty="0" smtClean="0"/>
              <a:t>4</a:t>
            </a:r>
            <a:r>
              <a:rPr lang="en-US" dirty="0" smtClean="0"/>
              <a:t> (#4)</a:t>
            </a:r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06F5C99-D24F-4543-AC27-0B3BBB5494F8}" type="datetime4">
              <a:rPr lang="de-DE" smtClean="0"/>
              <a:pPr/>
              <a:t>4. Oktober 2010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5th Int. Workshop on DEPFET Detectors and Applications</a:t>
            </a:r>
            <a:endParaRPr lang="en-GB"/>
          </a:p>
        </p:txBody>
      </p:sp>
      <p:cxnSp>
        <p:nvCxnSpPr>
          <p:cNvPr id="9" name="Gerade Verbindung 8"/>
          <p:cNvCxnSpPr/>
          <p:nvPr/>
        </p:nvCxnSpPr>
        <p:spPr bwMode="auto">
          <a:xfrm>
            <a:off x="1187624" y="3933056"/>
            <a:ext cx="651672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nhaltsplatzhalter 10" descr="Q12_ShiftVsDose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8763" t="7767" r="9155" b="3238"/>
          <a:stretch>
            <a:fillRect/>
          </a:stretch>
        </p:blipFill>
        <p:spPr>
          <a:xfrm>
            <a:off x="683568" y="908720"/>
            <a:ext cx="7416824" cy="5643236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Threshold shift of medium Si</a:t>
            </a:r>
            <a:r>
              <a:rPr lang="en-US" baseline="-25000" dirty="0" smtClean="0"/>
              <a:t>3</a:t>
            </a:r>
            <a:r>
              <a:rPr lang="en-US" dirty="0" smtClean="0"/>
              <a:t>N</a:t>
            </a:r>
            <a:r>
              <a:rPr lang="en-US" baseline="-25000" dirty="0" smtClean="0"/>
              <a:t>4</a:t>
            </a:r>
            <a:r>
              <a:rPr lang="en-US" dirty="0" smtClean="0"/>
              <a:t> (#3)</a:t>
            </a:r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06F5C99-D24F-4543-AC27-0B3BBB5494F8}" type="datetime4">
              <a:rPr lang="de-DE" smtClean="0"/>
              <a:pPr/>
              <a:t>4. Oktober 2010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5th Int. Workshop on DEPFET Detectors and Applications</a:t>
            </a:r>
            <a:endParaRPr lang="en-GB"/>
          </a:p>
        </p:txBody>
      </p:sp>
      <p:cxnSp>
        <p:nvCxnSpPr>
          <p:cNvPr id="9" name="Gerade Verbindung 8"/>
          <p:cNvCxnSpPr/>
          <p:nvPr/>
        </p:nvCxnSpPr>
        <p:spPr bwMode="auto">
          <a:xfrm rot="10800000">
            <a:off x="971600" y="4509120"/>
            <a:ext cx="6912768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nhaltsplatzhalter 9" descr="B07_Trans_ShiftVsDose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8922" t="10171" r="8996" b="5920"/>
          <a:stretch>
            <a:fillRect/>
          </a:stretch>
        </p:blipFill>
        <p:spPr>
          <a:xfrm>
            <a:off x="683568" y="836711"/>
            <a:ext cx="7704856" cy="5527397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Threshold shift of medium Si</a:t>
            </a:r>
            <a:r>
              <a:rPr lang="en-US" baseline="-25000" dirty="0" smtClean="0"/>
              <a:t>3</a:t>
            </a:r>
            <a:r>
              <a:rPr lang="en-US" dirty="0" smtClean="0"/>
              <a:t>N</a:t>
            </a:r>
            <a:r>
              <a:rPr lang="en-US" baseline="-25000" dirty="0" smtClean="0"/>
              <a:t>4</a:t>
            </a:r>
            <a:r>
              <a:rPr lang="en-US" dirty="0" smtClean="0"/>
              <a:t> (#2)</a:t>
            </a:r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06F5C99-D24F-4543-AC27-0B3BBB5494F8}" type="datetime4">
              <a:rPr lang="de-DE" smtClean="0"/>
              <a:pPr/>
              <a:t>4. Oktober 2010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5th Int. Workshop on DEPFET Detectors and Applications</a:t>
            </a:r>
            <a:endParaRPr lang="en-GB"/>
          </a:p>
        </p:txBody>
      </p:sp>
      <p:cxnSp>
        <p:nvCxnSpPr>
          <p:cNvPr id="9" name="Gerade Verbindung 8"/>
          <p:cNvCxnSpPr/>
          <p:nvPr/>
        </p:nvCxnSpPr>
        <p:spPr bwMode="auto">
          <a:xfrm rot="10800000">
            <a:off x="1115616" y="4941168"/>
            <a:ext cx="705678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rradiation – Status and plans(Barcelona2009)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Comic Sans MS"/>
        <a:ea typeface=""/>
        <a:cs typeface="Arial"/>
      </a:majorFont>
      <a:minorFont>
        <a:latin typeface="Comic Sans MS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80000"/>
          </a:lnSpc>
          <a:spcBef>
            <a:spcPct val="0"/>
          </a:spcBef>
          <a:spcAft>
            <a:spcPct val="0"/>
          </a:spcAft>
          <a:buClr>
            <a:srgbClr val="003366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80000"/>
          </a:lnSpc>
          <a:spcBef>
            <a:spcPct val="0"/>
          </a:spcBef>
          <a:spcAft>
            <a:spcPct val="0"/>
          </a:spcAft>
          <a:buClr>
            <a:srgbClr val="003366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Irradiation – Status and plans(Barcelona2009)</Template>
  <TotalTime>0</TotalTime>
  <Words>1188</Words>
  <Application>Microsoft Office PowerPoint</Application>
  <PresentationFormat>Bildschirmpräsentation (4:3)</PresentationFormat>
  <Paragraphs>197</Paragraphs>
  <Slides>24</Slides>
  <Notes>6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26" baseType="lpstr">
      <vt:lpstr>Irradiation – Status and plans(Barcelona2009)</vt:lpstr>
      <vt:lpstr>Formel</vt:lpstr>
      <vt:lpstr>Irradiations of thin oxides Status and plans</vt:lpstr>
      <vt:lpstr>Radiation Sources in Belle II</vt:lpstr>
      <vt:lpstr>Old measurement from PXD 5</vt:lpstr>
      <vt:lpstr>Why thinner?</vt:lpstr>
      <vt:lpstr>New devices</vt:lpstr>
      <vt:lpstr>Irradiation Campaign in August</vt:lpstr>
      <vt:lpstr>Threshold shift of thickest Si3N4 (#4)</vt:lpstr>
      <vt:lpstr>Threshold shift of medium Si3N4 (#3)</vt:lpstr>
      <vt:lpstr>Threshold shift of medium Si3N4 (#2)</vt:lpstr>
      <vt:lpstr>Threshold shift of thinnest Si3N4 (#1)</vt:lpstr>
      <vt:lpstr>Threshold shift of medium Si3N4 (#3), highly irradiated</vt:lpstr>
      <vt:lpstr>Transconductance gm of thinnest Si3N4 (#1)</vt:lpstr>
      <vt:lpstr>Inhomogeneous Irradiation</vt:lpstr>
      <vt:lpstr>Summary and Plans</vt:lpstr>
      <vt:lpstr>Thank you</vt:lpstr>
      <vt:lpstr>Backup Slides</vt:lpstr>
      <vt:lpstr>Transconductance g_m of thickest Si3N4 (#4)</vt:lpstr>
      <vt:lpstr>Transconductance g_m of medium Si3N4 (#3)</vt:lpstr>
      <vt:lpstr>Transconductance g_m of medium Si3N4 (#2)</vt:lpstr>
      <vt:lpstr>What happens in the oxide (1)</vt:lpstr>
      <vt:lpstr>What happens in the oxide (2)</vt:lpstr>
      <vt:lpstr>Impact on modules</vt:lpstr>
      <vt:lpstr>December 09: X-Ray Irradiations in Karlsruhe</vt:lpstr>
      <vt:lpstr>“Back on the envelope” calculation -From Occupancy to Radiation Damage-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Stautus of Irradiations DEPFETs and MOS diodes</dc:title>
  <dc:creator>axr</dc:creator>
  <cp:lastModifiedBy>axr</cp:lastModifiedBy>
  <cp:revision>240</cp:revision>
  <dcterms:created xsi:type="dcterms:W3CDTF">2010-01-08T13:49:03Z</dcterms:created>
  <dcterms:modified xsi:type="dcterms:W3CDTF">2010-10-04T08:49:18Z</dcterms:modified>
</cp:coreProperties>
</file>