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charts/chart3.xml" ContentType="application/vnd.openxmlformats-officedocument.drawingml.char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7" r:id="rId3"/>
    <p:sldMasterId id="2147483701" r:id="rId4"/>
  </p:sldMasterIdLst>
  <p:notesMasterIdLst>
    <p:notesMasterId r:id="rId24"/>
  </p:notesMasterIdLst>
  <p:sldIdLst>
    <p:sldId id="279" r:id="rId5"/>
    <p:sldId id="375" r:id="rId6"/>
    <p:sldId id="377" r:id="rId7"/>
    <p:sldId id="372" r:id="rId8"/>
    <p:sldId id="347" r:id="rId9"/>
    <p:sldId id="350" r:id="rId10"/>
    <p:sldId id="359" r:id="rId11"/>
    <p:sldId id="366" r:id="rId12"/>
    <p:sldId id="368" r:id="rId13"/>
    <p:sldId id="369" r:id="rId14"/>
    <p:sldId id="370" r:id="rId15"/>
    <p:sldId id="371" r:id="rId16"/>
    <p:sldId id="367" r:id="rId17"/>
    <p:sldId id="378" r:id="rId18"/>
    <p:sldId id="352" r:id="rId19"/>
    <p:sldId id="373" r:id="rId20"/>
    <p:sldId id="379" r:id="rId21"/>
    <p:sldId id="380" r:id="rId22"/>
    <p:sldId id="381" r:id="rId23"/>
  </p:sldIdLst>
  <p:sldSz cx="9144000" cy="6858000" type="screen4x3"/>
  <p:notesSz cx="7099300" cy="102346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CC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786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Libro1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cmarinas\Desktop\Charlas\B2GM6\Thermal_Enclosure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Lbls>
            <c:showCatName val="1"/>
            <c:showPercent val="1"/>
            <c:showLeaderLines val="1"/>
          </c:dLbls>
          <c:cat>
            <c:strRef>
              <c:f>Hoja1!$A$1:$A$4</c:f>
              <c:strCache>
                <c:ptCount val="4"/>
                <c:pt idx="0">
                  <c:v>Kapton</c:v>
                </c:pt>
                <c:pt idx="1">
                  <c:v>Airex</c:v>
                </c:pt>
                <c:pt idx="2">
                  <c:v>Cu</c:v>
                </c:pt>
                <c:pt idx="3">
                  <c:v>Araldite</c:v>
                </c:pt>
              </c:strCache>
            </c:strRef>
          </c:cat>
          <c:val>
            <c:numRef>
              <c:f>Hoja1!$B$1:$B$4</c:f>
              <c:numCache>
                <c:formatCode>General</c:formatCode>
                <c:ptCount val="4"/>
                <c:pt idx="0">
                  <c:v>1.7000000000000025E-3</c:v>
                </c:pt>
                <c:pt idx="1">
                  <c:v>0.2</c:v>
                </c:pt>
                <c:pt idx="2">
                  <c:v>0.13</c:v>
                </c:pt>
                <c:pt idx="3">
                  <c:v>0.05</c:v>
                </c:pt>
              </c:numCache>
            </c:numRef>
          </c:val>
        </c:ser>
        <c:dLbls>
          <c:showCatName val="1"/>
          <c:showPercent val="1"/>
        </c:dLbls>
        <c:firstSliceAng val="0"/>
      </c:pieChart>
    </c:plotArea>
    <c:plotVisOnly val="1"/>
  </c:chart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trendline>
            <c:trendlineType val="linear"/>
          </c:trendline>
          <c:xVal>
            <c:numRef>
              <c:f>Hoja1!$H$17:$H$28</c:f>
              <c:numCache>
                <c:formatCode>General</c:formatCode>
                <c:ptCount val="12"/>
                <c:pt idx="0">
                  <c:v>25.076923076923066</c:v>
                </c:pt>
                <c:pt idx="1">
                  <c:v>21.91758241758243</c:v>
                </c:pt>
                <c:pt idx="2">
                  <c:v>13.401098901098919</c:v>
                </c:pt>
                <c:pt idx="3">
                  <c:v>6.3956043956043862</c:v>
                </c:pt>
                <c:pt idx="4">
                  <c:v>2.9615384615384532</c:v>
                </c:pt>
                <c:pt idx="5">
                  <c:v>2</c:v>
                </c:pt>
                <c:pt idx="6">
                  <c:v>25.35164835164835</c:v>
                </c:pt>
                <c:pt idx="7">
                  <c:v>23.565934065934016</c:v>
                </c:pt>
                <c:pt idx="8">
                  <c:v>19.582417582417548</c:v>
                </c:pt>
                <c:pt idx="9">
                  <c:v>12.714285714285721</c:v>
                </c:pt>
                <c:pt idx="10">
                  <c:v>8.3186813186813549</c:v>
                </c:pt>
                <c:pt idx="11">
                  <c:v>3.0989010989010812</c:v>
                </c:pt>
              </c:numCache>
            </c:numRef>
          </c:xVal>
          <c:yVal>
            <c:numRef>
              <c:f>Hoja1!$I$17:$I$28</c:f>
              <c:numCache>
                <c:formatCode>General</c:formatCode>
                <c:ptCount val="12"/>
                <c:pt idx="0">
                  <c:v>24.802197802197806</c:v>
                </c:pt>
                <c:pt idx="1">
                  <c:v>23.978021978021903</c:v>
                </c:pt>
                <c:pt idx="2">
                  <c:v>22.467032967032967</c:v>
                </c:pt>
                <c:pt idx="3">
                  <c:v>21.093406593406588</c:v>
                </c:pt>
                <c:pt idx="4">
                  <c:v>20.818681318681293</c:v>
                </c:pt>
                <c:pt idx="5">
                  <c:v>20.406593406593402</c:v>
                </c:pt>
                <c:pt idx="6">
                  <c:v>24.802197802197806</c:v>
                </c:pt>
                <c:pt idx="7">
                  <c:v>24.93956043956041</c:v>
                </c:pt>
                <c:pt idx="8">
                  <c:v>24.115384615384645</c:v>
                </c:pt>
                <c:pt idx="9">
                  <c:v>23.153846153846157</c:v>
                </c:pt>
                <c:pt idx="10">
                  <c:v>22.054945054945051</c:v>
                </c:pt>
                <c:pt idx="11">
                  <c:v>21.093406593406588</c:v>
                </c:pt>
              </c:numCache>
            </c:numRef>
          </c:yVal>
        </c:ser>
        <c:axId val="99211136"/>
        <c:axId val="99213312"/>
      </c:scatterChart>
      <c:valAx>
        <c:axId val="9921113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r>
                  <a:rPr lang="en-US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Tin (ºC)</a:t>
                </a:r>
              </a:p>
            </c:rich>
          </c:tx>
          <c:layout/>
        </c:title>
        <c:numFmt formatCode="General" sourceLinked="1"/>
        <c:tickLblPos val="nextTo"/>
        <c:crossAx val="99213312"/>
        <c:crosses val="autoZero"/>
        <c:crossBetween val="midCat"/>
      </c:valAx>
      <c:valAx>
        <c:axId val="99213312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r>
                  <a:rPr lang="en-US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Tout(ºC)</a:t>
                </a:r>
              </a:p>
            </c:rich>
          </c:tx>
          <c:layout/>
        </c:title>
        <c:numFmt formatCode="General" sourceLinked="1"/>
        <c:tickLblPos val="nextTo"/>
        <c:crossAx val="99211136"/>
        <c:crosses val="autoZero"/>
        <c:crossBetween val="midCat"/>
      </c:valAx>
    </c:plotArea>
    <c:plotVisOnly val="1"/>
  </c:chart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chart>
    <c:plotArea>
      <c:layout/>
      <c:scatterChart>
        <c:scatterStyle val="lineMarker"/>
        <c:ser>
          <c:idx val="0"/>
          <c:order val="0"/>
          <c:tx>
            <c:v>Middle</c:v>
          </c:tx>
          <c:spPr>
            <a:ln w="28575">
              <a:noFill/>
            </a:ln>
          </c:spPr>
          <c:trendline>
            <c:trendlineType val="linear"/>
            <c:dispEq val="1"/>
            <c:trendlineLbl>
              <c:layout>
                <c:manualLayout>
                  <c:x val="-3.4849709720350931E-2"/>
                  <c:y val="0.25846363221691304"/>
                </c:manualLayout>
              </c:layout>
              <c:tx>
                <c:rich>
                  <a:bodyPr/>
                  <a:lstStyle/>
                  <a:p>
                    <a:pPr>
                      <a:defRPr sz="1600">
                        <a:latin typeface="Tahoma" pitchFamily="34" charset="0"/>
                        <a:ea typeface="Tahoma" pitchFamily="34" charset="0"/>
                        <a:cs typeface="Tahoma" pitchFamily="34" charset="0"/>
                      </a:defRPr>
                    </a:pPr>
                    <a:r>
                      <a:rPr lang="en-US" baseline="0"/>
                      <a:t>Tmid(ºC) = 0,46·Tin(ºC) + 13,74</a:t>
                    </a:r>
                    <a:endParaRPr lang="en-US"/>
                  </a:p>
                </c:rich>
              </c:tx>
              <c:numFmt formatCode="General" sourceLinked="0"/>
            </c:trendlineLbl>
          </c:trendline>
          <c:xVal>
            <c:numRef>
              <c:f>Hoja1!$B$2:$B$12</c:f>
              <c:numCache>
                <c:formatCode>General</c:formatCode>
                <c:ptCount val="11"/>
                <c:pt idx="0">
                  <c:v>25.741966759002835</c:v>
                </c:pt>
                <c:pt idx="1">
                  <c:v>20.755817174515229</c:v>
                </c:pt>
                <c:pt idx="2">
                  <c:v>12.307063711911383</c:v>
                </c:pt>
                <c:pt idx="3">
                  <c:v>6.0743767313019816</c:v>
                </c:pt>
                <c:pt idx="4">
                  <c:v>2.1962603878116624</c:v>
                </c:pt>
                <c:pt idx="5">
                  <c:v>22.00235457063711</c:v>
                </c:pt>
                <c:pt idx="6">
                  <c:v>16.87770083102491</c:v>
                </c:pt>
                <c:pt idx="7">
                  <c:v>10.229501385041601</c:v>
                </c:pt>
                <c:pt idx="8">
                  <c:v>5.3818559556787005</c:v>
                </c:pt>
                <c:pt idx="9">
                  <c:v>3.8583102493075216</c:v>
                </c:pt>
                <c:pt idx="10">
                  <c:v>1.7807479224376841</c:v>
                </c:pt>
              </c:numCache>
            </c:numRef>
          </c:xVal>
          <c:yVal>
            <c:numRef>
              <c:f>Hoja1!$D$2:$D$12</c:f>
              <c:numCache>
                <c:formatCode>General</c:formatCode>
                <c:ptCount val="11"/>
                <c:pt idx="0">
                  <c:v>25.880470914127429</c:v>
                </c:pt>
                <c:pt idx="1">
                  <c:v>23.52590027700829</c:v>
                </c:pt>
                <c:pt idx="2">
                  <c:v>19.50927977839342</c:v>
                </c:pt>
                <c:pt idx="3">
                  <c:v>16.462188365651002</c:v>
                </c:pt>
                <c:pt idx="4">
                  <c:v>15.077146814404454</c:v>
                </c:pt>
                <c:pt idx="5">
                  <c:v>23.38739612188369</c:v>
                </c:pt>
                <c:pt idx="6">
                  <c:v>21.448337950138509</c:v>
                </c:pt>
                <c:pt idx="7">
                  <c:v>18.262742382271455</c:v>
                </c:pt>
                <c:pt idx="8">
                  <c:v>15.908171745152336</c:v>
                </c:pt>
                <c:pt idx="9">
                  <c:v>15.492659279778431</c:v>
                </c:pt>
                <c:pt idx="10">
                  <c:v>14.661634349030521</c:v>
                </c:pt>
              </c:numCache>
            </c:numRef>
          </c:yVal>
        </c:ser>
        <c:ser>
          <c:idx val="1"/>
          <c:order val="1"/>
          <c:tx>
            <c:v>Outer</c:v>
          </c:tx>
          <c:spPr>
            <a:ln w="28575">
              <a:noFill/>
            </a:ln>
          </c:spPr>
          <c:marker>
            <c:symbol val="square"/>
            <c:size val="4"/>
            <c:spPr>
              <a:solidFill>
                <a:srgbClr val="FF0000"/>
              </a:solidFill>
            </c:spPr>
          </c:marker>
          <c:trendline>
            <c:trendlineType val="linear"/>
            <c:dispEq val="1"/>
            <c:trendlineLbl>
              <c:layout>
                <c:manualLayout>
                  <c:x val="-0.20751092926570988"/>
                  <c:y val="-2.4486469105891667E-2"/>
                </c:manualLayout>
              </c:layout>
              <c:tx>
                <c:rich>
                  <a:bodyPr/>
                  <a:lstStyle/>
                  <a:p>
                    <a:pPr>
                      <a:defRPr sz="1600">
                        <a:latin typeface="Tahoma" pitchFamily="34" charset="0"/>
                        <a:ea typeface="Tahoma" pitchFamily="34" charset="0"/>
                        <a:cs typeface="Tahoma" pitchFamily="34" charset="0"/>
                      </a:defRPr>
                    </a:pPr>
                    <a:r>
                      <a:rPr lang="en-US" baseline="0"/>
                      <a:t>Tout(ºC) = 0,17·Tin(ºC) + 21,42</a:t>
                    </a:r>
                    <a:endParaRPr lang="en-US"/>
                  </a:p>
                </c:rich>
              </c:tx>
              <c:numFmt formatCode="General" sourceLinked="0"/>
            </c:trendlineLbl>
          </c:trendline>
          <c:xVal>
            <c:numRef>
              <c:f>Hoja1!$B$2:$B$12</c:f>
              <c:numCache>
                <c:formatCode>General</c:formatCode>
                <c:ptCount val="11"/>
                <c:pt idx="0">
                  <c:v>25.741966759002835</c:v>
                </c:pt>
                <c:pt idx="1">
                  <c:v>20.755817174515229</c:v>
                </c:pt>
                <c:pt idx="2">
                  <c:v>12.307063711911383</c:v>
                </c:pt>
                <c:pt idx="3">
                  <c:v>6.0743767313019816</c:v>
                </c:pt>
                <c:pt idx="4">
                  <c:v>2.1962603878116624</c:v>
                </c:pt>
                <c:pt idx="5">
                  <c:v>22.00235457063711</c:v>
                </c:pt>
                <c:pt idx="6">
                  <c:v>16.87770083102491</c:v>
                </c:pt>
                <c:pt idx="7">
                  <c:v>10.229501385041601</c:v>
                </c:pt>
                <c:pt idx="8">
                  <c:v>5.3818559556787005</c:v>
                </c:pt>
                <c:pt idx="9">
                  <c:v>3.8583102493075216</c:v>
                </c:pt>
                <c:pt idx="10">
                  <c:v>1.7807479224376841</c:v>
                </c:pt>
              </c:numCache>
            </c:numRef>
          </c:xVal>
          <c:yVal>
            <c:numRef>
              <c:f>Hoja1!$F$2:$F$12</c:f>
              <c:numCache>
                <c:formatCode>General</c:formatCode>
                <c:ptCount val="11"/>
                <c:pt idx="0">
                  <c:v>25.880470914127429</c:v>
                </c:pt>
                <c:pt idx="1">
                  <c:v>24.910941828254877</c:v>
                </c:pt>
                <c:pt idx="2">
                  <c:v>23.248891966759061</c:v>
                </c:pt>
                <c:pt idx="3">
                  <c:v>22.279362880886481</c:v>
                </c:pt>
                <c:pt idx="4">
                  <c:v>21.86385041551253</c:v>
                </c:pt>
                <c:pt idx="5">
                  <c:v>24.772437673130206</c:v>
                </c:pt>
                <c:pt idx="6">
                  <c:v>24.356925207756277</c:v>
                </c:pt>
                <c:pt idx="7">
                  <c:v>24.079916897506962</c:v>
                </c:pt>
                <c:pt idx="8">
                  <c:v>22.140858725761817</c:v>
                </c:pt>
                <c:pt idx="9">
                  <c:v>22.140858725761817</c:v>
                </c:pt>
                <c:pt idx="10">
                  <c:v>21.448337950138509</c:v>
                </c:pt>
              </c:numCache>
            </c:numRef>
          </c:yVal>
        </c:ser>
        <c:axId val="99605504"/>
        <c:axId val="99615872"/>
      </c:scatterChart>
      <c:valAx>
        <c:axId val="9960550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r>
                  <a:rPr lang="en-US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 inside (ºC)</a:t>
                </a:r>
              </a:p>
            </c:rich>
          </c:tx>
          <c:layout/>
        </c:title>
        <c:numFmt formatCode="General" sourceLinked="1"/>
        <c:tickLblPos val="nextTo"/>
        <c:crossAx val="99615872"/>
        <c:crosses val="autoZero"/>
        <c:crossBetween val="midCat"/>
      </c:valAx>
      <c:valAx>
        <c:axId val="99615872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r>
                  <a:rPr lang="en-US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Temperature (ºC)</a:t>
                </a:r>
              </a:p>
            </c:rich>
          </c:tx>
          <c:layout/>
        </c:title>
        <c:numFmt formatCode="General" sourceLinked="1"/>
        <c:tickLblPos val="nextTo"/>
        <c:crossAx val="99605504"/>
        <c:crosses val="autoZero"/>
        <c:crossBetween val="midCat"/>
      </c:valAx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73608461988128004"/>
          <c:y val="0.47060112007756716"/>
          <c:w val="9.5467352295248914E-2"/>
          <c:h val="0.13738205801197928"/>
        </c:manualLayout>
      </c:layout>
    </c:legend>
    <c:plotVisOnly val="1"/>
  </c:chart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0.51697</cdr:x>
      <cdr:y>0.26154</cdr:y>
    </cdr:from>
    <cdr:to>
      <cdr:x>0.94447</cdr:x>
      <cdr:y>0.38462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3744416" y="1224136"/>
          <a:ext cx="3096344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600" dirty="0" err="1" smtClean="0"/>
            <a:t>T</a:t>
          </a:r>
          <a:r>
            <a:rPr lang="es-ES" sz="1600" baseline="-25000" dirty="0" err="1" smtClean="0"/>
            <a:t>out</a:t>
          </a:r>
          <a:r>
            <a:rPr lang="es-ES" sz="1600" dirty="0" smtClean="0"/>
            <a:t>(ºC)=0.18·T</a:t>
          </a:r>
          <a:r>
            <a:rPr lang="es-ES" sz="1600" baseline="-25000" dirty="0" smtClean="0"/>
            <a:t>in</a:t>
          </a:r>
          <a:r>
            <a:rPr lang="es-ES" sz="1600" dirty="0" smtClean="0"/>
            <a:t>(ºC)+20.3</a:t>
          </a:r>
          <a:endParaRPr lang="es-ES" sz="1600" dirty="0"/>
        </a:p>
      </cdr:txBody>
    </cdr:sp>
  </cdr:relSizeAnchor>
  <cdr:relSizeAnchor xmlns:cdr="http://schemas.openxmlformats.org/drawingml/2006/chartDrawing">
    <cdr:from>
      <cdr:x>0.28831</cdr:x>
      <cdr:y>0.58462</cdr:y>
    </cdr:from>
    <cdr:to>
      <cdr:x>0.49709</cdr:x>
      <cdr:y>0.72308</cdr:y>
    </cdr:to>
    <cdr:sp macro="" textlink="">
      <cdr:nvSpPr>
        <cdr:cNvPr id="3" name="1 CuadroTexto"/>
        <cdr:cNvSpPr txBox="1"/>
      </cdr:nvSpPr>
      <cdr:spPr>
        <a:xfrm xmlns:a="http://schemas.openxmlformats.org/drawingml/2006/main">
          <a:off x="2088232" y="2736304"/>
          <a:ext cx="1512168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Tahoma"/>
            </a:defRPr>
          </a:lvl1pPr>
          <a:lvl2pPr marL="457200" indent="0">
            <a:defRPr sz="1100">
              <a:latin typeface="Tahoma"/>
            </a:defRPr>
          </a:lvl2pPr>
          <a:lvl3pPr marL="914400" indent="0">
            <a:defRPr sz="1100">
              <a:latin typeface="Tahoma"/>
            </a:defRPr>
          </a:lvl3pPr>
          <a:lvl4pPr marL="1371600" indent="0">
            <a:defRPr sz="1100">
              <a:latin typeface="Tahoma"/>
            </a:defRPr>
          </a:lvl4pPr>
          <a:lvl5pPr marL="1828800" indent="0">
            <a:defRPr sz="1100">
              <a:latin typeface="Tahoma"/>
            </a:defRPr>
          </a:lvl5pPr>
          <a:lvl6pPr marL="2286000" indent="0">
            <a:defRPr sz="1100">
              <a:latin typeface="Tahoma"/>
            </a:defRPr>
          </a:lvl6pPr>
          <a:lvl7pPr marL="2743200" indent="0">
            <a:defRPr sz="1100">
              <a:latin typeface="Tahoma"/>
            </a:defRPr>
          </a:lvl7pPr>
          <a:lvl8pPr marL="3200400" indent="0">
            <a:defRPr sz="1100">
              <a:latin typeface="Tahoma"/>
            </a:defRPr>
          </a:lvl8pPr>
          <a:lvl9pPr marL="3657600" indent="0">
            <a:defRPr sz="1100">
              <a:latin typeface="Tahoma"/>
            </a:defRPr>
          </a:lvl9pPr>
        </a:lstStyle>
        <a:p xmlns:a="http://schemas.openxmlformats.org/drawingml/2006/main">
          <a:r>
            <a:rPr lang="es-ES" sz="1800" dirty="0" err="1" smtClean="0"/>
            <a:t>If</a:t>
          </a:r>
          <a:r>
            <a:rPr lang="es-ES" sz="1800" dirty="0" smtClean="0"/>
            <a:t> </a:t>
          </a:r>
          <a:r>
            <a:rPr lang="es-ES" sz="1800" dirty="0" err="1" smtClean="0"/>
            <a:t>T</a:t>
          </a:r>
          <a:r>
            <a:rPr lang="es-ES" sz="1800" baseline="-25000" dirty="0" err="1" smtClean="0"/>
            <a:t>in</a:t>
          </a:r>
          <a:r>
            <a:rPr lang="es-ES" sz="1800" dirty="0" smtClean="0"/>
            <a:t>=-10ºC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E0106F03-87AE-4A06-B167-92CAF1BE3113}" type="datetimeFigureOut">
              <a:rPr lang="es-ES" smtClean="0"/>
              <a:pPr/>
              <a:t>30/09/2010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403EA890-5460-44FE-A42D-26E543E1266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B0F91F1-9EF6-4F4B-BADE-53ECF8D0FA66}" type="datetime1">
              <a:rPr lang="en-US">
                <a:solidFill>
                  <a:srgbClr val="000000"/>
                </a:solidFill>
              </a:rPr>
              <a:pPr>
                <a:defRPr/>
              </a:pPr>
              <a:t>9/30/2010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5843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Ladislav Andricek, MPI Munich</a:t>
            </a:r>
          </a:p>
        </p:txBody>
      </p:sp>
      <p:sp>
        <p:nvSpPr>
          <p:cNvPr id="40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5363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cs typeface="Arial" charset="0"/>
              </a:defRPr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cs typeface="Arial" charset="0"/>
              </a:defRPr>
            </a:lvl1pPr>
          </a:lstStyle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fld id="{0836F433-B2CD-4651-83A3-1ECB9054892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cs typeface="Arial" charset="0"/>
              </a:defRPr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cs typeface="Arial" charset="0"/>
              </a:defRPr>
            </a:lvl1pPr>
          </a:lstStyle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fld id="{6CC3CFBE-1A8E-4F86-AF78-4207CD181E8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61150" y="188913"/>
            <a:ext cx="2090738" cy="583088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385763" y="188913"/>
            <a:ext cx="6122987" cy="583088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cs typeface="Arial" charset="0"/>
              </a:defRPr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cs typeface="Arial" charset="0"/>
              </a:defRPr>
            </a:lvl1pPr>
          </a:lstStyle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fld id="{86C38678-4559-41E0-8E2A-01284812D2D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5763" y="188913"/>
            <a:ext cx="7772400" cy="6096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522288" y="1493838"/>
            <a:ext cx="4038600" cy="45259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13288" y="1493838"/>
            <a:ext cx="4038600" cy="45259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229600" y="6638925"/>
            <a:ext cx="914400" cy="2190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CC7EE-DCFE-4708-86F3-3B8427C6C8B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22288" y="14938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13288" y="14938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cs typeface="Arial" charset="0"/>
              </a:defRPr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cs typeface="Arial" charset="0"/>
              </a:defRPr>
            </a:lvl1pPr>
          </a:lstStyle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fld id="{EADBC213-D10D-4949-BB9E-F556CB24D18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61150" y="188913"/>
            <a:ext cx="2090738" cy="583088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385763" y="188913"/>
            <a:ext cx="6122987" cy="583088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4800" y="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304800" y="1219200"/>
            <a:ext cx="8153400" cy="4876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smtClean="0"/>
              <a:t>cmarinas@ific.uv.es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CFD8D88-21F4-4292-ADAC-36EC1AC842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22288" y="14938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13288" y="14938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cs typeface="Arial" charset="0"/>
              </a:defRPr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cs typeface="Arial" charset="0"/>
              </a:defRPr>
            </a:lvl1pPr>
          </a:lstStyle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fld id="{C6F8F265-E855-4648-B2F5-A20C2C61890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61150" y="188913"/>
            <a:ext cx="2090738" cy="583088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385763" y="188913"/>
            <a:ext cx="6122987" cy="583088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25513" y="201613"/>
            <a:ext cx="7197725" cy="61118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idx="10"/>
          </p:nvPr>
        </p:nvSpPr>
        <p:spPr>
          <a:xfrm>
            <a:off x="6238875" y="6642100"/>
            <a:ext cx="2897188" cy="214313"/>
          </a:xfrm>
        </p:spPr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smtClean="0"/>
              <a:t>cmarinas@ific.uv.es</a:t>
            </a:r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1"/>
          </p:nvPr>
        </p:nvSpPr>
        <p:spPr>
          <a:xfrm>
            <a:off x="4475163" y="6642100"/>
            <a:ext cx="1531937" cy="2143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63B9BF-4A80-4347-B454-C1217B726D0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4800" y="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304800" y="1219200"/>
            <a:ext cx="8153400" cy="4876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smtClean="0"/>
              <a:t>cmarinas@ific.uv.es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35E57BA-0839-461C-B0AA-0455F7B293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22288" y="14938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13288" y="14938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cs typeface="Arial" charset="0"/>
              </a:defRPr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cs typeface="Arial" charset="0"/>
              </a:defRPr>
            </a:lvl1pPr>
          </a:lstStyle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fld id="{E561CD17-D688-42F7-A167-2FA1249C87C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22288" y="14938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13288" y="14938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61150" y="188913"/>
            <a:ext cx="2090738" cy="583088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385763" y="188913"/>
            <a:ext cx="6122987" cy="583088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25513" y="201613"/>
            <a:ext cx="7197725" cy="61118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idx="10"/>
          </p:nvPr>
        </p:nvSpPr>
        <p:spPr>
          <a:xfrm>
            <a:off x="6238875" y="6642100"/>
            <a:ext cx="2897188" cy="214313"/>
          </a:xfrm>
        </p:spPr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smtClean="0"/>
              <a:t>cmarinas@ific.uv.es</a:t>
            </a:r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1"/>
          </p:nvPr>
        </p:nvSpPr>
        <p:spPr>
          <a:xfrm>
            <a:off x="4475163" y="6642100"/>
            <a:ext cx="1531937" cy="2143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D9BD8C-3DEF-491B-B094-6BF429C227D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cs typeface="Arial" charset="0"/>
              </a:defRPr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cs typeface="Arial" charset="0"/>
              </a:defRPr>
            </a:lvl1pPr>
          </a:lstStyle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fld id="{54271049-DB73-4561-8395-C5E01FBE43E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4800" y="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304800" y="1219200"/>
            <a:ext cx="8153400" cy="4876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smtClean="0"/>
              <a:t>cmarinas@ific.uv.es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7C676EB-FB64-43F7-8F8B-5057645AAD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cs typeface="Arial" charset="0"/>
              </a:defRPr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cs typeface="Arial" charset="0"/>
              </a:defRPr>
            </a:lvl1pPr>
          </a:lstStyle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fld id="{6044CB9F-2759-4C68-A1C6-33431C63F7F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cs typeface="Arial" charset="0"/>
              </a:defRPr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cs typeface="Arial" charset="0"/>
              </a:defRPr>
            </a:lvl1pPr>
          </a:lstStyle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fld id="{CC4AFC26-35F6-4B1C-A525-59C75A75847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cs typeface="Arial" charset="0"/>
              </a:defRPr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cs typeface="Arial" charset="0"/>
              </a:defRPr>
            </a:lvl1pPr>
          </a:lstStyle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fld id="{4E97ADF2-8E69-4D7A-93AF-C342F56CBB3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cs typeface="Arial" charset="0"/>
              </a:defRPr>
            </a:lvl1pPr>
          </a:lstStyle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cs typeface="Arial" charset="0"/>
              </a:defRPr>
            </a:lvl1pPr>
          </a:lstStyle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fld id="{3C53A327-E3F9-41F8-9815-AE8B19D0C73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698" name="Rectangle 2"/>
          <p:cNvSpPr>
            <a:spLocks noChangeArrowheads="1"/>
          </p:cNvSpPr>
          <p:nvPr/>
        </p:nvSpPr>
        <p:spPr bwMode="auto">
          <a:xfrm>
            <a:off x="119063" y="0"/>
            <a:ext cx="133350" cy="6669088"/>
          </a:xfrm>
          <a:prstGeom prst="rect">
            <a:avLst/>
          </a:prstGeom>
          <a:solidFill>
            <a:srgbClr val="7865D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97699" name="Rectangle 3"/>
          <p:cNvSpPr>
            <a:spLocks noChangeArrowheads="1"/>
          </p:cNvSpPr>
          <p:nvPr/>
        </p:nvSpPr>
        <p:spPr bwMode="auto">
          <a:xfrm>
            <a:off x="252413" y="0"/>
            <a:ext cx="131762" cy="6858000"/>
          </a:xfrm>
          <a:prstGeom prst="rect">
            <a:avLst/>
          </a:prstGeom>
          <a:solidFill>
            <a:srgbClr val="C2BAE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97700" name="Rectangle 4"/>
          <p:cNvSpPr>
            <a:spLocks noChangeArrowheads="1"/>
          </p:cNvSpPr>
          <p:nvPr/>
        </p:nvSpPr>
        <p:spPr bwMode="auto">
          <a:xfrm>
            <a:off x="0" y="6669088"/>
            <a:ext cx="9144000" cy="215900"/>
          </a:xfrm>
          <a:prstGeom prst="rect">
            <a:avLst/>
          </a:prstGeom>
          <a:solidFill>
            <a:srgbClr val="2C1F7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85763" y="188913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4008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Title</a:t>
            </a:r>
          </a:p>
        </p:txBody>
      </p:sp>
      <p:sp>
        <p:nvSpPr>
          <p:cNvPr id="797702" name="Rectangle 6"/>
          <p:cNvSpPr>
            <a:spLocks noChangeArrowheads="1"/>
          </p:cNvSpPr>
          <p:nvPr/>
        </p:nvSpPr>
        <p:spPr bwMode="auto">
          <a:xfrm>
            <a:off x="0" y="0"/>
            <a:ext cx="119063" cy="6669088"/>
          </a:xfrm>
          <a:prstGeom prst="rect">
            <a:avLst/>
          </a:prstGeom>
          <a:solidFill>
            <a:srgbClr val="2C1F7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97703" name="Rectangle 7"/>
          <p:cNvSpPr>
            <a:spLocks noChangeArrowheads="1"/>
          </p:cNvSpPr>
          <p:nvPr/>
        </p:nvSpPr>
        <p:spPr bwMode="auto">
          <a:xfrm>
            <a:off x="0" y="-26988"/>
            <a:ext cx="9144000" cy="142876"/>
          </a:xfrm>
          <a:prstGeom prst="rect">
            <a:avLst/>
          </a:prstGeom>
          <a:solidFill>
            <a:srgbClr val="2C1F7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97704" name="Line 8"/>
          <p:cNvSpPr>
            <a:spLocks noChangeShapeType="1"/>
          </p:cNvSpPr>
          <p:nvPr/>
        </p:nvSpPr>
        <p:spPr bwMode="auto">
          <a:xfrm>
            <a:off x="296863" y="908050"/>
            <a:ext cx="7124700" cy="0"/>
          </a:xfrm>
          <a:prstGeom prst="line">
            <a:avLst/>
          </a:prstGeom>
          <a:noFill/>
          <a:ln w="38100">
            <a:solidFill>
              <a:srgbClr val="BDBAE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9770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669088"/>
            <a:ext cx="331152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000" smtClean="0">
                <a:solidFill>
                  <a:srgbClr val="FFFFFF"/>
                </a:solidFill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79770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416675" y="6677025"/>
            <a:ext cx="254635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000" smtClean="0">
                <a:solidFill>
                  <a:srgbClr val="FFFFFF"/>
                </a:solidFill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de-DE" smtClean="0"/>
              <a:t>cmarinas@ific.uv.es</a:t>
            </a:r>
            <a:endParaRPr lang="de-DE"/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2288" y="14938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</a:p>
        </p:txBody>
      </p:sp>
      <p:sp>
        <p:nvSpPr>
          <p:cNvPr id="797709" name="Oval 13"/>
          <p:cNvSpPr>
            <a:spLocks noChangeArrowheads="1"/>
          </p:cNvSpPr>
          <p:nvPr/>
        </p:nvSpPr>
        <p:spPr bwMode="auto">
          <a:xfrm>
            <a:off x="566738" y="414338"/>
            <a:ext cx="179387" cy="180975"/>
          </a:xfrm>
          <a:prstGeom prst="ellipse">
            <a:avLst/>
          </a:prstGeom>
          <a:gradFill rotWithShape="1">
            <a:gsLst>
              <a:gs pos="0">
                <a:srgbClr val="2C1F71"/>
              </a:gs>
              <a:gs pos="50000">
                <a:srgbClr val="2C1F71">
                  <a:gamma/>
                  <a:tint val="45490"/>
                  <a:invGamma/>
                </a:srgbClr>
              </a:gs>
              <a:gs pos="100000">
                <a:srgbClr val="2C1F7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8205" name="Picture 14" descr="depfetlogo_small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77150" y="188913"/>
            <a:ext cx="1136650" cy="123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7711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303713" y="6667500"/>
            <a:ext cx="53975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000" b="1">
                <a:solidFill>
                  <a:srgbClr val="FFFFFF"/>
                </a:solidFill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153534AB-8615-4224-8DFE-B1EBB6ADC93D}" type="slidenum">
              <a:rPr lang="en-US"/>
              <a:pPr fontAlgn="base">
                <a:spcAft>
                  <a:spcPct val="0"/>
                </a:spcAft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9pPr>
    </p:titleStyle>
    <p:bodyStyle>
      <a:lvl1pPr marL="812800" indent="-8128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168400" indent="-7112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1400">
          <a:solidFill>
            <a:schemeClr val="tx1"/>
          </a:solidFill>
          <a:latin typeface="+mn-lt"/>
        </a:defRPr>
      </a:lvl2pPr>
      <a:lvl3pPr marL="1524000" indent="-609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1200">
          <a:solidFill>
            <a:schemeClr val="tx1"/>
          </a:solidFill>
          <a:latin typeface="+mn-lt"/>
        </a:defRPr>
      </a:lvl3pPr>
      <a:lvl4pPr marL="1879600" indent="-5080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1200">
          <a:solidFill>
            <a:schemeClr val="tx1"/>
          </a:solidFill>
          <a:latin typeface="+mn-lt"/>
        </a:defRPr>
      </a:lvl4pPr>
      <a:lvl5pPr marL="2336800" indent="-5080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1200">
          <a:solidFill>
            <a:schemeClr val="tx1"/>
          </a:solidFill>
          <a:latin typeface="+mn-lt"/>
        </a:defRPr>
      </a:lvl5pPr>
      <a:lvl6pPr marL="2794000" indent="-508000" algn="l" rtl="0" fontAlgn="base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</a:defRPr>
      </a:lvl6pPr>
      <a:lvl7pPr marL="3251200" indent="-508000" algn="l" rtl="0" fontAlgn="base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</a:defRPr>
      </a:lvl7pPr>
      <a:lvl8pPr marL="3708400" indent="-508000" algn="l" rtl="0" fontAlgn="base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</a:defRPr>
      </a:lvl8pPr>
      <a:lvl9pPr marL="4165600" indent="-508000" algn="l" rtl="0" fontAlgn="base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698" name="Rectangle 2"/>
          <p:cNvSpPr>
            <a:spLocks noChangeArrowheads="1"/>
          </p:cNvSpPr>
          <p:nvPr/>
        </p:nvSpPr>
        <p:spPr bwMode="auto">
          <a:xfrm>
            <a:off x="119063" y="0"/>
            <a:ext cx="133350" cy="6669088"/>
          </a:xfrm>
          <a:prstGeom prst="rect">
            <a:avLst/>
          </a:prstGeom>
          <a:solidFill>
            <a:srgbClr val="7865D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97699" name="Rectangle 3"/>
          <p:cNvSpPr>
            <a:spLocks noChangeArrowheads="1"/>
          </p:cNvSpPr>
          <p:nvPr/>
        </p:nvSpPr>
        <p:spPr bwMode="auto">
          <a:xfrm>
            <a:off x="252413" y="0"/>
            <a:ext cx="131762" cy="6858000"/>
          </a:xfrm>
          <a:prstGeom prst="rect">
            <a:avLst/>
          </a:prstGeom>
          <a:solidFill>
            <a:srgbClr val="C2BAE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97700" name="Rectangle 4"/>
          <p:cNvSpPr>
            <a:spLocks noChangeArrowheads="1"/>
          </p:cNvSpPr>
          <p:nvPr/>
        </p:nvSpPr>
        <p:spPr bwMode="auto">
          <a:xfrm>
            <a:off x="0" y="6669088"/>
            <a:ext cx="9144000" cy="215900"/>
          </a:xfrm>
          <a:prstGeom prst="rect">
            <a:avLst/>
          </a:prstGeom>
          <a:solidFill>
            <a:srgbClr val="2C1F7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85763" y="188913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4008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Title</a:t>
            </a:r>
          </a:p>
        </p:txBody>
      </p:sp>
      <p:sp>
        <p:nvSpPr>
          <p:cNvPr id="797702" name="Rectangle 6"/>
          <p:cNvSpPr>
            <a:spLocks noChangeArrowheads="1"/>
          </p:cNvSpPr>
          <p:nvPr/>
        </p:nvSpPr>
        <p:spPr bwMode="auto">
          <a:xfrm>
            <a:off x="0" y="0"/>
            <a:ext cx="119063" cy="6669088"/>
          </a:xfrm>
          <a:prstGeom prst="rect">
            <a:avLst/>
          </a:prstGeom>
          <a:solidFill>
            <a:srgbClr val="2C1F7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97703" name="Rectangle 7"/>
          <p:cNvSpPr>
            <a:spLocks noChangeArrowheads="1"/>
          </p:cNvSpPr>
          <p:nvPr/>
        </p:nvSpPr>
        <p:spPr bwMode="auto">
          <a:xfrm>
            <a:off x="0" y="-26988"/>
            <a:ext cx="9144000" cy="142876"/>
          </a:xfrm>
          <a:prstGeom prst="rect">
            <a:avLst/>
          </a:prstGeom>
          <a:solidFill>
            <a:srgbClr val="2C1F7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97704" name="Line 8"/>
          <p:cNvSpPr>
            <a:spLocks noChangeShapeType="1"/>
          </p:cNvSpPr>
          <p:nvPr/>
        </p:nvSpPr>
        <p:spPr bwMode="auto">
          <a:xfrm>
            <a:off x="296863" y="908050"/>
            <a:ext cx="7124700" cy="0"/>
          </a:xfrm>
          <a:prstGeom prst="line">
            <a:avLst/>
          </a:prstGeom>
          <a:noFill/>
          <a:ln w="38100">
            <a:solidFill>
              <a:srgbClr val="BDBAE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9770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669088"/>
            <a:ext cx="331152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0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79770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416675" y="6677025"/>
            <a:ext cx="254635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0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de-DE" smtClean="0"/>
              <a:t>cmarinas@ific.uv.es</a:t>
            </a:r>
            <a:endParaRPr lang="de-DE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2288" y="14938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</a:p>
        </p:txBody>
      </p:sp>
      <p:sp>
        <p:nvSpPr>
          <p:cNvPr id="797709" name="Oval 13"/>
          <p:cNvSpPr>
            <a:spLocks noChangeArrowheads="1"/>
          </p:cNvSpPr>
          <p:nvPr/>
        </p:nvSpPr>
        <p:spPr bwMode="auto">
          <a:xfrm>
            <a:off x="566738" y="414338"/>
            <a:ext cx="179387" cy="180975"/>
          </a:xfrm>
          <a:prstGeom prst="ellipse">
            <a:avLst/>
          </a:prstGeom>
          <a:gradFill rotWithShape="1">
            <a:gsLst>
              <a:gs pos="0">
                <a:srgbClr val="2C1F71"/>
              </a:gs>
              <a:gs pos="50000">
                <a:srgbClr val="2C1F71">
                  <a:gamma/>
                  <a:tint val="45490"/>
                  <a:invGamma/>
                </a:srgbClr>
              </a:gs>
              <a:gs pos="100000">
                <a:srgbClr val="2C1F7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3085" name="Picture 14" descr="depfetlogo_small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77150" y="188913"/>
            <a:ext cx="1136650" cy="123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6" r:id="rId12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9pPr>
    </p:titleStyle>
    <p:bodyStyle>
      <a:lvl1pPr marL="812800" indent="-8128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168400" indent="-7112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1400">
          <a:solidFill>
            <a:schemeClr val="tx1"/>
          </a:solidFill>
          <a:latin typeface="+mn-lt"/>
        </a:defRPr>
      </a:lvl2pPr>
      <a:lvl3pPr marL="1524000" indent="-609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1200">
          <a:solidFill>
            <a:schemeClr val="tx1"/>
          </a:solidFill>
          <a:latin typeface="+mn-lt"/>
        </a:defRPr>
      </a:lvl3pPr>
      <a:lvl4pPr marL="1879600" indent="-5080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1200">
          <a:solidFill>
            <a:schemeClr val="tx1"/>
          </a:solidFill>
          <a:latin typeface="+mn-lt"/>
        </a:defRPr>
      </a:lvl4pPr>
      <a:lvl5pPr marL="2336800" indent="-5080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1200">
          <a:solidFill>
            <a:schemeClr val="tx1"/>
          </a:solidFill>
          <a:latin typeface="+mn-lt"/>
        </a:defRPr>
      </a:lvl5pPr>
      <a:lvl6pPr marL="2794000" indent="-508000" algn="l" rtl="0" fontAlgn="base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</a:defRPr>
      </a:lvl6pPr>
      <a:lvl7pPr marL="3251200" indent="-508000" algn="l" rtl="0" fontAlgn="base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</a:defRPr>
      </a:lvl7pPr>
      <a:lvl8pPr marL="3708400" indent="-508000" algn="l" rtl="0" fontAlgn="base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</a:defRPr>
      </a:lvl8pPr>
      <a:lvl9pPr marL="4165600" indent="-508000" algn="l" rtl="0" fontAlgn="base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698" name="Rectangle 2"/>
          <p:cNvSpPr>
            <a:spLocks noChangeArrowheads="1"/>
          </p:cNvSpPr>
          <p:nvPr/>
        </p:nvSpPr>
        <p:spPr bwMode="auto">
          <a:xfrm>
            <a:off x="119063" y="0"/>
            <a:ext cx="133350" cy="6669088"/>
          </a:xfrm>
          <a:prstGeom prst="rect">
            <a:avLst/>
          </a:prstGeom>
          <a:solidFill>
            <a:srgbClr val="7865D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97699" name="Rectangle 3"/>
          <p:cNvSpPr>
            <a:spLocks noChangeArrowheads="1"/>
          </p:cNvSpPr>
          <p:nvPr/>
        </p:nvSpPr>
        <p:spPr bwMode="auto">
          <a:xfrm>
            <a:off x="252413" y="0"/>
            <a:ext cx="131762" cy="6858000"/>
          </a:xfrm>
          <a:prstGeom prst="rect">
            <a:avLst/>
          </a:prstGeom>
          <a:solidFill>
            <a:srgbClr val="C2BAE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97700" name="Rectangle 4"/>
          <p:cNvSpPr>
            <a:spLocks noChangeArrowheads="1"/>
          </p:cNvSpPr>
          <p:nvPr/>
        </p:nvSpPr>
        <p:spPr bwMode="auto">
          <a:xfrm>
            <a:off x="0" y="6669088"/>
            <a:ext cx="9144000" cy="215900"/>
          </a:xfrm>
          <a:prstGeom prst="rect">
            <a:avLst/>
          </a:prstGeom>
          <a:solidFill>
            <a:srgbClr val="2C1F7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85763" y="188913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4008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Title</a:t>
            </a:r>
          </a:p>
        </p:txBody>
      </p:sp>
      <p:sp>
        <p:nvSpPr>
          <p:cNvPr id="797702" name="Rectangle 6"/>
          <p:cNvSpPr>
            <a:spLocks noChangeArrowheads="1"/>
          </p:cNvSpPr>
          <p:nvPr/>
        </p:nvSpPr>
        <p:spPr bwMode="auto">
          <a:xfrm>
            <a:off x="0" y="0"/>
            <a:ext cx="119063" cy="6669088"/>
          </a:xfrm>
          <a:prstGeom prst="rect">
            <a:avLst/>
          </a:prstGeom>
          <a:solidFill>
            <a:srgbClr val="2C1F7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97703" name="Rectangle 7"/>
          <p:cNvSpPr>
            <a:spLocks noChangeArrowheads="1"/>
          </p:cNvSpPr>
          <p:nvPr/>
        </p:nvSpPr>
        <p:spPr bwMode="auto">
          <a:xfrm>
            <a:off x="0" y="-26988"/>
            <a:ext cx="9144000" cy="142876"/>
          </a:xfrm>
          <a:prstGeom prst="rect">
            <a:avLst/>
          </a:prstGeom>
          <a:solidFill>
            <a:srgbClr val="2C1F7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97704" name="Line 8"/>
          <p:cNvSpPr>
            <a:spLocks noChangeShapeType="1"/>
          </p:cNvSpPr>
          <p:nvPr/>
        </p:nvSpPr>
        <p:spPr bwMode="auto">
          <a:xfrm>
            <a:off x="296863" y="908050"/>
            <a:ext cx="7124700" cy="0"/>
          </a:xfrm>
          <a:prstGeom prst="line">
            <a:avLst/>
          </a:prstGeom>
          <a:noFill/>
          <a:ln w="38100">
            <a:solidFill>
              <a:srgbClr val="BDBAE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9770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669088"/>
            <a:ext cx="331152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0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79770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416675" y="6677025"/>
            <a:ext cx="254635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0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de-DE" smtClean="0"/>
              <a:t>cmarinas@ific.uv.es</a:t>
            </a:r>
            <a:endParaRPr lang="de-DE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2288" y="14938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</a:p>
        </p:txBody>
      </p:sp>
      <p:sp>
        <p:nvSpPr>
          <p:cNvPr id="797709" name="Oval 13"/>
          <p:cNvSpPr>
            <a:spLocks noChangeArrowheads="1"/>
          </p:cNvSpPr>
          <p:nvPr/>
        </p:nvSpPr>
        <p:spPr bwMode="auto">
          <a:xfrm>
            <a:off x="566738" y="414338"/>
            <a:ext cx="179387" cy="180975"/>
          </a:xfrm>
          <a:prstGeom prst="ellipse">
            <a:avLst/>
          </a:prstGeom>
          <a:gradFill rotWithShape="1">
            <a:gsLst>
              <a:gs pos="0">
                <a:srgbClr val="2C1F71"/>
              </a:gs>
              <a:gs pos="50000">
                <a:srgbClr val="2C1F71">
                  <a:gamma/>
                  <a:tint val="45490"/>
                  <a:invGamma/>
                </a:srgbClr>
              </a:gs>
              <a:gs pos="100000">
                <a:srgbClr val="2C1F7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3085" name="Picture 14" descr="depfetlogo_small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677150" y="188913"/>
            <a:ext cx="1136650" cy="123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9pPr>
    </p:titleStyle>
    <p:bodyStyle>
      <a:lvl1pPr marL="812800" indent="-8128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168400" indent="-7112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1400">
          <a:solidFill>
            <a:schemeClr val="tx1"/>
          </a:solidFill>
          <a:latin typeface="+mn-lt"/>
        </a:defRPr>
      </a:lvl2pPr>
      <a:lvl3pPr marL="1524000" indent="-609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1200">
          <a:solidFill>
            <a:schemeClr val="tx1"/>
          </a:solidFill>
          <a:latin typeface="+mn-lt"/>
        </a:defRPr>
      </a:lvl3pPr>
      <a:lvl4pPr marL="1879600" indent="-5080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1200">
          <a:solidFill>
            <a:schemeClr val="tx1"/>
          </a:solidFill>
          <a:latin typeface="+mn-lt"/>
        </a:defRPr>
      </a:lvl4pPr>
      <a:lvl5pPr marL="2336800" indent="-5080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1200">
          <a:solidFill>
            <a:schemeClr val="tx1"/>
          </a:solidFill>
          <a:latin typeface="+mn-lt"/>
        </a:defRPr>
      </a:lvl5pPr>
      <a:lvl6pPr marL="2794000" indent="-508000" algn="l" rtl="0" fontAlgn="base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</a:defRPr>
      </a:lvl6pPr>
      <a:lvl7pPr marL="3251200" indent="-508000" algn="l" rtl="0" fontAlgn="base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</a:defRPr>
      </a:lvl7pPr>
      <a:lvl8pPr marL="3708400" indent="-508000" algn="l" rtl="0" fontAlgn="base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</a:defRPr>
      </a:lvl8pPr>
      <a:lvl9pPr marL="4165600" indent="-508000" algn="l" rtl="0" fontAlgn="base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698" name="Rectangle 2"/>
          <p:cNvSpPr>
            <a:spLocks noChangeArrowheads="1"/>
          </p:cNvSpPr>
          <p:nvPr/>
        </p:nvSpPr>
        <p:spPr bwMode="auto">
          <a:xfrm>
            <a:off x="119063" y="0"/>
            <a:ext cx="133350" cy="6669088"/>
          </a:xfrm>
          <a:prstGeom prst="rect">
            <a:avLst/>
          </a:prstGeom>
          <a:solidFill>
            <a:srgbClr val="7865D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97699" name="Rectangle 3"/>
          <p:cNvSpPr>
            <a:spLocks noChangeArrowheads="1"/>
          </p:cNvSpPr>
          <p:nvPr/>
        </p:nvSpPr>
        <p:spPr bwMode="auto">
          <a:xfrm>
            <a:off x="252413" y="0"/>
            <a:ext cx="131762" cy="6858000"/>
          </a:xfrm>
          <a:prstGeom prst="rect">
            <a:avLst/>
          </a:prstGeom>
          <a:solidFill>
            <a:srgbClr val="C2BAE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97700" name="Rectangle 4"/>
          <p:cNvSpPr>
            <a:spLocks noChangeArrowheads="1"/>
          </p:cNvSpPr>
          <p:nvPr/>
        </p:nvSpPr>
        <p:spPr bwMode="auto">
          <a:xfrm>
            <a:off x="0" y="6669088"/>
            <a:ext cx="9144000" cy="215900"/>
          </a:xfrm>
          <a:prstGeom prst="rect">
            <a:avLst/>
          </a:prstGeom>
          <a:solidFill>
            <a:srgbClr val="2C1F7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85763" y="188913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4008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Title</a:t>
            </a:r>
          </a:p>
        </p:txBody>
      </p:sp>
      <p:sp>
        <p:nvSpPr>
          <p:cNvPr id="797702" name="Rectangle 6"/>
          <p:cNvSpPr>
            <a:spLocks noChangeArrowheads="1"/>
          </p:cNvSpPr>
          <p:nvPr/>
        </p:nvSpPr>
        <p:spPr bwMode="auto">
          <a:xfrm>
            <a:off x="0" y="0"/>
            <a:ext cx="119063" cy="6669088"/>
          </a:xfrm>
          <a:prstGeom prst="rect">
            <a:avLst/>
          </a:prstGeom>
          <a:solidFill>
            <a:srgbClr val="2C1F7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97703" name="Rectangle 7"/>
          <p:cNvSpPr>
            <a:spLocks noChangeArrowheads="1"/>
          </p:cNvSpPr>
          <p:nvPr/>
        </p:nvSpPr>
        <p:spPr bwMode="auto">
          <a:xfrm>
            <a:off x="0" y="-26988"/>
            <a:ext cx="9144000" cy="142876"/>
          </a:xfrm>
          <a:prstGeom prst="rect">
            <a:avLst/>
          </a:prstGeom>
          <a:solidFill>
            <a:srgbClr val="2C1F7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97704" name="Line 8"/>
          <p:cNvSpPr>
            <a:spLocks noChangeShapeType="1"/>
          </p:cNvSpPr>
          <p:nvPr/>
        </p:nvSpPr>
        <p:spPr bwMode="auto">
          <a:xfrm>
            <a:off x="296863" y="908050"/>
            <a:ext cx="7124700" cy="0"/>
          </a:xfrm>
          <a:prstGeom prst="line">
            <a:avLst/>
          </a:prstGeom>
          <a:noFill/>
          <a:ln w="38100">
            <a:solidFill>
              <a:srgbClr val="BDBAE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9770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669088"/>
            <a:ext cx="331152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0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79770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416675" y="6677025"/>
            <a:ext cx="254635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0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de-DE" smtClean="0"/>
              <a:t>cmarinas@ific.uv.es</a:t>
            </a:r>
            <a:endParaRPr lang="de-DE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2288" y="14938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</a:p>
        </p:txBody>
      </p:sp>
      <p:sp>
        <p:nvSpPr>
          <p:cNvPr id="797709" name="Oval 13"/>
          <p:cNvSpPr>
            <a:spLocks noChangeArrowheads="1"/>
          </p:cNvSpPr>
          <p:nvPr/>
        </p:nvSpPr>
        <p:spPr bwMode="auto">
          <a:xfrm>
            <a:off x="566738" y="414338"/>
            <a:ext cx="179387" cy="180975"/>
          </a:xfrm>
          <a:prstGeom prst="ellipse">
            <a:avLst/>
          </a:prstGeom>
          <a:gradFill rotWithShape="1">
            <a:gsLst>
              <a:gs pos="0">
                <a:srgbClr val="2C1F71"/>
              </a:gs>
              <a:gs pos="50000">
                <a:srgbClr val="2C1F71">
                  <a:gamma/>
                  <a:tint val="45490"/>
                  <a:invGamma/>
                </a:srgbClr>
              </a:gs>
              <a:gs pos="100000">
                <a:srgbClr val="2C1F7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3085" name="Picture 14" descr="depfetlogo_small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677150" y="188913"/>
            <a:ext cx="1136650" cy="123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9pPr>
    </p:titleStyle>
    <p:bodyStyle>
      <a:lvl1pPr marL="812800" indent="-8128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168400" indent="-7112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1400">
          <a:solidFill>
            <a:schemeClr val="tx1"/>
          </a:solidFill>
          <a:latin typeface="+mn-lt"/>
        </a:defRPr>
      </a:lvl2pPr>
      <a:lvl3pPr marL="1524000" indent="-609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1200">
          <a:solidFill>
            <a:schemeClr val="tx1"/>
          </a:solidFill>
          <a:latin typeface="+mn-lt"/>
        </a:defRPr>
      </a:lvl3pPr>
      <a:lvl4pPr marL="1879600" indent="-5080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1200">
          <a:solidFill>
            <a:schemeClr val="tx1"/>
          </a:solidFill>
          <a:latin typeface="+mn-lt"/>
        </a:defRPr>
      </a:lvl4pPr>
      <a:lvl5pPr marL="2336800" indent="-5080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1200">
          <a:solidFill>
            <a:schemeClr val="tx1"/>
          </a:solidFill>
          <a:latin typeface="+mn-lt"/>
        </a:defRPr>
      </a:lvl5pPr>
      <a:lvl6pPr marL="2794000" indent="-508000" algn="l" rtl="0" fontAlgn="base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</a:defRPr>
      </a:lvl6pPr>
      <a:lvl7pPr marL="3251200" indent="-508000" algn="l" rtl="0" fontAlgn="base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</a:defRPr>
      </a:lvl7pPr>
      <a:lvl8pPr marL="3708400" indent="-508000" algn="l" rtl="0" fontAlgn="base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</a:defRPr>
      </a:lvl8pPr>
      <a:lvl9pPr marL="4165600" indent="-508000" algn="l" rtl="0" fontAlgn="base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1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.xml"/><Relationship Id="rId5" Type="http://schemas.openxmlformats.org/officeDocument/2006/relationships/chart" Target="../charts/char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8.jpeg"/><Relationship Id="rId7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30.wmf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.png"/><Relationship Id="rId5" Type="http://schemas.openxmlformats.org/officeDocument/2006/relationships/image" Target="../media/image16.emf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.xml"/><Relationship Id="rId6" Type="http://schemas.openxmlformats.org/officeDocument/2006/relationships/chart" Target="../charts/chart1.xml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80"/>
          <p:cNvSpPr txBox="1">
            <a:spLocks noChangeArrowheads="1"/>
          </p:cNvSpPr>
          <p:nvPr/>
        </p:nvSpPr>
        <p:spPr bwMode="auto">
          <a:xfrm>
            <a:off x="717511" y="1916832"/>
            <a:ext cx="8246690" cy="132343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dirty="0" smtClean="0">
                <a:solidFill>
                  <a:srgbClr val="000000"/>
                </a:solidFill>
                <a:cs typeface="Arial" charset="0"/>
              </a:rPr>
              <a:t>Thermal jumble!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  <a:cs typeface="Arial" charset="0"/>
              </a:rPr>
              <a:t>(Action list review)</a:t>
            </a:r>
          </a:p>
        </p:txBody>
      </p:sp>
      <p:sp>
        <p:nvSpPr>
          <p:cNvPr id="17411" name="Text Box 84"/>
          <p:cNvSpPr txBox="1">
            <a:spLocks noChangeArrowheads="1"/>
          </p:cNvSpPr>
          <p:nvPr/>
        </p:nvSpPr>
        <p:spPr bwMode="auto">
          <a:xfrm>
            <a:off x="3922713" y="3571875"/>
            <a:ext cx="1520825" cy="6461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smtClean="0">
                <a:solidFill>
                  <a:srgbClr val="000000"/>
                </a:solidFill>
                <a:cs typeface="Arial" charset="0"/>
              </a:rPr>
              <a:t>C. Marinas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smtClean="0">
                <a:solidFill>
                  <a:srgbClr val="000000"/>
                </a:solidFill>
                <a:cs typeface="Arial" charset="0"/>
              </a:rPr>
              <a:t>IFIC-Valencia</a:t>
            </a:r>
          </a:p>
        </p:txBody>
      </p:sp>
      <p:grpSp>
        <p:nvGrpSpPr>
          <p:cNvPr id="2" name="26 Grupo"/>
          <p:cNvGrpSpPr>
            <a:grpSpLocks/>
          </p:cNvGrpSpPr>
          <p:nvPr/>
        </p:nvGrpSpPr>
        <p:grpSpPr bwMode="auto">
          <a:xfrm>
            <a:off x="-6350" y="5049838"/>
            <a:ext cx="388938" cy="1624012"/>
            <a:chOff x="-6350" y="5029200"/>
            <a:chExt cx="388197" cy="1624012"/>
          </a:xfrm>
        </p:grpSpPr>
        <p:pic>
          <p:nvPicPr>
            <p:cNvPr id="17421" name="Picture 4" descr="logo_csic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5029200"/>
              <a:ext cx="381847" cy="53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2" name="Picture 5" descr="ific_2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5400000">
              <a:off x="-170200" y="5732800"/>
              <a:ext cx="711200" cy="37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3" name="Picture 6" descr="logo_uv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6350" y="6273800"/>
              <a:ext cx="373507" cy="37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413" name="2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r>
              <a:rPr lang="de-DE" smtClean="0"/>
              <a:t>cmarinas@ific.uv.es</a:t>
            </a:r>
          </a:p>
        </p:txBody>
      </p:sp>
      <p:sp>
        <p:nvSpPr>
          <p:cNvPr id="17414" name="23 Marcador de fecha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17415" name="24 CuadroTexto"/>
          <p:cNvSpPr txBox="1">
            <a:spLocks noChangeArrowheads="1"/>
          </p:cNvSpPr>
          <p:nvPr/>
        </p:nvSpPr>
        <p:spPr bwMode="auto">
          <a:xfrm>
            <a:off x="4429125" y="6643688"/>
            <a:ext cx="2857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200" dirty="0" smtClean="0">
                <a:solidFill>
                  <a:srgbClr val="FFFFFF"/>
                </a:solidFill>
                <a:cs typeface="Arial" charset="0"/>
              </a:rPr>
              <a:t>1</a:t>
            </a:r>
          </a:p>
        </p:txBody>
      </p:sp>
      <p:sp>
        <p:nvSpPr>
          <p:cNvPr id="17416" name="10 CuadroTexto"/>
          <p:cNvSpPr txBox="1">
            <a:spLocks noChangeArrowheads="1"/>
          </p:cNvSpPr>
          <p:nvPr/>
        </p:nvSpPr>
        <p:spPr bwMode="auto">
          <a:xfrm>
            <a:off x="2928938" y="4500563"/>
            <a:ext cx="36433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solidFill>
                  <a:srgbClr val="000000"/>
                </a:solidFill>
                <a:cs typeface="Arial" charset="0"/>
              </a:rPr>
              <a:t>Valencia - 29.9.2010</a:t>
            </a:r>
          </a:p>
        </p:txBody>
      </p:sp>
      <p:pic>
        <p:nvPicPr>
          <p:cNvPr id="1741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1813" y="214313"/>
            <a:ext cx="1397000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00" y="4286250"/>
            <a:ext cx="18288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59632" y="4187517"/>
            <a:ext cx="1465262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/>
          <a:srcRect l="72454" t="40571" r="11605"/>
          <a:stretch>
            <a:fillRect/>
          </a:stretch>
        </p:blipFill>
        <p:spPr bwMode="auto">
          <a:xfrm>
            <a:off x="3779912" y="5157192"/>
            <a:ext cx="1829400" cy="100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Dummy</a:t>
            </a:r>
            <a:r>
              <a:rPr lang="es-ES" dirty="0" smtClean="0"/>
              <a:t> TE</a:t>
            </a:r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  <p:grpSp>
        <p:nvGrpSpPr>
          <p:cNvPr id="3" name="26 Grupo"/>
          <p:cNvGrpSpPr>
            <a:grpSpLocks/>
          </p:cNvGrpSpPr>
          <p:nvPr/>
        </p:nvGrpSpPr>
        <p:grpSpPr bwMode="auto">
          <a:xfrm>
            <a:off x="-6350" y="5049838"/>
            <a:ext cx="388938" cy="1624012"/>
            <a:chOff x="-6350" y="5029200"/>
            <a:chExt cx="388197" cy="1624012"/>
          </a:xfrm>
        </p:grpSpPr>
        <p:pic>
          <p:nvPicPr>
            <p:cNvPr id="12" name="Picture 4" descr="logo_csic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029200"/>
              <a:ext cx="381847" cy="53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5" descr="ific_2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-170200" y="5732800"/>
              <a:ext cx="711200" cy="37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6" descr="logo_uv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6350" y="6273800"/>
              <a:ext cx="373507" cy="37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7 Imagen" descr="P10604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9592" y="1124744"/>
            <a:ext cx="7308304" cy="5481228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4860032" y="285293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Δ</a:t>
            </a:r>
            <a:r>
              <a:rPr lang="es-ES" dirty="0" smtClean="0"/>
              <a:t>T</a:t>
            </a:r>
            <a:endParaRPr lang="es-ES" dirty="0"/>
          </a:p>
        </p:txBody>
      </p:sp>
      <p:cxnSp>
        <p:nvCxnSpPr>
          <p:cNvPr id="10" name="9 Conector recto de flecha"/>
          <p:cNvCxnSpPr/>
          <p:nvPr/>
        </p:nvCxnSpPr>
        <p:spPr bwMode="auto">
          <a:xfrm rot="5400000">
            <a:off x="4752020" y="5049180"/>
            <a:ext cx="432048" cy="216024"/>
          </a:xfrm>
          <a:prstGeom prst="straightConnector1">
            <a:avLst/>
          </a:prstGeom>
          <a:noFill/>
          <a:ln w="50800" cap="flat" cmpd="sng" algn="ctr">
            <a:solidFill>
              <a:schemeClr val="accent2"/>
            </a:solidFill>
            <a:prstDash val="solid"/>
            <a:round/>
            <a:headEnd type="arrow" w="med" len="med"/>
            <a:tailEnd type="none"/>
          </a:ln>
          <a:effectLst/>
        </p:spPr>
      </p:cxnSp>
      <p:cxnSp>
        <p:nvCxnSpPr>
          <p:cNvPr id="15" name="14 Conector recto de flecha"/>
          <p:cNvCxnSpPr/>
          <p:nvPr/>
        </p:nvCxnSpPr>
        <p:spPr bwMode="auto">
          <a:xfrm rot="5400000">
            <a:off x="3023828" y="4041068"/>
            <a:ext cx="432048" cy="360040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17 CuadroTexto"/>
          <p:cNvSpPr txBox="1"/>
          <p:nvPr/>
        </p:nvSpPr>
        <p:spPr>
          <a:xfrm>
            <a:off x="3635896" y="486916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Cold</a:t>
            </a:r>
            <a:r>
              <a:rPr lang="es-ES" dirty="0" smtClean="0"/>
              <a:t> air</a:t>
            </a:r>
            <a:endParaRPr lang="es-ES" dirty="0"/>
          </a:p>
        </p:txBody>
      </p:sp>
      <p:sp>
        <p:nvSpPr>
          <p:cNvPr id="19" name="18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16" name="24 CuadroTexto"/>
          <p:cNvSpPr txBox="1">
            <a:spLocks noChangeArrowheads="1"/>
          </p:cNvSpPr>
          <p:nvPr/>
        </p:nvSpPr>
        <p:spPr bwMode="auto">
          <a:xfrm>
            <a:off x="4429124" y="6643688"/>
            <a:ext cx="4309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200" dirty="0" smtClean="0">
                <a:solidFill>
                  <a:srgbClr val="FFFFFF"/>
                </a:solidFill>
                <a:cs typeface="Arial" charset="0"/>
              </a:rPr>
              <a:t>10</a:t>
            </a:r>
            <a:endParaRPr lang="es-ES" sz="1200" dirty="0" smtClean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Dummy</a:t>
            </a:r>
            <a:r>
              <a:rPr lang="es-ES" dirty="0" smtClean="0"/>
              <a:t> TE (Single </a:t>
            </a:r>
            <a:r>
              <a:rPr lang="es-ES" dirty="0" err="1" smtClean="0"/>
              <a:t>layer</a:t>
            </a:r>
            <a:r>
              <a:rPr lang="es-ES" dirty="0" smtClean="0"/>
              <a:t>)</a:t>
            </a:r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  <p:grpSp>
        <p:nvGrpSpPr>
          <p:cNvPr id="3" name="26 Grupo"/>
          <p:cNvGrpSpPr>
            <a:grpSpLocks/>
          </p:cNvGrpSpPr>
          <p:nvPr/>
        </p:nvGrpSpPr>
        <p:grpSpPr bwMode="auto">
          <a:xfrm>
            <a:off x="-6350" y="5049838"/>
            <a:ext cx="388938" cy="1624012"/>
            <a:chOff x="-6350" y="5029200"/>
            <a:chExt cx="388197" cy="1624012"/>
          </a:xfrm>
        </p:grpSpPr>
        <p:pic>
          <p:nvPicPr>
            <p:cNvPr id="12" name="Picture 4" descr="logo_csic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029200"/>
              <a:ext cx="381847" cy="53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5" descr="ific_2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-170200" y="5732800"/>
              <a:ext cx="711200" cy="37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6" descr="logo_uv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6350" y="6273800"/>
              <a:ext cx="373507" cy="37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7" name="3 Gráfico"/>
          <p:cNvGraphicFramePr/>
          <p:nvPr/>
        </p:nvGraphicFramePr>
        <p:xfrm>
          <a:off x="971600" y="1628800"/>
          <a:ext cx="7242943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1 CuadroTexto"/>
          <p:cNvSpPr txBox="1"/>
          <p:nvPr/>
        </p:nvSpPr>
        <p:spPr>
          <a:xfrm>
            <a:off x="5142798" y="4352225"/>
            <a:ext cx="2093498" cy="64807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dirty="0" err="1" smtClean="0"/>
              <a:t>T</a:t>
            </a:r>
            <a:r>
              <a:rPr lang="es-ES" sz="1800" baseline="-25000" dirty="0" err="1" smtClean="0"/>
              <a:t>out</a:t>
            </a:r>
            <a:r>
              <a:rPr lang="es-ES" sz="1800" dirty="0" smtClean="0"/>
              <a:t>=18.5ºC</a:t>
            </a:r>
            <a:endParaRPr lang="es-ES" sz="1800" dirty="0"/>
          </a:p>
        </p:txBody>
      </p:sp>
      <p:cxnSp>
        <p:nvCxnSpPr>
          <p:cNvPr id="21" name="20 Conector recto de flecha"/>
          <p:cNvCxnSpPr/>
          <p:nvPr/>
        </p:nvCxnSpPr>
        <p:spPr bwMode="auto">
          <a:xfrm>
            <a:off x="4546242" y="4555370"/>
            <a:ext cx="576064" cy="1588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22 CuadroTexto"/>
          <p:cNvSpPr txBox="1"/>
          <p:nvPr/>
        </p:nvSpPr>
        <p:spPr>
          <a:xfrm>
            <a:off x="5724128" y="494116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The</a:t>
            </a:r>
            <a:r>
              <a:rPr lang="es-ES" dirty="0" smtClean="0"/>
              <a:t> CDC </a:t>
            </a:r>
            <a:r>
              <a:rPr lang="es-ES" dirty="0" err="1" smtClean="0"/>
              <a:t>needs</a:t>
            </a:r>
            <a:r>
              <a:rPr lang="es-ES" dirty="0" smtClean="0"/>
              <a:t> 23ºC!</a:t>
            </a:r>
            <a:endParaRPr lang="es-ES" dirty="0"/>
          </a:p>
        </p:txBody>
      </p:sp>
      <p:sp>
        <p:nvSpPr>
          <p:cNvPr id="24" name="2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16" name="24 CuadroTexto"/>
          <p:cNvSpPr txBox="1">
            <a:spLocks noChangeArrowheads="1"/>
          </p:cNvSpPr>
          <p:nvPr/>
        </p:nvSpPr>
        <p:spPr bwMode="auto">
          <a:xfrm>
            <a:off x="4429124" y="6643688"/>
            <a:ext cx="4309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200" dirty="0" smtClean="0">
                <a:solidFill>
                  <a:srgbClr val="FFFFFF"/>
                </a:solidFill>
                <a:cs typeface="Arial" charset="0"/>
              </a:rPr>
              <a:t>11</a:t>
            </a:r>
            <a:endParaRPr lang="es-ES" sz="1200" dirty="0" smtClean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Strategies</a:t>
            </a:r>
            <a:r>
              <a:rPr lang="es-ES" dirty="0" smtClean="0"/>
              <a:t>: </a:t>
            </a:r>
            <a:r>
              <a:rPr lang="es-ES" dirty="0" err="1" smtClean="0"/>
              <a:t>Multilayer</a:t>
            </a:r>
            <a:r>
              <a:rPr lang="es-ES" dirty="0" smtClean="0"/>
              <a:t> </a:t>
            </a:r>
            <a:r>
              <a:rPr lang="es-ES" dirty="0" err="1" smtClean="0"/>
              <a:t>structure</a:t>
            </a:r>
            <a:endParaRPr lang="es-ES" dirty="0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  <p:pic>
        <p:nvPicPr>
          <p:cNvPr id="195586" name="Picture 2" descr="H:\DCIM\106_PANA\P1060602.JPG"/>
          <p:cNvPicPr>
            <a:picLocks noChangeAspect="1" noChangeArrowheads="1"/>
          </p:cNvPicPr>
          <p:nvPr/>
        </p:nvPicPr>
        <p:blipFill>
          <a:blip r:embed="rId2" cstate="print"/>
          <a:srcRect l="1799" t="3691" r="1938" b="738"/>
          <a:stretch>
            <a:fillRect/>
          </a:stretch>
        </p:blipFill>
        <p:spPr bwMode="auto">
          <a:xfrm>
            <a:off x="971600" y="1052736"/>
            <a:ext cx="7246951" cy="5396199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4722992" y="3622416"/>
            <a:ext cx="1959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solidFill>
                  <a:schemeClr val="tx2"/>
                </a:solidFill>
              </a:rPr>
              <a:t>8mm </a:t>
            </a:r>
            <a:r>
              <a:rPr lang="es-ES" sz="2000" dirty="0" err="1" smtClean="0"/>
              <a:t>Airex</a:t>
            </a:r>
            <a:endParaRPr lang="es-ES" sz="2000" dirty="0"/>
          </a:p>
        </p:txBody>
      </p:sp>
      <p:cxnSp>
        <p:nvCxnSpPr>
          <p:cNvPr id="7" name="6 Conector recto de flecha"/>
          <p:cNvCxnSpPr/>
          <p:nvPr/>
        </p:nvCxnSpPr>
        <p:spPr bwMode="auto">
          <a:xfrm rot="5400000">
            <a:off x="4684084" y="3834225"/>
            <a:ext cx="504056" cy="814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13" name="12 CuadroTexto"/>
          <p:cNvSpPr txBox="1"/>
          <p:nvPr/>
        </p:nvSpPr>
        <p:spPr>
          <a:xfrm>
            <a:off x="4971796" y="3148472"/>
            <a:ext cx="1959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solidFill>
                  <a:schemeClr val="tx2"/>
                </a:solidFill>
              </a:rPr>
              <a:t>5mm </a:t>
            </a:r>
            <a:r>
              <a:rPr lang="es-ES" sz="2000" dirty="0" err="1" smtClean="0"/>
              <a:t>Airex</a:t>
            </a:r>
            <a:endParaRPr lang="es-ES" sz="2000" dirty="0"/>
          </a:p>
        </p:txBody>
      </p:sp>
      <p:cxnSp>
        <p:nvCxnSpPr>
          <p:cNvPr id="14" name="13 Conector recto de flecha"/>
          <p:cNvCxnSpPr/>
          <p:nvPr/>
        </p:nvCxnSpPr>
        <p:spPr bwMode="auto">
          <a:xfrm rot="16200000" flipH="1">
            <a:off x="4968044" y="3392996"/>
            <a:ext cx="360042" cy="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grpSp>
        <p:nvGrpSpPr>
          <p:cNvPr id="17" name="26 Grupo"/>
          <p:cNvGrpSpPr>
            <a:grpSpLocks/>
          </p:cNvGrpSpPr>
          <p:nvPr/>
        </p:nvGrpSpPr>
        <p:grpSpPr bwMode="auto">
          <a:xfrm>
            <a:off x="-6350" y="5049838"/>
            <a:ext cx="388938" cy="1624012"/>
            <a:chOff x="-6350" y="5029200"/>
            <a:chExt cx="388197" cy="1624012"/>
          </a:xfrm>
        </p:grpSpPr>
        <p:pic>
          <p:nvPicPr>
            <p:cNvPr id="18" name="Picture 4" descr="logo_csic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5029200"/>
              <a:ext cx="381847" cy="53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5" descr="ific_2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5400000">
              <a:off x="-170200" y="5732800"/>
              <a:ext cx="711200" cy="37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6" descr="logo_uv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6350" y="6273800"/>
              <a:ext cx="373507" cy="37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20 Rectángulo redondeado"/>
          <p:cNvSpPr/>
          <p:nvPr/>
        </p:nvSpPr>
        <p:spPr bwMode="auto">
          <a:xfrm>
            <a:off x="1331640" y="1484784"/>
            <a:ext cx="2016224" cy="210963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Tahoma" pitchFamily="34" charset="0"/>
              </a:rPr>
              <a:t>Kapton</a:t>
            </a:r>
            <a:r>
              <a:rPr lang="es-ES" sz="1400" dirty="0" smtClean="0">
                <a:solidFill>
                  <a:schemeClr val="accent3"/>
                </a:solidFill>
                <a:latin typeface="Tahoma" pitchFamily="34" charset="0"/>
              </a:rPr>
              <a:t>: 0.025%X</a:t>
            </a:r>
            <a:r>
              <a:rPr lang="es-ES" sz="1400" baseline="-25000" dirty="0" smtClean="0">
                <a:solidFill>
                  <a:schemeClr val="accent3"/>
                </a:solidFill>
                <a:latin typeface="Tahoma" pitchFamily="34" charset="0"/>
              </a:rPr>
              <a:t>0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accent3"/>
              </a:solidFill>
              <a:effectLst/>
              <a:latin typeface="Tahoma" pitchFamily="34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s-ES" sz="1400" dirty="0" err="1" smtClean="0">
                <a:solidFill>
                  <a:schemeClr val="accent3"/>
                </a:solidFill>
                <a:latin typeface="Tahoma" pitchFamily="34" charset="0"/>
              </a:rPr>
              <a:t>Airex</a:t>
            </a:r>
            <a:r>
              <a:rPr lang="es-ES" sz="1400" dirty="0" smtClean="0">
                <a:solidFill>
                  <a:schemeClr val="accent3"/>
                </a:solidFill>
                <a:latin typeface="Tahoma" pitchFamily="34" charset="0"/>
              </a:rPr>
              <a:t>: 0.34%X</a:t>
            </a:r>
            <a:r>
              <a:rPr lang="es-ES" sz="1400" baseline="-25000" dirty="0" smtClean="0">
                <a:solidFill>
                  <a:schemeClr val="accent3"/>
                </a:solidFill>
                <a:latin typeface="Tahoma" pitchFamily="34" charset="0"/>
              </a:rPr>
              <a:t>0</a:t>
            </a:r>
            <a:endParaRPr lang="es-ES" sz="1400" dirty="0" smtClean="0">
              <a:solidFill>
                <a:schemeClr val="accent3"/>
              </a:solidFill>
              <a:latin typeface="Tahoma" pitchFamily="34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Tahoma" pitchFamily="34" charset="0"/>
              </a:rPr>
              <a:t>Al</a:t>
            </a:r>
            <a:r>
              <a:rPr lang="es-ES" sz="1400" dirty="0" smtClean="0">
                <a:solidFill>
                  <a:schemeClr val="accent3"/>
                </a:solidFill>
                <a:latin typeface="Tahoma" pitchFamily="34" charset="0"/>
              </a:rPr>
              <a:t>: 0.00067%X</a:t>
            </a:r>
            <a:r>
              <a:rPr lang="es-ES" sz="1400" baseline="-25000" dirty="0" smtClean="0">
                <a:solidFill>
                  <a:schemeClr val="accent3"/>
                </a:solidFill>
                <a:latin typeface="Tahoma" pitchFamily="34" charset="0"/>
              </a:rPr>
              <a:t>0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accent3"/>
              </a:solidFill>
              <a:effectLst/>
              <a:latin typeface="Tahoma" pitchFamily="34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Tahoma" pitchFamily="34" charset="0"/>
              </a:rPr>
              <a:t>Araldite</a:t>
            </a:r>
            <a:r>
              <a:rPr lang="es-ES" sz="1400" dirty="0" smtClean="0">
                <a:solidFill>
                  <a:schemeClr val="accent3"/>
                </a:solidFill>
                <a:latin typeface="Tahoma" pitchFamily="34" charset="0"/>
              </a:rPr>
              <a:t>: 0.075%X</a:t>
            </a:r>
            <a:r>
              <a:rPr lang="es-ES" sz="1400" baseline="-25000" dirty="0" smtClean="0">
                <a:solidFill>
                  <a:schemeClr val="accent3"/>
                </a:solidFill>
                <a:latin typeface="Tahoma" pitchFamily="34" charset="0"/>
              </a:rPr>
              <a:t>0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accent3"/>
              </a:solidFill>
              <a:effectLst/>
              <a:latin typeface="Tahoma" pitchFamily="34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sz="1400" dirty="0" smtClean="0">
              <a:solidFill>
                <a:schemeClr val="accent3"/>
              </a:solidFill>
              <a:latin typeface="Tahoma" pitchFamily="34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400" b="1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Tahoma" pitchFamily="34" charset="0"/>
              </a:rPr>
              <a:t>TOTAL: ~0.4%X</a:t>
            </a:r>
            <a:r>
              <a:rPr kumimoji="0" lang="es-ES" sz="1400" b="1" i="0" u="none" strike="noStrike" cap="none" normalizeH="0" baseline="-25000" dirty="0" smtClean="0">
                <a:ln>
                  <a:noFill/>
                </a:ln>
                <a:solidFill>
                  <a:schemeClr val="accent3"/>
                </a:solidFill>
                <a:effectLst/>
                <a:latin typeface="Tahoma" pitchFamily="34" charset="0"/>
              </a:rPr>
              <a:t>0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4572000" y="4149080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chemeClr val="accent3"/>
                </a:solidFill>
              </a:rPr>
              <a:t>The</a:t>
            </a:r>
            <a:r>
              <a:rPr lang="es-ES" dirty="0" smtClean="0">
                <a:solidFill>
                  <a:schemeClr val="accent3"/>
                </a:solidFill>
              </a:rPr>
              <a:t> material </a:t>
            </a:r>
            <a:r>
              <a:rPr lang="es-ES" dirty="0" err="1" smtClean="0">
                <a:solidFill>
                  <a:schemeClr val="accent3"/>
                </a:solidFill>
              </a:rPr>
              <a:t>budget</a:t>
            </a:r>
            <a:r>
              <a:rPr lang="es-ES" dirty="0" smtClean="0">
                <a:solidFill>
                  <a:schemeClr val="accent3"/>
                </a:solidFill>
              </a:rPr>
              <a:t> </a:t>
            </a:r>
            <a:r>
              <a:rPr lang="es-ES" dirty="0" err="1" smtClean="0">
                <a:solidFill>
                  <a:schemeClr val="accent3"/>
                </a:solidFill>
              </a:rPr>
              <a:t>is</a:t>
            </a:r>
            <a:r>
              <a:rPr lang="es-ES" dirty="0" smtClean="0">
                <a:solidFill>
                  <a:schemeClr val="accent3"/>
                </a:solidFill>
              </a:rPr>
              <a:t> </a:t>
            </a:r>
            <a:r>
              <a:rPr lang="es-ES" dirty="0" err="1" smtClean="0">
                <a:solidFill>
                  <a:schemeClr val="accent3"/>
                </a:solidFill>
              </a:rPr>
              <a:t>high</a:t>
            </a:r>
            <a:r>
              <a:rPr lang="es-ES" dirty="0" smtClean="0">
                <a:solidFill>
                  <a:schemeClr val="accent3"/>
                </a:solidFill>
              </a:rPr>
              <a:t> </a:t>
            </a:r>
            <a:r>
              <a:rPr lang="es-ES" dirty="0" err="1" smtClean="0">
                <a:solidFill>
                  <a:schemeClr val="accent3"/>
                </a:solidFill>
              </a:rPr>
              <a:t>but</a:t>
            </a:r>
            <a:r>
              <a:rPr lang="es-ES" dirty="0" smtClean="0">
                <a:solidFill>
                  <a:schemeClr val="accent3"/>
                </a:solidFill>
              </a:rPr>
              <a:t> </a:t>
            </a:r>
            <a:r>
              <a:rPr lang="es-ES" dirty="0" err="1" smtClean="0">
                <a:solidFill>
                  <a:schemeClr val="accent3"/>
                </a:solidFill>
              </a:rPr>
              <a:t>not</a:t>
            </a:r>
            <a:r>
              <a:rPr lang="es-ES" dirty="0" smtClean="0">
                <a:solidFill>
                  <a:schemeClr val="accent3"/>
                </a:solidFill>
              </a:rPr>
              <a:t> </a:t>
            </a:r>
            <a:r>
              <a:rPr lang="es-ES" dirty="0" err="1" smtClean="0">
                <a:solidFill>
                  <a:schemeClr val="accent3"/>
                </a:solidFill>
              </a:rPr>
              <a:t>using</a:t>
            </a:r>
            <a:r>
              <a:rPr lang="es-ES" dirty="0" smtClean="0">
                <a:solidFill>
                  <a:schemeClr val="accent3"/>
                </a:solidFill>
              </a:rPr>
              <a:t> a </a:t>
            </a:r>
            <a:r>
              <a:rPr lang="es-ES" dirty="0" err="1" smtClean="0">
                <a:solidFill>
                  <a:schemeClr val="accent3"/>
                </a:solidFill>
              </a:rPr>
              <a:t>heater</a:t>
            </a:r>
            <a:r>
              <a:rPr lang="es-ES" dirty="0" smtClean="0">
                <a:solidFill>
                  <a:schemeClr val="accent3"/>
                </a:solidFill>
              </a:rPr>
              <a:t>, </a:t>
            </a:r>
            <a:r>
              <a:rPr lang="es-ES" dirty="0" err="1" smtClean="0">
                <a:solidFill>
                  <a:schemeClr val="accent3"/>
                </a:solidFill>
              </a:rPr>
              <a:t>the</a:t>
            </a:r>
            <a:r>
              <a:rPr lang="es-ES" dirty="0" smtClean="0">
                <a:solidFill>
                  <a:schemeClr val="accent3"/>
                </a:solidFill>
              </a:rPr>
              <a:t> </a:t>
            </a:r>
            <a:r>
              <a:rPr lang="es-ES" dirty="0" err="1" smtClean="0">
                <a:solidFill>
                  <a:schemeClr val="accent3"/>
                </a:solidFill>
              </a:rPr>
              <a:t>system</a:t>
            </a:r>
            <a:r>
              <a:rPr lang="es-ES" dirty="0" smtClean="0">
                <a:solidFill>
                  <a:schemeClr val="accent3"/>
                </a:solidFill>
              </a:rPr>
              <a:t> </a:t>
            </a:r>
            <a:r>
              <a:rPr lang="es-ES" dirty="0" err="1" smtClean="0">
                <a:solidFill>
                  <a:schemeClr val="accent3"/>
                </a:solidFill>
              </a:rPr>
              <a:t>is</a:t>
            </a:r>
            <a:r>
              <a:rPr lang="es-ES" dirty="0" smtClean="0">
                <a:solidFill>
                  <a:schemeClr val="accent3"/>
                </a:solidFill>
              </a:rPr>
              <a:t> </a:t>
            </a:r>
            <a:r>
              <a:rPr lang="es-ES" dirty="0" err="1" smtClean="0">
                <a:solidFill>
                  <a:schemeClr val="accent3"/>
                </a:solidFill>
              </a:rPr>
              <a:t>simpler</a:t>
            </a:r>
            <a:endParaRPr lang="es-ES" dirty="0">
              <a:solidFill>
                <a:schemeClr val="accent3"/>
              </a:solidFill>
            </a:endParaRPr>
          </a:p>
        </p:txBody>
      </p:sp>
      <p:sp>
        <p:nvSpPr>
          <p:cNvPr id="16" name="24 CuadroTexto"/>
          <p:cNvSpPr txBox="1">
            <a:spLocks noChangeArrowheads="1"/>
          </p:cNvSpPr>
          <p:nvPr/>
        </p:nvSpPr>
        <p:spPr bwMode="auto">
          <a:xfrm>
            <a:off x="4429124" y="6643688"/>
            <a:ext cx="4309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200" dirty="0" smtClean="0">
                <a:solidFill>
                  <a:srgbClr val="FFFFFF"/>
                </a:solidFill>
                <a:cs typeface="Arial" charset="0"/>
              </a:rPr>
              <a:t>12</a:t>
            </a:r>
            <a:endParaRPr lang="es-ES" sz="1200" dirty="0" smtClean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Dummy</a:t>
            </a:r>
            <a:r>
              <a:rPr lang="es-ES" dirty="0" smtClean="0"/>
              <a:t> TE (</a:t>
            </a:r>
            <a:r>
              <a:rPr lang="es-ES" dirty="0" err="1" smtClean="0"/>
              <a:t>Double</a:t>
            </a:r>
            <a:r>
              <a:rPr lang="es-ES" dirty="0" smtClean="0"/>
              <a:t> </a:t>
            </a:r>
            <a:r>
              <a:rPr lang="es-ES" dirty="0" err="1" smtClean="0"/>
              <a:t>layer</a:t>
            </a:r>
            <a:r>
              <a:rPr lang="es-ES" dirty="0" smtClean="0"/>
              <a:t>)</a:t>
            </a:r>
            <a:endParaRPr lang="es-ES" dirty="0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  <p:graphicFrame>
        <p:nvGraphicFramePr>
          <p:cNvPr id="4" name="4 Gráfico"/>
          <p:cNvGraphicFramePr/>
          <p:nvPr/>
        </p:nvGraphicFramePr>
        <p:xfrm>
          <a:off x="899592" y="1412776"/>
          <a:ext cx="7704856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26 Grupo"/>
          <p:cNvGrpSpPr>
            <a:grpSpLocks/>
          </p:cNvGrpSpPr>
          <p:nvPr/>
        </p:nvGrpSpPr>
        <p:grpSpPr bwMode="auto">
          <a:xfrm>
            <a:off x="-6350" y="5049838"/>
            <a:ext cx="388938" cy="1624012"/>
            <a:chOff x="-6350" y="5029200"/>
            <a:chExt cx="388197" cy="1624012"/>
          </a:xfrm>
        </p:grpSpPr>
        <p:pic>
          <p:nvPicPr>
            <p:cNvPr id="7" name="Picture 4" descr="logo_csic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5029200"/>
              <a:ext cx="381847" cy="53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5" descr="ific_2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5400000">
              <a:off x="-170200" y="5732800"/>
              <a:ext cx="711200" cy="37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6" descr="logo_uv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6350" y="6273800"/>
              <a:ext cx="373507" cy="37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1 CuadroTexto"/>
          <p:cNvSpPr txBox="1"/>
          <p:nvPr/>
        </p:nvSpPr>
        <p:spPr>
          <a:xfrm>
            <a:off x="4355976" y="4293096"/>
            <a:ext cx="2093498" cy="64807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dirty="0" err="1" smtClean="0"/>
              <a:t>T</a:t>
            </a:r>
            <a:r>
              <a:rPr lang="es-ES" sz="1800" baseline="-25000" dirty="0" err="1" smtClean="0"/>
              <a:t>out</a:t>
            </a:r>
            <a:r>
              <a:rPr lang="es-ES" sz="1800" dirty="0" smtClean="0"/>
              <a:t>=19.7ºC</a:t>
            </a:r>
            <a:endParaRPr lang="es-ES" sz="1800" dirty="0"/>
          </a:p>
        </p:txBody>
      </p:sp>
      <p:cxnSp>
        <p:nvCxnSpPr>
          <p:cNvPr id="11" name="10 Conector recto de flecha"/>
          <p:cNvCxnSpPr/>
          <p:nvPr/>
        </p:nvCxnSpPr>
        <p:spPr bwMode="auto">
          <a:xfrm>
            <a:off x="3759420" y="4496241"/>
            <a:ext cx="576064" cy="1588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1 CuadroTexto"/>
          <p:cNvSpPr txBox="1"/>
          <p:nvPr/>
        </p:nvSpPr>
        <p:spPr>
          <a:xfrm>
            <a:off x="2339752" y="4293096"/>
            <a:ext cx="2093498" cy="64807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dirty="0" err="1" smtClean="0"/>
              <a:t>If</a:t>
            </a:r>
            <a:r>
              <a:rPr lang="es-ES" sz="1800" dirty="0" smtClean="0"/>
              <a:t> </a:t>
            </a:r>
            <a:r>
              <a:rPr lang="es-ES" sz="1800" dirty="0" err="1" smtClean="0"/>
              <a:t>T</a:t>
            </a:r>
            <a:r>
              <a:rPr lang="es-ES" sz="1800" baseline="-25000" dirty="0" err="1" smtClean="0"/>
              <a:t>in</a:t>
            </a:r>
            <a:r>
              <a:rPr lang="es-ES" sz="1800" dirty="0" smtClean="0"/>
              <a:t>=-10ºC</a:t>
            </a:r>
            <a:endParaRPr lang="es-ES" sz="1800" dirty="0"/>
          </a:p>
        </p:txBody>
      </p:sp>
      <p:sp>
        <p:nvSpPr>
          <p:cNvPr id="13" name="1 CuadroTexto"/>
          <p:cNvSpPr txBox="1"/>
          <p:nvPr/>
        </p:nvSpPr>
        <p:spPr>
          <a:xfrm>
            <a:off x="4350710" y="4725144"/>
            <a:ext cx="3965706" cy="64807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dirty="0" err="1" smtClean="0"/>
              <a:t>T</a:t>
            </a:r>
            <a:r>
              <a:rPr lang="es-ES" sz="1800" baseline="-25000" dirty="0" err="1" smtClean="0"/>
              <a:t>mid</a:t>
            </a:r>
            <a:r>
              <a:rPr lang="es-ES" sz="1800" dirty="0" smtClean="0"/>
              <a:t>=9.2ºC </a:t>
            </a:r>
            <a:r>
              <a:rPr lang="es-ES" sz="1800" dirty="0" err="1" smtClean="0"/>
              <a:t>Where</a:t>
            </a:r>
            <a:r>
              <a:rPr lang="es-ES" sz="1800" dirty="0" smtClean="0"/>
              <a:t> </a:t>
            </a:r>
            <a:r>
              <a:rPr lang="es-ES" sz="1800" dirty="0" err="1" smtClean="0"/>
              <a:t>we</a:t>
            </a:r>
            <a:r>
              <a:rPr lang="es-ES" sz="1800" dirty="0" smtClean="0"/>
              <a:t> </a:t>
            </a:r>
            <a:r>
              <a:rPr lang="es-ES" sz="1800" dirty="0" err="1" smtClean="0"/>
              <a:t>had</a:t>
            </a:r>
            <a:r>
              <a:rPr lang="es-ES" sz="1800" dirty="0" smtClean="0"/>
              <a:t> 18.5ºC !!</a:t>
            </a:r>
            <a:endParaRPr lang="es-ES" sz="18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5796136" y="429309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Not</a:t>
            </a:r>
            <a:r>
              <a:rPr lang="es-ES" dirty="0" smtClean="0"/>
              <a:t> </a:t>
            </a:r>
            <a:r>
              <a:rPr lang="es-ES" dirty="0" err="1" smtClean="0"/>
              <a:t>suficient</a:t>
            </a:r>
            <a:r>
              <a:rPr lang="es-ES" dirty="0" smtClean="0"/>
              <a:t> once </a:t>
            </a:r>
            <a:r>
              <a:rPr lang="es-ES" dirty="0" err="1" smtClean="0"/>
              <a:t>again</a:t>
            </a:r>
            <a:r>
              <a:rPr lang="es-ES" dirty="0" smtClean="0"/>
              <a:t>…</a:t>
            </a:r>
            <a:endParaRPr lang="es-ES" dirty="0"/>
          </a:p>
        </p:txBody>
      </p:sp>
      <p:sp>
        <p:nvSpPr>
          <p:cNvPr id="16" name="24 CuadroTexto"/>
          <p:cNvSpPr txBox="1">
            <a:spLocks noChangeArrowheads="1"/>
          </p:cNvSpPr>
          <p:nvPr/>
        </p:nvSpPr>
        <p:spPr bwMode="auto">
          <a:xfrm>
            <a:off x="4429124" y="6643688"/>
            <a:ext cx="4309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200" dirty="0" smtClean="0">
                <a:solidFill>
                  <a:srgbClr val="FFFFFF"/>
                </a:solidFill>
                <a:cs typeface="Arial" charset="0"/>
              </a:rPr>
              <a:t>13</a:t>
            </a:r>
            <a:endParaRPr lang="es-ES" sz="1200" dirty="0" smtClean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Comparison</a:t>
            </a:r>
            <a:endParaRPr lang="es-ES" dirty="0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  <p:grpSp>
        <p:nvGrpSpPr>
          <p:cNvPr id="4" name="26 Grupo"/>
          <p:cNvGrpSpPr>
            <a:grpSpLocks/>
          </p:cNvGrpSpPr>
          <p:nvPr/>
        </p:nvGrpSpPr>
        <p:grpSpPr bwMode="auto">
          <a:xfrm>
            <a:off x="-6350" y="5049838"/>
            <a:ext cx="388938" cy="1624012"/>
            <a:chOff x="-6350" y="5029200"/>
            <a:chExt cx="388197" cy="1624012"/>
          </a:xfrm>
        </p:grpSpPr>
        <p:pic>
          <p:nvPicPr>
            <p:cNvPr id="5" name="Picture 4" descr="logo_csic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029200"/>
              <a:ext cx="381847" cy="53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 descr="ific_2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-170200" y="5732800"/>
              <a:ext cx="711200" cy="37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 descr="logo_uv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6350" y="6273800"/>
              <a:ext cx="373507" cy="37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7 Rectángulo"/>
          <p:cNvSpPr/>
          <p:nvPr/>
        </p:nvSpPr>
        <p:spPr bwMode="auto">
          <a:xfrm>
            <a:off x="1403648" y="2492896"/>
            <a:ext cx="2736304" cy="288032"/>
          </a:xfrm>
          <a:prstGeom prst="rect">
            <a:avLst/>
          </a:prstGeom>
          <a:noFill/>
          <a:ln w="635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8 Rectángulo"/>
          <p:cNvSpPr/>
          <p:nvPr/>
        </p:nvSpPr>
        <p:spPr bwMode="auto">
          <a:xfrm>
            <a:off x="4716016" y="2495168"/>
            <a:ext cx="2736304" cy="288032"/>
          </a:xfrm>
          <a:prstGeom prst="rect">
            <a:avLst/>
          </a:prstGeom>
          <a:noFill/>
          <a:ln w="635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9 Rectángulo"/>
          <p:cNvSpPr/>
          <p:nvPr/>
        </p:nvSpPr>
        <p:spPr bwMode="auto">
          <a:xfrm>
            <a:off x="4716320" y="2290520"/>
            <a:ext cx="2736000" cy="180000"/>
          </a:xfrm>
          <a:prstGeom prst="rect">
            <a:avLst/>
          </a:prstGeom>
          <a:noFill/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10 Elipse"/>
          <p:cNvSpPr/>
          <p:nvPr/>
        </p:nvSpPr>
        <p:spPr bwMode="auto">
          <a:xfrm>
            <a:off x="2676264" y="2721560"/>
            <a:ext cx="144000" cy="144000"/>
          </a:xfrm>
          <a:prstGeom prst="ellipse">
            <a:avLst/>
          </a:prstGeom>
          <a:solidFill>
            <a:srgbClr val="FF0000"/>
          </a:solidFill>
          <a:ln w="635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12 Elipse"/>
          <p:cNvSpPr/>
          <p:nvPr/>
        </p:nvSpPr>
        <p:spPr bwMode="auto">
          <a:xfrm>
            <a:off x="2668728" y="2420888"/>
            <a:ext cx="144000" cy="144000"/>
          </a:xfrm>
          <a:prstGeom prst="ellipse">
            <a:avLst/>
          </a:prstGeom>
          <a:solidFill>
            <a:srgbClr val="FF0000"/>
          </a:solidFill>
          <a:ln w="635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4" name="13 Elipse"/>
          <p:cNvSpPr/>
          <p:nvPr/>
        </p:nvSpPr>
        <p:spPr bwMode="auto">
          <a:xfrm>
            <a:off x="6012160" y="2708920"/>
            <a:ext cx="144000" cy="144000"/>
          </a:xfrm>
          <a:prstGeom prst="ellipse">
            <a:avLst/>
          </a:prstGeom>
          <a:solidFill>
            <a:srgbClr val="FF0000"/>
          </a:solidFill>
          <a:ln w="635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5" name="14 Elipse"/>
          <p:cNvSpPr/>
          <p:nvPr/>
        </p:nvSpPr>
        <p:spPr bwMode="auto">
          <a:xfrm>
            <a:off x="6004624" y="2408248"/>
            <a:ext cx="144000" cy="144000"/>
          </a:xfrm>
          <a:prstGeom prst="ellipse">
            <a:avLst/>
          </a:prstGeom>
          <a:solidFill>
            <a:srgbClr val="FF0000"/>
          </a:solidFill>
          <a:ln w="635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7" name="16 Elipse"/>
          <p:cNvSpPr/>
          <p:nvPr/>
        </p:nvSpPr>
        <p:spPr bwMode="auto">
          <a:xfrm>
            <a:off x="6004624" y="2202104"/>
            <a:ext cx="144000" cy="144000"/>
          </a:xfrm>
          <a:prstGeom prst="ellipse">
            <a:avLst/>
          </a:prstGeom>
          <a:solidFill>
            <a:srgbClr val="FF0000"/>
          </a:solidFill>
          <a:ln w="635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8" name="1 CuadroTexto"/>
          <p:cNvSpPr txBox="1"/>
          <p:nvPr/>
        </p:nvSpPr>
        <p:spPr>
          <a:xfrm>
            <a:off x="2195736" y="2924944"/>
            <a:ext cx="1512182" cy="64806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dirty="0" err="1" smtClean="0"/>
              <a:t>T</a:t>
            </a:r>
            <a:r>
              <a:rPr lang="es-ES" sz="1800" baseline="-25000" dirty="0" err="1" smtClean="0"/>
              <a:t>in</a:t>
            </a:r>
            <a:r>
              <a:rPr lang="es-ES" sz="1800" dirty="0" smtClean="0"/>
              <a:t>=-10ºC</a:t>
            </a:r>
          </a:p>
        </p:txBody>
      </p:sp>
      <p:sp>
        <p:nvSpPr>
          <p:cNvPr id="19" name="1 CuadroTexto"/>
          <p:cNvSpPr txBox="1"/>
          <p:nvPr/>
        </p:nvSpPr>
        <p:spPr>
          <a:xfrm>
            <a:off x="5562682" y="2893880"/>
            <a:ext cx="1512182" cy="64806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dirty="0" err="1" smtClean="0"/>
              <a:t>T</a:t>
            </a:r>
            <a:r>
              <a:rPr lang="es-ES" sz="1800" baseline="-25000" dirty="0" err="1" smtClean="0"/>
              <a:t>in</a:t>
            </a:r>
            <a:r>
              <a:rPr lang="es-ES" sz="1800" dirty="0" smtClean="0"/>
              <a:t>=-10ºC</a:t>
            </a:r>
          </a:p>
        </p:txBody>
      </p:sp>
      <p:sp>
        <p:nvSpPr>
          <p:cNvPr id="20" name="1 CuadroTexto"/>
          <p:cNvSpPr txBox="1"/>
          <p:nvPr/>
        </p:nvSpPr>
        <p:spPr>
          <a:xfrm>
            <a:off x="5405032" y="1755400"/>
            <a:ext cx="2093498" cy="64807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dirty="0" err="1" smtClean="0"/>
              <a:t>T</a:t>
            </a:r>
            <a:r>
              <a:rPr lang="es-ES" sz="1800" baseline="-25000" dirty="0" err="1" smtClean="0"/>
              <a:t>out</a:t>
            </a:r>
            <a:r>
              <a:rPr lang="es-ES" sz="1800" dirty="0" smtClean="0"/>
              <a:t>=19.7ºC</a:t>
            </a:r>
            <a:endParaRPr lang="es-ES" sz="1800" dirty="0"/>
          </a:p>
        </p:txBody>
      </p:sp>
      <p:sp>
        <p:nvSpPr>
          <p:cNvPr id="21" name="1 CuadroTexto"/>
          <p:cNvSpPr txBox="1"/>
          <p:nvPr/>
        </p:nvSpPr>
        <p:spPr>
          <a:xfrm>
            <a:off x="2095008" y="1967656"/>
            <a:ext cx="2093498" cy="64807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dirty="0" err="1" smtClean="0"/>
              <a:t>T</a:t>
            </a:r>
            <a:r>
              <a:rPr lang="es-ES" sz="1800" baseline="-25000" dirty="0" err="1" smtClean="0"/>
              <a:t>out</a:t>
            </a:r>
            <a:r>
              <a:rPr lang="es-ES" sz="1800" dirty="0" smtClean="0"/>
              <a:t>=18.5ºC</a:t>
            </a:r>
            <a:endParaRPr lang="es-ES" sz="1800" dirty="0"/>
          </a:p>
        </p:txBody>
      </p:sp>
      <p:sp>
        <p:nvSpPr>
          <p:cNvPr id="22" name="1 CuadroTexto"/>
          <p:cNvSpPr txBox="1"/>
          <p:nvPr/>
        </p:nvSpPr>
        <p:spPr>
          <a:xfrm>
            <a:off x="6197120" y="2311704"/>
            <a:ext cx="1080120" cy="184960"/>
          </a:xfrm>
          <a:prstGeom prst="rect">
            <a:avLst/>
          </a:prstGeom>
          <a:noFill/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 err="1" smtClean="0"/>
              <a:t>T</a:t>
            </a:r>
            <a:r>
              <a:rPr lang="es-ES" sz="1400" baseline="-25000" dirty="0" err="1" smtClean="0"/>
              <a:t>mid</a:t>
            </a:r>
            <a:r>
              <a:rPr lang="es-ES" sz="1400" dirty="0" smtClean="0"/>
              <a:t>=9.2ºC</a:t>
            </a:r>
            <a:endParaRPr lang="es-ES" sz="1400" dirty="0"/>
          </a:p>
        </p:txBody>
      </p:sp>
      <p:sp>
        <p:nvSpPr>
          <p:cNvPr id="23" name="22 CuadroTexto"/>
          <p:cNvSpPr txBox="1"/>
          <p:nvPr/>
        </p:nvSpPr>
        <p:spPr>
          <a:xfrm>
            <a:off x="611560" y="4293096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err="1" smtClean="0"/>
              <a:t>If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material </a:t>
            </a:r>
            <a:r>
              <a:rPr lang="es-ES" dirty="0" err="1" smtClean="0"/>
              <a:t>budget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not</a:t>
            </a:r>
            <a:r>
              <a:rPr lang="es-ES" dirty="0" smtClean="0"/>
              <a:t> </a:t>
            </a:r>
            <a:r>
              <a:rPr lang="es-ES" dirty="0" err="1" smtClean="0"/>
              <a:t>too</a:t>
            </a:r>
            <a:r>
              <a:rPr lang="es-ES" dirty="0" smtClean="0"/>
              <a:t> </a:t>
            </a:r>
            <a:r>
              <a:rPr lang="es-ES" dirty="0" err="1" smtClean="0"/>
              <a:t>much</a:t>
            </a:r>
            <a:r>
              <a:rPr lang="es-ES" dirty="0" smtClean="0"/>
              <a:t>,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strategy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follow</a:t>
            </a:r>
            <a:r>
              <a:rPr lang="es-ES" dirty="0" smtClean="0"/>
              <a:t> </a:t>
            </a:r>
            <a:r>
              <a:rPr lang="es-ES" dirty="0" err="1" smtClean="0"/>
              <a:t>should</a:t>
            </a:r>
            <a:r>
              <a:rPr lang="es-ES" dirty="0" smtClean="0"/>
              <a:t> </a:t>
            </a:r>
            <a:r>
              <a:rPr lang="es-ES" dirty="0" err="1" smtClean="0"/>
              <a:t>be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heat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outer</a:t>
            </a:r>
            <a:r>
              <a:rPr lang="es-ES" dirty="0" smtClean="0"/>
              <a:t> </a:t>
            </a:r>
            <a:r>
              <a:rPr lang="es-ES" dirty="0" err="1" smtClean="0"/>
              <a:t>surface</a:t>
            </a:r>
            <a:r>
              <a:rPr lang="es-ES" dirty="0" smtClean="0"/>
              <a:t> (</a:t>
            </a:r>
            <a:r>
              <a:rPr lang="es-ES" dirty="0" err="1" smtClean="0"/>
              <a:t>heater</a:t>
            </a:r>
            <a:r>
              <a:rPr lang="es-ES" dirty="0" smtClean="0"/>
              <a:t>) of a ‘</a:t>
            </a:r>
            <a:r>
              <a:rPr lang="es-ES" dirty="0" err="1" smtClean="0"/>
              <a:t>thin</a:t>
            </a:r>
            <a:r>
              <a:rPr lang="es-ES" dirty="0" smtClean="0"/>
              <a:t>’ </a:t>
            </a:r>
            <a:r>
              <a:rPr lang="es-ES" dirty="0" err="1" smtClean="0"/>
              <a:t>Airex</a:t>
            </a:r>
            <a:r>
              <a:rPr lang="es-ES" dirty="0" smtClean="0"/>
              <a:t> </a:t>
            </a:r>
            <a:r>
              <a:rPr lang="es-ES" dirty="0" err="1" smtClean="0"/>
              <a:t>layer</a:t>
            </a:r>
            <a:r>
              <a:rPr lang="es-ES" dirty="0" smtClean="0"/>
              <a:t> </a:t>
            </a:r>
            <a:r>
              <a:rPr lang="es-ES" dirty="0" err="1" smtClean="0"/>
              <a:t>instead</a:t>
            </a:r>
            <a:r>
              <a:rPr lang="es-ES" dirty="0" smtClean="0"/>
              <a:t> of </a:t>
            </a:r>
            <a:r>
              <a:rPr lang="es-ES" dirty="0" err="1" smtClean="0"/>
              <a:t>trying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insulate</a:t>
            </a:r>
            <a:r>
              <a:rPr lang="es-ES" dirty="0" smtClean="0"/>
              <a:t> </a:t>
            </a:r>
            <a:r>
              <a:rPr lang="es-ES" dirty="0" err="1" smtClean="0"/>
              <a:t>it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a </a:t>
            </a:r>
            <a:r>
              <a:rPr lang="es-ES" dirty="0" err="1" smtClean="0"/>
              <a:t>thick</a:t>
            </a:r>
            <a:r>
              <a:rPr lang="es-ES" dirty="0" smtClean="0"/>
              <a:t> </a:t>
            </a:r>
            <a:r>
              <a:rPr lang="es-ES" dirty="0" err="1" smtClean="0"/>
              <a:t>one</a:t>
            </a:r>
            <a:endParaRPr lang="es-ES" dirty="0"/>
          </a:p>
        </p:txBody>
      </p:sp>
      <p:sp>
        <p:nvSpPr>
          <p:cNvPr id="24" name="23 CuadroTexto"/>
          <p:cNvSpPr txBox="1"/>
          <p:nvPr/>
        </p:nvSpPr>
        <p:spPr>
          <a:xfrm>
            <a:off x="971600" y="3356992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isolation</a:t>
            </a:r>
            <a:r>
              <a:rPr lang="es-ES" dirty="0" smtClean="0"/>
              <a:t> comes </a:t>
            </a:r>
            <a:r>
              <a:rPr lang="es-ES" dirty="0" err="1" smtClean="0"/>
              <a:t>not</a:t>
            </a:r>
            <a:r>
              <a:rPr lang="es-ES" dirty="0" smtClean="0"/>
              <a:t> </a:t>
            </a:r>
            <a:r>
              <a:rPr lang="es-ES" dirty="0" err="1" smtClean="0"/>
              <a:t>really</a:t>
            </a:r>
            <a:r>
              <a:rPr lang="es-ES" dirty="0" smtClean="0"/>
              <a:t>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Airex</a:t>
            </a:r>
            <a:r>
              <a:rPr lang="es-ES" dirty="0" smtClean="0"/>
              <a:t> (</a:t>
            </a:r>
            <a:r>
              <a:rPr lang="es-ES" dirty="0" err="1" smtClean="0"/>
              <a:t>that</a:t>
            </a:r>
            <a:r>
              <a:rPr lang="es-ES" dirty="0" smtClean="0"/>
              <a:t> </a:t>
            </a:r>
            <a:r>
              <a:rPr lang="es-ES" dirty="0" err="1" smtClean="0"/>
              <a:t>certainly</a:t>
            </a:r>
            <a:r>
              <a:rPr lang="es-ES" dirty="0" smtClean="0"/>
              <a:t> </a:t>
            </a:r>
            <a:r>
              <a:rPr lang="es-ES" dirty="0" err="1" smtClean="0"/>
              <a:t>helps</a:t>
            </a:r>
            <a:r>
              <a:rPr lang="es-ES" dirty="0" smtClean="0"/>
              <a:t>), </a:t>
            </a:r>
            <a:r>
              <a:rPr lang="es-ES" dirty="0" err="1" smtClean="0"/>
              <a:t>but</a:t>
            </a:r>
            <a:r>
              <a:rPr lang="es-ES" dirty="0" smtClean="0"/>
              <a:t>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infinite</a:t>
            </a:r>
            <a:r>
              <a:rPr lang="es-ES" dirty="0" smtClean="0"/>
              <a:t> </a:t>
            </a:r>
            <a:r>
              <a:rPr lang="es-ES" dirty="0" err="1" smtClean="0"/>
              <a:t>warm</a:t>
            </a:r>
            <a:r>
              <a:rPr lang="es-ES" dirty="0" smtClean="0"/>
              <a:t> air </a:t>
            </a:r>
            <a:r>
              <a:rPr lang="es-ES" dirty="0" err="1" smtClean="0"/>
              <a:t>outside</a:t>
            </a:r>
            <a:r>
              <a:rPr lang="es-ES" dirty="0" smtClean="0"/>
              <a:t>…</a:t>
            </a:r>
            <a:endParaRPr lang="es-ES" dirty="0"/>
          </a:p>
        </p:txBody>
      </p:sp>
      <p:sp>
        <p:nvSpPr>
          <p:cNvPr id="25" name="24 CuadroTexto"/>
          <p:cNvSpPr txBox="1"/>
          <p:nvPr/>
        </p:nvSpPr>
        <p:spPr>
          <a:xfrm>
            <a:off x="683568" y="24208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8mm</a:t>
            </a:r>
            <a:endParaRPr lang="es-ES" dirty="0"/>
          </a:p>
        </p:txBody>
      </p:sp>
      <p:sp>
        <p:nvSpPr>
          <p:cNvPr id="26" name="25 CuadroTexto"/>
          <p:cNvSpPr txBox="1"/>
          <p:nvPr/>
        </p:nvSpPr>
        <p:spPr>
          <a:xfrm>
            <a:off x="7596336" y="250654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8mm</a:t>
            </a:r>
            <a:endParaRPr lang="es-ES" dirty="0"/>
          </a:p>
        </p:txBody>
      </p:sp>
      <p:sp>
        <p:nvSpPr>
          <p:cNvPr id="27" name="26 CuadroTexto"/>
          <p:cNvSpPr txBox="1"/>
          <p:nvPr/>
        </p:nvSpPr>
        <p:spPr>
          <a:xfrm>
            <a:off x="7596336" y="223216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5mm</a:t>
            </a:r>
            <a:endParaRPr lang="es-ES" dirty="0"/>
          </a:p>
        </p:txBody>
      </p:sp>
      <p:sp>
        <p:nvSpPr>
          <p:cNvPr id="29" name="28 CuadroTexto"/>
          <p:cNvSpPr txBox="1"/>
          <p:nvPr/>
        </p:nvSpPr>
        <p:spPr>
          <a:xfrm>
            <a:off x="1966064" y="105273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Single </a:t>
            </a:r>
            <a:r>
              <a:rPr lang="es-ES" dirty="0" err="1" smtClean="0"/>
              <a:t>layer</a:t>
            </a:r>
            <a:endParaRPr lang="es-ES" dirty="0"/>
          </a:p>
        </p:txBody>
      </p:sp>
      <p:sp>
        <p:nvSpPr>
          <p:cNvPr id="30" name="29 CuadroTexto"/>
          <p:cNvSpPr txBox="1"/>
          <p:nvPr/>
        </p:nvSpPr>
        <p:spPr>
          <a:xfrm>
            <a:off x="5305728" y="106638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Multiple</a:t>
            </a:r>
            <a:r>
              <a:rPr lang="es-ES" dirty="0" smtClean="0"/>
              <a:t> </a:t>
            </a:r>
            <a:r>
              <a:rPr lang="es-ES" dirty="0" err="1" smtClean="0"/>
              <a:t>layer</a:t>
            </a:r>
            <a:endParaRPr lang="es-ES" dirty="0"/>
          </a:p>
        </p:txBody>
      </p:sp>
      <p:sp>
        <p:nvSpPr>
          <p:cNvPr id="31" name="30 CuadroTexto"/>
          <p:cNvSpPr txBox="1"/>
          <p:nvPr/>
        </p:nvSpPr>
        <p:spPr>
          <a:xfrm>
            <a:off x="611560" y="5301208"/>
            <a:ext cx="8676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Let’s</a:t>
            </a:r>
            <a:r>
              <a:rPr lang="es-ES" dirty="0" smtClean="0"/>
              <a:t> </a:t>
            </a:r>
            <a:r>
              <a:rPr lang="es-ES" dirty="0" err="1" smtClean="0"/>
              <a:t>go</a:t>
            </a:r>
            <a:r>
              <a:rPr lang="es-ES" dirty="0" smtClean="0"/>
              <a:t> back and try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an</a:t>
            </a:r>
            <a:r>
              <a:rPr lang="es-ES" dirty="0" smtClean="0"/>
              <a:t> ‘</a:t>
            </a:r>
            <a:r>
              <a:rPr lang="es-ES" i="1" dirty="0" smtClean="0"/>
              <a:t>a la ATLAS</a:t>
            </a:r>
            <a:r>
              <a:rPr lang="es-ES" dirty="0" smtClean="0"/>
              <a:t>’ </a:t>
            </a:r>
            <a:r>
              <a:rPr lang="es-ES" dirty="0" err="1" smtClean="0"/>
              <a:t>solution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thin</a:t>
            </a:r>
            <a:r>
              <a:rPr lang="es-ES" dirty="0" smtClean="0"/>
              <a:t> </a:t>
            </a:r>
            <a:r>
              <a:rPr lang="es-ES" dirty="0" err="1" smtClean="0"/>
              <a:t>AIREX+Heater</a:t>
            </a:r>
            <a:endParaRPr lang="es-ES" dirty="0"/>
          </a:p>
        </p:txBody>
      </p:sp>
      <p:sp>
        <p:nvSpPr>
          <p:cNvPr id="32" name="31 CuadroTexto"/>
          <p:cNvSpPr txBox="1"/>
          <p:nvPr/>
        </p:nvSpPr>
        <p:spPr>
          <a:xfrm>
            <a:off x="1259632" y="5805264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Will</a:t>
            </a:r>
            <a:r>
              <a:rPr lang="es-ES" dirty="0" smtClean="0"/>
              <a:t> </a:t>
            </a:r>
            <a:r>
              <a:rPr lang="es-ES" dirty="0" err="1" smtClean="0"/>
              <a:t>this</a:t>
            </a:r>
            <a:r>
              <a:rPr lang="es-ES" dirty="0" smtClean="0"/>
              <a:t> </a:t>
            </a:r>
            <a:r>
              <a:rPr lang="es-ES" dirty="0" err="1" smtClean="0"/>
              <a:t>heater</a:t>
            </a:r>
            <a:r>
              <a:rPr lang="es-ES" dirty="0" smtClean="0"/>
              <a:t> </a:t>
            </a:r>
            <a:r>
              <a:rPr lang="es-ES" dirty="0" err="1" smtClean="0"/>
              <a:t>influence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air </a:t>
            </a:r>
            <a:r>
              <a:rPr lang="es-ES" dirty="0" err="1" smtClean="0"/>
              <a:t>inside</a:t>
            </a:r>
            <a:r>
              <a:rPr lang="es-ES" dirty="0" smtClean="0"/>
              <a:t>?</a:t>
            </a:r>
          </a:p>
          <a:p>
            <a:pPr lvl="1"/>
            <a:r>
              <a:rPr lang="es-ES" dirty="0" smtClean="0"/>
              <a:t>A </a:t>
            </a:r>
            <a:r>
              <a:rPr lang="es-ES" dirty="0" err="1" smtClean="0"/>
              <a:t>big</a:t>
            </a:r>
            <a:r>
              <a:rPr lang="es-ES" dirty="0" smtClean="0"/>
              <a:t> </a:t>
            </a:r>
            <a:r>
              <a:rPr lang="es-ES" dirty="0" err="1" smtClean="0"/>
              <a:t>heater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ordered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study</a:t>
            </a:r>
            <a:r>
              <a:rPr lang="es-ES" dirty="0" smtClean="0"/>
              <a:t> </a:t>
            </a:r>
            <a:r>
              <a:rPr lang="es-ES" dirty="0" err="1" smtClean="0"/>
              <a:t>if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air </a:t>
            </a:r>
            <a:r>
              <a:rPr lang="es-ES" dirty="0" err="1" smtClean="0"/>
              <a:t>inside</a:t>
            </a:r>
            <a:r>
              <a:rPr lang="es-ES" dirty="0" smtClean="0"/>
              <a:t> </a:t>
            </a:r>
            <a:r>
              <a:rPr lang="es-ES" dirty="0" err="1" smtClean="0"/>
              <a:t>will</a:t>
            </a:r>
            <a:r>
              <a:rPr lang="es-ES" dirty="0" smtClean="0"/>
              <a:t> </a:t>
            </a:r>
            <a:r>
              <a:rPr lang="es-ES" dirty="0" err="1" smtClean="0"/>
              <a:t>be</a:t>
            </a:r>
            <a:r>
              <a:rPr lang="es-ES" dirty="0" smtClean="0"/>
              <a:t> </a:t>
            </a:r>
            <a:r>
              <a:rPr lang="es-ES" dirty="0" err="1" smtClean="0"/>
              <a:t>heated</a:t>
            </a:r>
            <a:endParaRPr lang="es-ES" dirty="0"/>
          </a:p>
        </p:txBody>
      </p:sp>
      <p:sp>
        <p:nvSpPr>
          <p:cNvPr id="33" name="24 CuadroTexto"/>
          <p:cNvSpPr txBox="1">
            <a:spLocks noChangeArrowheads="1"/>
          </p:cNvSpPr>
          <p:nvPr/>
        </p:nvSpPr>
        <p:spPr bwMode="auto">
          <a:xfrm>
            <a:off x="4429124" y="6643688"/>
            <a:ext cx="4309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200" dirty="0" smtClean="0">
                <a:solidFill>
                  <a:srgbClr val="FFFFFF"/>
                </a:solidFill>
                <a:cs typeface="Arial" charset="0"/>
              </a:rPr>
              <a:t>14</a:t>
            </a:r>
            <a:endParaRPr lang="es-ES" sz="1200" dirty="0" smtClean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Option</a:t>
            </a:r>
            <a:r>
              <a:rPr lang="es-ES" dirty="0" smtClean="0"/>
              <a:t> 2: </a:t>
            </a:r>
            <a:r>
              <a:rPr lang="es-ES" dirty="0" err="1" smtClean="0"/>
              <a:t>Cryogel</a:t>
            </a:r>
            <a:r>
              <a:rPr lang="es-ES" dirty="0" smtClean="0"/>
              <a:t> (</a:t>
            </a:r>
            <a:r>
              <a:rPr lang="es-ES" dirty="0" err="1" smtClean="0"/>
              <a:t>High</a:t>
            </a:r>
            <a:r>
              <a:rPr lang="es-ES" dirty="0" smtClean="0"/>
              <a:t> performance)</a:t>
            </a:r>
            <a:endParaRPr lang="es-E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  <p:pic>
        <p:nvPicPr>
          <p:cNvPr id="1699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7948" y="2780928"/>
            <a:ext cx="4238625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9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052736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CuadroTexto"/>
          <p:cNvSpPr txBox="1"/>
          <p:nvPr/>
        </p:nvSpPr>
        <p:spPr>
          <a:xfrm>
            <a:off x="2051720" y="2492896"/>
            <a:ext cx="23762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err="1" smtClean="0">
                <a:solidFill>
                  <a:schemeClr val="accent3"/>
                </a:solidFill>
              </a:rPr>
              <a:t>Oxy-acetylene</a:t>
            </a:r>
            <a:r>
              <a:rPr lang="es-ES" sz="1000" dirty="0" smtClean="0">
                <a:solidFill>
                  <a:schemeClr val="accent3"/>
                </a:solidFill>
              </a:rPr>
              <a:t> </a:t>
            </a:r>
            <a:r>
              <a:rPr lang="es-ES" sz="1000" dirty="0" err="1" smtClean="0">
                <a:solidFill>
                  <a:schemeClr val="accent3"/>
                </a:solidFill>
              </a:rPr>
              <a:t>torch</a:t>
            </a:r>
            <a:endParaRPr lang="es-ES" sz="1000" dirty="0">
              <a:solidFill>
                <a:schemeClr val="accent3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11560" y="3573016"/>
            <a:ext cx="40324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dirty="0" smtClean="0"/>
              <a:t>ATLAS</a:t>
            </a:r>
            <a:r>
              <a:rPr lang="en-GB" dirty="0" smtClean="0"/>
              <a:t> OTE (Outer Thermal Enclosure) </a:t>
            </a:r>
            <a:r>
              <a:rPr lang="en-GB" dirty="0" smtClean="0">
                <a:latin typeface="Calibri"/>
              </a:rPr>
              <a:t>→ </a:t>
            </a:r>
            <a:r>
              <a:rPr lang="en-GB" dirty="0" err="1" smtClean="0"/>
              <a:t>Pyrogel</a:t>
            </a:r>
            <a:r>
              <a:rPr lang="en-GB" dirty="0" smtClean="0"/>
              <a:t> AR5401+Airex R82</a:t>
            </a:r>
            <a:endParaRPr lang="es-ES" dirty="0" smtClean="0"/>
          </a:p>
          <a:p>
            <a:pPr algn="just"/>
            <a:endParaRPr lang="es-ES" dirty="0" smtClean="0"/>
          </a:p>
          <a:p>
            <a:pPr algn="just"/>
            <a:r>
              <a:rPr lang="en-US" dirty="0" smtClean="0"/>
              <a:t>Operating temperature from -200°C to +600°C</a:t>
            </a:r>
          </a:p>
          <a:p>
            <a:pPr algn="just"/>
            <a:endParaRPr lang="es-ES" dirty="0" smtClean="0"/>
          </a:p>
          <a:p>
            <a:pPr algn="just"/>
            <a:r>
              <a:rPr lang="en-US" dirty="0" smtClean="0"/>
              <a:t>Thermal conductivity: &lt;0.015W/</a:t>
            </a:r>
            <a:r>
              <a:rPr lang="en-US" dirty="0" err="1" smtClean="0"/>
              <a:t>mK</a:t>
            </a:r>
            <a:r>
              <a:rPr lang="en-US" dirty="0" smtClean="0"/>
              <a:t> (half of the previous </a:t>
            </a:r>
            <a:r>
              <a:rPr lang="en-US" dirty="0" smtClean="0"/>
              <a:t>one!)</a:t>
            </a:r>
            <a:endParaRPr lang="es-ES" dirty="0" smtClean="0"/>
          </a:p>
        </p:txBody>
      </p:sp>
      <p:pic>
        <p:nvPicPr>
          <p:cNvPr id="1699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196752"/>
            <a:ext cx="226825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26 Grupo"/>
          <p:cNvGrpSpPr>
            <a:grpSpLocks/>
          </p:cNvGrpSpPr>
          <p:nvPr/>
        </p:nvGrpSpPr>
        <p:grpSpPr bwMode="auto">
          <a:xfrm>
            <a:off x="-6350" y="5049838"/>
            <a:ext cx="388938" cy="1624012"/>
            <a:chOff x="-6350" y="5029200"/>
            <a:chExt cx="388197" cy="1624012"/>
          </a:xfrm>
        </p:grpSpPr>
        <p:pic>
          <p:nvPicPr>
            <p:cNvPr id="16" name="Picture 4" descr="logo_csic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5029200"/>
              <a:ext cx="381847" cy="53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5" descr="ific_2a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5400000">
              <a:off x="-170200" y="5732800"/>
              <a:ext cx="711200" cy="37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6" descr="logo_uv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-6350" y="6273800"/>
              <a:ext cx="373507" cy="37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18 CuadroTexto"/>
          <p:cNvSpPr txBox="1"/>
          <p:nvPr/>
        </p:nvSpPr>
        <p:spPr>
          <a:xfrm>
            <a:off x="6012160" y="1628800"/>
            <a:ext cx="284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Encapsulation</a:t>
            </a:r>
            <a:r>
              <a:rPr lang="es-ES" dirty="0" smtClean="0"/>
              <a:t> </a:t>
            </a:r>
            <a:r>
              <a:rPr lang="es-ES" dirty="0" err="1" smtClean="0"/>
              <a:t>needed</a:t>
            </a:r>
            <a:endParaRPr lang="es-ES" dirty="0" smtClean="0"/>
          </a:p>
          <a:p>
            <a:r>
              <a:rPr lang="es-ES" dirty="0" err="1" smtClean="0"/>
              <a:t>Difficult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handle</a:t>
            </a:r>
            <a:endParaRPr lang="es-ES" dirty="0" smtClean="0"/>
          </a:p>
        </p:txBody>
      </p:sp>
      <p:sp>
        <p:nvSpPr>
          <p:cNvPr id="21" name="24 CuadroTexto"/>
          <p:cNvSpPr txBox="1">
            <a:spLocks noChangeArrowheads="1"/>
          </p:cNvSpPr>
          <p:nvPr/>
        </p:nvSpPr>
        <p:spPr bwMode="auto">
          <a:xfrm>
            <a:off x="4429124" y="6643688"/>
            <a:ext cx="4309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200" dirty="0" smtClean="0">
                <a:solidFill>
                  <a:srgbClr val="FFFFFF"/>
                </a:solidFill>
                <a:cs typeface="Arial" charset="0"/>
              </a:rPr>
              <a:t>15</a:t>
            </a:r>
            <a:endParaRPr lang="es-ES" sz="1200" dirty="0" smtClean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Samples</a:t>
            </a:r>
            <a:r>
              <a:rPr lang="es-ES" dirty="0" smtClean="0"/>
              <a:t> (</a:t>
            </a:r>
            <a:r>
              <a:rPr lang="es-ES" dirty="0" err="1" smtClean="0"/>
              <a:t>cryogel+encapsulation</a:t>
            </a:r>
            <a:r>
              <a:rPr lang="es-ES" dirty="0" smtClean="0"/>
              <a:t>)</a:t>
            </a:r>
            <a:endParaRPr lang="es-ES" dirty="0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  <p:pic>
        <p:nvPicPr>
          <p:cNvPr id="2050" name="Picture 2" descr="H:\DCIM\106_PANA\P1060605.JPG"/>
          <p:cNvPicPr>
            <a:picLocks noChangeAspect="1" noChangeArrowheads="1"/>
          </p:cNvPicPr>
          <p:nvPr/>
        </p:nvPicPr>
        <p:blipFill>
          <a:blip r:embed="rId2" cstate="print"/>
          <a:srcRect l="8997" t="3137" r="7336"/>
          <a:stretch>
            <a:fillRect/>
          </a:stretch>
        </p:blipFill>
        <p:spPr bwMode="auto">
          <a:xfrm>
            <a:off x="1331640" y="1052736"/>
            <a:ext cx="6205427" cy="5387904"/>
          </a:xfrm>
          <a:prstGeom prst="rect">
            <a:avLst/>
          </a:prstGeom>
          <a:noFill/>
        </p:spPr>
      </p:pic>
      <p:grpSp>
        <p:nvGrpSpPr>
          <p:cNvPr id="5" name="26 Grupo"/>
          <p:cNvGrpSpPr>
            <a:grpSpLocks/>
          </p:cNvGrpSpPr>
          <p:nvPr/>
        </p:nvGrpSpPr>
        <p:grpSpPr bwMode="auto">
          <a:xfrm>
            <a:off x="-6350" y="5049838"/>
            <a:ext cx="388938" cy="1624012"/>
            <a:chOff x="-6350" y="5029200"/>
            <a:chExt cx="388197" cy="1624012"/>
          </a:xfrm>
        </p:grpSpPr>
        <p:pic>
          <p:nvPicPr>
            <p:cNvPr id="6" name="Picture 4" descr="logo_csic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5029200"/>
              <a:ext cx="381847" cy="53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 descr="ific_2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5400000">
              <a:off x="-170200" y="5732800"/>
              <a:ext cx="711200" cy="37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6" descr="logo_uv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6350" y="6273800"/>
              <a:ext cx="373507" cy="37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9 CuadroTexto"/>
          <p:cNvSpPr txBox="1"/>
          <p:nvPr/>
        </p:nvSpPr>
        <p:spPr>
          <a:xfrm>
            <a:off x="2771800" y="558924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chemeClr val="accent3"/>
                </a:solidFill>
              </a:rPr>
              <a:t>Steel</a:t>
            </a:r>
            <a:endParaRPr lang="es-ES" dirty="0">
              <a:solidFill>
                <a:schemeClr val="accent3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763688" y="198884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chemeClr val="accent3"/>
                </a:solidFill>
              </a:rPr>
              <a:t>Textile+Al</a:t>
            </a:r>
            <a:endParaRPr lang="es-ES" dirty="0">
              <a:solidFill>
                <a:schemeClr val="accent3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508104" y="587727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chemeClr val="accent3"/>
                </a:solidFill>
              </a:rPr>
              <a:t>Textile</a:t>
            </a:r>
            <a:endParaRPr lang="es-ES" dirty="0">
              <a:solidFill>
                <a:schemeClr val="accent3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932040" y="227687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chemeClr val="accent3"/>
                </a:solidFill>
              </a:rPr>
              <a:t>Cryogel</a:t>
            </a:r>
            <a:endParaRPr lang="es-ES" dirty="0">
              <a:solidFill>
                <a:schemeClr val="accent3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3347864" y="357301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Tests</a:t>
            </a:r>
            <a:r>
              <a:rPr lang="es-ES" dirty="0" smtClean="0"/>
              <a:t> </a:t>
            </a:r>
            <a:r>
              <a:rPr lang="es-ES" dirty="0" err="1" smtClean="0"/>
              <a:t>about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start</a:t>
            </a:r>
            <a:endParaRPr lang="es-ES" dirty="0"/>
          </a:p>
        </p:txBody>
      </p:sp>
      <p:sp>
        <p:nvSpPr>
          <p:cNvPr id="15" name="24 CuadroTexto"/>
          <p:cNvSpPr txBox="1">
            <a:spLocks noChangeArrowheads="1"/>
          </p:cNvSpPr>
          <p:nvPr/>
        </p:nvSpPr>
        <p:spPr bwMode="auto">
          <a:xfrm>
            <a:off x="4429124" y="6643688"/>
            <a:ext cx="4309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200" dirty="0" smtClean="0">
                <a:solidFill>
                  <a:srgbClr val="FFFFFF"/>
                </a:solidFill>
                <a:cs typeface="Arial" charset="0"/>
              </a:rPr>
              <a:t>16</a:t>
            </a:r>
            <a:endParaRPr lang="es-ES" sz="1200" dirty="0" smtClean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Grounding</a:t>
            </a:r>
            <a:r>
              <a:rPr lang="es-ES" dirty="0" smtClean="0"/>
              <a:t> </a:t>
            </a:r>
            <a:r>
              <a:rPr lang="es-ES" dirty="0" err="1" smtClean="0"/>
              <a:t>layer</a:t>
            </a:r>
            <a:endParaRPr lang="es-ES" dirty="0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  <p:pic>
        <p:nvPicPr>
          <p:cNvPr id="6146" name="Picture 2" descr="solder tests 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407" y="2125704"/>
            <a:ext cx="2702473" cy="2159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solder tests 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638" y="4363452"/>
            <a:ext cx="2706241" cy="2161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copper sec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2564904"/>
            <a:ext cx="52768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4365104"/>
            <a:ext cx="35528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26 Grupo"/>
          <p:cNvGrpSpPr>
            <a:grpSpLocks/>
          </p:cNvGrpSpPr>
          <p:nvPr/>
        </p:nvGrpSpPr>
        <p:grpSpPr bwMode="auto">
          <a:xfrm>
            <a:off x="-6350" y="5049838"/>
            <a:ext cx="388938" cy="1624012"/>
            <a:chOff x="-6350" y="5029200"/>
            <a:chExt cx="388197" cy="1624012"/>
          </a:xfrm>
        </p:grpSpPr>
        <p:pic>
          <p:nvPicPr>
            <p:cNvPr id="10" name="Picture 4" descr="logo_csic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5029200"/>
              <a:ext cx="381847" cy="53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5" descr="ific_2a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-5400000">
              <a:off x="-170200" y="5732800"/>
              <a:ext cx="711200" cy="37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6" descr="logo_uv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-6350" y="6273800"/>
              <a:ext cx="373507" cy="37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12 CuadroTexto"/>
          <p:cNvSpPr txBox="1"/>
          <p:nvPr/>
        </p:nvSpPr>
        <p:spPr>
          <a:xfrm>
            <a:off x="611560" y="1052736"/>
            <a:ext cx="7416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 metal </a:t>
            </a:r>
            <a:r>
              <a:rPr lang="es-ES" dirty="0" err="1" smtClean="0"/>
              <a:t>layer</a:t>
            </a:r>
            <a:r>
              <a:rPr lang="es-ES" dirty="0" smtClean="0"/>
              <a:t> has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be</a:t>
            </a:r>
            <a:r>
              <a:rPr lang="es-ES" dirty="0" smtClean="0"/>
              <a:t> </a:t>
            </a:r>
            <a:r>
              <a:rPr lang="es-ES" dirty="0" err="1" smtClean="0"/>
              <a:t>implemented</a:t>
            </a:r>
            <a:r>
              <a:rPr lang="es-ES" dirty="0" smtClean="0"/>
              <a:t> in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thermal</a:t>
            </a:r>
            <a:r>
              <a:rPr lang="es-ES" dirty="0" smtClean="0"/>
              <a:t> </a:t>
            </a:r>
            <a:r>
              <a:rPr lang="es-ES" dirty="0" err="1" smtClean="0"/>
              <a:t>enclosure</a:t>
            </a:r>
            <a:r>
              <a:rPr lang="es-ES" dirty="0" smtClean="0"/>
              <a:t> </a:t>
            </a:r>
            <a:r>
              <a:rPr lang="es-ES" dirty="0" err="1" smtClean="0"/>
              <a:t>barrel</a:t>
            </a:r>
            <a:endParaRPr lang="es-ES" dirty="0" smtClean="0"/>
          </a:p>
          <a:p>
            <a:endParaRPr lang="es-ES" dirty="0" smtClean="0"/>
          </a:p>
          <a:p>
            <a:r>
              <a:rPr lang="es-ES" dirty="0" err="1" smtClean="0"/>
              <a:t>Copper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most</a:t>
            </a:r>
            <a:r>
              <a:rPr lang="es-ES" dirty="0" smtClean="0"/>
              <a:t> </a:t>
            </a:r>
            <a:r>
              <a:rPr lang="es-ES" dirty="0" err="1" smtClean="0"/>
              <a:t>suitable</a:t>
            </a:r>
            <a:r>
              <a:rPr lang="es-ES" dirty="0" smtClean="0"/>
              <a:t> material (Al can </a:t>
            </a:r>
            <a:r>
              <a:rPr lang="es-ES" dirty="0" err="1" smtClean="0"/>
              <a:t>not</a:t>
            </a:r>
            <a:r>
              <a:rPr lang="es-ES" dirty="0" smtClean="0"/>
              <a:t> </a:t>
            </a:r>
            <a:r>
              <a:rPr lang="es-ES" dirty="0" err="1" smtClean="0"/>
              <a:t>be</a:t>
            </a:r>
            <a:r>
              <a:rPr lang="es-ES" dirty="0" smtClean="0"/>
              <a:t> </a:t>
            </a:r>
            <a:r>
              <a:rPr lang="es-ES" dirty="0" err="1" smtClean="0"/>
              <a:t>soldered</a:t>
            </a:r>
            <a:r>
              <a:rPr lang="es-ES" dirty="0" smtClean="0"/>
              <a:t>)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3779912" y="5445224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ensure</a:t>
            </a:r>
            <a:r>
              <a:rPr lang="es-ES" dirty="0" smtClean="0"/>
              <a:t> a </a:t>
            </a:r>
            <a:r>
              <a:rPr lang="es-ES" dirty="0" err="1" smtClean="0"/>
              <a:t>good</a:t>
            </a:r>
            <a:r>
              <a:rPr lang="es-ES" dirty="0" smtClean="0"/>
              <a:t> </a:t>
            </a:r>
            <a:r>
              <a:rPr lang="es-ES" dirty="0" err="1" smtClean="0"/>
              <a:t>conductivity</a:t>
            </a:r>
            <a:r>
              <a:rPr lang="es-ES" dirty="0" smtClean="0"/>
              <a:t> and </a:t>
            </a:r>
            <a:r>
              <a:rPr lang="es-ES" dirty="0" err="1" smtClean="0"/>
              <a:t>long</a:t>
            </a:r>
            <a:r>
              <a:rPr lang="es-ES" dirty="0" smtClean="0"/>
              <a:t> </a:t>
            </a:r>
            <a:r>
              <a:rPr lang="es-ES" dirty="0" err="1" smtClean="0"/>
              <a:t>term</a:t>
            </a:r>
            <a:r>
              <a:rPr lang="es-ES" dirty="0" smtClean="0"/>
              <a:t> </a:t>
            </a:r>
            <a:r>
              <a:rPr lang="es-ES" dirty="0" err="1" smtClean="0"/>
              <a:t>stability</a:t>
            </a:r>
            <a:r>
              <a:rPr lang="es-ES" dirty="0" smtClean="0"/>
              <a:t>, </a:t>
            </a:r>
            <a:r>
              <a:rPr lang="es-ES" dirty="0" err="1" smtClean="0"/>
              <a:t>both</a:t>
            </a:r>
            <a:r>
              <a:rPr lang="es-ES" dirty="0" smtClean="0"/>
              <a:t> </a:t>
            </a:r>
            <a:r>
              <a:rPr lang="es-ES" dirty="0" err="1" smtClean="0"/>
              <a:t>halves</a:t>
            </a:r>
            <a:r>
              <a:rPr lang="es-ES" dirty="0" smtClean="0"/>
              <a:t> </a:t>
            </a:r>
            <a:r>
              <a:rPr lang="es-ES" dirty="0" err="1" smtClean="0"/>
              <a:t>must</a:t>
            </a:r>
            <a:r>
              <a:rPr lang="es-ES" dirty="0" smtClean="0"/>
              <a:t> </a:t>
            </a:r>
            <a:r>
              <a:rPr lang="es-ES" dirty="0" err="1" smtClean="0"/>
              <a:t>be</a:t>
            </a:r>
            <a:r>
              <a:rPr lang="es-ES" dirty="0" smtClean="0"/>
              <a:t> </a:t>
            </a:r>
            <a:r>
              <a:rPr lang="es-ES" dirty="0" err="1" smtClean="0"/>
              <a:t>soldered</a:t>
            </a:r>
            <a:endParaRPr lang="es-ES" dirty="0"/>
          </a:p>
        </p:txBody>
      </p:sp>
      <p:sp>
        <p:nvSpPr>
          <p:cNvPr id="15" name="14 CuadroTexto"/>
          <p:cNvSpPr txBox="1"/>
          <p:nvPr/>
        </p:nvSpPr>
        <p:spPr>
          <a:xfrm>
            <a:off x="4211960" y="206084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How</a:t>
            </a:r>
            <a:r>
              <a:rPr lang="es-ES" dirty="0" smtClean="0"/>
              <a:t> </a:t>
            </a:r>
            <a:r>
              <a:rPr lang="es-ES" dirty="0" err="1" smtClean="0"/>
              <a:t>much</a:t>
            </a:r>
            <a:r>
              <a:rPr lang="es-ES" dirty="0" smtClean="0"/>
              <a:t> material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allowed</a:t>
            </a:r>
            <a:r>
              <a:rPr lang="es-ES" dirty="0" smtClean="0"/>
              <a:t>?</a:t>
            </a:r>
            <a:endParaRPr lang="es-ES" dirty="0"/>
          </a:p>
        </p:txBody>
      </p:sp>
      <p:sp>
        <p:nvSpPr>
          <p:cNvPr id="17" name="24 CuadroTexto"/>
          <p:cNvSpPr txBox="1">
            <a:spLocks noChangeArrowheads="1"/>
          </p:cNvSpPr>
          <p:nvPr/>
        </p:nvSpPr>
        <p:spPr bwMode="auto">
          <a:xfrm>
            <a:off x="4429124" y="6643688"/>
            <a:ext cx="4309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200" dirty="0" smtClean="0">
                <a:solidFill>
                  <a:srgbClr val="FFFFFF"/>
                </a:solidFill>
                <a:cs typeface="Arial" charset="0"/>
              </a:rPr>
              <a:t>17</a:t>
            </a:r>
            <a:endParaRPr lang="es-ES" sz="1200" dirty="0" smtClean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Summary</a:t>
            </a:r>
            <a:endParaRPr lang="es-ES" dirty="0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  <p:sp>
        <p:nvSpPr>
          <p:cNvPr id="5" name="4 CuadroTexto"/>
          <p:cNvSpPr txBox="1"/>
          <p:nvPr/>
        </p:nvSpPr>
        <p:spPr>
          <a:xfrm>
            <a:off x="611560" y="1844824"/>
            <a:ext cx="80648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ES" dirty="0" smtClean="0"/>
              <a:t> CO2 </a:t>
            </a:r>
            <a:r>
              <a:rPr lang="es-ES" dirty="0" err="1" smtClean="0"/>
              <a:t>cooling</a:t>
            </a:r>
            <a:r>
              <a:rPr lang="es-ES" dirty="0" smtClean="0"/>
              <a:t> </a:t>
            </a:r>
            <a:r>
              <a:rPr lang="es-ES" dirty="0" err="1" smtClean="0"/>
              <a:t>plant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ready</a:t>
            </a:r>
            <a:r>
              <a:rPr lang="es-ES" dirty="0" smtClean="0"/>
              <a:t> and can </a:t>
            </a:r>
            <a:r>
              <a:rPr lang="es-ES" dirty="0" err="1" smtClean="0"/>
              <a:t>be</a:t>
            </a:r>
            <a:r>
              <a:rPr lang="es-ES" dirty="0" smtClean="0"/>
              <a:t> </a:t>
            </a:r>
            <a:r>
              <a:rPr lang="es-ES" dirty="0" err="1" smtClean="0"/>
              <a:t>used</a:t>
            </a:r>
            <a:r>
              <a:rPr lang="es-ES" dirty="0" smtClean="0"/>
              <a:t> </a:t>
            </a:r>
            <a:r>
              <a:rPr lang="es-ES" dirty="0" err="1" smtClean="0"/>
              <a:t>if</a:t>
            </a:r>
            <a:r>
              <a:rPr lang="es-ES" dirty="0" smtClean="0"/>
              <a:t> </a:t>
            </a:r>
            <a:r>
              <a:rPr lang="es-ES" dirty="0" err="1" smtClean="0"/>
              <a:t>needed</a:t>
            </a:r>
            <a:endParaRPr lang="es-ES" dirty="0" smtClean="0"/>
          </a:p>
          <a:p>
            <a:pPr algn="just"/>
            <a:endParaRPr lang="es-ES" dirty="0" smtClean="0"/>
          </a:p>
          <a:p>
            <a:pPr algn="just">
              <a:buFont typeface="Arial" pitchFamily="34" charset="0"/>
              <a:buChar char="•"/>
            </a:pPr>
            <a:r>
              <a:rPr lang="es-ES" dirty="0" smtClean="0"/>
              <a:t> </a:t>
            </a:r>
            <a:r>
              <a:rPr lang="es-ES" dirty="0" err="1" smtClean="0"/>
              <a:t>Detailed</a:t>
            </a:r>
            <a:r>
              <a:rPr lang="es-ES" dirty="0" smtClean="0"/>
              <a:t> </a:t>
            </a:r>
            <a:r>
              <a:rPr lang="es-ES" dirty="0" err="1" smtClean="0"/>
              <a:t>mock</a:t>
            </a:r>
            <a:r>
              <a:rPr lang="es-ES" dirty="0" smtClean="0"/>
              <a:t>-up </a:t>
            </a:r>
            <a:r>
              <a:rPr lang="es-ES" dirty="0" err="1" smtClean="0"/>
              <a:t>for</a:t>
            </a:r>
            <a:r>
              <a:rPr lang="es-ES" dirty="0" smtClean="0"/>
              <a:t> air </a:t>
            </a:r>
            <a:r>
              <a:rPr lang="es-ES" dirty="0" err="1" smtClean="0"/>
              <a:t>cooling</a:t>
            </a:r>
            <a:r>
              <a:rPr lang="es-ES" dirty="0" smtClean="0"/>
              <a:t> </a:t>
            </a:r>
            <a:r>
              <a:rPr lang="es-ES" dirty="0" err="1" smtClean="0"/>
              <a:t>studies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under</a:t>
            </a:r>
            <a:r>
              <a:rPr lang="es-ES" dirty="0" smtClean="0"/>
              <a:t> </a:t>
            </a:r>
            <a:r>
              <a:rPr lang="es-ES" dirty="0" err="1" smtClean="0"/>
              <a:t>construction</a:t>
            </a:r>
            <a:endParaRPr lang="es-ES" dirty="0" smtClean="0"/>
          </a:p>
          <a:p>
            <a:pPr lvl="1" algn="just">
              <a:buFont typeface="Arial" pitchFamily="34" charset="0"/>
              <a:buChar char="•"/>
            </a:pPr>
            <a:r>
              <a:rPr lang="es-ES" dirty="0" smtClean="0"/>
              <a:t> Big </a:t>
            </a:r>
            <a:r>
              <a:rPr lang="es-ES" dirty="0" err="1" smtClean="0"/>
              <a:t>progress</a:t>
            </a:r>
            <a:r>
              <a:rPr lang="es-ES" dirty="0" smtClean="0"/>
              <a:t> </a:t>
            </a:r>
            <a:r>
              <a:rPr lang="es-ES" dirty="0" err="1" smtClean="0"/>
              <a:t>expected</a:t>
            </a:r>
            <a:r>
              <a:rPr lang="es-ES" dirty="0" smtClean="0"/>
              <a:t> </a:t>
            </a:r>
            <a:r>
              <a:rPr lang="es-ES" dirty="0" err="1" smtClean="0"/>
              <a:t>within</a:t>
            </a:r>
            <a:r>
              <a:rPr lang="es-ES" dirty="0" smtClean="0"/>
              <a:t> </a:t>
            </a:r>
            <a:r>
              <a:rPr lang="es-ES" dirty="0" err="1" smtClean="0"/>
              <a:t>next</a:t>
            </a:r>
            <a:r>
              <a:rPr lang="es-ES" dirty="0" smtClean="0"/>
              <a:t> </a:t>
            </a:r>
            <a:r>
              <a:rPr lang="es-ES" dirty="0" err="1" smtClean="0"/>
              <a:t>few</a:t>
            </a:r>
            <a:r>
              <a:rPr lang="es-ES" dirty="0" smtClean="0"/>
              <a:t> </a:t>
            </a:r>
            <a:r>
              <a:rPr lang="es-ES" dirty="0" err="1" smtClean="0"/>
              <a:t>weeks</a:t>
            </a:r>
            <a:endParaRPr lang="es-ES" dirty="0" smtClean="0"/>
          </a:p>
          <a:p>
            <a:pPr lvl="1" algn="just">
              <a:buFont typeface="Arial" pitchFamily="34" charset="0"/>
              <a:buChar char="•"/>
            </a:pPr>
            <a:r>
              <a:rPr lang="es-ES" dirty="0" smtClean="0"/>
              <a:t> Resistor </a:t>
            </a:r>
            <a:r>
              <a:rPr lang="es-ES" dirty="0" err="1" smtClean="0"/>
              <a:t>samples</a:t>
            </a:r>
            <a:r>
              <a:rPr lang="es-ES" dirty="0" smtClean="0"/>
              <a:t> </a:t>
            </a:r>
            <a:r>
              <a:rPr lang="es-ES" dirty="0" err="1" smtClean="0"/>
              <a:t>work</a:t>
            </a:r>
            <a:r>
              <a:rPr lang="es-ES" dirty="0" smtClean="0"/>
              <a:t> </a:t>
            </a:r>
            <a:r>
              <a:rPr lang="es-ES" dirty="0" err="1" smtClean="0"/>
              <a:t>nice</a:t>
            </a:r>
            <a:r>
              <a:rPr lang="es-ES" dirty="0" smtClean="0"/>
              <a:t> (</a:t>
            </a:r>
            <a:r>
              <a:rPr lang="es-ES" dirty="0" err="1" smtClean="0"/>
              <a:t>even</a:t>
            </a:r>
            <a:r>
              <a:rPr lang="es-ES" dirty="0" smtClean="0"/>
              <a:t> </a:t>
            </a:r>
            <a:r>
              <a:rPr lang="es-ES" dirty="0" err="1" smtClean="0"/>
              <a:t>though</a:t>
            </a:r>
            <a:r>
              <a:rPr lang="es-ES" dirty="0" smtClean="0"/>
              <a:t> </a:t>
            </a:r>
            <a:r>
              <a:rPr lang="es-ES" dirty="0" err="1" smtClean="0"/>
              <a:t>destructive</a:t>
            </a:r>
            <a:r>
              <a:rPr lang="es-ES" dirty="0" smtClean="0"/>
              <a:t> </a:t>
            </a:r>
            <a:r>
              <a:rPr lang="es-ES" dirty="0" err="1" smtClean="0"/>
              <a:t>tests</a:t>
            </a:r>
            <a:r>
              <a:rPr lang="es-ES" dirty="0" smtClean="0"/>
              <a:t>)</a:t>
            </a:r>
          </a:p>
          <a:p>
            <a:pPr algn="just"/>
            <a:r>
              <a:rPr lang="es-ES" dirty="0" smtClean="0"/>
              <a:t> </a:t>
            </a:r>
          </a:p>
          <a:p>
            <a:pPr algn="just">
              <a:buFont typeface="Arial" pitchFamily="34" charset="0"/>
              <a:buChar char="•"/>
            </a:pPr>
            <a:r>
              <a:rPr lang="es-ES" dirty="0" smtClean="0"/>
              <a:t> A </a:t>
            </a:r>
            <a:r>
              <a:rPr lang="es-ES" dirty="0" err="1" smtClean="0"/>
              <a:t>conservative</a:t>
            </a:r>
            <a:r>
              <a:rPr lang="es-ES" dirty="0" smtClean="0"/>
              <a:t> </a:t>
            </a:r>
            <a:r>
              <a:rPr lang="es-ES" dirty="0" err="1" smtClean="0"/>
              <a:t>solution</a:t>
            </a:r>
            <a:r>
              <a:rPr lang="es-ES" dirty="0" smtClean="0"/>
              <a:t> (ATLAS </a:t>
            </a:r>
            <a:r>
              <a:rPr lang="es-ES" dirty="0" err="1" smtClean="0"/>
              <a:t>like</a:t>
            </a:r>
            <a:r>
              <a:rPr lang="es-ES" dirty="0" smtClean="0"/>
              <a:t>)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proposed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thermal</a:t>
            </a:r>
            <a:r>
              <a:rPr lang="es-ES" dirty="0" smtClean="0"/>
              <a:t> </a:t>
            </a:r>
            <a:r>
              <a:rPr lang="es-ES" dirty="0" err="1" smtClean="0"/>
              <a:t>enclosure</a:t>
            </a:r>
            <a:endParaRPr lang="es-ES" dirty="0" smtClean="0"/>
          </a:p>
          <a:p>
            <a:pPr lvl="1" algn="just">
              <a:buFont typeface="Arial" pitchFamily="34" charset="0"/>
              <a:buChar char="•"/>
            </a:pPr>
            <a:r>
              <a:rPr lang="es-ES" dirty="0" smtClean="0"/>
              <a:t> </a:t>
            </a:r>
            <a:r>
              <a:rPr lang="es-ES" dirty="0" err="1" smtClean="0"/>
              <a:t>Nevertheless</a:t>
            </a:r>
            <a:r>
              <a:rPr lang="es-ES" dirty="0" smtClean="0"/>
              <a:t>, new </a:t>
            </a:r>
            <a:r>
              <a:rPr lang="es-ES" dirty="0" err="1" smtClean="0"/>
              <a:t>options</a:t>
            </a:r>
            <a:r>
              <a:rPr lang="es-ES" dirty="0" smtClean="0"/>
              <a:t> are </a:t>
            </a:r>
            <a:r>
              <a:rPr lang="es-ES" dirty="0" err="1" smtClean="0"/>
              <a:t>under</a:t>
            </a:r>
            <a:r>
              <a:rPr lang="es-ES" dirty="0" smtClean="0"/>
              <a:t> </a:t>
            </a:r>
            <a:r>
              <a:rPr lang="es-ES" dirty="0" err="1" smtClean="0"/>
              <a:t>study</a:t>
            </a:r>
            <a:r>
              <a:rPr lang="es-ES" dirty="0" smtClean="0"/>
              <a:t> (new </a:t>
            </a:r>
            <a:r>
              <a:rPr lang="es-ES" dirty="0" err="1" smtClean="0"/>
              <a:t>materials</a:t>
            </a:r>
            <a:r>
              <a:rPr lang="es-ES" dirty="0" smtClean="0"/>
              <a:t>)</a:t>
            </a:r>
          </a:p>
          <a:p>
            <a:pPr algn="just">
              <a:buFont typeface="Arial" pitchFamily="34" charset="0"/>
              <a:buChar char="•"/>
            </a:pPr>
            <a:endParaRPr lang="es-ES" dirty="0" smtClean="0"/>
          </a:p>
          <a:p>
            <a:pPr algn="just">
              <a:buFont typeface="Arial" pitchFamily="34" charset="0"/>
              <a:buChar char="•"/>
            </a:pPr>
            <a:r>
              <a:rPr lang="es-ES" dirty="0" smtClean="0"/>
              <a:t> A </a:t>
            </a:r>
            <a:r>
              <a:rPr lang="es-ES" dirty="0" err="1" smtClean="0"/>
              <a:t>grounding</a:t>
            </a:r>
            <a:r>
              <a:rPr lang="es-ES" dirty="0" smtClean="0"/>
              <a:t> </a:t>
            </a:r>
            <a:r>
              <a:rPr lang="es-ES" dirty="0" err="1" smtClean="0"/>
              <a:t>layer</a:t>
            </a:r>
            <a:r>
              <a:rPr lang="es-ES" dirty="0" smtClean="0"/>
              <a:t> can </a:t>
            </a:r>
            <a:r>
              <a:rPr lang="es-ES" dirty="0" err="1" smtClean="0"/>
              <a:t>be</a:t>
            </a:r>
            <a:r>
              <a:rPr lang="es-ES" dirty="0" smtClean="0"/>
              <a:t> </a:t>
            </a:r>
            <a:r>
              <a:rPr lang="es-ES" dirty="0" err="1" smtClean="0"/>
              <a:t>implemented</a:t>
            </a:r>
            <a:endParaRPr lang="es-ES" dirty="0" smtClean="0"/>
          </a:p>
          <a:p>
            <a:pPr lvl="1" algn="just">
              <a:buFont typeface="Arial" pitchFamily="34" charset="0"/>
              <a:buChar char="•"/>
            </a:pPr>
            <a:r>
              <a:rPr lang="es-ES" dirty="0" smtClean="0"/>
              <a:t> A </a:t>
            </a:r>
            <a:r>
              <a:rPr lang="es-ES" dirty="0" err="1" smtClean="0"/>
              <a:t>trade</a:t>
            </a:r>
            <a:r>
              <a:rPr lang="es-ES" dirty="0" smtClean="0"/>
              <a:t>-off </a:t>
            </a:r>
            <a:r>
              <a:rPr lang="es-ES" dirty="0" err="1" smtClean="0"/>
              <a:t>between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material </a:t>
            </a:r>
            <a:r>
              <a:rPr lang="es-ES" dirty="0" err="1" smtClean="0"/>
              <a:t>budget</a:t>
            </a:r>
            <a:r>
              <a:rPr lang="es-ES" dirty="0" smtClean="0"/>
              <a:t> and </a:t>
            </a:r>
            <a:r>
              <a:rPr lang="es-ES" dirty="0" err="1" smtClean="0"/>
              <a:t>feasibility</a:t>
            </a:r>
            <a:r>
              <a:rPr lang="es-ES" dirty="0" smtClean="0"/>
              <a:t> has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be</a:t>
            </a:r>
            <a:r>
              <a:rPr lang="es-ES" dirty="0" smtClean="0"/>
              <a:t> </a:t>
            </a:r>
            <a:r>
              <a:rPr lang="es-ES" dirty="0" err="1" smtClean="0"/>
              <a:t>found</a:t>
            </a:r>
            <a:endParaRPr lang="es-ES" dirty="0"/>
          </a:p>
        </p:txBody>
      </p:sp>
      <p:grpSp>
        <p:nvGrpSpPr>
          <p:cNvPr id="6" name="26 Grupo"/>
          <p:cNvGrpSpPr>
            <a:grpSpLocks/>
          </p:cNvGrpSpPr>
          <p:nvPr/>
        </p:nvGrpSpPr>
        <p:grpSpPr bwMode="auto">
          <a:xfrm>
            <a:off x="-6350" y="5049838"/>
            <a:ext cx="388938" cy="1624012"/>
            <a:chOff x="-6350" y="5029200"/>
            <a:chExt cx="388197" cy="1624012"/>
          </a:xfrm>
        </p:grpSpPr>
        <p:pic>
          <p:nvPicPr>
            <p:cNvPr id="7" name="Picture 4" descr="logo_csic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029200"/>
              <a:ext cx="381847" cy="53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5" descr="ific_2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-170200" y="5732800"/>
              <a:ext cx="711200" cy="37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6" descr="logo_uv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6350" y="6273800"/>
              <a:ext cx="373507" cy="37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24 CuadroTexto"/>
          <p:cNvSpPr txBox="1">
            <a:spLocks noChangeArrowheads="1"/>
          </p:cNvSpPr>
          <p:nvPr/>
        </p:nvSpPr>
        <p:spPr bwMode="auto">
          <a:xfrm>
            <a:off x="4429124" y="6643688"/>
            <a:ext cx="4309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200" dirty="0" smtClean="0">
                <a:solidFill>
                  <a:srgbClr val="FFFFFF"/>
                </a:solidFill>
                <a:cs typeface="Arial" charset="0"/>
              </a:rPr>
              <a:t>18</a:t>
            </a:r>
            <a:endParaRPr lang="es-ES" sz="1200" dirty="0" smtClean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  <p:grpSp>
        <p:nvGrpSpPr>
          <p:cNvPr id="4" name="26 Grupo"/>
          <p:cNvGrpSpPr>
            <a:grpSpLocks/>
          </p:cNvGrpSpPr>
          <p:nvPr/>
        </p:nvGrpSpPr>
        <p:grpSpPr bwMode="auto">
          <a:xfrm>
            <a:off x="-6350" y="5049838"/>
            <a:ext cx="388938" cy="1624012"/>
            <a:chOff x="-6350" y="5029200"/>
            <a:chExt cx="388197" cy="1624012"/>
          </a:xfrm>
        </p:grpSpPr>
        <p:pic>
          <p:nvPicPr>
            <p:cNvPr id="5" name="Picture 4" descr="logo_csic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029200"/>
              <a:ext cx="381847" cy="53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 descr="ific_2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-170200" y="5732800"/>
              <a:ext cx="711200" cy="37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 descr="logo_uv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6350" y="6273800"/>
              <a:ext cx="373507" cy="37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7 CuadroTexto"/>
          <p:cNvSpPr txBox="1"/>
          <p:nvPr/>
        </p:nvSpPr>
        <p:spPr>
          <a:xfrm>
            <a:off x="1331640" y="2897068"/>
            <a:ext cx="67687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 err="1" smtClean="0"/>
              <a:t>Thank</a:t>
            </a:r>
            <a:r>
              <a:rPr lang="es-ES" sz="6600" dirty="0" smtClean="0"/>
              <a:t> </a:t>
            </a:r>
            <a:r>
              <a:rPr lang="es-ES" sz="6600" dirty="0" err="1" smtClean="0"/>
              <a:t>you</a:t>
            </a:r>
            <a:r>
              <a:rPr lang="es-ES" sz="6600" dirty="0" smtClean="0"/>
              <a:t>!</a:t>
            </a:r>
            <a:endParaRPr lang="es-ES" sz="6600" dirty="0"/>
          </a:p>
        </p:txBody>
      </p:sp>
      <p:sp>
        <p:nvSpPr>
          <p:cNvPr id="10" name="24 CuadroTexto"/>
          <p:cNvSpPr txBox="1">
            <a:spLocks noChangeArrowheads="1"/>
          </p:cNvSpPr>
          <p:nvPr/>
        </p:nvSpPr>
        <p:spPr bwMode="auto">
          <a:xfrm>
            <a:off x="4429124" y="6643688"/>
            <a:ext cx="4309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200" dirty="0" smtClean="0">
                <a:solidFill>
                  <a:srgbClr val="FFFFFF"/>
                </a:solidFill>
                <a:cs typeface="Arial" charset="0"/>
              </a:rPr>
              <a:t>19</a:t>
            </a:r>
            <a:endParaRPr lang="es-ES" sz="1200" dirty="0" smtClean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</a:t>
            </a:r>
            <a:r>
              <a:rPr lang="es-ES" baseline="-25000" dirty="0" smtClean="0"/>
              <a:t>2</a:t>
            </a:r>
            <a:r>
              <a:rPr lang="es-ES" dirty="0" smtClean="0"/>
              <a:t> </a:t>
            </a:r>
            <a:r>
              <a:rPr lang="es-ES" dirty="0" err="1" smtClean="0"/>
              <a:t>cooling</a:t>
            </a:r>
            <a:r>
              <a:rPr lang="es-ES" dirty="0" smtClean="0"/>
              <a:t> </a:t>
            </a:r>
            <a:r>
              <a:rPr lang="es-ES" dirty="0" err="1" smtClean="0"/>
              <a:t>tests</a:t>
            </a:r>
            <a:endParaRPr lang="es-ES" dirty="0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6240" t="49134" r="18898" b="40630"/>
          <a:stretch>
            <a:fillRect/>
          </a:stretch>
        </p:blipFill>
        <p:spPr bwMode="auto">
          <a:xfrm>
            <a:off x="539551" y="1052736"/>
            <a:ext cx="8266517" cy="815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408415" y="2022211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dirty="0" smtClean="0"/>
              <a:t> </a:t>
            </a:r>
            <a:r>
              <a:rPr lang="es-ES" dirty="0" err="1" smtClean="0"/>
              <a:t>Activities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be</a:t>
            </a:r>
            <a:r>
              <a:rPr lang="es-ES" dirty="0" smtClean="0"/>
              <a:t> </a:t>
            </a:r>
            <a:r>
              <a:rPr lang="es-ES" dirty="0" err="1" smtClean="0"/>
              <a:t>developed</a:t>
            </a:r>
            <a:r>
              <a:rPr lang="es-ES" dirty="0" smtClean="0"/>
              <a:t> in </a:t>
            </a:r>
            <a:r>
              <a:rPr lang="es-ES" dirty="0" err="1" smtClean="0"/>
              <a:t>Karlsruhe</a:t>
            </a:r>
            <a:endParaRPr lang="es-ES" dirty="0"/>
          </a:p>
        </p:txBody>
      </p:sp>
      <p:sp>
        <p:nvSpPr>
          <p:cNvPr id="8" name="7 CuadroTexto"/>
          <p:cNvSpPr txBox="1"/>
          <p:nvPr/>
        </p:nvSpPr>
        <p:spPr>
          <a:xfrm>
            <a:off x="395536" y="2448993"/>
            <a:ext cx="8532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dirty="0" smtClean="0"/>
              <a:t> Valencia </a:t>
            </a:r>
            <a:r>
              <a:rPr lang="es-ES" dirty="0" err="1" smtClean="0"/>
              <a:t>developed</a:t>
            </a:r>
            <a:r>
              <a:rPr lang="es-ES" dirty="0" smtClean="0"/>
              <a:t> a CO2 </a:t>
            </a:r>
            <a:r>
              <a:rPr lang="es-ES" dirty="0" err="1" smtClean="0"/>
              <a:t>cooling</a:t>
            </a:r>
            <a:r>
              <a:rPr lang="es-ES" dirty="0" smtClean="0"/>
              <a:t> </a:t>
            </a:r>
            <a:r>
              <a:rPr lang="es-ES" dirty="0" err="1" smtClean="0"/>
              <a:t>plant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testing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ATLAS </a:t>
            </a:r>
            <a:r>
              <a:rPr lang="es-ES" dirty="0" err="1" smtClean="0"/>
              <a:t>endcap</a:t>
            </a:r>
            <a:r>
              <a:rPr lang="es-ES" dirty="0" smtClean="0"/>
              <a:t> </a:t>
            </a:r>
            <a:r>
              <a:rPr lang="es-ES" dirty="0" err="1" smtClean="0"/>
              <a:t>upgrade</a:t>
            </a:r>
            <a:endParaRPr lang="es-ES" dirty="0" smtClean="0"/>
          </a:p>
          <a:p>
            <a:pPr lvl="1"/>
            <a:r>
              <a:rPr lang="es-ES" dirty="0" smtClean="0">
                <a:latin typeface="Calibri"/>
              </a:rPr>
              <a:t>→ </a:t>
            </a:r>
            <a:r>
              <a:rPr lang="es-ES" dirty="0" err="1" smtClean="0"/>
              <a:t>We</a:t>
            </a:r>
            <a:r>
              <a:rPr lang="es-ES" dirty="0" smtClean="0"/>
              <a:t> can </a:t>
            </a:r>
            <a:r>
              <a:rPr lang="es-ES" dirty="0" err="1" smtClean="0"/>
              <a:t>give</a:t>
            </a:r>
            <a:r>
              <a:rPr lang="es-ES" dirty="0" smtClean="0"/>
              <a:t> </a:t>
            </a:r>
            <a:r>
              <a:rPr lang="es-ES" dirty="0" err="1" smtClean="0"/>
              <a:t>support</a:t>
            </a:r>
            <a:r>
              <a:rPr lang="es-ES" dirty="0" smtClean="0"/>
              <a:t> (</a:t>
            </a:r>
            <a:r>
              <a:rPr lang="es-ES" dirty="0" err="1" smtClean="0"/>
              <a:t>if</a:t>
            </a:r>
            <a:r>
              <a:rPr lang="es-ES" dirty="0" smtClean="0"/>
              <a:t> </a:t>
            </a:r>
            <a:r>
              <a:rPr lang="es-ES" dirty="0" err="1" smtClean="0"/>
              <a:t>needed</a:t>
            </a:r>
            <a:r>
              <a:rPr lang="es-ES" dirty="0" smtClean="0"/>
              <a:t>!)</a:t>
            </a:r>
            <a:endParaRPr lang="es-ES" dirty="0"/>
          </a:p>
        </p:txBody>
      </p:sp>
      <p:grpSp>
        <p:nvGrpSpPr>
          <p:cNvPr id="9" name="26 Grupo"/>
          <p:cNvGrpSpPr>
            <a:grpSpLocks/>
          </p:cNvGrpSpPr>
          <p:nvPr/>
        </p:nvGrpSpPr>
        <p:grpSpPr bwMode="auto">
          <a:xfrm>
            <a:off x="-6350" y="5049838"/>
            <a:ext cx="388938" cy="1624012"/>
            <a:chOff x="-6350" y="5029200"/>
            <a:chExt cx="388197" cy="1624012"/>
          </a:xfrm>
        </p:grpSpPr>
        <p:pic>
          <p:nvPicPr>
            <p:cNvPr id="10" name="Picture 4" descr="logo_csic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5029200"/>
              <a:ext cx="381847" cy="53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5" descr="ific_2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5400000">
              <a:off x="-170200" y="5732800"/>
              <a:ext cx="711200" cy="37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6" descr="logo_uv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6350" y="6273800"/>
              <a:ext cx="373507" cy="37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 l="8337" t="7565" r="3705" b="15285"/>
          <a:stretch>
            <a:fillRect/>
          </a:stretch>
        </p:blipFill>
        <p:spPr bwMode="auto">
          <a:xfrm rot="16200000">
            <a:off x="4965197" y="3539859"/>
            <a:ext cx="3594152" cy="2364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/>
          <a:srcRect l="463" t="44465" b="20071"/>
          <a:stretch>
            <a:fillRect/>
          </a:stretch>
        </p:blipFill>
        <p:spPr bwMode="auto">
          <a:xfrm>
            <a:off x="683568" y="4005064"/>
            <a:ext cx="4448133" cy="11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CuadroTexto"/>
          <p:cNvSpPr txBox="1"/>
          <p:nvPr/>
        </p:nvSpPr>
        <p:spPr>
          <a:xfrm>
            <a:off x="827584" y="479715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Petal</a:t>
            </a:r>
            <a:endParaRPr lang="es-ES" dirty="0"/>
          </a:p>
        </p:txBody>
      </p:sp>
      <p:sp>
        <p:nvSpPr>
          <p:cNvPr id="16" name="24 CuadroTexto"/>
          <p:cNvSpPr txBox="1">
            <a:spLocks noChangeArrowheads="1"/>
          </p:cNvSpPr>
          <p:nvPr/>
        </p:nvSpPr>
        <p:spPr bwMode="auto">
          <a:xfrm>
            <a:off x="4429125" y="6643688"/>
            <a:ext cx="2857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200" dirty="0" smtClean="0">
                <a:solidFill>
                  <a:srgbClr val="FFFFFF"/>
                </a:solidFill>
                <a:cs typeface="Arial" charset="0"/>
              </a:rPr>
              <a:t>2</a:t>
            </a:r>
            <a:endParaRPr lang="es-ES" sz="1200" dirty="0" smtClean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Mock</a:t>
            </a:r>
            <a:r>
              <a:rPr lang="es-ES" dirty="0" smtClean="0"/>
              <a:t>-up: Air </a:t>
            </a:r>
            <a:r>
              <a:rPr lang="es-ES" dirty="0" err="1" smtClean="0"/>
              <a:t>cooling</a:t>
            </a:r>
            <a:endParaRPr lang="es-ES" dirty="0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6240" t="43937" r="18898" b="41102"/>
          <a:stretch>
            <a:fillRect/>
          </a:stretch>
        </p:blipFill>
        <p:spPr bwMode="auto">
          <a:xfrm>
            <a:off x="467544" y="1412776"/>
            <a:ext cx="8401310" cy="1210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26 Grupo"/>
          <p:cNvGrpSpPr>
            <a:grpSpLocks/>
          </p:cNvGrpSpPr>
          <p:nvPr/>
        </p:nvGrpSpPr>
        <p:grpSpPr bwMode="auto">
          <a:xfrm>
            <a:off x="-6350" y="5049838"/>
            <a:ext cx="388938" cy="1624012"/>
            <a:chOff x="-6350" y="5029200"/>
            <a:chExt cx="388197" cy="1624012"/>
          </a:xfrm>
        </p:grpSpPr>
        <p:pic>
          <p:nvPicPr>
            <p:cNvPr id="6" name="Picture 4" descr="logo_csic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5029200"/>
              <a:ext cx="381847" cy="53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 descr="ific_2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5400000">
              <a:off x="-170200" y="5732800"/>
              <a:ext cx="711200" cy="37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6" descr="logo_uv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6350" y="6273800"/>
              <a:ext cx="373507" cy="37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9 CuadroTexto"/>
          <p:cNvSpPr txBox="1"/>
          <p:nvPr/>
        </p:nvSpPr>
        <p:spPr>
          <a:xfrm>
            <a:off x="611560" y="2798344"/>
            <a:ext cx="820891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dirty="0" smtClean="0"/>
              <a:t> </a:t>
            </a:r>
            <a:r>
              <a:rPr lang="es-ES" dirty="0" err="1" smtClean="0"/>
              <a:t>Working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dirty="0" smtClean="0"/>
              <a:t> a PXD </a:t>
            </a:r>
            <a:r>
              <a:rPr lang="es-ES" dirty="0" err="1" smtClean="0"/>
              <a:t>mock</a:t>
            </a:r>
            <a:r>
              <a:rPr lang="es-ES" dirty="0" smtClean="0"/>
              <a:t>-up </a:t>
            </a:r>
            <a:r>
              <a:rPr lang="es-ES" dirty="0" err="1" smtClean="0"/>
              <a:t>inside</a:t>
            </a:r>
            <a:r>
              <a:rPr lang="es-ES" dirty="0" smtClean="0"/>
              <a:t> a </a:t>
            </a:r>
            <a:r>
              <a:rPr lang="es-ES" dirty="0" err="1" smtClean="0"/>
              <a:t>polycarbonate</a:t>
            </a:r>
            <a:r>
              <a:rPr lang="es-ES" dirty="0" smtClean="0"/>
              <a:t>  </a:t>
            </a:r>
            <a:r>
              <a:rPr lang="es-ES" dirty="0" err="1" smtClean="0"/>
              <a:t>cylinder</a:t>
            </a:r>
            <a:r>
              <a:rPr lang="es-ES" dirty="0" smtClean="0"/>
              <a:t> (</a:t>
            </a:r>
            <a:r>
              <a:rPr lang="es-ES" dirty="0" err="1" smtClean="0"/>
              <a:t>thermal</a:t>
            </a:r>
            <a:r>
              <a:rPr lang="es-ES" dirty="0" smtClean="0"/>
              <a:t> </a:t>
            </a:r>
            <a:r>
              <a:rPr lang="es-ES" dirty="0" err="1" smtClean="0"/>
              <a:t>images</a:t>
            </a:r>
            <a:r>
              <a:rPr lang="es-ES" dirty="0" smtClean="0"/>
              <a:t>)</a:t>
            </a:r>
          </a:p>
          <a:p>
            <a:pPr>
              <a:buFont typeface="Arial" pitchFamily="34" charset="0"/>
              <a:buChar char="•"/>
            </a:pPr>
            <a:endParaRPr lang="es-ES" dirty="0" smtClean="0"/>
          </a:p>
          <a:p>
            <a:pPr>
              <a:buFont typeface="Arial" pitchFamily="34" charset="0"/>
              <a:buChar char="•"/>
            </a:pPr>
            <a:r>
              <a:rPr lang="es-ES" dirty="0" smtClean="0"/>
              <a:t> Al-</a:t>
            </a:r>
            <a:r>
              <a:rPr lang="es-ES" dirty="0" err="1" smtClean="0"/>
              <a:t>beam</a:t>
            </a:r>
            <a:r>
              <a:rPr lang="es-ES" dirty="0" smtClean="0"/>
              <a:t> pipe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cooling</a:t>
            </a:r>
            <a:r>
              <a:rPr lang="es-ES" dirty="0" smtClean="0"/>
              <a:t> (15ºC)</a:t>
            </a:r>
          </a:p>
          <a:p>
            <a:pPr>
              <a:buFont typeface="Arial" pitchFamily="34" charset="0"/>
              <a:buChar char="•"/>
            </a:pPr>
            <a:endParaRPr lang="es-ES" dirty="0" smtClean="0"/>
          </a:p>
          <a:p>
            <a:pPr>
              <a:buFont typeface="Arial" pitchFamily="34" charset="0"/>
              <a:buChar char="•"/>
            </a:pPr>
            <a:r>
              <a:rPr lang="es-ES" dirty="0" smtClean="0"/>
              <a:t> </a:t>
            </a:r>
            <a:r>
              <a:rPr lang="es-ES" dirty="0" err="1" smtClean="0"/>
              <a:t>Dummy</a:t>
            </a:r>
            <a:r>
              <a:rPr lang="es-ES" dirty="0" smtClean="0"/>
              <a:t> </a:t>
            </a:r>
            <a:r>
              <a:rPr lang="es-ES" dirty="0" err="1" smtClean="0"/>
              <a:t>ladders</a:t>
            </a:r>
            <a:r>
              <a:rPr lang="es-ES" dirty="0" smtClean="0"/>
              <a:t> in </a:t>
            </a:r>
            <a:r>
              <a:rPr lang="es-ES" dirty="0" err="1" smtClean="0"/>
              <a:t>methacrylate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have</a:t>
            </a:r>
            <a:r>
              <a:rPr lang="es-ES" dirty="0" smtClean="0"/>
              <a:t> </a:t>
            </a:r>
            <a:r>
              <a:rPr lang="es-ES" dirty="0" err="1" smtClean="0"/>
              <a:t>access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inner</a:t>
            </a:r>
            <a:r>
              <a:rPr lang="es-ES" dirty="0" smtClean="0"/>
              <a:t> </a:t>
            </a:r>
            <a:r>
              <a:rPr lang="es-ES" dirty="0" err="1" smtClean="0"/>
              <a:t>layer</a:t>
            </a:r>
            <a:r>
              <a:rPr lang="es-ES" dirty="0" smtClean="0"/>
              <a:t> and </a:t>
            </a:r>
            <a:r>
              <a:rPr lang="es-ES" dirty="0" err="1" smtClean="0"/>
              <a:t>study</a:t>
            </a:r>
            <a:r>
              <a:rPr lang="es-ES" dirty="0" smtClean="0"/>
              <a:t> </a:t>
            </a:r>
            <a:r>
              <a:rPr lang="es-ES" dirty="0" err="1" smtClean="0"/>
              <a:t>vibrations</a:t>
            </a:r>
            <a:endParaRPr lang="es-ES" dirty="0" smtClean="0"/>
          </a:p>
          <a:p>
            <a:pPr>
              <a:buFont typeface="Arial" pitchFamily="34" charset="0"/>
              <a:buChar char="•"/>
            </a:pPr>
            <a:endParaRPr lang="es-ES" dirty="0" smtClean="0"/>
          </a:p>
          <a:p>
            <a:pPr>
              <a:buFont typeface="Arial" pitchFamily="34" charset="0"/>
              <a:buChar char="•"/>
            </a:pPr>
            <a:r>
              <a:rPr lang="es-ES" dirty="0" smtClean="0"/>
              <a:t> </a:t>
            </a:r>
            <a:r>
              <a:rPr lang="es-ES" dirty="0" err="1" smtClean="0"/>
              <a:t>Support</a:t>
            </a:r>
            <a:r>
              <a:rPr lang="es-ES" dirty="0" smtClean="0"/>
              <a:t> </a:t>
            </a:r>
            <a:r>
              <a:rPr lang="es-ES" dirty="0" err="1" smtClean="0"/>
              <a:t>structures</a:t>
            </a:r>
            <a:r>
              <a:rPr lang="es-ES" dirty="0" smtClean="0"/>
              <a:t> similar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final </a:t>
            </a:r>
            <a:r>
              <a:rPr lang="es-ES" dirty="0" err="1" smtClean="0"/>
              <a:t>ones</a:t>
            </a:r>
            <a:r>
              <a:rPr lang="es-ES" dirty="0" smtClean="0"/>
              <a:t> </a:t>
            </a:r>
            <a:r>
              <a:rPr lang="es-ES" dirty="0" err="1" smtClean="0"/>
              <a:t>but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mono-</a:t>
            </a:r>
            <a:r>
              <a:rPr lang="es-ES" dirty="0" err="1" smtClean="0"/>
              <a:t>phase</a:t>
            </a:r>
            <a:r>
              <a:rPr lang="es-ES" dirty="0" smtClean="0"/>
              <a:t> </a:t>
            </a:r>
            <a:r>
              <a:rPr lang="es-ES" dirty="0" err="1" smtClean="0"/>
              <a:t>cooling</a:t>
            </a:r>
            <a:r>
              <a:rPr lang="es-ES" dirty="0" smtClean="0"/>
              <a:t> (CO</a:t>
            </a:r>
            <a:r>
              <a:rPr lang="es-ES" baseline="-25000" dirty="0" smtClean="0"/>
              <a:t>2</a:t>
            </a:r>
            <a:r>
              <a:rPr lang="es-ES" dirty="0" smtClean="0"/>
              <a:t> </a:t>
            </a:r>
            <a:r>
              <a:rPr lang="es-ES" dirty="0" err="1" smtClean="0"/>
              <a:t>could</a:t>
            </a:r>
            <a:r>
              <a:rPr lang="es-ES" dirty="0" smtClean="0"/>
              <a:t> </a:t>
            </a:r>
            <a:r>
              <a:rPr lang="es-ES" dirty="0" err="1" smtClean="0"/>
              <a:t>be</a:t>
            </a:r>
            <a:r>
              <a:rPr lang="es-ES" dirty="0" smtClean="0"/>
              <a:t> </a:t>
            </a:r>
            <a:r>
              <a:rPr lang="es-ES" dirty="0" err="1" smtClean="0"/>
              <a:t>implemented</a:t>
            </a:r>
            <a:r>
              <a:rPr lang="es-ES" dirty="0" smtClean="0"/>
              <a:t> </a:t>
            </a:r>
            <a:r>
              <a:rPr lang="es-ES" dirty="0" err="1" smtClean="0"/>
              <a:t>if</a:t>
            </a:r>
            <a:r>
              <a:rPr lang="es-ES" dirty="0" smtClean="0"/>
              <a:t> </a:t>
            </a:r>
            <a:r>
              <a:rPr lang="es-ES" dirty="0" err="1" smtClean="0"/>
              <a:t>needed</a:t>
            </a:r>
            <a:r>
              <a:rPr lang="es-ES" dirty="0" smtClean="0"/>
              <a:t>)</a:t>
            </a:r>
          </a:p>
          <a:p>
            <a:pPr>
              <a:buFont typeface="Arial" pitchFamily="34" charset="0"/>
              <a:buChar char="•"/>
            </a:pPr>
            <a:endParaRPr lang="es-ES" dirty="0" smtClean="0"/>
          </a:p>
          <a:p>
            <a:pPr>
              <a:buFont typeface="Arial" pitchFamily="34" charset="0"/>
              <a:buChar char="•"/>
            </a:pPr>
            <a:r>
              <a:rPr lang="es-ES" dirty="0" smtClean="0"/>
              <a:t> </a:t>
            </a:r>
            <a:r>
              <a:rPr lang="es-ES" dirty="0" err="1" smtClean="0"/>
              <a:t>Carbon</a:t>
            </a:r>
            <a:r>
              <a:rPr lang="es-ES" dirty="0" smtClean="0"/>
              <a:t> </a:t>
            </a:r>
            <a:r>
              <a:rPr lang="es-ES" dirty="0" err="1" smtClean="0"/>
              <a:t>tubes</a:t>
            </a:r>
            <a:r>
              <a:rPr lang="es-ES" dirty="0" smtClean="0"/>
              <a:t> can </a:t>
            </a:r>
            <a:r>
              <a:rPr lang="es-ES" dirty="0" err="1" smtClean="0"/>
              <a:t>be</a:t>
            </a:r>
            <a:r>
              <a:rPr lang="es-ES" dirty="0" smtClean="0"/>
              <a:t> </a:t>
            </a:r>
            <a:r>
              <a:rPr lang="es-ES" dirty="0" err="1" smtClean="0"/>
              <a:t>added</a:t>
            </a:r>
            <a:endParaRPr lang="es-ES" dirty="0" smtClean="0"/>
          </a:p>
          <a:p>
            <a:pPr>
              <a:buFont typeface="Arial" pitchFamily="34" charset="0"/>
              <a:buChar char="•"/>
            </a:pPr>
            <a:endParaRPr lang="es-ES" dirty="0" smtClean="0"/>
          </a:p>
          <a:p>
            <a:pPr>
              <a:buFont typeface="Arial" pitchFamily="34" charset="0"/>
              <a:buChar char="•"/>
            </a:pPr>
            <a:r>
              <a:rPr lang="es-ES" dirty="0" smtClean="0"/>
              <a:t> </a:t>
            </a:r>
            <a:r>
              <a:rPr lang="es-ES" dirty="0" err="1" smtClean="0"/>
              <a:t>Ladders</a:t>
            </a:r>
            <a:r>
              <a:rPr lang="es-ES" dirty="0" smtClean="0"/>
              <a:t>: </a:t>
            </a:r>
            <a:r>
              <a:rPr lang="es-ES" dirty="0" err="1" smtClean="0"/>
              <a:t>Samples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integrated</a:t>
            </a:r>
            <a:r>
              <a:rPr lang="es-ES" dirty="0" smtClean="0"/>
              <a:t> </a:t>
            </a:r>
            <a:r>
              <a:rPr lang="es-ES" dirty="0" err="1" smtClean="0"/>
              <a:t>resistors</a:t>
            </a:r>
            <a:endParaRPr lang="es-ES" dirty="0" smtClean="0"/>
          </a:p>
        </p:txBody>
      </p:sp>
      <p:sp>
        <p:nvSpPr>
          <p:cNvPr id="11" name="24 CuadroTexto"/>
          <p:cNvSpPr txBox="1">
            <a:spLocks noChangeArrowheads="1"/>
          </p:cNvSpPr>
          <p:nvPr/>
        </p:nvSpPr>
        <p:spPr bwMode="auto">
          <a:xfrm>
            <a:off x="4429125" y="6643688"/>
            <a:ext cx="2857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200" dirty="0" smtClean="0">
                <a:solidFill>
                  <a:srgbClr val="FFFFFF"/>
                </a:solidFill>
                <a:cs typeface="Arial" charset="0"/>
              </a:rPr>
              <a:t>3</a:t>
            </a:r>
            <a:endParaRPr lang="es-ES" sz="1200" dirty="0" smtClean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Samples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integrated</a:t>
            </a:r>
            <a:r>
              <a:rPr lang="es-ES" dirty="0" smtClean="0"/>
              <a:t> </a:t>
            </a:r>
            <a:r>
              <a:rPr lang="es-ES" dirty="0" err="1" smtClean="0"/>
              <a:t>resistors</a:t>
            </a:r>
            <a:endParaRPr lang="es-ES" dirty="0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  <p:pic>
        <p:nvPicPr>
          <p:cNvPr id="1026" name="Picture 2" descr="H:\DCIM\106_PANA\P1060603.JPG"/>
          <p:cNvPicPr>
            <a:picLocks noChangeAspect="1" noChangeArrowheads="1"/>
          </p:cNvPicPr>
          <p:nvPr/>
        </p:nvPicPr>
        <p:blipFill>
          <a:blip r:embed="rId2" cstate="print"/>
          <a:srcRect t="42077" r="13703" b="31373"/>
          <a:stretch>
            <a:fillRect/>
          </a:stretch>
        </p:blipFill>
        <p:spPr bwMode="auto">
          <a:xfrm>
            <a:off x="425424" y="1076345"/>
            <a:ext cx="7890992" cy="1820825"/>
          </a:xfrm>
          <a:prstGeom prst="rect">
            <a:avLst/>
          </a:prstGeom>
          <a:noFill/>
        </p:spPr>
      </p:pic>
      <p:pic>
        <p:nvPicPr>
          <p:cNvPr id="1027" name="Picture 3" descr="I:\Marinas\Broken_SW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356992"/>
            <a:ext cx="4848538" cy="2880320"/>
          </a:xfrm>
          <a:prstGeom prst="rect">
            <a:avLst/>
          </a:prstGeom>
          <a:noFill/>
        </p:spPr>
      </p:pic>
      <p:grpSp>
        <p:nvGrpSpPr>
          <p:cNvPr id="6" name="26 Grupo"/>
          <p:cNvGrpSpPr>
            <a:grpSpLocks/>
          </p:cNvGrpSpPr>
          <p:nvPr/>
        </p:nvGrpSpPr>
        <p:grpSpPr bwMode="auto">
          <a:xfrm>
            <a:off x="-6350" y="5049838"/>
            <a:ext cx="388938" cy="1624012"/>
            <a:chOff x="-6350" y="5029200"/>
            <a:chExt cx="388197" cy="1624012"/>
          </a:xfrm>
        </p:grpSpPr>
        <p:pic>
          <p:nvPicPr>
            <p:cNvPr id="7" name="Picture 4" descr="logo_csic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5029200"/>
              <a:ext cx="381847" cy="53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5" descr="ific_2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-5400000">
              <a:off x="-170200" y="5732800"/>
              <a:ext cx="711200" cy="37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6" descr="logo_uv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6350" y="6273800"/>
              <a:ext cx="373507" cy="37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10 CuadroTexto"/>
          <p:cNvSpPr txBox="1"/>
          <p:nvPr/>
        </p:nvSpPr>
        <p:spPr>
          <a:xfrm>
            <a:off x="5652120" y="2134597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Wires</a:t>
            </a:r>
            <a:r>
              <a:rPr lang="es-ES" dirty="0" smtClean="0"/>
              <a:t> </a:t>
            </a:r>
            <a:r>
              <a:rPr lang="es-ES" dirty="0" err="1" smtClean="0"/>
              <a:t>glued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silver</a:t>
            </a:r>
            <a:r>
              <a:rPr lang="es-ES" dirty="0" smtClean="0"/>
              <a:t> </a:t>
            </a:r>
            <a:r>
              <a:rPr lang="es-ES" dirty="0" err="1" smtClean="0"/>
              <a:t>conductive</a:t>
            </a:r>
            <a:r>
              <a:rPr lang="es-ES" dirty="0" smtClean="0"/>
              <a:t> </a:t>
            </a:r>
            <a:r>
              <a:rPr lang="es-ES" dirty="0" err="1" smtClean="0"/>
              <a:t>glue</a:t>
            </a:r>
            <a:endParaRPr lang="es-ES" dirty="0"/>
          </a:p>
        </p:txBody>
      </p:sp>
      <p:cxnSp>
        <p:nvCxnSpPr>
          <p:cNvPr id="13" name="12 Conector recto de flecha"/>
          <p:cNvCxnSpPr/>
          <p:nvPr/>
        </p:nvCxnSpPr>
        <p:spPr bwMode="auto">
          <a:xfrm rot="10800000">
            <a:off x="5033936" y="2204864"/>
            <a:ext cx="762200" cy="36004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5" name="Picture 6" descr="D:\Laci\1-Conferences-Talks\DEPFET-MEETINGS\2010-05-ringberg\EOF-resistors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3140968"/>
            <a:ext cx="2309055" cy="2529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5 CuadroTexto"/>
          <p:cNvSpPr txBox="1"/>
          <p:nvPr/>
        </p:nvSpPr>
        <p:spPr>
          <a:xfrm>
            <a:off x="3779912" y="104344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Destructive</a:t>
            </a:r>
            <a:r>
              <a:rPr lang="es-ES" dirty="0" smtClean="0"/>
              <a:t> test</a:t>
            </a:r>
            <a:endParaRPr lang="es-ES" dirty="0"/>
          </a:p>
        </p:txBody>
      </p:sp>
      <p:cxnSp>
        <p:nvCxnSpPr>
          <p:cNvPr id="17" name="16 Conector recto de flecha"/>
          <p:cNvCxnSpPr/>
          <p:nvPr/>
        </p:nvCxnSpPr>
        <p:spPr bwMode="auto">
          <a:xfrm rot="10800000" flipV="1">
            <a:off x="3419872" y="1268760"/>
            <a:ext cx="792088" cy="504056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18 CuadroTexto"/>
          <p:cNvSpPr txBox="1"/>
          <p:nvPr/>
        </p:nvSpPr>
        <p:spPr>
          <a:xfrm>
            <a:off x="553200" y="580526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chemeClr val="accent3"/>
                </a:solidFill>
              </a:rPr>
              <a:t>Only</a:t>
            </a:r>
            <a:r>
              <a:rPr lang="es-ES" dirty="0" smtClean="0">
                <a:solidFill>
                  <a:schemeClr val="accent3"/>
                </a:solidFill>
              </a:rPr>
              <a:t> 4 </a:t>
            </a:r>
            <a:r>
              <a:rPr lang="es-ES" dirty="0" err="1" smtClean="0">
                <a:solidFill>
                  <a:schemeClr val="accent3"/>
                </a:solidFill>
              </a:rPr>
              <a:t>SWs</a:t>
            </a:r>
            <a:r>
              <a:rPr lang="es-ES" dirty="0" smtClean="0">
                <a:solidFill>
                  <a:schemeClr val="accent3"/>
                </a:solidFill>
              </a:rPr>
              <a:t> </a:t>
            </a:r>
            <a:r>
              <a:rPr lang="es-ES" dirty="0" err="1" smtClean="0">
                <a:solidFill>
                  <a:schemeClr val="accent3"/>
                </a:solidFill>
              </a:rPr>
              <a:t>on</a:t>
            </a:r>
            <a:r>
              <a:rPr lang="es-ES" dirty="0" smtClean="0">
                <a:solidFill>
                  <a:schemeClr val="accent3"/>
                </a:solidFill>
              </a:rPr>
              <a:t> </a:t>
            </a:r>
            <a:r>
              <a:rPr lang="es-ES" dirty="0" err="1" smtClean="0">
                <a:solidFill>
                  <a:schemeClr val="accent3"/>
                </a:solidFill>
              </a:rPr>
              <a:t>because</a:t>
            </a:r>
            <a:r>
              <a:rPr lang="es-ES" dirty="0" smtClean="0">
                <a:solidFill>
                  <a:schemeClr val="accent3"/>
                </a:solidFill>
              </a:rPr>
              <a:t> of </a:t>
            </a:r>
            <a:r>
              <a:rPr lang="es-ES" dirty="0" err="1" smtClean="0">
                <a:solidFill>
                  <a:schemeClr val="accent3"/>
                </a:solidFill>
              </a:rPr>
              <a:t>the</a:t>
            </a:r>
            <a:r>
              <a:rPr lang="es-ES" dirty="0" smtClean="0">
                <a:solidFill>
                  <a:schemeClr val="accent3"/>
                </a:solidFill>
              </a:rPr>
              <a:t> crack</a:t>
            </a:r>
            <a:endParaRPr lang="es-ES" dirty="0">
              <a:solidFill>
                <a:schemeClr val="accent3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6156176" y="5805264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Thanks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Laci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impressive</a:t>
            </a:r>
            <a:r>
              <a:rPr lang="es-ES" dirty="0" smtClean="0"/>
              <a:t> </a:t>
            </a:r>
            <a:r>
              <a:rPr lang="es-ES" dirty="0" err="1" smtClean="0"/>
              <a:t>job</a:t>
            </a:r>
            <a:r>
              <a:rPr lang="es-ES" dirty="0" smtClean="0"/>
              <a:t>!</a:t>
            </a:r>
            <a:endParaRPr lang="es-ES" dirty="0"/>
          </a:p>
        </p:txBody>
      </p:sp>
      <p:sp>
        <p:nvSpPr>
          <p:cNvPr id="18" name="24 CuadroTexto"/>
          <p:cNvSpPr txBox="1">
            <a:spLocks noChangeArrowheads="1"/>
          </p:cNvSpPr>
          <p:nvPr/>
        </p:nvSpPr>
        <p:spPr bwMode="auto">
          <a:xfrm>
            <a:off x="4429125" y="6643688"/>
            <a:ext cx="2857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200" dirty="0" smtClean="0">
                <a:solidFill>
                  <a:srgbClr val="FFFFFF"/>
                </a:solidFill>
                <a:cs typeface="Arial" charset="0"/>
              </a:rPr>
              <a:t>4</a:t>
            </a:r>
            <a:endParaRPr lang="es-ES" sz="1200" dirty="0" smtClean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Thermal</a:t>
            </a:r>
            <a:r>
              <a:rPr lang="es-ES" dirty="0" smtClean="0"/>
              <a:t> </a:t>
            </a:r>
            <a:r>
              <a:rPr lang="es-ES" dirty="0" err="1" smtClean="0"/>
              <a:t>Enclosure</a:t>
            </a:r>
            <a:r>
              <a:rPr lang="es-ES" dirty="0" smtClean="0"/>
              <a:t> (TE)</a:t>
            </a:r>
            <a:endParaRPr lang="es-E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  <p:grpSp>
        <p:nvGrpSpPr>
          <p:cNvPr id="3" name="26 Grupo"/>
          <p:cNvGrpSpPr>
            <a:grpSpLocks/>
          </p:cNvGrpSpPr>
          <p:nvPr/>
        </p:nvGrpSpPr>
        <p:grpSpPr bwMode="auto">
          <a:xfrm>
            <a:off x="-6350" y="5049838"/>
            <a:ext cx="388938" cy="1624012"/>
            <a:chOff x="-6350" y="5029200"/>
            <a:chExt cx="388197" cy="1624012"/>
          </a:xfrm>
        </p:grpSpPr>
        <p:pic>
          <p:nvPicPr>
            <p:cNvPr id="8" name="Picture 4" descr="logo_csic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029200"/>
              <a:ext cx="381847" cy="53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5" descr="ific_2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-170200" y="5732800"/>
              <a:ext cx="711200" cy="37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6" descr="logo_uv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6350" y="6273800"/>
              <a:ext cx="373507" cy="37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11 Imagen" descr="BelleII000.emf"/>
          <p:cNvPicPr>
            <a:picLocks noChangeAspect="1"/>
          </p:cNvPicPr>
          <p:nvPr/>
        </p:nvPicPr>
        <p:blipFill>
          <a:blip r:embed="rId5" cstate="print"/>
          <a:srcRect l="13957" t="10507" r="18732" b="9006"/>
          <a:stretch>
            <a:fillRect/>
          </a:stretch>
        </p:blipFill>
        <p:spPr>
          <a:xfrm>
            <a:off x="395536" y="1973379"/>
            <a:ext cx="5185584" cy="4551965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5652120" y="2348880"/>
            <a:ext cx="32758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dirty="0" smtClean="0"/>
              <a:t> </a:t>
            </a:r>
            <a:r>
              <a:rPr lang="es-ES" dirty="0" err="1" smtClean="0"/>
              <a:t>Mechanical</a:t>
            </a:r>
            <a:r>
              <a:rPr lang="es-ES" dirty="0" smtClean="0"/>
              <a:t> </a:t>
            </a:r>
            <a:r>
              <a:rPr lang="es-ES" dirty="0" err="1" smtClean="0"/>
              <a:t>protection</a:t>
            </a:r>
            <a:endParaRPr lang="es-ES" dirty="0" smtClean="0"/>
          </a:p>
          <a:p>
            <a:pPr>
              <a:buFont typeface="Arial" pitchFamily="34" charset="0"/>
              <a:buChar char="•"/>
            </a:pPr>
            <a:endParaRPr lang="es-ES" dirty="0" smtClean="0"/>
          </a:p>
          <a:p>
            <a:pPr>
              <a:buFont typeface="Arial" pitchFamily="34" charset="0"/>
              <a:buChar char="•"/>
            </a:pPr>
            <a:r>
              <a:rPr lang="es-ES" dirty="0" smtClean="0"/>
              <a:t> </a:t>
            </a:r>
            <a:r>
              <a:rPr lang="es-ES" dirty="0" err="1" smtClean="0"/>
              <a:t>Thermal</a:t>
            </a:r>
            <a:r>
              <a:rPr lang="es-ES" dirty="0" smtClean="0"/>
              <a:t> </a:t>
            </a:r>
            <a:r>
              <a:rPr lang="es-ES" dirty="0" err="1" smtClean="0"/>
              <a:t>insulation</a:t>
            </a:r>
            <a:r>
              <a:rPr lang="es-ES" dirty="0" smtClean="0"/>
              <a:t> </a:t>
            </a:r>
            <a:r>
              <a:rPr lang="es-ES" dirty="0" err="1" smtClean="0"/>
              <a:t>between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PXD+SVD (-5ºC) and </a:t>
            </a:r>
            <a:r>
              <a:rPr lang="es-ES" dirty="0" err="1" smtClean="0"/>
              <a:t>the</a:t>
            </a:r>
            <a:r>
              <a:rPr lang="es-ES" dirty="0" smtClean="0"/>
              <a:t> CDC (23ºC)</a:t>
            </a:r>
          </a:p>
          <a:p>
            <a:pPr>
              <a:buFont typeface="Arial" pitchFamily="34" charset="0"/>
              <a:buChar char="•"/>
            </a:pPr>
            <a:endParaRPr lang="es-ES" dirty="0" smtClean="0"/>
          </a:p>
          <a:p>
            <a:pPr>
              <a:buFont typeface="Arial" pitchFamily="34" charset="0"/>
              <a:buChar char="•"/>
            </a:pPr>
            <a:r>
              <a:rPr lang="es-ES" dirty="0" smtClean="0"/>
              <a:t> </a:t>
            </a:r>
            <a:r>
              <a:rPr lang="es-ES" dirty="0" err="1" smtClean="0"/>
              <a:t>Contains</a:t>
            </a:r>
            <a:r>
              <a:rPr lang="es-ES" dirty="0" smtClean="0"/>
              <a:t> </a:t>
            </a:r>
            <a:r>
              <a:rPr lang="es-ES" dirty="0" err="1" smtClean="0"/>
              <a:t>dry</a:t>
            </a:r>
            <a:r>
              <a:rPr lang="es-ES" dirty="0" smtClean="0"/>
              <a:t> </a:t>
            </a:r>
            <a:r>
              <a:rPr lang="es-ES" dirty="0" err="1" smtClean="0"/>
              <a:t>nitrogen</a:t>
            </a:r>
            <a:r>
              <a:rPr lang="es-ES" dirty="0" smtClean="0"/>
              <a:t> </a:t>
            </a:r>
            <a:r>
              <a:rPr lang="es-ES" dirty="0" err="1" smtClean="0"/>
              <a:t>atmosphere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avoid</a:t>
            </a:r>
            <a:r>
              <a:rPr lang="es-ES" dirty="0" smtClean="0"/>
              <a:t> </a:t>
            </a:r>
            <a:r>
              <a:rPr lang="es-ES" dirty="0" err="1" smtClean="0"/>
              <a:t>condensation</a:t>
            </a:r>
            <a:endParaRPr lang="es-ES" dirty="0" smtClean="0"/>
          </a:p>
          <a:p>
            <a:pPr>
              <a:buFont typeface="Arial" pitchFamily="34" charset="0"/>
              <a:buChar char="•"/>
            </a:pPr>
            <a:endParaRPr lang="es-ES" dirty="0" smtClean="0"/>
          </a:p>
          <a:p>
            <a:pPr>
              <a:buFont typeface="Arial" pitchFamily="34" charset="0"/>
              <a:buChar char="•"/>
            </a:pPr>
            <a:r>
              <a:rPr lang="es-ES" dirty="0" smtClean="0"/>
              <a:t> </a:t>
            </a:r>
            <a:r>
              <a:rPr lang="es-ES" dirty="0" err="1" smtClean="0"/>
              <a:t>Moisture</a:t>
            </a:r>
            <a:r>
              <a:rPr lang="es-ES" dirty="0" smtClean="0"/>
              <a:t> </a:t>
            </a:r>
            <a:r>
              <a:rPr lang="es-ES" dirty="0" err="1" smtClean="0"/>
              <a:t>barrier</a:t>
            </a:r>
            <a:endParaRPr lang="es-ES" dirty="0" smtClean="0"/>
          </a:p>
          <a:p>
            <a:pPr>
              <a:buFont typeface="Arial" pitchFamily="34" charset="0"/>
              <a:buChar char="•"/>
            </a:pPr>
            <a:endParaRPr lang="es-ES" dirty="0" smtClean="0"/>
          </a:p>
          <a:p>
            <a:pPr>
              <a:buFont typeface="Arial" pitchFamily="34" charset="0"/>
              <a:buChar char="•"/>
            </a:pPr>
            <a:r>
              <a:rPr lang="es-ES" dirty="0" smtClean="0"/>
              <a:t> </a:t>
            </a:r>
            <a:r>
              <a:rPr lang="es-ES" dirty="0" err="1" smtClean="0"/>
              <a:t>Electrical</a:t>
            </a:r>
            <a:r>
              <a:rPr lang="es-ES" dirty="0" smtClean="0"/>
              <a:t> </a:t>
            </a:r>
            <a:r>
              <a:rPr lang="es-ES" dirty="0" err="1" smtClean="0"/>
              <a:t>shielding</a:t>
            </a:r>
            <a:r>
              <a:rPr lang="es-ES" dirty="0" smtClean="0"/>
              <a:t> (</a:t>
            </a:r>
            <a:r>
              <a:rPr lang="es-ES" dirty="0" err="1" smtClean="0"/>
              <a:t>Faraday</a:t>
            </a:r>
            <a:r>
              <a:rPr lang="es-ES" dirty="0" smtClean="0"/>
              <a:t> </a:t>
            </a:r>
            <a:r>
              <a:rPr lang="es-ES" dirty="0" err="1" smtClean="0"/>
              <a:t>cage</a:t>
            </a:r>
            <a:r>
              <a:rPr lang="es-ES" dirty="0" smtClean="0"/>
              <a:t>) and </a:t>
            </a:r>
            <a:r>
              <a:rPr lang="es-ES" dirty="0" err="1" smtClean="0"/>
              <a:t>grounding</a:t>
            </a:r>
            <a:endParaRPr lang="es-ES" dirty="0" smtClean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 l="16240" t="59528" r="18898" b="32126"/>
          <a:stretch>
            <a:fillRect/>
          </a:stretch>
        </p:blipFill>
        <p:spPr bwMode="auto">
          <a:xfrm>
            <a:off x="467544" y="1097218"/>
            <a:ext cx="8401310" cy="67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24 CuadroTexto"/>
          <p:cNvSpPr txBox="1">
            <a:spLocks noChangeArrowheads="1"/>
          </p:cNvSpPr>
          <p:nvPr/>
        </p:nvSpPr>
        <p:spPr bwMode="auto">
          <a:xfrm>
            <a:off x="4429125" y="6643688"/>
            <a:ext cx="2857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200" dirty="0" smtClean="0">
                <a:solidFill>
                  <a:srgbClr val="FFFFFF"/>
                </a:solidFill>
                <a:cs typeface="Arial" charset="0"/>
              </a:rPr>
              <a:t>5</a:t>
            </a:r>
            <a:endParaRPr lang="es-ES" sz="1200" dirty="0" smtClean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Option</a:t>
            </a:r>
            <a:r>
              <a:rPr lang="es-ES" dirty="0" smtClean="0"/>
              <a:t> 1: </a:t>
            </a:r>
            <a:r>
              <a:rPr lang="es-ES" dirty="0" err="1" smtClean="0"/>
              <a:t>Airex</a:t>
            </a:r>
            <a:endParaRPr lang="es-E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3415" y="1119478"/>
            <a:ext cx="2010944" cy="828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1800" y="1808534"/>
            <a:ext cx="601027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3347864" y="1196752"/>
            <a:ext cx="4032448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Thermoformable</a:t>
            </a:r>
            <a:r>
              <a:rPr lang="es-ES" dirty="0" smtClean="0"/>
              <a:t> </a:t>
            </a:r>
            <a:r>
              <a:rPr lang="es-ES" dirty="0" smtClean="0">
                <a:latin typeface="Calibri"/>
              </a:rPr>
              <a:t>→</a:t>
            </a:r>
            <a:r>
              <a:rPr lang="es-ES" dirty="0" smtClean="0"/>
              <a:t> No </a:t>
            </a:r>
            <a:r>
              <a:rPr lang="es-ES" dirty="0" err="1" smtClean="0"/>
              <a:t>frame</a:t>
            </a:r>
            <a:r>
              <a:rPr lang="es-ES" dirty="0" smtClean="0"/>
              <a:t> </a:t>
            </a:r>
            <a:r>
              <a:rPr lang="es-ES" dirty="0" err="1" smtClean="0"/>
              <a:t>needed</a:t>
            </a:r>
            <a:r>
              <a:rPr lang="es-ES" dirty="0" smtClean="0"/>
              <a:t>!</a:t>
            </a:r>
            <a:endParaRPr lang="es-ES" dirty="0"/>
          </a:p>
        </p:txBody>
      </p:sp>
      <p:sp>
        <p:nvSpPr>
          <p:cNvPr id="10" name="9 CuadroTexto"/>
          <p:cNvSpPr txBox="1"/>
          <p:nvPr/>
        </p:nvSpPr>
        <p:spPr>
          <a:xfrm>
            <a:off x="755576" y="3418468"/>
            <a:ext cx="77048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dirty="0" smtClean="0"/>
              <a:t>ATLAS</a:t>
            </a:r>
            <a:r>
              <a:rPr lang="en-GB" dirty="0" smtClean="0"/>
              <a:t> TE (Thermal Enclosure) </a:t>
            </a:r>
            <a:r>
              <a:rPr lang="en-GB" dirty="0" smtClean="0">
                <a:latin typeface="Calibri"/>
              </a:rPr>
              <a:t>→ </a:t>
            </a:r>
            <a:r>
              <a:rPr lang="en-GB" dirty="0" err="1" smtClean="0"/>
              <a:t>Airex</a:t>
            </a:r>
            <a:r>
              <a:rPr lang="en-GB" dirty="0" smtClean="0"/>
              <a:t> R82 foam</a:t>
            </a:r>
          </a:p>
          <a:p>
            <a:pPr algn="just"/>
            <a:endParaRPr lang="es-ES" dirty="0" smtClean="0"/>
          </a:p>
          <a:p>
            <a:pPr algn="just"/>
            <a:r>
              <a:rPr lang="es-ES" dirty="0" err="1" smtClean="0"/>
              <a:t>Used</a:t>
            </a:r>
            <a:r>
              <a:rPr lang="es-ES" dirty="0" smtClean="0"/>
              <a:t> in </a:t>
            </a:r>
            <a:r>
              <a:rPr lang="es-ES" dirty="0" err="1" smtClean="0"/>
              <a:t>aerospace</a:t>
            </a:r>
            <a:r>
              <a:rPr lang="es-ES" dirty="0" smtClean="0"/>
              <a:t> </a:t>
            </a:r>
            <a:r>
              <a:rPr lang="es-ES" dirty="0" err="1" smtClean="0"/>
              <a:t>science</a:t>
            </a:r>
            <a:r>
              <a:rPr lang="es-ES" dirty="0" smtClean="0"/>
              <a:t>: </a:t>
            </a:r>
            <a:r>
              <a:rPr lang="es-ES" dirty="0" err="1" smtClean="0"/>
              <a:t>Cryogenic</a:t>
            </a:r>
            <a:r>
              <a:rPr lang="es-ES" dirty="0" smtClean="0"/>
              <a:t> </a:t>
            </a:r>
            <a:r>
              <a:rPr lang="es-ES" dirty="0" err="1" smtClean="0"/>
              <a:t>tanks</a:t>
            </a:r>
            <a:r>
              <a:rPr lang="es-ES" dirty="0" smtClean="0"/>
              <a:t>, </a:t>
            </a:r>
            <a:r>
              <a:rPr lang="es-ES" dirty="0" err="1" smtClean="0"/>
              <a:t>insulating</a:t>
            </a:r>
            <a:r>
              <a:rPr lang="es-ES" dirty="0" smtClean="0"/>
              <a:t> </a:t>
            </a:r>
            <a:r>
              <a:rPr lang="es-ES" dirty="0" err="1" smtClean="0"/>
              <a:t>panels</a:t>
            </a:r>
            <a:endParaRPr lang="es-ES" dirty="0" smtClean="0"/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Operating temperature from -194°C to +160°C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Thermal conductivity: 0.036W/</a:t>
            </a:r>
            <a:r>
              <a:rPr lang="en-US" dirty="0" err="1" smtClean="0"/>
              <a:t>mK</a:t>
            </a:r>
            <a:endParaRPr lang="en-US" dirty="0" smtClean="0"/>
          </a:p>
          <a:p>
            <a:pPr algn="just"/>
            <a:endParaRPr lang="es-ES" dirty="0" smtClean="0"/>
          </a:p>
          <a:p>
            <a:pPr algn="just"/>
            <a:r>
              <a:rPr lang="es-ES" dirty="0" err="1" smtClean="0"/>
              <a:t>Low</a:t>
            </a:r>
            <a:r>
              <a:rPr lang="es-ES" dirty="0" smtClean="0"/>
              <a:t> </a:t>
            </a:r>
            <a:r>
              <a:rPr lang="es-ES" dirty="0" err="1" smtClean="0"/>
              <a:t>moisture</a:t>
            </a:r>
            <a:r>
              <a:rPr lang="es-ES" dirty="0" smtClean="0"/>
              <a:t> </a:t>
            </a:r>
            <a:r>
              <a:rPr lang="es-ES" dirty="0" err="1" smtClean="0"/>
              <a:t>absorption</a:t>
            </a:r>
            <a:r>
              <a:rPr lang="es-ES" dirty="0" smtClean="0"/>
              <a:t> (a </a:t>
            </a:r>
            <a:r>
              <a:rPr lang="es-ES" dirty="0" err="1" smtClean="0"/>
              <a:t>few</a:t>
            </a:r>
            <a:r>
              <a:rPr lang="es-ES" dirty="0" smtClean="0"/>
              <a:t> </a:t>
            </a:r>
            <a:r>
              <a:rPr lang="es-ES" dirty="0" err="1" smtClean="0"/>
              <a:t>grammes</a:t>
            </a:r>
            <a:r>
              <a:rPr lang="es-ES" dirty="0" smtClean="0"/>
              <a:t> per m</a:t>
            </a:r>
            <a:r>
              <a:rPr lang="es-ES" baseline="30000" dirty="0" smtClean="0"/>
              <a:t>2</a:t>
            </a:r>
            <a:r>
              <a:rPr lang="es-ES" dirty="0" smtClean="0"/>
              <a:t> </a:t>
            </a:r>
            <a:r>
              <a:rPr lang="es-ES" dirty="0" err="1" smtClean="0"/>
              <a:t>when</a:t>
            </a:r>
            <a:r>
              <a:rPr lang="es-ES" dirty="0" smtClean="0"/>
              <a:t> in </a:t>
            </a:r>
            <a:r>
              <a:rPr lang="es-ES" dirty="0" err="1" smtClean="0"/>
              <a:t>high</a:t>
            </a:r>
            <a:r>
              <a:rPr lang="es-ES" dirty="0" smtClean="0"/>
              <a:t> </a:t>
            </a:r>
            <a:r>
              <a:rPr lang="es-ES" dirty="0" err="1" smtClean="0"/>
              <a:t>humidity</a:t>
            </a:r>
            <a:r>
              <a:rPr lang="es-ES" dirty="0" smtClean="0"/>
              <a:t>)</a:t>
            </a:r>
          </a:p>
          <a:p>
            <a:pPr algn="just"/>
            <a:endParaRPr lang="es-ES" dirty="0" smtClean="0"/>
          </a:p>
          <a:p>
            <a:pPr algn="just"/>
            <a:r>
              <a:rPr lang="es-ES" dirty="0" err="1" smtClean="0"/>
              <a:t>Low</a:t>
            </a:r>
            <a:r>
              <a:rPr lang="es-ES" dirty="0" smtClean="0"/>
              <a:t> </a:t>
            </a:r>
            <a:r>
              <a:rPr lang="es-ES" dirty="0" err="1" smtClean="0"/>
              <a:t>density</a:t>
            </a:r>
            <a:r>
              <a:rPr lang="es-ES" dirty="0" smtClean="0"/>
              <a:t> (60 kg/m</a:t>
            </a:r>
            <a:r>
              <a:rPr lang="es-ES" baseline="30000" dirty="0" smtClean="0"/>
              <a:t>3</a:t>
            </a:r>
            <a:r>
              <a:rPr lang="es-ES" dirty="0" smtClean="0"/>
              <a:t>)</a:t>
            </a:r>
          </a:p>
          <a:p>
            <a:pPr algn="just"/>
            <a:endParaRPr lang="es-ES" dirty="0"/>
          </a:p>
        </p:txBody>
      </p:sp>
      <p:grpSp>
        <p:nvGrpSpPr>
          <p:cNvPr id="11" name="26 Grupo"/>
          <p:cNvGrpSpPr>
            <a:grpSpLocks/>
          </p:cNvGrpSpPr>
          <p:nvPr/>
        </p:nvGrpSpPr>
        <p:grpSpPr bwMode="auto">
          <a:xfrm>
            <a:off x="-6350" y="5049838"/>
            <a:ext cx="388938" cy="1624012"/>
            <a:chOff x="-6350" y="5029200"/>
            <a:chExt cx="388197" cy="1624012"/>
          </a:xfrm>
        </p:grpSpPr>
        <p:pic>
          <p:nvPicPr>
            <p:cNvPr id="12" name="Picture 4" descr="logo_csic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5029200"/>
              <a:ext cx="381847" cy="53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5" descr="ific_2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-5400000">
              <a:off x="-170200" y="5732800"/>
              <a:ext cx="711200" cy="37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6" descr="logo_uv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6350" y="6273800"/>
              <a:ext cx="373507" cy="37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24 CuadroTexto"/>
          <p:cNvSpPr txBox="1">
            <a:spLocks noChangeArrowheads="1"/>
          </p:cNvSpPr>
          <p:nvPr/>
        </p:nvSpPr>
        <p:spPr bwMode="auto">
          <a:xfrm>
            <a:off x="4429125" y="6643688"/>
            <a:ext cx="2857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200" dirty="0" smtClean="0">
                <a:solidFill>
                  <a:srgbClr val="FFFFFF"/>
                </a:solidFill>
                <a:cs typeface="Arial" charset="0"/>
              </a:rPr>
              <a:t>6</a:t>
            </a:r>
            <a:endParaRPr lang="es-ES" sz="1200" dirty="0" smtClean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Option</a:t>
            </a:r>
            <a:r>
              <a:rPr lang="es-ES" dirty="0" smtClean="0"/>
              <a:t> 1: </a:t>
            </a:r>
            <a:r>
              <a:rPr lang="es-ES" dirty="0" err="1" smtClean="0"/>
              <a:t>Airex</a:t>
            </a:r>
            <a:endParaRPr lang="es-E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  <p:grpSp>
        <p:nvGrpSpPr>
          <p:cNvPr id="3" name="26 Grupo"/>
          <p:cNvGrpSpPr>
            <a:grpSpLocks/>
          </p:cNvGrpSpPr>
          <p:nvPr/>
        </p:nvGrpSpPr>
        <p:grpSpPr bwMode="auto">
          <a:xfrm>
            <a:off x="-6350" y="5049838"/>
            <a:ext cx="388938" cy="1624012"/>
            <a:chOff x="-6350" y="5029200"/>
            <a:chExt cx="388197" cy="1624012"/>
          </a:xfrm>
        </p:grpSpPr>
        <p:pic>
          <p:nvPicPr>
            <p:cNvPr id="12" name="Picture 4" descr="logo_csic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029200"/>
              <a:ext cx="381847" cy="53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5" descr="ific_2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-170200" y="5732800"/>
              <a:ext cx="711200" cy="37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6" descr="logo_uv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6350" y="6273800"/>
              <a:ext cx="373507" cy="37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14 Imagen" descr="P1060356.JPG"/>
          <p:cNvPicPr>
            <a:picLocks noChangeAspect="1"/>
          </p:cNvPicPr>
          <p:nvPr/>
        </p:nvPicPr>
        <p:blipFill>
          <a:blip r:embed="rId5" cstate="print"/>
          <a:srcRect l="8305" t="14579" r="1384" b="21961"/>
          <a:stretch>
            <a:fillRect/>
          </a:stretch>
        </p:blipFill>
        <p:spPr>
          <a:xfrm>
            <a:off x="534739" y="1523421"/>
            <a:ext cx="8257973" cy="4352051"/>
          </a:xfrm>
          <a:prstGeom prst="rect">
            <a:avLst/>
          </a:prstGeom>
        </p:spPr>
      </p:pic>
      <p:sp>
        <p:nvSpPr>
          <p:cNvPr id="16" name="15 CuadroTexto"/>
          <p:cNvSpPr txBox="1"/>
          <p:nvPr/>
        </p:nvSpPr>
        <p:spPr>
          <a:xfrm>
            <a:off x="3851920" y="4691040"/>
            <a:ext cx="1959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/>
              <a:t>8mm </a:t>
            </a:r>
            <a:r>
              <a:rPr lang="es-ES" sz="2000" dirty="0" err="1" smtClean="0"/>
              <a:t>Foam</a:t>
            </a:r>
            <a:r>
              <a:rPr lang="es-ES" sz="2000" dirty="0" smtClean="0"/>
              <a:t> </a:t>
            </a:r>
            <a:r>
              <a:rPr lang="es-ES" sz="2000" dirty="0" err="1" smtClean="0"/>
              <a:t>Core</a:t>
            </a:r>
            <a:r>
              <a:rPr lang="es-ES" sz="2000" dirty="0" smtClean="0"/>
              <a:t> (</a:t>
            </a:r>
            <a:r>
              <a:rPr lang="es-ES" sz="2000" dirty="0" err="1" smtClean="0"/>
              <a:t>Airex</a:t>
            </a:r>
            <a:r>
              <a:rPr lang="es-ES" sz="2000" dirty="0" smtClean="0"/>
              <a:t>)</a:t>
            </a:r>
            <a:endParaRPr lang="es-ES" sz="2000" dirty="0"/>
          </a:p>
        </p:txBody>
      </p:sp>
      <p:cxnSp>
        <p:nvCxnSpPr>
          <p:cNvPr id="18" name="17 Conector recto de flecha"/>
          <p:cNvCxnSpPr/>
          <p:nvPr/>
        </p:nvCxnSpPr>
        <p:spPr bwMode="auto">
          <a:xfrm rot="5400000">
            <a:off x="3566257" y="5074890"/>
            <a:ext cx="936104" cy="158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20" name="19 CuadroTexto"/>
          <p:cNvSpPr txBox="1"/>
          <p:nvPr/>
        </p:nvSpPr>
        <p:spPr>
          <a:xfrm>
            <a:off x="5539128" y="5355071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 smtClean="0"/>
              <a:t>Aluminised</a:t>
            </a:r>
            <a:r>
              <a:rPr lang="es-ES" sz="2000" dirty="0" smtClean="0"/>
              <a:t> </a:t>
            </a:r>
            <a:r>
              <a:rPr lang="es-ES" sz="2000" dirty="0" err="1" smtClean="0"/>
              <a:t>Kapton</a:t>
            </a:r>
            <a:r>
              <a:rPr lang="es-ES" sz="2000" dirty="0" smtClean="0"/>
              <a:t> </a:t>
            </a:r>
            <a:r>
              <a:rPr lang="es-ES" sz="2000" dirty="0" err="1" smtClean="0"/>
              <a:t>foil</a:t>
            </a:r>
            <a:endParaRPr lang="es-ES" sz="2000" dirty="0"/>
          </a:p>
        </p:txBody>
      </p:sp>
      <p:cxnSp>
        <p:nvCxnSpPr>
          <p:cNvPr id="22" name="21 Conector recto de flecha"/>
          <p:cNvCxnSpPr/>
          <p:nvPr/>
        </p:nvCxnSpPr>
        <p:spPr bwMode="auto">
          <a:xfrm rot="16200000" flipV="1">
            <a:off x="5976156" y="5049181"/>
            <a:ext cx="432048" cy="21602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22 Conector recto de flecha"/>
          <p:cNvCxnSpPr/>
          <p:nvPr/>
        </p:nvCxnSpPr>
        <p:spPr bwMode="auto">
          <a:xfrm rot="16200000" flipV="1">
            <a:off x="6660232" y="3789040"/>
            <a:ext cx="648072" cy="36004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24 CuadroTexto"/>
          <p:cNvSpPr txBox="1"/>
          <p:nvPr/>
        </p:nvSpPr>
        <p:spPr>
          <a:xfrm>
            <a:off x="4211960" y="2780928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 smtClean="0"/>
              <a:t>Heater</a:t>
            </a:r>
            <a:r>
              <a:rPr lang="es-ES" sz="2000" dirty="0" smtClean="0"/>
              <a:t> (Cu-</a:t>
            </a:r>
            <a:r>
              <a:rPr lang="es-ES" sz="2000" dirty="0" err="1" smtClean="0"/>
              <a:t>polyimide</a:t>
            </a:r>
            <a:r>
              <a:rPr lang="es-ES" sz="2000" dirty="0" smtClean="0"/>
              <a:t>)</a:t>
            </a:r>
            <a:endParaRPr lang="es-ES" sz="2000" dirty="0"/>
          </a:p>
        </p:txBody>
      </p:sp>
      <p:sp>
        <p:nvSpPr>
          <p:cNvPr id="26" name="25 Rectángulo"/>
          <p:cNvSpPr/>
          <p:nvPr/>
        </p:nvSpPr>
        <p:spPr>
          <a:xfrm>
            <a:off x="1115616" y="980728"/>
            <a:ext cx="5011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/>
              <a:t>ATLAS</a:t>
            </a:r>
            <a:r>
              <a:rPr lang="en-GB" dirty="0" smtClean="0"/>
              <a:t> </a:t>
            </a:r>
            <a:r>
              <a:rPr lang="en-GB" dirty="0" err="1" smtClean="0"/>
              <a:t>EndCap</a:t>
            </a:r>
            <a:r>
              <a:rPr lang="en-GB" dirty="0" smtClean="0"/>
              <a:t> OTE sample (Made in Valencia)</a:t>
            </a:r>
            <a:endParaRPr lang="es-ES" baseline="-25000" dirty="0"/>
          </a:p>
        </p:txBody>
      </p:sp>
      <p:sp>
        <p:nvSpPr>
          <p:cNvPr id="21" name="20 CuadroTexto"/>
          <p:cNvSpPr txBox="1"/>
          <p:nvPr/>
        </p:nvSpPr>
        <p:spPr>
          <a:xfrm>
            <a:off x="6241063" y="4259725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 smtClean="0"/>
              <a:t>Copper</a:t>
            </a:r>
            <a:r>
              <a:rPr lang="es-ES" sz="2000" dirty="0" smtClean="0"/>
              <a:t> </a:t>
            </a:r>
            <a:r>
              <a:rPr lang="es-ES" sz="2000" dirty="0" err="1" smtClean="0"/>
              <a:t>Kapton</a:t>
            </a:r>
            <a:r>
              <a:rPr lang="es-ES" sz="2000" dirty="0" smtClean="0"/>
              <a:t> </a:t>
            </a:r>
            <a:r>
              <a:rPr lang="es-ES" sz="2000" dirty="0" err="1" smtClean="0"/>
              <a:t>foil</a:t>
            </a:r>
            <a:endParaRPr lang="es-ES" sz="2000" dirty="0"/>
          </a:p>
        </p:txBody>
      </p:sp>
      <p:sp>
        <p:nvSpPr>
          <p:cNvPr id="30" name="29 CuadroTexto"/>
          <p:cNvSpPr txBox="1"/>
          <p:nvPr/>
        </p:nvSpPr>
        <p:spPr>
          <a:xfrm>
            <a:off x="683568" y="5949280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Al-</a:t>
            </a:r>
            <a:r>
              <a:rPr lang="es-ES" sz="1600" dirty="0" err="1" smtClean="0"/>
              <a:t>Kapton</a:t>
            </a:r>
            <a:r>
              <a:rPr lang="es-ES" sz="1600" dirty="0" smtClean="0"/>
              <a:t> (&lt;1µm Al; 25µm in total): Reduces </a:t>
            </a:r>
            <a:r>
              <a:rPr lang="es-ES" sz="1600" dirty="0" err="1" smtClean="0"/>
              <a:t>the</a:t>
            </a:r>
            <a:r>
              <a:rPr lang="es-ES" sz="1600" dirty="0" smtClean="0"/>
              <a:t> </a:t>
            </a:r>
            <a:r>
              <a:rPr lang="es-ES" sz="1600" dirty="0" err="1" smtClean="0"/>
              <a:t>radiative</a:t>
            </a:r>
            <a:r>
              <a:rPr lang="es-ES" sz="1600" dirty="0" smtClean="0"/>
              <a:t> </a:t>
            </a:r>
            <a:r>
              <a:rPr lang="es-ES" sz="1600" dirty="0" err="1" smtClean="0"/>
              <a:t>heat</a:t>
            </a:r>
            <a:r>
              <a:rPr lang="es-ES" sz="1600" dirty="0" smtClean="0"/>
              <a:t> transfer</a:t>
            </a:r>
          </a:p>
          <a:p>
            <a:r>
              <a:rPr lang="es-ES" sz="1600" dirty="0" smtClean="0"/>
              <a:t>Cu-</a:t>
            </a:r>
            <a:r>
              <a:rPr lang="es-ES" sz="1600" dirty="0" err="1" smtClean="0"/>
              <a:t>Kapton</a:t>
            </a:r>
            <a:r>
              <a:rPr lang="es-ES" sz="1600" dirty="0" smtClean="0"/>
              <a:t> (18µm Cu; 43µm in total): </a:t>
            </a:r>
            <a:r>
              <a:rPr lang="es-ES" sz="1600" dirty="0" err="1" smtClean="0"/>
              <a:t>Electrical</a:t>
            </a:r>
            <a:r>
              <a:rPr lang="es-ES" sz="1600" dirty="0" smtClean="0"/>
              <a:t> </a:t>
            </a:r>
            <a:r>
              <a:rPr lang="es-ES" sz="1600" dirty="0" err="1" smtClean="0"/>
              <a:t>shielding</a:t>
            </a:r>
            <a:endParaRPr lang="es-ES" sz="1600" dirty="0"/>
          </a:p>
        </p:txBody>
      </p:sp>
      <p:sp>
        <p:nvSpPr>
          <p:cNvPr id="31" name="30 CuadroTexto"/>
          <p:cNvSpPr txBox="1"/>
          <p:nvPr/>
        </p:nvSpPr>
        <p:spPr>
          <a:xfrm>
            <a:off x="5926479" y="1590163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/>
              <a:t>100µm </a:t>
            </a:r>
            <a:r>
              <a:rPr lang="es-ES" sz="2000" dirty="0" err="1" smtClean="0"/>
              <a:t>Araldite</a:t>
            </a:r>
            <a:r>
              <a:rPr lang="es-ES" sz="2000" dirty="0" smtClean="0"/>
              <a:t> 2011 </a:t>
            </a:r>
            <a:r>
              <a:rPr lang="es-ES" sz="2000" dirty="0" err="1" smtClean="0"/>
              <a:t>epoxy</a:t>
            </a:r>
            <a:endParaRPr lang="es-ES" sz="2000" dirty="0"/>
          </a:p>
        </p:txBody>
      </p:sp>
      <p:sp>
        <p:nvSpPr>
          <p:cNvPr id="24" name="23 Rectángulo redondeado"/>
          <p:cNvSpPr/>
          <p:nvPr/>
        </p:nvSpPr>
        <p:spPr bwMode="auto">
          <a:xfrm>
            <a:off x="467544" y="1412776"/>
            <a:ext cx="2016224" cy="244232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Tahoma" pitchFamily="34" charset="0"/>
              </a:rPr>
              <a:t>Kapton</a:t>
            </a:r>
            <a:r>
              <a:rPr lang="es-ES" sz="1400" dirty="0" smtClean="0">
                <a:solidFill>
                  <a:schemeClr val="accent3"/>
                </a:solidFill>
                <a:latin typeface="Tahoma" pitchFamily="34" charset="0"/>
              </a:rPr>
              <a:t>: 0.017%X</a:t>
            </a:r>
            <a:r>
              <a:rPr lang="es-ES" sz="1400" baseline="-25000" dirty="0" smtClean="0">
                <a:solidFill>
                  <a:schemeClr val="accent3"/>
                </a:solidFill>
                <a:latin typeface="Tahoma" pitchFamily="34" charset="0"/>
              </a:rPr>
              <a:t>0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accent3"/>
              </a:solidFill>
              <a:effectLst/>
              <a:latin typeface="Tahoma" pitchFamily="34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s-ES" sz="1400" dirty="0" err="1" smtClean="0">
                <a:solidFill>
                  <a:schemeClr val="accent3"/>
                </a:solidFill>
                <a:latin typeface="Tahoma" pitchFamily="34" charset="0"/>
              </a:rPr>
              <a:t>Airex</a:t>
            </a:r>
            <a:r>
              <a:rPr lang="es-ES" sz="1400" dirty="0" smtClean="0">
                <a:solidFill>
                  <a:schemeClr val="accent3"/>
                </a:solidFill>
                <a:latin typeface="Tahoma" pitchFamily="34" charset="0"/>
              </a:rPr>
              <a:t>: 0.2%X</a:t>
            </a:r>
            <a:r>
              <a:rPr lang="es-ES" sz="1400" baseline="-25000" dirty="0" smtClean="0">
                <a:solidFill>
                  <a:schemeClr val="accent3"/>
                </a:solidFill>
                <a:latin typeface="Tahoma" pitchFamily="34" charset="0"/>
              </a:rPr>
              <a:t>0</a:t>
            </a:r>
            <a:endParaRPr lang="es-ES" sz="1400" dirty="0" smtClean="0">
              <a:solidFill>
                <a:schemeClr val="accent3"/>
              </a:solidFill>
              <a:latin typeface="Tahoma" pitchFamily="34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Tahoma" pitchFamily="34" charset="0"/>
              </a:rPr>
              <a:t>Al</a:t>
            </a:r>
            <a:r>
              <a:rPr lang="es-ES" sz="1400" dirty="0" smtClean="0">
                <a:solidFill>
                  <a:schemeClr val="accent3"/>
                </a:solidFill>
                <a:latin typeface="Tahoma" pitchFamily="34" charset="0"/>
              </a:rPr>
              <a:t>: 0.0002%X</a:t>
            </a:r>
            <a:r>
              <a:rPr lang="es-ES" sz="1400" baseline="-25000" dirty="0" smtClean="0">
                <a:solidFill>
                  <a:schemeClr val="accent3"/>
                </a:solidFill>
                <a:latin typeface="Tahoma" pitchFamily="34" charset="0"/>
              </a:rPr>
              <a:t>0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accent3"/>
              </a:solidFill>
              <a:effectLst/>
              <a:latin typeface="Tahoma" pitchFamily="34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s-ES" sz="1400" dirty="0" smtClean="0">
                <a:solidFill>
                  <a:schemeClr val="accent3"/>
                </a:solidFill>
                <a:latin typeface="Tahoma" pitchFamily="34" charset="0"/>
              </a:rPr>
              <a:t>Cu: 0.13%X</a:t>
            </a:r>
            <a:r>
              <a:rPr lang="es-ES" sz="1400" baseline="-25000" dirty="0" smtClean="0">
                <a:solidFill>
                  <a:schemeClr val="accent3"/>
                </a:solidFill>
                <a:latin typeface="Tahoma" pitchFamily="34" charset="0"/>
              </a:rPr>
              <a:t>0</a:t>
            </a:r>
            <a:endParaRPr lang="es-ES" sz="1400" dirty="0" smtClean="0">
              <a:solidFill>
                <a:schemeClr val="accent3"/>
              </a:solidFill>
              <a:latin typeface="Tahoma" pitchFamily="34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Tahoma" pitchFamily="34" charset="0"/>
              </a:rPr>
              <a:t>Araldite</a:t>
            </a:r>
            <a:r>
              <a:rPr lang="es-ES" sz="1400" dirty="0" smtClean="0">
                <a:solidFill>
                  <a:schemeClr val="accent3"/>
                </a:solidFill>
                <a:latin typeface="Tahoma" pitchFamily="34" charset="0"/>
              </a:rPr>
              <a:t>: 0.05%X</a:t>
            </a:r>
            <a:r>
              <a:rPr lang="es-ES" sz="1400" baseline="-25000" dirty="0" smtClean="0">
                <a:solidFill>
                  <a:schemeClr val="accent3"/>
                </a:solidFill>
                <a:latin typeface="Tahoma" pitchFamily="34" charset="0"/>
              </a:rPr>
              <a:t>0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accent3"/>
              </a:solidFill>
              <a:effectLst/>
              <a:latin typeface="Tahoma" pitchFamily="34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sz="1400" dirty="0" smtClean="0">
              <a:solidFill>
                <a:schemeClr val="accent3"/>
              </a:solidFill>
              <a:latin typeface="Tahoma" pitchFamily="34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400" b="1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Tahoma" pitchFamily="34" charset="0"/>
              </a:rPr>
              <a:t>TOTAL: 0.397%X</a:t>
            </a:r>
            <a:r>
              <a:rPr kumimoji="0" lang="es-ES" sz="1400" b="1" i="0" u="none" strike="noStrike" cap="none" normalizeH="0" baseline="-25000" dirty="0" smtClean="0">
                <a:ln>
                  <a:noFill/>
                </a:ln>
                <a:solidFill>
                  <a:schemeClr val="accent3"/>
                </a:solidFill>
                <a:effectLst/>
                <a:latin typeface="Tahoma" pitchFamily="34" charset="0"/>
              </a:rPr>
              <a:t>0</a:t>
            </a:r>
          </a:p>
        </p:txBody>
      </p:sp>
      <p:graphicFrame>
        <p:nvGraphicFramePr>
          <p:cNvPr id="33" name="15 Gráfico"/>
          <p:cNvGraphicFramePr/>
          <p:nvPr/>
        </p:nvGraphicFramePr>
        <p:xfrm>
          <a:off x="-396552" y="3861048"/>
          <a:ext cx="3942184" cy="2235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8" name="24 CuadroTexto"/>
          <p:cNvSpPr txBox="1">
            <a:spLocks noChangeArrowheads="1"/>
          </p:cNvSpPr>
          <p:nvPr/>
        </p:nvSpPr>
        <p:spPr bwMode="auto">
          <a:xfrm>
            <a:off x="4429125" y="6643688"/>
            <a:ext cx="2857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200" dirty="0" smtClean="0">
                <a:solidFill>
                  <a:srgbClr val="FFFFFF"/>
                </a:solidFill>
                <a:cs typeface="Arial" charset="0"/>
              </a:rPr>
              <a:t>7</a:t>
            </a:r>
            <a:endParaRPr lang="es-ES" sz="1200" dirty="0" smtClean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Option</a:t>
            </a:r>
            <a:r>
              <a:rPr lang="es-ES" dirty="0" smtClean="0"/>
              <a:t> 1: Mini-</a:t>
            </a:r>
            <a:r>
              <a:rPr lang="es-ES" dirty="0" err="1" smtClean="0"/>
              <a:t>Airex</a:t>
            </a:r>
            <a:endParaRPr lang="es-E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  <p:grpSp>
        <p:nvGrpSpPr>
          <p:cNvPr id="3" name="26 Grupo"/>
          <p:cNvGrpSpPr>
            <a:grpSpLocks/>
          </p:cNvGrpSpPr>
          <p:nvPr/>
        </p:nvGrpSpPr>
        <p:grpSpPr bwMode="auto">
          <a:xfrm>
            <a:off x="-6350" y="5049838"/>
            <a:ext cx="388938" cy="1624012"/>
            <a:chOff x="-6350" y="5029200"/>
            <a:chExt cx="388197" cy="1624012"/>
          </a:xfrm>
        </p:grpSpPr>
        <p:pic>
          <p:nvPicPr>
            <p:cNvPr id="12" name="Picture 4" descr="logo_csic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029200"/>
              <a:ext cx="381847" cy="53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5" descr="ific_2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-170200" y="5732800"/>
              <a:ext cx="711200" cy="37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6" descr="logo_uv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6350" y="6273800"/>
              <a:ext cx="373507" cy="37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14 Imagen" descr="P1060356.JPG"/>
          <p:cNvPicPr>
            <a:picLocks noChangeAspect="1"/>
          </p:cNvPicPr>
          <p:nvPr/>
        </p:nvPicPr>
        <p:blipFill>
          <a:blip r:embed="rId5" cstate="print"/>
          <a:srcRect l="8305" t="14579" r="1384" b="21961"/>
          <a:stretch>
            <a:fillRect/>
          </a:stretch>
        </p:blipFill>
        <p:spPr>
          <a:xfrm>
            <a:off x="534739" y="1523421"/>
            <a:ext cx="8257973" cy="4352051"/>
          </a:xfrm>
          <a:prstGeom prst="rect">
            <a:avLst/>
          </a:prstGeom>
        </p:spPr>
      </p:pic>
      <p:sp>
        <p:nvSpPr>
          <p:cNvPr id="16" name="15 CuadroTexto"/>
          <p:cNvSpPr txBox="1"/>
          <p:nvPr/>
        </p:nvSpPr>
        <p:spPr>
          <a:xfrm>
            <a:off x="3851920" y="4691040"/>
            <a:ext cx="1959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solidFill>
                  <a:schemeClr val="tx2"/>
                </a:solidFill>
              </a:rPr>
              <a:t>8mm </a:t>
            </a:r>
            <a:r>
              <a:rPr lang="es-ES" sz="2000" dirty="0" err="1" smtClean="0">
                <a:solidFill>
                  <a:schemeClr val="tx2"/>
                </a:solidFill>
              </a:rPr>
              <a:t>Foam</a:t>
            </a:r>
            <a:r>
              <a:rPr lang="es-ES" sz="2000" dirty="0" smtClean="0">
                <a:solidFill>
                  <a:schemeClr val="tx2"/>
                </a:solidFill>
              </a:rPr>
              <a:t> </a:t>
            </a:r>
            <a:r>
              <a:rPr lang="es-ES" sz="2000" dirty="0" err="1" smtClean="0"/>
              <a:t>Core</a:t>
            </a:r>
            <a:r>
              <a:rPr lang="es-ES" sz="2000" dirty="0" smtClean="0"/>
              <a:t> (</a:t>
            </a:r>
            <a:r>
              <a:rPr lang="es-ES" sz="2000" dirty="0" err="1" smtClean="0"/>
              <a:t>Airex</a:t>
            </a:r>
            <a:r>
              <a:rPr lang="es-ES" sz="2000" dirty="0" smtClean="0"/>
              <a:t>)</a:t>
            </a:r>
            <a:endParaRPr lang="es-ES" sz="2000" dirty="0"/>
          </a:p>
        </p:txBody>
      </p:sp>
      <p:cxnSp>
        <p:nvCxnSpPr>
          <p:cNvPr id="18" name="17 Conector recto de flecha"/>
          <p:cNvCxnSpPr/>
          <p:nvPr/>
        </p:nvCxnSpPr>
        <p:spPr bwMode="auto">
          <a:xfrm rot="5400000">
            <a:off x="3566257" y="5074890"/>
            <a:ext cx="936104" cy="158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20" name="19 CuadroTexto"/>
          <p:cNvSpPr txBox="1"/>
          <p:nvPr/>
        </p:nvSpPr>
        <p:spPr>
          <a:xfrm>
            <a:off x="5539128" y="5355071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 smtClean="0"/>
              <a:t>Aluminised</a:t>
            </a:r>
            <a:r>
              <a:rPr lang="es-ES" sz="2000" dirty="0" smtClean="0"/>
              <a:t> </a:t>
            </a:r>
            <a:r>
              <a:rPr lang="es-ES" sz="2000" dirty="0" err="1" smtClean="0"/>
              <a:t>Kapton</a:t>
            </a:r>
            <a:r>
              <a:rPr lang="es-ES" sz="2000" dirty="0" smtClean="0"/>
              <a:t> </a:t>
            </a:r>
            <a:r>
              <a:rPr lang="es-ES" sz="2000" dirty="0" err="1" smtClean="0"/>
              <a:t>foil</a:t>
            </a:r>
            <a:endParaRPr lang="es-ES" sz="2000" dirty="0"/>
          </a:p>
        </p:txBody>
      </p:sp>
      <p:cxnSp>
        <p:nvCxnSpPr>
          <p:cNvPr id="22" name="21 Conector recto de flecha"/>
          <p:cNvCxnSpPr/>
          <p:nvPr/>
        </p:nvCxnSpPr>
        <p:spPr bwMode="auto">
          <a:xfrm rot="16200000" flipV="1">
            <a:off x="5976156" y="5049181"/>
            <a:ext cx="432048" cy="21602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22 Conector recto de flecha"/>
          <p:cNvCxnSpPr/>
          <p:nvPr/>
        </p:nvCxnSpPr>
        <p:spPr bwMode="auto">
          <a:xfrm rot="16200000" flipV="1">
            <a:off x="6660232" y="3789040"/>
            <a:ext cx="648072" cy="36004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24 CuadroTexto"/>
          <p:cNvSpPr txBox="1"/>
          <p:nvPr/>
        </p:nvSpPr>
        <p:spPr>
          <a:xfrm>
            <a:off x="4211960" y="2780928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strike="sngStrike" dirty="0" err="1" smtClean="0"/>
              <a:t>Heater</a:t>
            </a:r>
            <a:r>
              <a:rPr lang="es-ES" sz="2000" strike="sngStrike" dirty="0" smtClean="0"/>
              <a:t> (Cu-</a:t>
            </a:r>
            <a:r>
              <a:rPr lang="es-ES" sz="2000" strike="sngStrike" dirty="0" err="1" smtClean="0"/>
              <a:t>polyimide</a:t>
            </a:r>
            <a:r>
              <a:rPr lang="es-ES" sz="2000" strike="sngStrike" dirty="0" smtClean="0"/>
              <a:t>)</a:t>
            </a:r>
            <a:endParaRPr lang="es-ES" sz="2000" strike="sngStrike" dirty="0"/>
          </a:p>
        </p:txBody>
      </p:sp>
      <p:sp>
        <p:nvSpPr>
          <p:cNvPr id="21" name="20 CuadroTexto"/>
          <p:cNvSpPr txBox="1"/>
          <p:nvPr/>
        </p:nvSpPr>
        <p:spPr>
          <a:xfrm>
            <a:off x="5868144" y="4259725"/>
            <a:ext cx="267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 smtClean="0"/>
              <a:t>Aluminised</a:t>
            </a:r>
            <a:r>
              <a:rPr lang="es-ES" sz="2000" dirty="0" smtClean="0"/>
              <a:t> </a:t>
            </a:r>
            <a:r>
              <a:rPr lang="es-ES" sz="2000" dirty="0" err="1" smtClean="0"/>
              <a:t>Kapton</a:t>
            </a:r>
            <a:r>
              <a:rPr lang="es-ES" sz="2000" dirty="0" smtClean="0"/>
              <a:t> </a:t>
            </a:r>
            <a:r>
              <a:rPr lang="es-ES" sz="2000" dirty="0" err="1" smtClean="0"/>
              <a:t>foil</a:t>
            </a:r>
            <a:endParaRPr lang="es-ES" sz="2000" dirty="0"/>
          </a:p>
        </p:txBody>
      </p:sp>
      <p:sp>
        <p:nvSpPr>
          <p:cNvPr id="30" name="29 CuadroTexto"/>
          <p:cNvSpPr txBox="1"/>
          <p:nvPr/>
        </p:nvSpPr>
        <p:spPr>
          <a:xfrm>
            <a:off x="683568" y="5949280"/>
            <a:ext cx="8856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2 Al-</a:t>
            </a:r>
            <a:r>
              <a:rPr lang="es-ES" sz="1600" dirty="0" err="1" smtClean="0"/>
              <a:t>Kapton</a:t>
            </a:r>
            <a:r>
              <a:rPr lang="es-ES" sz="1600" dirty="0" smtClean="0"/>
              <a:t> (0.8 µ</a:t>
            </a:r>
            <a:r>
              <a:rPr lang="es-ES" sz="1600" dirty="0" err="1" smtClean="0"/>
              <a:t>mAl</a:t>
            </a:r>
            <a:r>
              <a:rPr lang="es-ES" sz="1600" dirty="0" smtClean="0"/>
              <a:t>; 49.6µm in total): Reduces </a:t>
            </a:r>
            <a:r>
              <a:rPr lang="es-ES" sz="1600" dirty="0" err="1" smtClean="0"/>
              <a:t>the</a:t>
            </a:r>
            <a:r>
              <a:rPr lang="es-ES" sz="1600" dirty="0" smtClean="0"/>
              <a:t> </a:t>
            </a:r>
            <a:r>
              <a:rPr lang="es-ES" sz="1600" dirty="0" err="1" smtClean="0"/>
              <a:t>radiative</a:t>
            </a:r>
            <a:r>
              <a:rPr lang="es-ES" sz="1600" dirty="0" smtClean="0"/>
              <a:t> </a:t>
            </a:r>
            <a:r>
              <a:rPr lang="es-ES" sz="1600" dirty="0" err="1" smtClean="0"/>
              <a:t>heat</a:t>
            </a:r>
            <a:r>
              <a:rPr lang="es-ES" sz="1600" dirty="0" smtClean="0"/>
              <a:t> transfer</a:t>
            </a:r>
          </a:p>
        </p:txBody>
      </p:sp>
      <p:sp>
        <p:nvSpPr>
          <p:cNvPr id="31" name="30 CuadroTexto"/>
          <p:cNvSpPr txBox="1"/>
          <p:nvPr/>
        </p:nvSpPr>
        <p:spPr>
          <a:xfrm>
            <a:off x="5926479" y="1590163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/>
              <a:t>100µm </a:t>
            </a:r>
            <a:r>
              <a:rPr lang="es-ES" sz="2000" dirty="0" err="1" smtClean="0"/>
              <a:t>Araldite</a:t>
            </a:r>
            <a:r>
              <a:rPr lang="es-ES" sz="2000" dirty="0" smtClean="0"/>
              <a:t> 2011 </a:t>
            </a:r>
            <a:r>
              <a:rPr lang="es-ES" sz="2000" dirty="0" err="1" smtClean="0"/>
              <a:t>epoxy</a:t>
            </a:r>
            <a:endParaRPr lang="es-ES" sz="2000" dirty="0"/>
          </a:p>
        </p:txBody>
      </p:sp>
      <p:sp>
        <p:nvSpPr>
          <p:cNvPr id="24" name="23 Rectángulo redondeado"/>
          <p:cNvSpPr/>
          <p:nvPr/>
        </p:nvSpPr>
        <p:spPr bwMode="auto">
          <a:xfrm>
            <a:off x="1259632" y="2492896"/>
            <a:ext cx="2016224" cy="210963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Tahoma" pitchFamily="34" charset="0"/>
              </a:rPr>
              <a:t>Kapton</a:t>
            </a:r>
            <a:r>
              <a:rPr lang="es-ES" sz="1400" dirty="0" smtClean="0">
                <a:solidFill>
                  <a:schemeClr val="accent3"/>
                </a:solidFill>
                <a:latin typeface="Tahoma" pitchFamily="34" charset="0"/>
              </a:rPr>
              <a:t>: 0.017%X</a:t>
            </a:r>
            <a:r>
              <a:rPr lang="es-ES" sz="1400" baseline="-25000" dirty="0" smtClean="0">
                <a:solidFill>
                  <a:schemeClr val="accent3"/>
                </a:solidFill>
                <a:latin typeface="Tahoma" pitchFamily="34" charset="0"/>
              </a:rPr>
              <a:t>0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accent3"/>
              </a:solidFill>
              <a:effectLst/>
              <a:latin typeface="Tahoma" pitchFamily="34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s-ES" sz="1400" dirty="0" err="1" smtClean="0">
                <a:solidFill>
                  <a:schemeClr val="accent3"/>
                </a:solidFill>
                <a:latin typeface="Tahoma" pitchFamily="34" charset="0"/>
              </a:rPr>
              <a:t>Airex</a:t>
            </a:r>
            <a:r>
              <a:rPr lang="es-ES" sz="1400" dirty="0" smtClean="0">
                <a:solidFill>
                  <a:schemeClr val="accent3"/>
                </a:solidFill>
                <a:latin typeface="Tahoma" pitchFamily="34" charset="0"/>
              </a:rPr>
              <a:t>: 0.21%X</a:t>
            </a:r>
            <a:r>
              <a:rPr lang="es-ES" sz="1400" baseline="-25000" dirty="0" smtClean="0">
                <a:solidFill>
                  <a:schemeClr val="accent3"/>
                </a:solidFill>
                <a:latin typeface="Tahoma" pitchFamily="34" charset="0"/>
              </a:rPr>
              <a:t>0</a:t>
            </a:r>
            <a:endParaRPr lang="es-ES" sz="1400" dirty="0" smtClean="0">
              <a:solidFill>
                <a:schemeClr val="accent3"/>
              </a:solidFill>
              <a:latin typeface="Tahoma" pitchFamily="34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Tahoma" pitchFamily="34" charset="0"/>
              </a:rPr>
              <a:t>Al</a:t>
            </a:r>
            <a:r>
              <a:rPr lang="es-ES" sz="1400" dirty="0" smtClean="0">
                <a:solidFill>
                  <a:schemeClr val="accent3"/>
                </a:solidFill>
                <a:latin typeface="Tahoma" pitchFamily="34" charset="0"/>
              </a:rPr>
              <a:t>: 0.00045%X</a:t>
            </a:r>
            <a:r>
              <a:rPr lang="es-ES" sz="1400" baseline="-25000" dirty="0" smtClean="0">
                <a:solidFill>
                  <a:schemeClr val="accent3"/>
                </a:solidFill>
                <a:latin typeface="Tahoma" pitchFamily="34" charset="0"/>
              </a:rPr>
              <a:t>0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accent3"/>
              </a:solidFill>
              <a:effectLst/>
              <a:latin typeface="Tahoma" pitchFamily="34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Tahoma" pitchFamily="34" charset="0"/>
              </a:rPr>
              <a:t>Araldite</a:t>
            </a:r>
            <a:r>
              <a:rPr lang="es-ES" sz="1400" dirty="0" smtClean="0">
                <a:solidFill>
                  <a:schemeClr val="accent3"/>
                </a:solidFill>
                <a:latin typeface="Tahoma" pitchFamily="34" charset="0"/>
              </a:rPr>
              <a:t>: 0.05%X</a:t>
            </a:r>
            <a:r>
              <a:rPr lang="es-ES" sz="1400" baseline="-25000" dirty="0" smtClean="0">
                <a:solidFill>
                  <a:schemeClr val="accent3"/>
                </a:solidFill>
                <a:latin typeface="Tahoma" pitchFamily="34" charset="0"/>
              </a:rPr>
              <a:t>0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accent3"/>
              </a:solidFill>
              <a:effectLst/>
              <a:latin typeface="Tahoma" pitchFamily="34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sz="1400" dirty="0" smtClean="0">
              <a:solidFill>
                <a:schemeClr val="accent3"/>
              </a:solidFill>
              <a:latin typeface="Tahoma" pitchFamily="34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400" b="1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Tahoma" pitchFamily="34" charset="0"/>
              </a:rPr>
              <a:t>TOTAL: 0.27%X</a:t>
            </a:r>
            <a:r>
              <a:rPr kumimoji="0" lang="es-ES" sz="1400" b="1" i="0" u="none" strike="noStrike" cap="none" normalizeH="0" baseline="-25000" dirty="0" smtClean="0">
                <a:ln>
                  <a:noFill/>
                </a:ln>
                <a:solidFill>
                  <a:schemeClr val="accent3"/>
                </a:solidFill>
                <a:effectLst/>
                <a:latin typeface="Tahoma" pitchFamily="34" charset="0"/>
              </a:rPr>
              <a:t>0</a:t>
            </a:r>
          </a:p>
        </p:txBody>
      </p:sp>
      <p:sp>
        <p:nvSpPr>
          <p:cNvPr id="26" name="24 CuadroTexto"/>
          <p:cNvSpPr txBox="1">
            <a:spLocks noChangeArrowheads="1"/>
          </p:cNvSpPr>
          <p:nvPr/>
        </p:nvSpPr>
        <p:spPr bwMode="auto">
          <a:xfrm>
            <a:off x="4429125" y="6643688"/>
            <a:ext cx="2857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200" dirty="0" smtClean="0">
                <a:solidFill>
                  <a:srgbClr val="FFFFFF"/>
                </a:solidFill>
                <a:cs typeface="Arial" charset="0"/>
              </a:rPr>
              <a:t>8</a:t>
            </a:r>
            <a:endParaRPr lang="es-ES" sz="1200" dirty="0" smtClean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Dummy</a:t>
            </a:r>
            <a:r>
              <a:rPr lang="es-ES" dirty="0" smtClean="0"/>
              <a:t> TE</a:t>
            </a:r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cmarinas@ific.uv.es</a:t>
            </a:r>
            <a:endParaRPr lang="de-DE"/>
          </a:p>
        </p:txBody>
      </p:sp>
      <p:grpSp>
        <p:nvGrpSpPr>
          <p:cNvPr id="3" name="26 Grupo"/>
          <p:cNvGrpSpPr>
            <a:grpSpLocks/>
          </p:cNvGrpSpPr>
          <p:nvPr/>
        </p:nvGrpSpPr>
        <p:grpSpPr bwMode="auto">
          <a:xfrm>
            <a:off x="-6350" y="5049838"/>
            <a:ext cx="388938" cy="1624012"/>
            <a:chOff x="-6350" y="5029200"/>
            <a:chExt cx="388197" cy="1624012"/>
          </a:xfrm>
        </p:grpSpPr>
        <p:pic>
          <p:nvPicPr>
            <p:cNvPr id="12" name="Picture 4" descr="logo_csic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029200"/>
              <a:ext cx="381847" cy="53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5" descr="ific_2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-170200" y="5732800"/>
              <a:ext cx="711200" cy="37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6" descr="logo_uv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6350" y="6273800"/>
              <a:ext cx="373507" cy="37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7 Imagen" descr="P10604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1124744"/>
            <a:ext cx="6972267" cy="5229200"/>
          </a:xfrm>
          <a:prstGeom prst="rect">
            <a:avLst/>
          </a:prstGeom>
        </p:spPr>
      </p:pic>
      <p:cxnSp>
        <p:nvCxnSpPr>
          <p:cNvPr id="10" name="9 Conector recto de flecha"/>
          <p:cNvCxnSpPr/>
          <p:nvPr/>
        </p:nvCxnSpPr>
        <p:spPr bwMode="auto">
          <a:xfrm rot="5400000">
            <a:off x="3623017" y="2544412"/>
            <a:ext cx="432048" cy="288032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10 Conector recto de flecha"/>
          <p:cNvCxnSpPr/>
          <p:nvPr/>
        </p:nvCxnSpPr>
        <p:spPr bwMode="auto">
          <a:xfrm rot="5400000">
            <a:off x="5207193" y="3356992"/>
            <a:ext cx="432048" cy="28803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/>
          </a:ln>
          <a:effectLst/>
        </p:spPr>
      </p:cxnSp>
      <p:sp>
        <p:nvSpPr>
          <p:cNvPr id="15" name="1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DEPFET-Valencia</a:t>
            </a:r>
            <a:endParaRPr lang="de-DE"/>
          </a:p>
        </p:txBody>
      </p:sp>
      <p:sp>
        <p:nvSpPr>
          <p:cNvPr id="16" name="15 CuadroTexto"/>
          <p:cNvSpPr txBox="1"/>
          <p:nvPr/>
        </p:nvSpPr>
        <p:spPr>
          <a:xfrm rot="1751142">
            <a:off x="2712397" y="4279736"/>
            <a:ext cx="1791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Airex</a:t>
            </a:r>
            <a:r>
              <a:rPr lang="es-ES" dirty="0" smtClean="0"/>
              <a:t> </a:t>
            </a:r>
            <a:r>
              <a:rPr lang="es-ES" dirty="0" err="1" smtClean="0"/>
              <a:t>foam</a:t>
            </a:r>
            <a:r>
              <a:rPr lang="es-ES" dirty="0" smtClean="0"/>
              <a:t> </a:t>
            </a:r>
            <a:r>
              <a:rPr lang="es-ES" dirty="0" err="1" smtClean="0"/>
              <a:t>core</a:t>
            </a:r>
            <a:endParaRPr lang="es-ES" dirty="0"/>
          </a:p>
        </p:txBody>
      </p:sp>
      <p:sp>
        <p:nvSpPr>
          <p:cNvPr id="17" name="16 CuadroTexto"/>
          <p:cNvSpPr txBox="1"/>
          <p:nvPr/>
        </p:nvSpPr>
        <p:spPr>
          <a:xfrm>
            <a:off x="4427984" y="4293096"/>
            <a:ext cx="1604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Al-</a:t>
            </a:r>
            <a:r>
              <a:rPr lang="es-ES" dirty="0" err="1" smtClean="0"/>
              <a:t>Kapton</a:t>
            </a:r>
            <a:endParaRPr lang="es-ES" dirty="0"/>
          </a:p>
        </p:txBody>
      </p:sp>
      <p:sp>
        <p:nvSpPr>
          <p:cNvPr id="18" name="24 CuadroTexto"/>
          <p:cNvSpPr txBox="1">
            <a:spLocks noChangeArrowheads="1"/>
          </p:cNvSpPr>
          <p:nvPr/>
        </p:nvSpPr>
        <p:spPr bwMode="auto">
          <a:xfrm>
            <a:off x="4429125" y="6643688"/>
            <a:ext cx="2857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200" dirty="0" smtClean="0">
                <a:solidFill>
                  <a:srgbClr val="FFFFFF"/>
                </a:solidFill>
                <a:cs typeface="Arial" charset="0"/>
              </a:rPr>
              <a:t>9</a:t>
            </a:r>
            <a:endParaRPr lang="es-ES" sz="1200" dirty="0" smtClean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635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5488</TotalTime>
  <Words>871</Words>
  <Application>Microsoft Office PowerPoint</Application>
  <PresentationFormat>Presentación en pantalla (4:3)</PresentationFormat>
  <Paragraphs>218</Paragraphs>
  <Slides>19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Títulos de diapositiva</vt:lpstr>
      </vt:variant>
      <vt:variant>
        <vt:i4>19</vt:i4>
      </vt:variant>
    </vt:vector>
  </HeadingPairs>
  <TitlesOfParts>
    <vt:vector size="23" baseType="lpstr">
      <vt:lpstr>6_Default Design</vt:lpstr>
      <vt:lpstr>Default Design</vt:lpstr>
      <vt:lpstr>1_Default Design</vt:lpstr>
      <vt:lpstr>2_Default Design</vt:lpstr>
      <vt:lpstr>Diapositiva 1</vt:lpstr>
      <vt:lpstr>CO2 cooling tests</vt:lpstr>
      <vt:lpstr>Mock-up: Air cooling</vt:lpstr>
      <vt:lpstr>Samples with integrated resistors</vt:lpstr>
      <vt:lpstr>Thermal Enclosure (TE)</vt:lpstr>
      <vt:lpstr>Option 1: Airex</vt:lpstr>
      <vt:lpstr>Option 1: Airex</vt:lpstr>
      <vt:lpstr>Option 1: Mini-Airex</vt:lpstr>
      <vt:lpstr>Dummy TE</vt:lpstr>
      <vt:lpstr>Dummy TE</vt:lpstr>
      <vt:lpstr>Dummy TE (Single layer)</vt:lpstr>
      <vt:lpstr>Strategies: Multilayer structure</vt:lpstr>
      <vt:lpstr>Dummy TE (Double layer)</vt:lpstr>
      <vt:lpstr>Comparison</vt:lpstr>
      <vt:lpstr>Option 2: Cryogel (High performance)</vt:lpstr>
      <vt:lpstr>Samples (cryogel+encapsulation)</vt:lpstr>
      <vt:lpstr>Grounding layer</vt:lpstr>
      <vt:lpstr>Summary</vt:lpstr>
      <vt:lpstr>Diapositiva 19</vt:lpstr>
    </vt:vector>
  </TitlesOfParts>
  <Company>UVEG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cmarinas</dc:creator>
  <cp:lastModifiedBy>cmarinas</cp:lastModifiedBy>
  <cp:revision>425</cp:revision>
  <dcterms:created xsi:type="dcterms:W3CDTF">2010-05-21T08:11:17Z</dcterms:created>
  <dcterms:modified xsi:type="dcterms:W3CDTF">2010-09-30T05:08:30Z</dcterms:modified>
</cp:coreProperties>
</file>