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4" r:id="rId2"/>
    <p:sldId id="265" r:id="rId3"/>
    <p:sldId id="266" r:id="rId4"/>
    <p:sldId id="282" r:id="rId5"/>
    <p:sldId id="283" r:id="rId6"/>
    <p:sldId id="284" r:id="rId7"/>
    <p:sldId id="285" r:id="rId8"/>
    <p:sldId id="286" r:id="rId9"/>
    <p:sldId id="287" r:id="rId10"/>
    <p:sldId id="277" r:id="rId11"/>
    <p:sldId id="281" r:id="rId12"/>
  </p:sldIdLst>
  <p:sldSz cx="9144000" cy="6858000" type="screen4x3"/>
  <p:notesSz cx="6797675" cy="9928225"/>
  <p:defaultTextStyle>
    <a:defPPr>
      <a:defRPr lang="de-DE"/>
    </a:defPPr>
    <a:lvl1pPr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AAE6"/>
    <a:srgbClr val="5A6EB4"/>
    <a:srgbClr val="A00078"/>
    <a:srgbClr val="A01E28"/>
    <a:srgbClr val="A08232"/>
    <a:srgbClr val="DCA01E"/>
    <a:srgbClr val="FA821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0084" autoAdjust="0"/>
    <p:restoredTop sz="91212" autoAdjust="0"/>
  </p:normalViewPr>
  <p:slideViewPr>
    <p:cSldViewPr>
      <p:cViewPr varScale="1">
        <p:scale>
          <a:sx n="92" d="100"/>
          <a:sy n="92" d="100"/>
        </p:scale>
        <p:origin x="-7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29025" y="508000"/>
            <a:ext cx="2733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36575" y="9264650"/>
            <a:ext cx="30765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955675">
              <a:spcBef>
                <a:spcPct val="0"/>
              </a:spcBef>
              <a:defRPr/>
            </a:pPr>
            <a:r>
              <a:rPr lang="en-US" sz="900">
                <a:latin typeface="Arial" pitchFamily="34" charset="0"/>
              </a:rPr>
              <a:t>KIT – University of the State of Baden-Wuerttemberg and </a:t>
            </a:r>
            <a:br>
              <a:rPr lang="en-US" sz="900">
                <a:latin typeface="Arial" pitchFamily="34" charset="0"/>
              </a:rPr>
            </a:br>
            <a:r>
              <a:rPr lang="en-US" sz="900">
                <a:latin typeface="Arial" pitchFamily="34" charset="0"/>
              </a:rPr>
              <a:t>National Laboratory of the Helmholtz Association</a:t>
            </a:r>
          </a:p>
        </p:txBody>
      </p:sp>
      <p:pic>
        <p:nvPicPr>
          <p:cNvPr id="25604" name="Picture 11" descr="KIT-Logo-rgb_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04788"/>
            <a:ext cx="1000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719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l" defTabSz="955675">
              <a:spcBef>
                <a:spcPct val="0"/>
              </a:spcBef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l" defTabSz="955675">
              <a:spcBef>
                <a:spcPct val="0"/>
              </a:spcBef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Prof. Dr. Max Mustermann | </a:t>
            </a:r>
            <a:br>
              <a:rPr lang="de-DE"/>
            </a:br>
            <a:r>
              <a:rPr lang="de-DE"/>
              <a:t>Name of Faculty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31F87D8D-7E8B-4F85-8D8A-7D2074AABA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4041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I_rahmen_neu_ti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800">
                <a:latin typeface="Arial" pitchFamily="34" charset="0"/>
              </a:rPr>
              <a:t>KIT – University of the State of Baden-Wuerttemberg and </a:t>
            </a:r>
            <a:br>
              <a:rPr lang="en-US" sz="800">
                <a:latin typeface="Arial" pitchFamily="34" charset="0"/>
              </a:rPr>
            </a:br>
            <a:r>
              <a:rPr lang="en-US" sz="800">
                <a:latin typeface="Arial" pitchFamily="34" charset="0"/>
              </a:rPr>
              <a:t>National Research Center of the Helmholtz Association</a:t>
            </a:r>
            <a:r>
              <a:rPr lang="de-DE" sz="800">
                <a:latin typeface="Arial" pitchFamily="34" charset="0"/>
              </a:rPr>
              <a:t> </a:t>
            </a:r>
            <a:endParaRPr lang="en-US" sz="800">
              <a:latin typeface="Arial" pitchFamily="34" charset="0"/>
            </a:endParaRP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385763" y="3367088"/>
            <a:ext cx="4537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de-DE" sz="1000">
                <a:solidFill>
                  <a:schemeClr val="bg1"/>
                </a:solidFill>
                <a:latin typeface="Arial" pitchFamily="34" charset="0"/>
              </a:rPr>
              <a:t>Institut für Experimentelle Kernphysik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de-DE" sz="1600" b="1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6" name="Picture 13" descr="KIT-Logo-rgb_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90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Stefan Heindl - Status of Cooling Development in Karlsruhe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Stefan Heindl - Status of Cooling Development in Karlsruhe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4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Stefan Heindl - Status of Cooling Development in Karlsruhe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41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Stefan Heindl - Status of Cooling Development in Karlsruhe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0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Stefan Heindl - Status of Cooling Development in Karlsruhe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8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Stefan Heindl - Status of Cooling Development in Karlsruhe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1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Stefan Heindl - Status of Cooling Development in Karlsruhe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6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Stefan Heindl - Status of Cooling Development in Karlsruhe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2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Stefan Heindl - Status of Cooling Development in Karlsruhe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8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Stefan Heindl - Status of Cooling Development in Karlsruhe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7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defRPr/>
            </a:pPr>
            <a:r>
              <a:rPr lang="en-US" sz="900">
                <a:latin typeface="Arial" pitchFamily="34" charset="0"/>
              </a:rPr>
              <a:t>Institut für Experimentelle Kernphysik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fld id="{C34068B3-7FF0-495B-B140-E122EE91301D}" type="slidenum">
              <a:rPr lang="de-DE" sz="900" b="1"/>
              <a:pPr algn="l">
                <a:defRPr/>
              </a:pPr>
              <a:t>‹Nr.›</a:t>
            </a:fld>
            <a:endParaRPr lang="de-DE" sz="900" b="1"/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612775" y="6445250"/>
            <a:ext cx="86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spcBef>
                <a:spcPct val="0"/>
              </a:spcBef>
              <a:defRPr/>
            </a:pPr>
            <a:r>
              <a:rPr lang="de-DE" sz="900" dirty="0" smtClean="0">
                <a:latin typeface="Arial" pitchFamily="34" charset="0"/>
              </a:rPr>
              <a:t>30.09.2010</a:t>
            </a:r>
            <a:endParaRPr lang="de-DE" sz="900" dirty="0">
              <a:latin typeface="Arial" pitchFamily="34" charset="0"/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Stefan Heindl - Status of Cooling Development in Karlsruhe</a:t>
            </a:r>
            <a:endParaRPr lang="en-US"/>
          </a:p>
        </p:txBody>
      </p:sp>
      <p:pic>
        <p:nvPicPr>
          <p:cNvPr id="1033" name="Picture 9" descr="KITlogo_4c_frutig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</a:defRPr>
      </a:lvl2pPr>
      <a:lvl3pPr marL="1209675" indent="-276225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>
          <a:solidFill>
            <a:schemeClr val="tx1"/>
          </a:solidFill>
          <a:latin typeface="+mn-lt"/>
        </a:defRPr>
      </a:lvl3pPr>
      <a:lvl4pPr marL="1657350" indent="-276225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95288" y="1412875"/>
            <a:ext cx="83899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3000" b="1" dirty="0" smtClean="0">
                <a:solidFill>
                  <a:schemeClr val="tx2"/>
                </a:solidFill>
              </a:rPr>
              <a:t>Status of Cooling Development in Karlsruhe</a:t>
            </a:r>
            <a:endParaRPr lang="en-US" sz="2600" b="1" dirty="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95288" y="2348880"/>
            <a:ext cx="8370887" cy="7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ct val="0"/>
              </a:spcBef>
            </a:pPr>
            <a:r>
              <a:rPr lang="en-US" b="1" u="sng" dirty="0" smtClean="0">
                <a:solidFill>
                  <a:srgbClr val="000000"/>
                </a:solidFill>
              </a:rPr>
              <a:t>Stefan </a:t>
            </a:r>
            <a:r>
              <a:rPr lang="en-US" b="1" u="sng" dirty="0" err="1">
                <a:solidFill>
                  <a:srgbClr val="000000"/>
                </a:solidFill>
              </a:rPr>
              <a:t>Heindl</a:t>
            </a:r>
            <a:r>
              <a:rPr lang="en-US" b="1" dirty="0">
                <a:solidFill>
                  <a:srgbClr val="000000"/>
                </a:solidFill>
              </a:rPr>
              <a:t>, Thomas Müller, </a:t>
            </a:r>
            <a:r>
              <a:rPr lang="en-US" b="1" dirty="0" smtClean="0">
                <a:solidFill>
                  <a:srgbClr val="000000"/>
                </a:solidFill>
              </a:rPr>
              <a:t>Hans Jürgen </a:t>
            </a:r>
            <a:r>
              <a:rPr lang="en-US" b="1" dirty="0">
                <a:solidFill>
                  <a:srgbClr val="000000"/>
                </a:solidFill>
              </a:rPr>
              <a:t>Simonis and Thomas </a:t>
            </a:r>
            <a:r>
              <a:rPr lang="en-US" b="1" dirty="0" err="1" smtClean="0">
                <a:solidFill>
                  <a:srgbClr val="000000"/>
                </a:solidFill>
              </a:rPr>
              <a:t>Weiler</a:t>
            </a:r>
            <a:r>
              <a:rPr lang="en-US" b="1" dirty="0" smtClean="0">
                <a:solidFill>
                  <a:srgbClr val="000000"/>
                </a:solidFill>
              </a:rPr>
              <a:t/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b="1" dirty="0" smtClean="0"/>
              <a:t>5th </a:t>
            </a:r>
            <a:r>
              <a:rPr lang="en-US" b="1" dirty="0"/>
              <a:t>International Workshop on DEPFET Detectors, </a:t>
            </a:r>
            <a:r>
              <a:rPr lang="en-US" b="1" dirty="0" err="1" smtClean="0"/>
              <a:t>IFIC</a:t>
            </a:r>
            <a:r>
              <a:rPr lang="en-US" b="1" dirty="0" smtClean="0"/>
              <a:t> Valencia, 30.09.2010</a:t>
            </a:r>
            <a:endParaRPr lang="en-US" b="1" dirty="0"/>
          </a:p>
        </p:txBody>
      </p:sp>
      <p:pic>
        <p:nvPicPr>
          <p:cNvPr id="3076" name="Picture 6" descr="belle2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3860800"/>
            <a:ext cx="2735262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logo-norm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860800"/>
            <a:ext cx="179546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Stefan Heindl - Status of Cooling Development in Karlsruhe</a:t>
            </a:r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Summary and Outlook</a:t>
            </a:r>
            <a:endParaRPr lang="en-US" dirty="0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Providing cold air for </a:t>
            </a:r>
            <a:r>
              <a:rPr lang="en-US" dirty="0" err="1" smtClean="0"/>
              <a:t>PXD</a:t>
            </a:r>
            <a:r>
              <a:rPr lang="en-US" dirty="0" smtClean="0"/>
              <a:t>/</a:t>
            </a:r>
            <a:r>
              <a:rPr lang="en-US" dirty="0" err="1" smtClean="0"/>
              <a:t>SVD</a:t>
            </a:r>
            <a:r>
              <a:rPr lang="en-US" dirty="0" smtClean="0"/>
              <a:t> cooling for longer periods of time is not trivial</a:t>
            </a:r>
          </a:p>
          <a:p>
            <a:r>
              <a:rPr lang="en-US" dirty="0" smtClean="0"/>
              <a:t>Testing of new heat exchanger will start next week</a:t>
            </a:r>
          </a:p>
          <a:p>
            <a:endParaRPr lang="en-US" dirty="0"/>
          </a:p>
          <a:p>
            <a:r>
              <a:rPr lang="en-US" dirty="0" smtClean="0"/>
              <a:t>Preparation for CO2 cooling test of </a:t>
            </a:r>
            <a:r>
              <a:rPr lang="en-US" dirty="0" err="1" smtClean="0"/>
              <a:t>endflange</a:t>
            </a:r>
            <a:r>
              <a:rPr lang="en-US" dirty="0" smtClean="0"/>
              <a:t> prototypes has started</a:t>
            </a:r>
          </a:p>
          <a:p>
            <a:r>
              <a:rPr lang="en-US" dirty="0" smtClean="0"/>
              <a:t>First test with open system in Karlsruhe</a:t>
            </a:r>
          </a:p>
          <a:p>
            <a:r>
              <a:rPr lang="en-US" dirty="0" smtClean="0"/>
              <a:t>When successful: go to CERN and use closed system which is also foreseen for Belle II </a:t>
            </a:r>
            <a:r>
              <a:rPr lang="en-US" dirty="0" err="1" smtClean="0"/>
              <a:t>PXD</a:t>
            </a:r>
            <a:r>
              <a:rPr lang="en-US" dirty="0" smtClean="0"/>
              <a:t>/</a:t>
            </a:r>
            <a:r>
              <a:rPr lang="en-US" dirty="0" err="1" smtClean="0"/>
              <a:t>SVD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de-DE" sz="4000" smtClean="0"/>
          </a:p>
          <a:p>
            <a:pPr algn="ctr">
              <a:buFontTx/>
              <a:buNone/>
            </a:pPr>
            <a:endParaRPr lang="de-DE" sz="4000" smtClean="0"/>
          </a:p>
          <a:p>
            <a:pPr algn="ctr">
              <a:buFontTx/>
              <a:buNone/>
            </a:pPr>
            <a:endParaRPr lang="de-DE" sz="2000" smtClean="0"/>
          </a:p>
          <a:p>
            <a:pPr algn="ctr">
              <a:buFontTx/>
              <a:buNone/>
            </a:pPr>
            <a:r>
              <a:rPr lang="de-DE" sz="4000" b="1" smtClean="0"/>
              <a:t>Thank you…</a:t>
            </a:r>
          </a:p>
        </p:txBody>
      </p:sp>
      <p:sp>
        <p:nvSpPr>
          <p:cNvPr id="17412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Stefan Heindl - Status of Cooling Development in Karlsruhe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4" descr="05-ou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715" y="1601062"/>
            <a:ext cx="5904781" cy="456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12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Stefan Heindl - Status of Cooling Development in Karlsruhe</a:t>
            </a:r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endParaRPr lang="de-DE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de-DE" dirty="0" err="1" smtClean="0"/>
              <a:t>Cold</a:t>
            </a:r>
            <a:r>
              <a:rPr lang="de-DE" dirty="0" smtClean="0"/>
              <a:t> </a:t>
            </a:r>
            <a:r>
              <a:rPr lang="de-DE" dirty="0" err="1" smtClean="0"/>
              <a:t>air</a:t>
            </a:r>
            <a:r>
              <a:rPr lang="de-DE" dirty="0" smtClean="0"/>
              <a:t>/</a:t>
            </a:r>
            <a:r>
              <a:rPr lang="de-DE" dirty="0" err="1" smtClean="0"/>
              <a:t>nitrogen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PXD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SVD</a:t>
            </a:r>
            <a:r>
              <a:rPr lang="de-DE" dirty="0" smtClean="0"/>
              <a:t>) </a:t>
            </a:r>
            <a:r>
              <a:rPr lang="de-DE" dirty="0" err="1" smtClean="0"/>
              <a:t>cooling</a:t>
            </a:r>
            <a:endParaRPr lang="de-DE" dirty="0" smtClean="0"/>
          </a:p>
          <a:p>
            <a:pPr marL="457200" indent="-457200">
              <a:buFontTx/>
              <a:buAutoNum type="arabicPeriod"/>
            </a:pPr>
            <a:r>
              <a:rPr lang="de-DE" dirty="0" smtClean="0"/>
              <a:t>Open CO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in Karlsruhe</a:t>
            </a:r>
            <a:endParaRPr lang="de-DE" dirty="0" smtClean="0"/>
          </a:p>
          <a:p>
            <a:pPr marL="457200" indent="-457200">
              <a:buFontTx/>
              <a:buAutoNum type="arabicPeriod"/>
            </a:pPr>
            <a:r>
              <a:rPr lang="de-DE" dirty="0" err="1" smtClean="0"/>
              <a:t>Closed</a:t>
            </a:r>
            <a:r>
              <a:rPr lang="de-DE" dirty="0" smtClean="0"/>
              <a:t> CO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CERN</a:t>
            </a:r>
            <a:endParaRPr lang="de-DE" dirty="0" smtClean="0"/>
          </a:p>
          <a:p>
            <a:pPr marL="457200" indent="-457200">
              <a:buFontTx/>
              <a:buAutoNum type="arabicPeriod"/>
            </a:pPr>
            <a:r>
              <a:rPr lang="de-DE" dirty="0" smtClean="0"/>
              <a:t>Summary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/>
              <a:t>O</a:t>
            </a:r>
            <a:r>
              <a:rPr lang="de-DE" dirty="0" smtClean="0"/>
              <a:t>utlook</a:t>
            </a:r>
            <a:endParaRPr lang="de-DE" dirty="0" smtClean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019751" y="5373216"/>
            <a:ext cx="9366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sz="1600" dirty="0"/>
              <a:t>Belle II </a:t>
            </a:r>
            <a:r>
              <a:rPr lang="de-DE" sz="1600" dirty="0" err="1"/>
              <a:t>PXD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/>
              <a:t>(</a:t>
            </a:r>
            <a:r>
              <a:rPr lang="de-DE" sz="1600" dirty="0" err="1"/>
              <a:t>MPI</a:t>
            </a:r>
            <a:r>
              <a:rPr lang="de-DE" sz="16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2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Stefan Heindl - Status of Cooling Development in Karlsruhe</a:t>
            </a:r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</a:t>
            </a:r>
            <a:r>
              <a:rPr lang="de-DE" dirty="0" err="1" smtClean="0"/>
              <a:t>Cold</a:t>
            </a:r>
            <a:r>
              <a:rPr lang="de-DE" dirty="0" smtClean="0"/>
              <a:t> </a:t>
            </a:r>
            <a:r>
              <a:rPr lang="de-DE" dirty="0" err="1" smtClean="0"/>
              <a:t>air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PXD</a:t>
            </a:r>
            <a:r>
              <a:rPr lang="de-DE" dirty="0" smtClean="0"/>
              <a:t> </a:t>
            </a:r>
            <a:r>
              <a:rPr lang="de-DE" dirty="0" err="1" smtClean="0"/>
              <a:t>cooling</a:t>
            </a:r>
            <a:endParaRPr lang="de-DE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Closed</a:t>
            </a:r>
            <a:r>
              <a:rPr lang="de-DE" dirty="0" smtClean="0"/>
              <a:t> </a:t>
            </a:r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volume</a:t>
            </a:r>
            <a:r>
              <a:rPr lang="de-DE" dirty="0" smtClean="0"/>
              <a:t> (~ </a:t>
            </a:r>
            <a:r>
              <a:rPr lang="de-DE" b="1" dirty="0" smtClean="0"/>
              <a:t>60l</a:t>
            </a:r>
            <a:r>
              <a:rPr lang="de-DE" dirty="0" smtClean="0"/>
              <a:t>) </a:t>
            </a:r>
            <a:r>
              <a:rPr lang="de-DE" dirty="0" err="1" smtClean="0"/>
              <a:t>containing</a:t>
            </a:r>
            <a:r>
              <a:rPr lang="de-DE" dirty="0" smtClean="0"/>
              <a:t> </a:t>
            </a:r>
            <a:r>
              <a:rPr lang="de-DE" dirty="0" err="1" smtClean="0"/>
              <a:t>PXD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SVD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flushed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cold</a:t>
            </a:r>
            <a:r>
              <a:rPr lang="de-DE" dirty="0" smtClean="0"/>
              <a:t> </a:t>
            </a:r>
            <a:r>
              <a:rPr lang="de-DE" dirty="0" err="1" smtClean="0"/>
              <a:t>air</a:t>
            </a:r>
            <a:endParaRPr lang="de-DE" dirty="0" smtClean="0"/>
          </a:p>
          <a:p>
            <a:r>
              <a:rPr lang="de-DE" dirty="0" err="1" smtClean="0"/>
              <a:t>Inlet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dedicated</a:t>
            </a:r>
            <a:r>
              <a:rPr lang="de-DE" dirty="0" smtClean="0"/>
              <a:t> </a:t>
            </a:r>
            <a:r>
              <a:rPr lang="de-DE" dirty="0" err="1" smtClean="0"/>
              <a:t>channels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PXD</a:t>
            </a:r>
            <a:r>
              <a:rPr lang="de-DE" dirty="0" smtClean="0"/>
              <a:t> </a:t>
            </a:r>
            <a:r>
              <a:rPr lang="de-DE" dirty="0" err="1" smtClean="0"/>
              <a:t>endflanges</a:t>
            </a:r>
            <a:endParaRPr lang="de-DE" dirty="0" smtClean="0"/>
          </a:p>
          <a:p>
            <a:r>
              <a:rPr lang="de-DE" dirty="0" err="1" smtClean="0"/>
              <a:t>SVD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asks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„</a:t>
            </a:r>
            <a:r>
              <a:rPr lang="de-DE" dirty="0" err="1" smtClean="0"/>
              <a:t>parasitic</a:t>
            </a:r>
            <a:r>
              <a:rPr lang="de-DE" dirty="0" smtClean="0"/>
              <a:t> </a:t>
            </a:r>
            <a:r>
              <a:rPr lang="de-DE" dirty="0" err="1" smtClean="0"/>
              <a:t>cooling</a:t>
            </a:r>
            <a:r>
              <a:rPr lang="de-DE" dirty="0" smtClean="0"/>
              <a:t>“</a:t>
            </a:r>
          </a:p>
          <a:p>
            <a:r>
              <a:rPr lang="de-DE" dirty="0" err="1" smtClean="0"/>
              <a:t>Continuous</a:t>
            </a:r>
            <a:r>
              <a:rPr lang="de-DE" dirty="0" smtClean="0"/>
              <a:t> </a:t>
            </a:r>
            <a:r>
              <a:rPr lang="de-DE" dirty="0" err="1" smtClean="0"/>
              <a:t>run</a:t>
            </a:r>
            <a:r>
              <a:rPr lang="de-DE" dirty="0" smtClean="0"/>
              <a:t> time: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months</a:t>
            </a:r>
            <a:r>
              <a:rPr lang="de-DE" dirty="0" smtClean="0"/>
              <a:t> (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exclude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liquid </a:t>
            </a:r>
            <a:r>
              <a:rPr lang="de-DE" dirty="0" err="1" smtClean="0"/>
              <a:t>nitrogen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coolant</a:t>
            </a:r>
            <a:r>
              <a:rPr lang="de-DE" dirty="0" smtClean="0"/>
              <a:t>?)</a:t>
            </a:r>
          </a:p>
          <a:p>
            <a:endParaRPr lang="de-DE" dirty="0"/>
          </a:p>
          <a:p>
            <a:r>
              <a:rPr lang="de-DE" dirty="0" smtClean="0"/>
              <a:t>Thermal </a:t>
            </a:r>
            <a:r>
              <a:rPr lang="de-DE" dirty="0" err="1" smtClean="0"/>
              <a:t>simulations</a:t>
            </a:r>
            <a:r>
              <a:rPr lang="de-DE" dirty="0" smtClean="0"/>
              <a:t> </a:t>
            </a:r>
            <a:r>
              <a:rPr lang="de-DE" dirty="0" err="1" smtClean="0"/>
              <a:t>shown</a:t>
            </a:r>
            <a:r>
              <a:rPr lang="de-DE" dirty="0" smtClean="0"/>
              <a:t> in </a:t>
            </a:r>
            <a:r>
              <a:rPr lang="de-DE" dirty="0" err="1" smtClean="0"/>
              <a:t>Ringberg</a:t>
            </a:r>
            <a:r>
              <a:rPr lang="de-DE" dirty="0" smtClean="0"/>
              <a:t> </a:t>
            </a:r>
            <a:r>
              <a:rPr lang="de-DE" dirty="0" err="1" smtClean="0"/>
              <a:t>require</a:t>
            </a:r>
            <a:r>
              <a:rPr lang="de-DE" dirty="0" smtClean="0"/>
              <a:t> an </a:t>
            </a:r>
            <a:r>
              <a:rPr lang="de-DE" dirty="0" err="1" smtClean="0"/>
              <a:t>air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b="1" dirty="0" smtClean="0"/>
              <a:t>-10°C</a:t>
            </a:r>
          </a:p>
          <a:p>
            <a:r>
              <a:rPr lang="de-DE" dirty="0" smtClean="0"/>
              <a:t>Target: </a:t>
            </a:r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cold</a:t>
            </a:r>
            <a:r>
              <a:rPr lang="de-DE" dirty="0" smtClean="0"/>
              <a:t> </a:t>
            </a:r>
            <a:r>
              <a:rPr lang="de-DE" dirty="0" err="1" smtClean="0"/>
              <a:t>air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selectable</a:t>
            </a:r>
            <a:r>
              <a:rPr lang="de-DE" dirty="0" smtClean="0"/>
              <a:t> </a:t>
            </a:r>
            <a:r>
              <a:rPr lang="de-DE" dirty="0" err="1" smtClean="0"/>
              <a:t>minimum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b="1" dirty="0" smtClean="0"/>
              <a:t>-20°C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a rate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b="1" dirty="0" smtClean="0"/>
              <a:t>10l</a:t>
            </a:r>
            <a:r>
              <a:rPr lang="de-DE" dirty="0" smtClean="0"/>
              <a:t> per </a:t>
            </a:r>
            <a:r>
              <a:rPr lang="de-DE" dirty="0" err="1" smtClean="0"/>
              <a:t>minute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</a:t>
            </a:r>
            <a:r>
              <a:rPr lang="de-DE" dirty="0" err="1" smtClean="0"/>
              <a:t>Cold</a:t>
            </a:r>
            <a:r>
              <a:rPr lang="de-DE" dirty="0" smtClean="0"/>
              <a:t> </a:t>
            </a:r>
            <a:r>
              <a:rPr lang="de-DE" dirty="0" err="1" smtClean="0"/>
              <a:t>air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PXD</a:t>
            </a:r>
            <a:r>
              <a:rPr lang="de-DE" dirty="0" smtClean="0"/>
              <a:t> </a:t>
            </a:r>
            <a:r>
              <a:rPr lang="de-DE" dirty="0" err="1" smtClean="0"/>
              <a:t>cooling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approach in Karlsruhe:</a:t>
            </a:r>
            <a:br>
              <a:rPr lang="en-US" dirty="0" smtClean="0"/>
            </a:br>
            <a:r>
              <a:rPr lang="en-US" dirty="0" smtClean="0"/>
              <a:t>boxed aluminum heat sink connected to </a:t>
            </a:r>
            <a:r>
              <a:rPr lang="en-US" dirty="0" err="1" smtClean="0"/>
              <a:t>peltier</a:t>
            </a:r>
            <a:r>
              <a:rPr lang="en-US" dirty="0" smtClean="0"/>
              <a:t> element, flush heat sink with compressed air and measure temperatures with Pt1000s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 successful, temperature drop per unit of channel length too small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Stefan Heindl - Status of Cooling Development in Karlsruhe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9" t="26212" r="22851" b="30152"/>
          <a:stretch/>
        </p:blipFill>
        <p:spPr>
          <a:xfrm>
            <a:off x="5148064" y="2394556"/>
            <a:ext cx="3709555" cy="247460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" t="34091" r="5227" b="26968"/>
          <a:stretch/>
        </p:blipFill>
        <p:spPr>
          <a:xfrm>
            <a:off x="251520" y="3573016"/>
            <a:ext cx="5184576" cy="165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6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</a:t>
            </a:r>
            <a:r>
              <a:rPr lang="de-DE" dirty="0" err="1" smtClean="0"/>
              <a:t>Cold</a:t>
            </a:r>
            <a:r>
              <a:rPr lang="de-DE" dirty="0" smtClean="0"/>
              <a:t> </a:t>
            </a:r>
            <a:r>
              <a:rPr lang="de-DE" dirty="0" err="1" smtClean="0"/>
              <a:t>air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PXD</a:t>
            </a:r>
            <a:r>
              <a:rPr lang="de-DE" dirty="0" smtClean="0"/>
              <a:t> </a:t>
            </a:r>
            <a:r>
              <a:rPr lang="de-DE" dirty="0" err="1" smtClean="0"/>
              <a:t>cooling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Second </a:t>
            </a:r>
            <a:r>
              <a:rPr lang="de-DE" dirty="0" err="1" smtClean="0"/>
              <a:t>approach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exchanger</a:t>
            </a:r>
            <a:r>
              <a:rPr lang="de-DE" dirty="0" smtClean="0"/>
              <a:t> (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i="1" dirty="0" smtClean="0"/>
              <a:t>VW Golf 2</a:t>
            </a:r>
            <a:r>
              <a:rPr lang="de-DE" dirty="0" smtClean="0"/>
              <a:t>) in a box </a:t>
            </a:r>
            <a:r>
              <a:rPr lang="de-DE" dirty="0" err="1" smtClean="0"/>
              <a:t>connected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chiller</a:t>
            </a:r>
            <a:r>
              <a:rPr lang="de-DE" dirty="0" smtClean="0"/>
              <a:t>, </a:t>
            </a:r>
            <a:r>
              <a:rPr lang="de-DE" dirty="0" err="1" smtClean="0"/>
              <a:t>flush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compressed</a:t>
            </a:r>
            <a:r>
              <a:rPr lang="de-DE" dirty="0" smtClean="0"/>
              <a:t> </a:t>
            </a:r>
            <a:r>
              <a:rPr lang="de-DE" dirty="0" err="1" smtClean="0"/>
              <a:t>air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compare</a:t>
            </a:r>
            <a:r>
              <a:rPr lang="de-DE" dirty="0" smtClean="0"/>
              <a:t> </a:t>
            </a:r>
            <a:r>
              <a:rPr lang="de-DE" dirty="0" err="1" smtClean="0"/>
              <a:t>inlet</a:t>
            </a:r>
            <a:r>
              <a:rPr lang="de-DE" dirty="0" smtClean="0"/>
              <a:t>/</a:t>
            </a:r>
            <a:r>
              <a:rPr lang="de-DE" dirty="0" err="1" smtClean="0"/>
              <a:t>outlet</a:t>
            </a:r>
            <a:r>
              <a:rPr lang="de-DE" dirty="0" smtClean="0"/>
              <a:t> </a:t>
            </a:r>
            <a:r>
              <a:rPr lang="de-DE" dirty="0" err="1" smtClean="0"/>
              <a:t>air</a:t>
            </a:r>
            <a:r>
              <a:rPr lang="de-DE" dirty="0" smtClean="0"/>
              <a:t> </a:t>
            </a:r>
            <a:r>
              <a:rPr lang="de-DE" dirty="0" err="1" smtClean="0"/>
              <a:t>temperatures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Partly</a:t>
            </a:r>
            <a:r>
              <a:rPr lang="de-DE" dirty="0" smtClean="0"/>
              <a:t> </a:t>
            </a:r>
            <a:r>
              <a:rPr lang="de-DE" dirty="0" err="1" smtClean="0"/>
              <a:t>successful</a:t>
            </a:r>
            <a:r>
              <a:rPr lang="de-DE" dirty="0" smtClean="0"/>
              <a:t>, </a:t>
            </a:r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drop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measurable</a:t>
            </a:r>
            <a:endParaRPr lang="de-DE" dirty="0" smtClean="0"/>
          </a:p>
          <a:p>
            <a:r>
              <a:rPr lang="de-DE" dirty="0" smtClean="0"/>
              <a:t>Problems:</a:t>
            </a:r>
            <a:br>
              <a:rPr lang="de-DE" dirty="0" smtClean="0"/>
            </a:br>
            <a:r>
              <a:rPr lang="de-DE" dirty="0" smtClean="0"/>
              <a:t>- not </a:t>
            </a:r>
            <a:r>
              <a:rPr lang="de-DE" dirty="0" err="1" smtClean="0"/>
              <a:t>designed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r>
              <a:rPr lang="de-DE" dirty="0" smtClean="0"/>
              <a:t> (</a:t>
            </a:r>
            <a:r>
              <a:rPr lang="de-DE" dirty="0" err="1" smtClean="0"/>
              <a:t>heater</a:t>
            </a:r>
            <a:r>
              <a:rPr lang="de-DE" dirty="0" smtClean="0"/>
              <a:t>!)</a:t>
            </a:r>
            <a:br>
              <a:rPr lang="de-DE" dirty="0" smtClean="0"/>
            </a:br>
            <a:r>
              <a:rPr lang="de-DE" dirty="0" smtClean="0"/>
              <a:t>- box </a:t>
            </a:r>
            <a:r>
              <a:rPr lang="de-DE" dirty="0" err="1" smtClean="0"/>
              <a:t>could</a:t>
            </a:r>
            <a:r>
              <a:rPr lang="de-DE" dirty="0" smtClean="0"/>
              <a:t> not </a:t>
            </a:r>
            <a:r>
              <a:rPr lang="de-DE" dirty="0" err="1" smtClean="0"/>
              <a:t>withstand</a:t>
            </a:r>
            <a:r>
              <a:rPr lang="de-DE" dirty="0" smtClean="0"/>
              <a:t> high </a:t>
            </a:r>
            <a:r>
              <a:rPr lang="de-DE" dirty="0" err="1" smtClean="0"/>
              <a:t>air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pressure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Stefan Heindl - Status of Cooling Development in Karlsruhe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6" t="8636" r="19336" b="25152"/>
          <a:stretch/>
        </p:blipFill>
        <p:spPr>
          <a:xfrm rot="5400000">
            <a:off x="5651808" y="2997264"/>
            <a:ext cx="3776463" cy="262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</a:t>
            </a:r>
            <a:r>
              <a:rPr lang="de-DE" dirty="0" err="1" smtClean="0"/>
              <a:t>Cold</a:t>
            </a:r>
            <a:r>
              <a:rPr lang="de-DE" dirty="0" smtClean="0"/>
              <a:t> </a:t>
            </a:r>
            <a:r>
              <a:rPr lang="de-DE" dirty="0" err="1" smtClean="0"/>
              <a:t>air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PXD</a:t>
            </a:r>
            <a:r>
              <a:rPr lang="de-DE" dirty="0" smtClean="0"/>
              <a:t> </a:t>
            </a:r>
            <a:r>
              <a:rPr lang="de-DE" dirty="0" err="1" smtClean="0"/>
              <a:t>cooling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Third </a:t>
            </a:r>
            <a:r>
              <a:rPr lang="de-DE" dirty="0" err="1" smtClean="0"/>
              <a:t>approach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err="1" smtClean="0"/>
              <a:t>buy</a:t>
            </a:r>
            <a:r>
              <a:rPr lang="de-DE" dirty="0" smtClean="0"/>
              <a:t> a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exchanger</a:t>
            </a:r>
            <a:r>
              <a:rPr lang="de-DE" dirty="0" smtClean="0"/>
              <a:t> </a:t>
            </a:r>
            <a:r>
              <a:rPr lang="de-DE" dirty="0" err="1" smtClean="0"/>
              <a:t>designed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specifications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Small: 300 x 120 x 50 mm³, 3 kg</a:t>
            </a:r>
          </a:p>
          <a:p>
            <a:endParaRPr lang="de-DE" dirty="0" smtClean="0"/>
          </a:p>
          <a:p>
            <a:r>
              <a:rPr lang="de-DE" dirty="0" err="1" smtClean="0"/>
              <a:t>Delivered</a:t>
            </a:r>
            <a:r>
              <a:rPr lang="de-DE" dirty="0" smtClean="0"/>
              <a:t> on </a:t>
            </a:r>
            <a:r>
              <a:rPr lang="de-DE" dirty="0" err="1" smtClean="0"/>
              <a:t>Friday</a:t>
            </a:r>
            <a:r>
              <a:rPr lang="de-DE" dirty="0" smtClean="0"/>
              <a:t> last </a:t>
            </a:r>
            <a:r>
              <a:rPr lang="de-DE" dirty="0" err="1" smtClean="0"/>
              <a:t>week</a:t>
            </a:r>
            <a:endParaRPr lang="de-DE" dirty="0" smtClean="0"/>
          </a:p>
          <a:p>
            <a:r>
              <a:rPr lang="de-DE" dirty="0" err="1" smtClean="0"/>
              <a:t>Testing</a:t>
            </a:r>
            <a:r>
              <a:rPr lang="de-DE" dirty="0" smtClean="0"/>
              <a:t> will </a:t>
            </a:r>
            <a:r>
              <a:rPr lang="de-DE" dirty="0" err="1" smtClean="0"/>
              <a:t>begin</a:t>
            </a:r>
            <a:r>
              <a:rPr lang="de-DE" dirty="0" smtClean="0"/>
              <a:t> after Valencia </a:t>
            </a:r>
            <a:r>
              <a:rPr lang="de-DE" dirty="0" err="1" smtClean="0"/>
              <a:t>meeting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Stefan Heindl - Status of Cooling Development in Karlsruhe</a:t>
            </a:r>
            <a:endParaRPr lang="en-US" dirty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28639"/>
            <a:ext cx="7524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29000"/>
            <a:ext cx="1440160" cy="256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516216" y="597076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Anlagenbau Böhmer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Open CO2 </a:t>
            </a:r>
            <a:r>
              <a:rPr lang="de-DE" dirty="0" err="1" smtClean="0"/>
              <a:t>system</a:t>
            </a:r>
            <a:r>
              <a:rPr lang="de-DE" dirty="0" smtClean="0"/>
              <a:t> in Karlsruhe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Built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CMS Upgrade </a:t>
            </a:r>
            <a:r>
              <a:rPr lang="de-DE" dirty="0" err="1" smtClean="0"/>
              <a:t>testing</a:t>
            </a:r>
            <a:endParaRPr lang="de-DE" dirty="0" smtClean="0"/>
          </a:p>
          <a:p>
            <a:r>
              <a:rPr lang="de-DE" dirty="0" smtClean="0"/>
              <a:t>Manual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smtClean="0"/>
              <a:t>limited </a:t>
            </a:r>
            <a:r>
              <a:rPr lang="de-DE" dirty="0" err="1" smtClean="0"/>
              <a:t>runtime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Stefan Heindl - Status of Cooling Development in Karlsruhe</a:t>
            </a:r>
            <a:endParaRPr lang="en-US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0"/>
          <a:stretch/>
        </p:blipFill>
        <p:spPr bwMode="auto">
          <a:xfrm>
            <a:off x="611560" y="2060848"/>
            <a:ext cx="1892649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1"/>
          <a:stretch/>
        </p:blipFill>
        <p:spPr bwMode="auto">
          <a:xfrm>
            <a:off x="5004048" y="2132855"/>
            <a:ext cx="1794952" cy="223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4" t="23788" b="25000"/>
          <a:stretch/>
        </p:blipFill>
        <p:spPr>
          <a:xfrm rot="16200000">
            <a:off x="2291451" y="2829229"/>
            <a:ext cx="3038368" cy="164562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55576" y="436684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CO2 </a:t>
            </a:r>
            <a:r>
              <a:rPr lang="de-DE" dirty="0" err="1" smtClean="0"/>
              <a:t>bottle</a:t>
            </a:r>
            <a:r>
              <a:rPr lang="de-DE" dirty="0" smtClean="0"/>
              <a:t> in </a:t>
            </a:r>
            <a:r>
              <a:rPr lang="de-DE" dirty="0" err="1" smtClean="0"/>
              <a:t>freezer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788024" y="4366845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Manual </a:t>
            </a:r>
            <a:r>
              <a:rPr lang="de-DE" dirty="0" err="1" smtClean="0"/>
              <a:t>flowmeters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outlet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7596336" y="292494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Lab</a:t>
            </a:r>
            <a:br>
              <a:rPr lang="de-DE" dirty="0" smtClean="0"/>
            </a:br>
            <a:r>
              <a:rPr lang="de-DE" dirty="0" err="1" smtClean="0"/>
              <a:t>window</a:t>
            </a:r>
            <a:endParaRPr lang="de-DE" dirty="0" smtClean="0"/>
          </a:p>
        </p:txBody>
      </p:sp>
      <p:sp>
        <p:nvSpPr>
          <p:cNvPr id="7" name="Rechteck 6"/>
          <p:cNvSpPr/>
          <p:nvPr/>
        </p:nvSpPr>
        <p:spPr>
          <a:xfrm>
            <a:off x="7524328" y="2204864"/>
            <a:ext cx="1224136" cy="2088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8"/>
          <p:cNvCxnSpPr/>
          <p:nvPr/>
        </p:nvCxnSpPr>
        <p:spPr>
          <a:xfrm>
            <a:off x="2504209" y="3111351"/>
            <a:ext cx="48361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4644008" y="3068960"/>
            <a:ext cx="43204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6660232" y="3068960"/>
            <a:ext cx="86409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2339752" y="522920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Endflange</a:t>
            </a:r>
            <a:r>
              <a:rPr lang="de-DE" dirty="0" smtClean="0"/>
              <a:t> prototype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load</a:t>
            </a:r>
            <a:r>
              <a:rPr lang="de-DE" dirty="0" smtClean="0"/>
              <a:t> </a:t>
            </a:r>
            <a:r>
              <a:rPr lang="de-DE" dirty="0" err="1" smtClean="0"/>
              <a:t>resistors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Pt1000s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6726992" y="3068960"/>
            <a:ext cx="797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Steel </a:t>
            </a:r>
            <a:r>
              <a:rPr lang="de-DE" dirty="0" err="1" smtClean="0"/>
              <a:t>tube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79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Open CO2 </a:t>
            </a:r>
            <a:r>
              <a:rPr lang="de-DE" dirty="0" err="1" smtClean="0"/>
              <a:t>system</a:t>
            </a:r>
            <a:r>
              <a:rPr lang="de-DE" dirty="0" smtClean="0"/>
              <a:t> in Karlsruhe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To</a:t>
            </a:r>
            <a:r>
              <a:rPr lang="de-DE" dirty="0" smtClean="0"/>
              <a:t> Do:</a:t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after 1.5 </a:t>
            </a:r>
            <a:r>
              <a:rPr lang="de-DE" dirty="0" err="1" smtClean="0"/>
              <a:t>years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downtime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- </a:t>
            </a:r>
            <a:r>
              <a:rPr lang="de-DE" dirty="0" err="1" smtClean="0"/>
              <a:t>replace</a:t>
            </a:r>
            <a:r>
              <a:rPr lang="de-DE" dirty="0" smtClean="0"/>
              <a:t> </a:t>
            </a:r>
            <a:r>
              <a:rPr lang="de-DE" dirty="0" err="1" smtClean="0"/>
              <a:t>manual</a:t>
            </a:r>
            <a:r>
              <a:rPr lang="de-DE" dirty="0" smtClean="0"/>
              <a:t> </a:t>
            </a:r>
            <a:r>
              <a:rPr lang="de-DE" dirty="0" err="1" smtClean="0"/>
              <a:t>flowmeters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outlet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digital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inlet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>
                <a:sym typeface="Wingdings" pitchFamily="2" charset="2"/>
              </a:rPr>
              <a:t>higher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mass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flow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and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more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cooling</a:t>
            </a:r>
            <a:r>
              <a:rPr lang="de-DE" dirty="0" smtClean="0">
                <a:sym typeface="Wingdings" pitchFamily="2" charset="2"/>
              </a:rPr>
              <a:t> power</a:t>
            </a:r>
            <a:br>
              <a:rPr lang="de-DE" dirty="0" smtClean="0">
                <a:sym typeface="Wingdings" pitchFamily="2" charset="2"/>
              </a:rPr>
            </a:br>
            <a:r>
              <a:rPr lang="de-DE" dirty="0" smtClean="0">
                <a:sym typeface="Wingdings" pitchFamily="2" charset="2"/>
              </a:rPr>
              <a:t>- </a:t>
            </a:r>
            <a:r>
              <a:rPr lang="de-DE" dirty="0" err="1" smtClean="0">
                <a:sym typeface="Wingdings" pitchFamily="2" charset="2"/>
              </a:rPr>
              <a:t>prepare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heat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load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resistors</a:t>
            </a:r>
            <a:r>
              <a:rPr lang="de-DE" dirty="0" smtClean="0">
                <a:sym typeface="Wingdings" pitchFamily="2" charset="2"/>
              </a:rPr>
              <a:t> (</a:t>
            </a:r>
            <a:r>
              <a:rPr lang="de-DE" dirty="0" err="1" smtClean="0">
                <a:sym typeface="Wingdings" pitchFamily="2" charset="2"/>
              </a:rPr>
              <a:t>from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old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copper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mockup</a:t>
            </a:r>
            <a:r>
              <a:rPr lang="de-DE" dirty="0" smtClean="0">
                <a:sym typeface="Wingdings" pitchFamily="2" charset="2"/>
              </a:rPr>
              <a:t>)</a:t>
            </a:r>
            <a:r>
              <a:rPr lang="de-DE" dirty="0">
                <a:sym typeface="Wingdings" pitchFamily="2" charset="2"/>
              </a:rPr>
              <a:t/>
            </a:r>
            <a:br>
              <a:rPr lang="de-DE" dirty="0">
                <a:sym typeface="Wingdings" pitchFamily="2" charset="2"/>
              </a:rPr>
            </a:br>
            <a:r>
              <a:rPr lang="de-DE" dirty="0" smtClean="0">
                <a:sym typeface="Wingdings" pitchFamily="2" charset="2"/>
              </a:rPr>
              <a:t>- </a:t>
            </a:r>
            <a:r>
              <a:rPr lang="de-DE" dirty="0" err="1" smtClean="0">
                <a:sym typeface="Wingdings" pitchFamily="2" charset="2"/>
              </a:rPr>
              <a:t>define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quantity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and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positions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of</a:t>
            </a:r>
            <a:r>
              <a:rPr lang="de-DE" dirty="0" smtClean="0">
                <a:sym typeface="Wingdings" pitchFamily="2" charset="2"/>
              </a:rPr>
              <a:t> Pt1000s</a:t>
            </a:r>
          </a:p>
          <a:p>
            <a:endParaRPr lang="de-DE" dirty="0">
              <a:sym typeface="Wingdings" pitchFamily="2" charset="2"/>
            </a:endParaRPr>
          </a:p>
          <a:p>
            <a:r>
              <a:rPr lang="de-DE" dirty="0" err="1" smtClean="0">
                <a:sym typeface="Wingdings" pitchFamily="2" charset="2"/>
              </a:rPr>
              <a:t>Requirements</a:t>
            </a:r>
            <a:r>
              <a:rPr lang="de-DE" dirty="0" smtClean="0">
                <a:sym typeface="Wingdings" pitchFamily="2" charset="2"/>
              </a:rPr>
              <a:t>:</a:t>
            </a:r>
            <a:br>
              <a:rPr lang="de-DE" dirty="0" smtClean="0">
                <a:sym typeface="Wingdings" pitchFamily="2" charset="2"/>
              </a:rPr>
            </a:br>
            <a:r>
              <a:rPr lang="de-DE" dirty="0" smtClean="0">
                <a:sym typeface="Wingdings" pitchFamily="2" charset="2"/>
              </a:rPr>
              <a:t>- 20 </a:t>
            </a:r>
            <a:r>
              <a:rPr lang="de-DE" dirty="0" err="1" smtClean="0">
                <a:sym typeface="Wingdings" pitchFamily="2" charset="2"/>
              </a:rPr>
              <a:t>small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silicon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pieces</a:t>
            </a:r>
            <a:r>
              <a:rPr lang="de-DE" dirty="0" smtClean="0">
                <a:sym typeface="Wingdings" pitchFamily="2" charset="2"/>
              </a:rPr>
              <a:t> (</a:t>
            </a:r>
            <a:r>
              <a:rPr lang="de-DE" dirty="0" err="1" smtClean="0">
                <a:sym typeface="Wingdings" pitchFamily="2" charset="2"/>
              </a:rPr>
              <a:t>unthinned</a:t>
            </a:r>
            <a:r>
              <a:rPr lang="de-DE" dirty="0" smtClean="0">
                <a:sym typeface="Wingdings" pitchFamily="2" charset="2"/>
              </a:rPr>
              <a:t>) </a:t>
            </a:r>
            <a:r>
              <a:rPr lang="de-DE" dirty="0" err="1" smtClean="0">
                <a:sym typeface="Wingdings" pitchFamily="2" charset="2"/>
              </a:rPr>
              <a:t>with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holes</a:t>
            </a:r>
            <a:r>
              <a:rPr lang="de-DE" dirty="0">
                <a:sym typeface="Wingdings" pitchFamily="2" charset="2"/>
              </a:rPr>
              <a:t/>
            </a:r>
            <a:br>
              <a:rPr lang="de-DE" dirty="0">
                <a:sym typeface="Wingdings" pitchFamily="2" charset="2"/>
              </a:rPr>
            </a:br>
            <a:r>
              <a:rPr lang="de-DE" dirty="0" smtClean="0">
                <a:sym typeface="Wingdings" pitchFamily="2" charset="2"/>
              </a:rPr>
              <a:t>- </a:t>
            </a:r>
            <a:r>
              <a:rPr lang="de-DE" dirty="0" err="1" smtClean="0">
                <a:sym typeface="Wingdings" pitchFamily="2" charset="2"/>
              </a:rPr>
              <a:t>screws</a:t>
            </a:r>
            <a:r>
              <a:rPr lang="de-DE" dirty="0" smtClean="0">
                <a:sym typeface="Wingdings" pitchFamily="2" charset="2"/>
              </a:rPr>
              <a:t> (</a:t>
            </a:r>
            <a:r>
              <a:rPr lang="de-DE" dirty="0" err="1" smtClean="0">
                <a:sym typeface="Wingdings" pitchFamily="2" charset="2"/>
              </a:rPr>
              <a:t>only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if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special</a:t>
            </a:r>
            <a:r>
              <a:rPr lang="de-DE" dirty="0" smtClean="0">
                <a:sym typeface="Wingdings" pitchFamily="2" charset="2"/>
              </a:rPr>
              <a:t>)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Stefan Heindl - Status of Cooling Development in Karlsruhe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64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</a:t>
            </a:r>
            <a:r>
              <a:rPr lang="de-DE" dirty="0" err="1" smtClean="0"/>
              <a:t>Closed</a:t>
            </a:r>
            <a:r>
              <a:rPr lang="de-DE" dirty="0" smtClean="0"/>
              <a:t> CO2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CERN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Closed</a:t>
            </a:r>
            <a:r>
              <a:rPr lang="de-DE" dirty="0" smtClean="0"/>
              <a:t> CO2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built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CERN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group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Hans </a:t>
            </a:r>
            <a:r>
              <a:rPr lang="de-DE" dirty="0" err="1" smtClean="0"/>
              <a:t>Postema</a:t>
            </a:r>
            <a:r>
              <a:rPr lang="de-DE" dirty="0" smtClean="0"/>
              <a:t>, also </a:t>
            </a:r>
            <a:r>
              <a:rPr lang="de-DE" dirty="0" err="1" smtClean="0"/>
              <a:t>for</a:t>
            </a:r>
            <a:r>
              <a:rPr lang="de-DE" dirty="0" smtClean="0"/>
              <a:t> CMS </a:t>
            </a:r>
            <a:br>
              <a:rPr lang="de-DE" dirty="0" smtClean="0"/>
            </a:br>
            <a:r>
              <a:rPr lang="de-DE" dirty="0" smtClean="0"/>
              <a:t>Upgrade </a:t>
            </a:r>
            <a:r>
              <a:rPr lang="de-DE" dirty="0" err="1" smtClean="0"/>
              <a:t>testing</a:t>
            </a:r>
            <a:endParaRPr lang="de-DE" dirty="0" smtClean="0"/>
          </a:p>
          <a:p>
            <a:r>
              <a:rPr lang="de-DE" dirty="0" err="1" smtClean="0"/>
              <a:t>Finished</a:t>
            </a:r>
            <a:r>
              <a:rPr lang="de-DE" dirty="0" smtClean="0"/>
              <a:t> in </a:t>
            </a:r>
            <a:r>
              <a:rPr lang="de-DE" dirty="0" err="1" smtClean="0"/>
              <a:t>July</a:t>
            </a:r>
            <a:endParaRPr lang="de-DE" dirty="0" smtClean="0"/>
          </a:p>
          <a:p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IEKP</a:t>
            </a:r>
            <a:r>
              <a:rPr lang="de-DE" dirty="0"/>
              <a:t> </a:t>
            </a:r>
            <a:r>
              <a:rPr lang="de-DE" dirty="0" smtClean="0"/>
              <a:t>Karlsruhe</a:t>
            </a:r>
            <a:br>
              <a:rPr lang="de-DE" dirty="0" smtClean="0"/>
            </a:b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r>
              <a:rPr lang="de-DE" dirty="0" smtClean="0"/>
              <a:t>Same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supposed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Belle II </a:t>
            </a:r>
            <a:r>
              <a:rPr lang="de-DE" dirty="0" err="1" smtClean="0"/>
              <a:t>PXD</a:t>
            </a:r>
            <a:r>
              <a:rPr lang="de-DE" dirty="0" smtClean="0"/>
              <a:t>/</a:t>
            </a:r>
            <a:r>
              <a:rPr lang="de-DE" dirty="0" err="1" smtClean="0"/>
              <a:t>SVD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Stefan Heindl - Status of Cooling Development in Karlsruhe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0" t="17762"/>
          <a:stretch/>
        </p:blipFill>
        <p:spPr>
          <a:xfrm>
            <a:off x="5076056" y="1700808"/>
            <a:ext cx="3746340" cy="444144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004048" y="580526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CERN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79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_master_ppt2003_e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KIT_master_ppt2003_en</Template>
  <TotalTime>0</TotalTime>
  <Words>314</Words>
  <Application>Microsoft Office PowerPoint</Application>
  <PresentationFormat>Bildschirmpräsentation (4:3)</PresentationFormat>
  <Paragraphs>83</Paragraphs>
  <Slides>11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Wingdings</vt:lpstr>
      <vt:lpstr>KIT_master_ppt2003_en</vt:lpstr>
      <vt:lpstr>PowerPoint-Präsentation</vt:lpstr>
      <vt:lpstr>Overview</vt:lpstr>
      <vt:lpstr>1. Cold air for PXD cooling</vt:lpstr>
      <vt:lpstr>1. Cold air for PXD cooling</vt:lpstr>
      <vt:lpstr>1. Cold air for PXD cooling</vt:lpstr>
      <vt:lpstr>1. Cold air for PXD cooling</vt:lpstr>
      <vt:lpstr>2. Open CO2 system in Karlsruhe</vt:lpstr>
      <vt:lpstr>2. Open CO2 system in Karlsruhe</vt:lpstr>
      <vt:lpstr>3. Closed CO2 system at CERN</vt:lpstr>
      <vt:lpstr>4. Summary and Outlook</vt:lpstr>
      <vt:lpstr>PowerPoint-Präsentation</vt:lpstr>
    </vt:vector>
  </TitlesOfParts>
  <Company>Universität Karlsruhe (TH)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Stefan Heindl</dc:creator>
  <cp:lastModifiedBy>Stefan Heindl</cp:lastModifiedBy>
  <cp:revision>43</cp:revision>
  <dcterms:created xsi:type="dcterms:W3CDTF">2010-04-22T08:19:03Z</dcterms:created>
  <dcterms:modified xsi:type="dcterms:W3CDTF">2010-09-29T16:11:39Z</dcterms:modified>
</cp:coreProperties>
</file>