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tableStyles.xml" ContentType="application/vnd.openxmlformats-officedocument.presentationml.tableStyles+xml"/>
  <Default Extension="emf" ContentType="image/x-emf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embeddings/oleObject4.bin" ContentType="application/vnd.openxmlformats-officedocument.oleObject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embeddings/oleObject2.bin" ContentType="application/vnd.openxmlformats-officedocument.oleObject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trictFirstAndLastChars="0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8" r:id="rId3"/>
    <p:sldId id="287" r:id="rId4"/>
    <p:sldId id="285" r:id="rId5"/>
    <p:sldId id="282" r:id="rId6"/>
    <p:sldId id="286" r:id="rId7"/>
    <p:sldId id="295" r:id="rId8"/>
    <p:sldId id="306" r:id="rId9"/>
    <p:sldId id="298" r:id="rId10"/>
    <p:sldId id="297" r:id="rId11"/>
    <p:sldId id="307" r:id="rId12"/>
    <p:sldId id="308" r:id="rId13"/>
    <p:sldId id="309" r:id="rId14"/>
    <p:sldId id="301" r:id="rId15"/>
    <p:sldId id="299" r:id="rId16"/>
    <p:sldId id="303" r:id="rId17"/>
    <p:sldId id="310" r:id="rId18"/>
    <p:sldId id="304" r:id="rId19"/>
    <p:sldId id="291" r:id="rId20"/>
    <p:sldId id="300" r:id="rId21"/>
    <p:sldId id="293" r:id="rId22"/>
    <p:sldId id="292" r:id="rId23"/>
    <p:sldId id="289" r:id="rId24"/>
  </p:sldIdLst>
  <p:sldSz cx="9906000" cy="6858000" type="A4"/>
  <p:notesSz cx="6746875" cy="99139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ablo Vázquez Regueiro" initials="PV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99CCFF"/>
    <a:srgbClr val="FFCC00"/>
    <a:srgbClr val="FF6600"/>
    <a:srgbClr val="33CC33"/>
    <a:srgbClr val="FF0000"/>
    <a:srgbClr val="CC00CC"/>
    <a:srgbClr val="0066FF"/>
    <a:srgbClr val="EEF40C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637" autoAdjust="0"/>
    <p:restoredTop sz="93804" autoAdjust="0"/>
  </p:normalViewPr>
  <p:slideViewPr>
    <p:cSldViewPr>
      <p:cViewPr>
        <p:scale>
          <a:sx n="100" d="100"/>
          <a:sy n="100" d="100"/>
        </p:scale>
        <p:origin x="-59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60" y="-96"/>
      </p:cViewPr>
      <p:guideLst>
        <p:guide orient="horz" pos="3122"/>
        <p:guide pos="2125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blovazquezregueiro:Desktop:valencia%20depfet:Vth_shift_fit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"/>
  <c:chart>
    <c:title>
      <c:tx>
        <c:rich>
          <a:bodyPr/>
          <a:lstStyle/>
          <a:p>
            <a:pPr>
              <a:defRPr lang="en-US"/>
            </a:pPr>
            <a:r>
              <a:t>Vth_shift vs Vgs</a:t>
            </a:r>
            <a:r>
              <a:rPr lang="en-US"/>
              <a:t> (10 Mrad)</a:t>
            </a:r>
            <a:endParaRPr/>
          </a:p>
        </c:rich>
      </c:tx>
      <c:layout/>
    </c:title>
    <c:plotArea>
      <c:layout>
        <c:manualLayout>
          <c:layoutTarget val="inner"/>
          <c:xMode val="edge"/>
          <c:yMode val="edge"/>
          <c:x val="0.0945698833401615"/>
          <c:y val="0.182787553367009"/>
          <c:w val="0.868851582140647"/>
          <c:h val="0.641274389064986"/>
        </c:manualLayout>
      </c:layout>
      <c:scatterChart>
        <c:scatterStyle val="lineMarker"/>
        <c:ser>
          <c:idx val="0"/>
          <c:order val="0"/>
          <c:tx>
            <c:strRef>
              <c:f>statistics!$D$44</c:f>
              <c:strCache>
                <c:ptCount val="1"/>
                <c:pt idx="0">
                  <c:v>Qi&amp;QII</c:v>
                </c:pt>
              </c:strCache>
            </c:strRef>
          </c:tx>
          <c:xVal>
            <c:numRef>
              <c:f>statistics!$C$45:$C$50</c:f>
              <c:numCache>
                <c:formatCode>General</c:formatCode>
                <c:ptCount val="6"/>
                <c:pt idx="0">
                  <c:v>-5.0</c:v>
                </c:pt>
                <c:pt idx="1">
                  <c:v>-2.0</c:v>
                </c:pt>
                <c:pt idx="2">
                  <c:v>-1.0</c:v>
                </c:pt>
                <c:pt idx="3">
                  <c:v>0.0</c:v>
                </c:pt>
                <c:pt idx="4">
                  <c:v>2.0</c:v>
                </c:pt>
                <c:pt idx="5">
                  <c:v>5.0</c:v>
                </c:pt>
              </c:numCache>
            </c:numRef>
          </c:xVal>
          <c:yVal>
            <c:numRef>
              <c:f>statistics!$D$45:$D$50</c:f>
              <c:numCache>
                <c:formatCode>General</c:formatCode>
                <c:ptCount val="6"/>
                <c:pt idx="0">
                  <c:v>23.45</c:v>
                </c:pt>
                <c:pt idx="1">
                  <c:v>22.85</c:v>
                </c:pt>
                <c:pt idx="2">
                  <c:v>22.87</c:v>
                </c:pt>
                <c:pt idx="3">
                  <c:v>23.57</c:v>
                </c:pt>
                <c:pt idx="4">
                  <c:v>22.23</c:v>
                </c:pt>
                <c:pt idx="5">
                  <c:v>21.17</c:v>
                </c:pt>
              </c:numCache>
            </c:numRef>
          </c:yVal>
        </c:ser>
        <c:ser>
          <c:idx val="1"/>
          <c:order val="1"/>
          <c:tx>
            <c:strRef>
              <c:f>statistics!$D$52</c:f>
              <c:strCache>
                <c:ptCount val="1"/>
                <c:pt idx="0">
                  <c:v>QIV</c:v>
                </c:pt>
              </c:strCache>
            </c:strRef>
          </c:tx>
          <c:xVal>
            <c:numRef>
              <c:f>statistics!$C$53:$C$59</c:f>
              <c:numCache>
                <c:formatCode>General</c:formatCode>
                <c:ptCount val="7"/>
                <c:pt idx="0">
                  <c:v>-5.0</c:v>
                </c:pt>
                <c:pt idx="1">
                  <c:v>-3.0</c:v>
                </c:pt>
                <c:pt idx="2">
                  <c:v>-2.0</c:v>
                </c:pt>
                <c:pt idx="3">
                  <c:v>-1.0</c:v>
                </c:pt>
                <c:pt idx="4">
                  <c:v>0.0</c:v>
                </c:pt>
                <c:pt idx="5">
                  <c:v>2.0</c:v>
                </c:pt>
                <c:pt idx="6">
                  <c:v>5.0</c:v>
                </c:pt>
              </c:numCache>
            </c:numRef>
          </c:xVal>
          <c:yVal>
            <c:numRef>
              <c:f>statistics!$D$53:$D$59</c:f>
              <c:numCache>
                <c:formatCode>General</c:formatCode>
                <c:ptCount val="7"/>
                <c:pt idx="1">
                  <c:v>18.34</c:v>
                </c:pt>
                <c:pt idx="4">
                  <c:v>17.86</c:v>
                </c:pt>
              </c:numCache>
            </c:numRef>
          </c:yVal>
        </c:ser>
        <c:axId val="478465816"/>
        <c:axId val="745888312"/>
      </c:scatterChart>
      <c:valAx>
        <c:axId val="478465816"/>
        <c:scaling>
          <c:orientation val="maxMin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s-ES_tradnl"/>
          </a:p>
        </c:txPr>
        <c:crossAx val="745888312"/>
        <c:crosses val="autoZero"/>
        <c:crossBetween val="midCat"/>
      </c:valAx>
      <c:valAx>
        <c:axId val="745888312"/>
        <c:scaling>
          <c:orientation val="minMax"/>
          <c:min val="15.0"/>
        </c:scaling>
        <c:axPos val="l"/>
        <c:majorGridlines/>
        <c:numFmt formatCode="General" sourceLinked="1"/>
        <c:tickLblPos val="nextTo"/>
        <c:txPr>
          <a:bodyPr anchor="t" anchorCtr="1"/>
          <a:lstStyle/>
          <a:p>
            <a:pPr>
              <a:defRPr lang="en-US"/>
            </a:pPr>
            <a:endParaRPr lang="es-ES_tradnl"/>
          </a:p>
        </c:txPr>
        <c:crossAx val="478465816"/>
        <c:crosses val="max"/>
        <c:crossBetween val="midCat"/>
      </c:valAx>
    </c:plotArea>
    <c:legend>
      <c:legendPos val="r"/>
      <c:layout>
        <c:manualLayout>
          <c:xMode val="edge"/>
          <c:yMode val="edge"/>
          <c:x val="0.797747737262571"/>
          <c:y val="0.355092408463495"/>
          <c:w val="0.175580313530446"/>
          <c:h val="0.220355433036188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endParaRPr lang="es-ES_tradnl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0950" y="0"/>
            <a:ext cx="29575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endParaRPr lang="es-ES_tradnl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0950" y="9451975"/>
            <a:ext cx="295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fld id="{14ECB264-E7B0-4843-B1AB-7F2AE8C63C5D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17050"/>
            <a:ext cx="292417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endParaRPr lang="es-ES_trad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endParaRPr lang="es-ES_tradnl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2950"/>
            <a:ext cx="5370513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8525"/>
            <a:ext cx="49498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8638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endParaRPr lang="es-ES_tradnl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18638"/>
            <a:ext cx="29241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u="none">
                <a:latin typeface="Times New Roman" charset="0"/>
              </a:defRPr>
            </a:lvl1pPr>
          </a:lstStyle>
          <a:p>
            <a:fld id="{FB8C8191-C786-429D-A3AF-CA46AAE24D00}" type="slidenum">
              <a:rPr lang="en-US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700" y="152400"/>
            <a:ext cx="9893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gl-E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1585913"/>
            <a:ext cx="9158288" cy="1843087"/>
          </a:xfrm>
        </p:spPr>
        <p:txBody>
          <a:bodyPr/>
          <a:lstStyle>
            <a:lvl1pPr algn="ctr">
              <a:lnSpc>
                <a:spcPct val="15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4695825"/>
            <a:ext cx="7372350" cy="88265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1800"/>
            </a:lvl1pPr>
          </a:lstStyle>
          <a:p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2450" y="1009650"/>
            <a:ext cx="8858249" cy="5472113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1238250" y="203200"/>
            <a:ext cx="7429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7713" y="1009650"/>
            <a:ext cx="85264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3259" name="Line 2059"/>
          <p:cNvSpPr>
            <a:spLocks noChangeShapeType="1"/>
          </p:cNvSpPr>
          <p:nvPr/>
        </p:nvSpPr>
        <p:spPr bwMode="auto">
          <a:xfrm>
            <a:off x="1009650" y="857250"/>
            <a:ext cx="7715250" cy="0"/>
          </a:xfrm>
          <a:prstGeom prst="line">
            <a:avLst/>
          </a:prstGeom>
          <a:noFill/>
          <a:ln w="76200">
            <a:solidFill>
              <a:srgbClr val="0070C0">
                <a:alpha val="47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gl-ES" dirty="0">
              <a:latin typeface="Verdana" pitchFamily="34" charset="0"/>
              <a:ea typeface="+mn-ea"/>
            </a:endParaRPr>
          </a:p>
        </p:txBody>
      </p:sp>
      <p:pic>
        <p:nvPicPr>
          <p:cNvPr id="1032" name="Picture 5" descr="C:\DOCUME~1\pvazquez\LOCALS~1\Temp\Rar$DR00.766\logo_u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24900" y="0"/>
            <a:ext cx="11811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ablo Vázquez\Documents\TRABALLO\Conferencias\2010\Siena 2010\logo-depf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781050" cy="1042306"/>
          </a:xfrm>
          <a:prstGeom prst="rect">
            <a:avLst/>
          </a:prstGeom>
          <a:noFill/>
        </p:spPr>
      </p:pic>
      <p:sp>
        <p:nvSpPr>
          <p:cNvPr id="7" name="6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09550" y="6492875"/>
            <a:ext cx="574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pablo.vazquez@usc.es</a:t>
            </a:r>
            <a:r>
              <a:rPr lang="en-US" u="none" dirty="0" smtClean="0"/>
              <a:t>  </a:t>
            </a:r>
            <a:r>
              <a:rPr lang="it-IT" u="none" dirty="0" smtClean="0"/>
              <a:t>PRD10  7-10 June 2010, Siena, Italy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94600" y="64928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u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E9913-6022-4B6E-A3EF-3926DA19E84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Comic Sans MS" pitchFamily="66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Comic Sans MS" pitchFamily="66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Comic Sans MS" pitchFamily="66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Comic Sans MS" pitchFamily="66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Comic Sans MS" pitchFamily="66" charset="0"/>
          <a:ea typeface="Verdana" pitchFamily="34" charset="0"/>
          <a:cs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n"/>
        <a:defRPr sz="2000">
          <a:solidFill>
            <a:schemeClr val="tx1"/>
          </a:solidFill>
          <a:latin typeface="Comic Sans MS" pitchFamily="66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0000"/>
        <a:buFont typeface="Monotype Sorts" charset="2"/>
        <a:buChar char="n"/>
        <a:defRPr>
          <a:solidFill>
            <a:srgbClr val="0070C0"/>
          </a:solidFill>
          <a:latin typeface="Comic Sans MS" pitchFamily="66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ð"/>
        <a:defRPr sz="1600">
          <a:solidFill>
            <a:srgbClr val="008000"/>
          </a:solidFill>
          <a:latin typeface="Comic Sans MS" pitchFamily="66" charset="0"/>
          <a:ea typeface="ＭＳ Ｐゴシック" pitchFamily="-112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"/>
        <a:defRPr sz="1400">
          <a:solidFill>
            <a:schemeClr val="tx1"/>
          </a:solidFill>
          <a:latin typeface="Comic Sans MS" pitchFamily="66" charset="0"/>
          <a:ea typeface="ＭＳ Ｐゴシック" pitchFamily="-112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2"/>
        <a:buChar char="§"/>
        <a:defRPr sz="1400">
          <a:solidFill>
            <a:schemeClr val="tx1"/>
          </a:solidFill>
          <a:latin typeface="Comic Sans MS" pitchFamily="66" charset="0"/>
          <a:ea typeface="ＭＳ Ｐゴシック" pitchFamily="-112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.es/en/investigacion/riaidt/radiofisica/index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5296" y="2511275"/>
            <a:ext cx="8525836" cy="1852890"/>
          </a:xfrm>
        </p:spPr>
        <p:txBody>
          <a:bodyPr/>
          <a:lstStyle/>
          <a:p>
            <a:r>
              <a:rPr lang="en-US" sz="3200" dirty="0" smtClean="0"/>
              <a:t>Irradiation of DEPFET transistors with </a:t>
            </a:r>
            <a:r>
              <a:rPr lang="en-US" sz="3200" baseline="30000" dirty="0" smtClean="0"/>
              <a:t>60</a:t>
            </a:r>
            <a:r>
              <a:rPr lang="en-US" sz="3200" dirty="0" smtClean="0"/>
              <a:t>CO up to 10 </a:t>
            </a:r>
            <a:r>
              <a:rPr lang="en-US" sz="3200" dirty="0" err="1" smtClean="0"/>
              <a:t>Mrad</a:t>
            </a:r>
            <a:r>
              <a:rPr lang="en-US" sz="3200" dirty="0" smtClean="0"/>
              <a:t> in Santiago</a:t>
            </a:r>
            <a:endParaRPr lang="en-U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6457950"/>
            <a:ext cx="9906000" cy="285750"/>
          </a:xfrm>
        </p:spPr>
        <p:txBody>
          <a:bodyPr/>
          <a:lstStyle/>
          <a:p>
            <a:r>
              <a:rPr lang="en-US" sz="1400" b="1" dirty="0" smtClean="0"/>
              <a:t>5th International Workshop on DEPFET Detectors and Applications 29 Sep -1 Oct Valencia (Spain)</a:t>
            </a:r>
          </a:p>
          <a:p>
            <a:endParaRPr lang="en-US" sz="1400" b="1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2418292" y="5272424"/>
            <a:ext cx="7163858" cy="69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Pablo Vázquez, Eliseo Pérez,</a:t>
            </a:r>
            <a:r>
              <a:rPr kumimoji="0" lang="en-US" sz="18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Pablo Rodríguez</a:t>
            </a:r>
            <a:r>
              <a:rPr kumimoji="0" lang="en-US" sz="18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(IGFAE-USC)</a:t>
            </a:r>
          </a:p>
        </p:txBody>
      </p:sp>
      <p:pic>
        <p:nvPicPr>
          <p:cNvPr id="1026" name="Picture 2" descr="C:\Users\Pablo Vázquez\Documents\TRABALLO\Conferencias\2010\Siena 2010\logo-depf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8599"/>
            <a:ext cx="1314450" cy="1754127"/>
          </a:xfrm>
          <a:prstGeom prst="rect">
            <a:avLst/>
          </a:prstGeom>
          <a:noFill/>
        </p:spPr>
      </p:pic>
      <p:pic>
        <p:nvPicPr>
          <p:cNvPr id="7" name="Picture 5" descr="C:\DOCUME~1\pvazquez\LOCALS~1\Temp\Rar$DR00.766\logo_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746" y="457200"/>
            <a:ext cx="149965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01316" y="896426"/>
          <a:ext cx="8802637" cy="5961574"/>
        </p:xfrm>
        <a:graphic>
          <a:graphicData uri="http://schemas.openxmlformats.org/presentationml/2006/ole">
            <p:oleObj spid="_x0000_s18435" name="Acrobat Document" r:id="rId3" imgW="7213600" imgH="4889500" progId="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4" y="203200"/>
            <a:ext cx="7632026" cy="481013"/>
          </a:xfrm>
        </p:spPr>
        <p:txBody>
          <a:bodyPr/>
          <a:lstStyle/>
          <a:p>
            <a:r>
              <a:rPr lang="gl-ES" dirty="0" err="1" smtClean="0"/>
              <a:t>Ids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, </a:t>
            </a:r>
            <a:r>
              <a:rPr lang="gl-ES" dirty="0" err="1" smtClean="0"/>
              <a:t>Vth</a:t>
            </a:r>
            <a:r>
              <a:rPr lang="gl-ES" dirty="0" smtClean="0"/>
              <a:t>, </a:t>
            </a:r>
            <a:r>
              <a:rPr lang="gl-ES" dirty="0" err="1" smtClean="0"/>
              <a:t>Gm</a:t>
            </a:r>
            <a:r>
              <a:rPr lang="gl-ES" dirty="0" smtClean="0"/>
              <a:t> for a </a:t>
            </a:r>
            <a:r>
              <a:rPr lang="gl-ES" dirty="0" err="1" smtClean="0"/>
              <a:t>good</a:t>
            </a:r>
            <a:r>
              <a:rPr lang="gl-ES" dirty="0" smtClean="0"/>
              <a:t> transistor</a:t>
            </a:r>
            <a:endParaRPr lang="en-US" dirty="0"/>
          </a:p>
        </p:txBody>
      </p:sp>
      <p:pic>
        <p:nvPicPr>
          <p:cNvPr id="7" name="Picture 8" descr="C:\Users\Pablo Vázquez\Documents\TRABALLO\I+D\DEPFET\Irradiation Santiago\Pictures\schemes\MOS-Santiago_de_Compostella.png"/>
          <p:cNvPicPr>
            <a:picLocks noChangeAspect="1" noChangeArrowheads="1"/>
          </p:cNvPicPr>
          <p:nvPr/>
        </p:nvPicPr>
        <p:blipFill>
          <a:blip r:embed="rId4" cstate="print"/>
          <a:srcRect l="1184" t="23624" r="981" b="23682"/>
          <a:stretch>
            <a:fillRect/>
          </a:stretch>
        </p:blipFill>
        <p:spPr bwMode="auto">
          <a:xfrm>
            <a:off x="33532" y="4531716"/>
            <a:ext cx="3479293" cy="1324503"/>
          </a:xfrm>
          <a:prstGeom prst="rect">
            <a:avLst/>
          </a:prstGeom>
          <a:noFill/>
          <a:ln w="19050">
            <a:solidFill>
              <a:srgbClr val="FFCC00"/>
            </a:solidFill>
          </a:ln>
        </p:spPr>
      </p:pic>
      <p:sp>
        <p:nvSpPr>
          <p:cNvPr id="8" name="7 Rectángulo redondeado"/>
          <p:cNvSpPr/>
          <p:nvPr/>
        </p:nvSpPr>
        <p:spPr bwMode="auto">
          <a:xfrm>
            <a:off x="2072650" y="5330031"/>
            <a:ext cx="172821" cy="172821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0" name="9 Conector recto de flecha"/>
          <p:cNvCxnSpPr>
            <a:endCxn id="8" idx="0"/>
          </p:cNvCxnSpPr>
          <p:nvPr/>
        </p:nvCxnSpPr>
        <p:spPr bwMode="auto">
          <a:xfrm rot="16200000" flipH="1">
            <a:off x="-44407" y="3126563"/>
            <a:ext cx="4032490" cy="374446"/>
          </a:xfrm>
          <a:prstGeom prst="straightConnector1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21475" y="910078"/>
          <a:ext cx="8782478" cy="5947922"/>
        </p:xfrm>
        <a:graphic>
          <a:graphicData uri="http://schemas.openxmlformats.org/presentationml/2006/ole">
            <p:oleObj spid="_x0000_s28675" name="Acrobat Document" r:id="rId3" imgW="7213600" imgH="4889500" progId="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4" y="203200"/>
            <a:ext cx="7632026" cy="481013"/>
          </a:xfrm>
        </p:spPr>
        <p:txBody>
          <a:bodyPr/>
          <a:lstStyle/>
          <a:p>
            <a:r>
              <a:rPr lang="gl-ES" dirty="0" err="1" smtClean="0"/>
              <a:t>Ids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, </a:t>
            </a:r>
            <a:r>
              <a:rPr lang="gl-ES" dirty="0" err="1" smtClean="0"/>
              <a:t>Vth</a:t>
            </a:r>
            <a:r>
              <a:rPr lang="gl-ES" dirty="0" smtClean="0"/>
              <a:t>, </a:t>
            </a:r>
            <a:r>
              <a:rPr lang="gl-ES" dirty="0" err="1" smtClean="0"/>
              <a:t>Gm</a:t>
            </a:r>
            <a:r>
              <a:rPr lang="gl-ES" dirty="0" smtClean="0"/>
              <a:t> for a </a:t>
            </a:r>
            <a:r>
              <a:rPr lang="gl-ES" dirty="0" err="1" smtClean="0"/>
              <a:t>bad</a:t>
            </a:r>
            <a:r>
              <a:rPr lang="gl-ES" dirty="0" smtClean="0"/>
              <a:t> transistor</a:t>
            </a:r>
            <a:endParaRPr lang="en-US" dirty="0"/>
          </a:p>
        </p:txBody>
      </p:sp>
      <p:sp>
        <p:nvSpPr>
          <p:cNvPr id="12" name="11 Abrir llave"/>
          <p:cNvSpPr/>
          <p:nvPr/>
        </p:nvSpPr>
        <p:spPr bwMode="auto">
          <a:xfrm>
            <a:off x="5125821" y="951899"/>
            <a:ext cx="345642" cy="1152140"/>
          </a:xfrm>
          <a:prstGeom prst="leftBrace">
            <a:avLst>
              <a:gd name="adj1" fmla="val 49669"/>
              <a:gd name="adj2" fmla="val 6322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14 Abrir llave"/>
          <p:cNvSpPr/>
          <p:nvPr/>
        </p:nvSpPr>
        <p:spPr bwMode="auto">
          <a:xfrm>
            <a:off x="5125821" y="2219253"/>
            <a:ext cx="288035" cy="1324961"/>
          </a:xfrm>
          <a:prstGeom prst="leftBrace">
            <a:avLst>
              <a:gd name="adj1" fmla="val 94312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245471" y="1338546"/>
            <a:ext cx="2813591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gl-ES" u="none" dirty="0" err="1" smtClean="0">
                <a:latin typeface="Comic Sans MS" pitchFamily="66" charset="0"/>
              </a:rPr>
              <a:t>Behaves</a:t>
            </a:r>
            <a:r>
              <a:rPr lang="gl-ES" u="none" dirty="0" smtClean="0">
                <a:latin typeface="Comic Sans MS" pitchFamily="66" charset="0"/>
              </a:rPr>
              <a:t> as a </a:t>
            </a:r>
            <a:r>
              <a:rPr lang="gl-ES" u="none" dirty="0" err="1" smtClean="0">
                <a:latin typeface="Comic Sans MS" pitchFamily="66" charset="0"/>
              </a:rPr>
              <a:t>column</a:t>
            </a:r>
            <a:r>
              <a:rPr lang="gl-ES" u="none" dirty="0" smtClean="0">
                <a:latin typeface="Comic Sans MS" pitchFamily="66" charset="0"/>
              </a:rPr>
              <a:t> 3</a:t>
            </a:r>
            <a:br>
              <a:rPr lang="gl-ES" u="none" dirty="0" smtClean="0">
                <a:latin typeface="Comic Sans MS" pitchFamily="66" charset="0"/>
              </a:rPr>
            </a:br>
            <a:r>
              <a:rPr lang="gl-ES" u="none" dirty="0" smtClean="0">
                <a:latin typeface="Comic Sans MS" pitchFamily="66" charset="0"/>
              </a:rPr>
              <a:t>(full </a:t>
            </a:r>
            <a:r>
              <a:rPr lang="gl-ES" u="none" dirty="0" err="1" smtClean="0">
                <a:latin typeface="Comic Sans MS" pitchFamily="66" charset="0"/>
              </a:rPr>
              <a:t>width</a:t>
            </a:r>
            <a:r>
              <a:rPr lang="gl-ES" u="none" dirty="0" smtClean="0">
                <a:latin typeface="Comic Sans MS" pitchFamily="66" charset="0"/>
              </a:rPr>
              <a:t>) transistor</a:t>
            </a:r>
            <a:endParaRPr lang="en-US" u="none" dirty="0" err="1" smtClean="0"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08602" y="2449681"/>
            <a:ext cx="2887329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gl-ES" u="none" dirty="0" err="1" smtClean="0">
                <a:latin typeface="Comic Sans MS" pitchFamily="66" charset="0"/>
              </a:rPr>
              <a:t>Behaves</a:t>
            </a:r>
            <a:r>
              <a:rPr lang="gl-ES" u="none" dirty="0" smtClean="0">
                <a:latin typeface="Comic Sans MS" pitchFamily="66" charset="0"/>
              </a:rPr>
              <a:t> as a </a:t>
            </a:r>
            <a:r>
              <a:rPr lang="gl-ES" u="none" dirty="0" err="1" smtClean="0">
                <a:latin typeface="Comic Sans MS" pitchFamily="66" charset="0"/>
              </a:rPr>
              <a:t>column</a:t>
            </a:r>
            <a:r>
              <a:rPr lang="gl-ES" u="none" dirty="0" smtClean="0">
                <a:latin typeface="Comic Sans MS" pitchFamily="66" charset="0"/>
              </a:rPr>
              <a:t> 11</a:t>
            </a:r>
            <a:br>
              <a:rPr lang="gl-ES" u="none" dirty="0" smtClean="0">
                <a:latin typeface="Comic Sans MS" pitchFamily="66" charset="0"/>
              </a:rPr>
            </a:br>
            <a:r>
              <a:rPr lang="gl-ES" u="none" dirty="0" smtClean="0">
                <a:latin typeface="Comic Sans MS" pitchFamily="66" charset="0"/>
              </a:rPr>
              <a:t>transistor</a:t>
            </a:r>
            <a:endParaRPr lang="en-US" u="none" dirty="0" err="1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94020" y="891484"/>
          <a:ext cx="8809933" cy="5966516"/>
        </p:xfrm>
        <a:graphic>
          <a:graphicData uri="http://schemas.openxmlformats.org/presentationml/2006/ole">
            <p:oleObj spid="_x0000_s29699" name="Acrobat Document" r:id="rId3" imgW="7213600" imgH="4889500" progId="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4" y="203200"/>
            <a:ext cx="7632026" cy="481013"/>
          </a:xfrm>
        </p:spPr>
        <p:txBody>
          <a:bodyPr/>
          <a:lstStyle/>
          <a:p>
            <a:r>
              <a:rPr lang="gl-ES" dirty="0" err="1" smtClean="0"/>
              <a:t>Ids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, </a:t>
            </a:r>
            <a:r>
              <a:rPr lang="gl-ES" dirty="0" err="1" smtClean="0"/>
              <a:t>Vth</a:t>
            </a:r>
            <a:r>
              <a:rPr lang="gl-ES" dirty="0" smtClean="0"/>
              <a:t>, </a:t>
            </a:r>
            <a:r>
              <a:rPr lang="gl-ES" dirty="0" err="1" smtClean="0"/>
              <a:t>Gm</a:t>
            </a:r>
            <a:r>
              <a:rPr lang="gl-ES" dirty="0" smtClean="0"/>
              <a:t> for a </a:t>
            </a:r>
            <a:r>
              <a:rPr lang="gl-ES" dirty="0" err="1" smtClean="0"/>
              <a:t>bad</a:t>
            </a:r>
            <a:r>
              <a:rPr lang="gl-ES" dirty="0" smtClean="0"/>
              <a:t> transistor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165007" y="4350712"/>
            <a:ext cx="198644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gl-ES" sz="2400" u="none" dirty="0" err="1" smtClean="0">
                <a:latin typeface="Comic Sans MS" pitchFamily="66" charset="0"/>
              </a:rPr>
              <a:t>Double</a:t>
            </a:r>
            <a:r>
              <a:rPr lang="gl-ES" sz="2400" u="none" dirty="0" smtClean="0">
                <a:latin typeface="Comic Sans MS" pitchFamily="66" charset="0"/>
              </a:rPr>
              <a:t> </a:t>
            </a:r>
            <a:r>
              <a:rPr lang="gl-ES" sz="2400" u="none" dirty="0" err="1" smtClean="0">
                <a:latin typeface="Comic Sans MS" pitchFamily="66" charset="0"/>
              </a:rPr>
              <a:t>slope</a:t>
            </a:r>
            <a:endParaRPr lang="en-US" sz="2400" u="none" dirty="0" err="1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694022" y="891484"/>
          <a:ext cx="8809931" cy="5966515"/>
        </p:xfrm>
        <a:graphic>
          <a:graphicData uri="http://schemas.openxmlformats.org/presentationml/2006/ole">
            <p:oleObj spid="_x0000_s30723" name="Acrobat Document" r:id="rId3" imgW="7213600" imgH="4889500" progId="">
              <p:embed/>
            </p:oleObj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4" y="203200"/>
            <a:ext cx="7632026" cy="481013"/>
          </a:xfrm>
        </p:spPr>
        <p:txBody>
          <a:bodyPr/>
          <a:lstStyle/>
          <a:p>
            <a:r>
              <a:rPr lang="gl-ES" dirty="0" err="1" smtClean="0"/>
              <a:t>Ids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, </a:t>
            </a:r>
            <a:r>
              <a:rPr lang="gl-ES" dirty="0" err="1" smtClean="0"/>
              <a:t>Vth</a:t>
            </a:r>
            <a:r>
              <a:rPr lang="gl-ES" dirty="0" smtClean="0"/>
              <a:t>, </a:t>
            </a:r>
            <a:r>
              <a:rPr lang="gl-ES" dirty="0" err="1" smtClean="0"/>
              <a:t>Gm</a:t>
            </a:r>
            <a:r>
              <a:rPr lang="gl-ES" dirty="0" smtClean="0"/>
              <a:t> for a </a:t>
            </a:r>
            <a:r>
              <a:rPr lang="gl-ES" dirty="0" err="1" smtClean="0"/>
              <a:t>bad</a:t>
            </a:r>
            <a:r>
              <a:rPr lang="gl-ES" dirty="0" smtClean="0"/>
              <a:t> transistor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360685" y="2507288"/>
            <a:ext cx="2343911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FFCC00"/>
            </a:solidFill>
          </a:ln>
        </p:spPr>
        <p:txBody>
          <a:bodyPr wrap="none" rtlCol="0">
            <a:spAutoFit/>
          </a:bodyPr>
          <a:lstStyle/>
          <a:p>
            <a:r>
              <a:rPr lang="gl-ES" sz="2400" u="none" dirty="0" err="1" smtClean="0">
                <a:latin typeface="Comic Sans MS" pitchFamily="66" charset="0"/>
              </a:rPr>
              <a:t>Igs</a:t>
            </a:r>
            <a:r>
              <a:rPr lang="gl-ES" sz="2400" u="none" dirty="0" smtClean="0">
                <a:latin typeface="Comic Sans MS" pitchFamily="66" charset="0"/>
              </a:rPr>
              <a:t>=</a:t>
            </a:r>
            <a:r>
              <a:rPr lang="gl-ES" sz="2400" u="none" dirty="0" err="1" smtClean="0">
                <a:latin typeface="Comic Sans MS" pitchFamily="66" charset="0"/>
              </a:rPr>
              <a:t>cte</a:t>
            </a:r>
            <a:r>
              <a:rPr lang="gl-ES" sz="2400" u="none" dirty="0" smtClean="0">
                <a:latin typeface="Comic Sans MS" pitchFamily="66" charset="0"/>
              </a:rPr>
              <a:t> for S4</a:t>
            </a:r>
          </a:p>
          <a:p>
            <a:r>
              <a:rPr lang="gl-ES" sz="2400" u="none" dirty="0" err="1" smtClean="0">
                <a:latin typeface="Comic Sans MS" pitchFamily="66" charset="0"/>
              </a:rPr>
              <a:t>Igs</a:t>
            </a:r>
            <a:r>
              <a:rPr lang="gl-ES" sz="2400" u="none" dirty="0" smtClean="0">
                <a:latin typeface="Comic Sans MS" pitchFamily="66" charset="0"/>
              </a:rPr>
              <a:t> </a:t>
            </a:r>
            <a:r>
              <a:rPr lang="gl-ES" sz="2400" u="none" dirty="0" err="1" smtClean="0">
                <a:latin typeface="Comic Sans MS" pitchFamily="66" charset="0"/>
              </a:rPr>
              <a:t>overflow</a:t>
            </a:r>
            <a:endParaRPr lang="en-US" sz="2400" u="none" dirty="0" err="1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51" y="2219252"/>
            <a:ext cx="9289137" cy="46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2451" y="1009651"/>
            <a:ext cx="8605860" cy="1151996"/>
          </a:xfrm>
        </p:spPr>
        <p:txBody>
          <a:bodyPr/>
          <a:lstStyle/>
          <a:p>
            <a:r>
              <a:rPr lang="gl-ES" sz="1800" dirty="0" smtClean="0"/>
              <a:t>The </a:t>
            </a:r>
            <a:r>
              <a:rPr lang="gl-ES" sz="1800" b="1" dirty="0" err="1" smtClean="0"/>
              <a:t>Subthreshold</a:t>
            </a:r>
            <a:r>
              <a:rPr lang="gl-ES" sz="1800" b="1" dirty="0" smtClean="0"/>
              <a:t> </a:t>
            </a:r>
            <a:r>
              <a:rPr lang="gl-ES" sz="1800" b="1" dirty="0" err="1" smtClean="0"/>
              <a:t>zone</a:t>
            </a:r>
            <a:r>
              <a:rPr lang="gl-ES" sz="1800" b="1" dirty="0" smtClean="0"/>
              <a:t> </a:t>
            </a:r>
            <a:r>
              <a:rPr lang="gl-ES" sz="1800" dirty="0" smtClean="0"/>
              <a:t>is </a:t>
            </a:r>
            <a:r>
              <a:rPr lang="gl-ES" sz="1800" dirty="0" err="1" smtClean="0"/>
              <a:t>calcucated</a:t>
            </a:r>
            <a:r>
              <a:rPr lang="gl-ES" sz="1800" dirty="0" smtClean="0"/>
              <a:t> as </a:t>
            </a:r>
            <a:r>
              <a:rPr lang="gl-ES" sz="1800" dirty="0" err="1" smtClean="0"/>
              <a:t>the</a:t>
            </a:r>
            <a:r>
              <a:rPr lang="gl-ES" sz="1800" dirty="0" smtClean="0"/>
              <a:t> </a:t>
            </a:r>
            <a:r>
              <a:rPr lang="gl-ES" sz="1800" dirty="0" err="1" smtClean="0"/>
              <a:t>subtraction</a:t>
            </a:r>
            <a:r>
              <a:rPr lang="gl-ES" sz="1800" dirty="0" smtClean="0"/>
              <a:t> </a:t>
            </a:r>
            <a:r>
              <a:rPr lang="gl-ES" sz="1800" dirty="0" err="1" smtClean="0"/>
              <a:t>of</a:t>
            </a:r>
            <a:r>
              <a:rPr lang="gl-ES" sz="1800" dirty="0" smtClean="0"/>
              <a:t> </a:t>
            </a:r>
            <a:r>
              <a:rPr lang="gl-ES" sz="1800" dirty="0" err="1" smtClean="0"/>
              <a:t>the</a:t>
            </a:r>
            <a:r>
              <a:rPr lang="gl-ES" sz="1800" dirty="0" smtClean="0"/>
              <a:t> </a:t>
            </a:r>
            <a:r>
              <a:rPr lang="gl-ES" sz="1800" dirty="0" err="1" smtClean="0"/>
              <a:t>Vgs</a:t>
            </a:r>
            <a:r>
              <a:rPr lang="gl-ES" sz="1800" dirty="0" smtClean="0"/>
              <a:t> </a:t>
            </a:r>
            <a:r>
              <a:rPr lang="gl-ES" sz="1800" dirty="0" err="1" smtClean="0"/>
              <a:t>of</a:t>
            </a:r>
            <a:r>
              <a:rPr lang="gl-ES" sz="1800" dirty="0" smtClean="0"/>
              <a:t> </a:t>
            </a:r>
            <a:r>
              <a:rPr lang="gl-ES" sz="1800" dirty="0" err="1" smtClean="0"/>
              <a:t>the</a:t>
            </a:r>
            <a:r>
              <a:rPr lang="gl-ES" sz="1800" dirty="0" smtClean="0"/>
              <a:t> </a:t>
            </a:r>
            <a:r>
              <a:rPr lang="gl-ES" sz="1800" dirty="0" err="1" smtClean="0"/>
              <a:t>two</a:t>
            </a:r>
            <a:r>
              <a:rPr lang="gl-ES" sz="1800" dirty="0" smtClean="0"/>
              <a:t> </a:t>
            </a:r>
            <a:r>
              <a:rPr lang="gl-ES" sz="1800" dirty="0" err="1" smtClean="0"/>
              <a:t>points</a:t>
            </a:r>
            <a:r>
              <a:rPr lang="gl-ES" sz="1800" dirty="0" smtClean="0"/>
              <a:t> </a:t>
            </a:r>
            <a:r>
              <a:rPr lang="gl-ES" sz="1800" dirty="0" err="1" smtClean="0"/>
              <a:t>which</a:t>
            </a:r>
            <a:r>
              <a:rPr lang="gl-ES" sz="1800" dirty="0" smtClean="0"/>
              <a:t> determine </a:t>
            </a:r>
            <a:r>
              <a:rPr lang="gl-ES" sz="1800" dirty="0" err="1" smtClean="0">
                <a:solidFill>
                  <a:schemeClr val="tx1"/>
                </a:solidFill>
              </a:rPr>
              <a:t>the</a:t>
            </a:r>
            <a:r>
              <a:rPr lang="gl-ES" sz="1800" dirty="0" smtClean="0">
                <a:solidFill>
                  <a:schemeClr val="tx1"/>
                </a:solidFill>
              </a:rPr>
              <a:t> </a:t>
            </a:r>
            <a:r>
              <a:rPr lang="gl-ES" sz="1800" dirty="0" err="1" smtClean="0">
                <a:solidFill>
                  <a:schemeClr val="tx1"/>
                </a:solidFill>
              </a:rPr>
              <a:t>begining</a:t>
            </a:r>
            <a:r>
              <a:rPr lang="gl-ES" sz="1800" dirty="0" smtClean="0">
                <a:solidFill>
                  <a:schemeClr val="tx1"/>
                </a:solidFill>
              </a:rPr>
              <a:t> </a:t>
            </a:r>
            <a:r>
              <a:rPr lang="gl-ES" sz="1800" dirty="0" err="1" smtClean="0">
                <a:solidFill>
                  <a:schemeClr val="tx1"/>
                </a:solidFill>
              </a:rPr>
              <a:t>of</a:t>
            </a:r>
            <a:r>
              <a:rPr lang="gl-ES" sz="1800" dirty="0" smtClean="0">
                <a:solidFill>
                  <a:schemeClr val="tx1"/>
                </a:solidFill>
              </a:rPr>
              <a:t> </a:t>
            </a:r>
            <a:r>
              <a:rPr lang="gl-ES" sz="1800" dirty="0" err="1" smtClean="0">
                <a:solidFill>
                  <a:srgbClr val="0066FF"/>
                </a:solidFill>
              </a:rPr>
              <a:t>conduction</a:t>
            </a:r>
            <a:r>
              <a:rPr lang="gl-ES" sz="1800" dirty="0" smtClean="0">
                <a:solidFill>
                  <a:srgbClr val="0066FF"/>
                </a:solidFill>
              </a:rPr>
              <a:t> </a:t>
            </a:r>
            <a:r>
              <a:rPr lang="gl-ES" sz="1800" dirty="0" err="1" smtClean="0"/>
              <a:t>zone</a:t>
            </a:r>
            <a:r>
              <a:rPr lang="gl-ES" sz="1800" dirty="0" smtClean="0"/>
              <a:t> </a:t>
            </a:r>
            <a:r>
              <a:rPr lang="gl-ES" sz="1800" dirty="0" smtClean="0">
                <a:solidFill>
                  <a:schemeClr val="tx1"/>
                </a:solidFill>
              </a:rPr>
              <a:t>and</a:t>
            </a:r>
            <a:r>
              <a:rPr lang="gl-ES" sz="1800" dirty="0" smtClean="0"/>
              <a:t> </a:t>
            </a:r>
            <a:r>
              <a:rPr lang="gl-ES" sz="1800" dirty="0" err="1" smtClean="0"/>
              <a:t>the</a:t>
            </a:r>
            <a:r>
              <a:rPr lang="gl-ES" sz="1800" dirty="0" smtClean="0"/>
              <a:t> </a:t>
            </a:r>
            <a:r>
              <a:rPr lang="gl-ES" sz="1800" dirty="0" err="1" smtClean="0"/>
              <a:t>end</a:t>
            </a:r>
            <a:r>
              <a:rPr lang="gl-ES" sz="1800" dirty="0" smtClean="0"/>
              <a:t> </a:t>
            </a:r>
            <a:r>
              <a:rPr lang="gl-ES" sz="1800" dirty="0" err="1" smtClean="0"/>
              <a:t>of</a:t>
            </a:r>
            <a:r>
              <a:rPr lang="gl-ES" sz="1800" dirty="0" smtClean="0"/>
              <a:t> </a:t>
            </a:r>
            <a:r>
              <a:rPr lang="gl-ES" sz="1800" dirty="0" err="1" smtClean="0"/>
              <a:t>the</a:t>
            </a:r>
            <a:r>
              <a:rPr lang="gl-ES" sz="1800" dirty="0" smtClean="0"/>
              <a:t> </a:t>
            </a:r>
            <a:r>
              <a:rPr lang="gl-ES" sz="1800" dirty="0" err="1" smtClean="0">
                <a:solidFill>
                  <a:srgbClr val="33CC33"/>
                </a:solidFill>
              </a:rPr>
              <a:t>cut</a:t>
            </a:r>
            <a:r>
              <a:rPr lang="gl-ES" sz="1800" dirty="0" smtClean="0"/>
              <a:t> </a:t>
            </a:r>
            <a:r>
              <a:rPr lang="gl-ES" sz="1800" dirty="0" err="1" smtClean="0">
                <a:solidFill>
                  <a:schemeClr val="tx1"/>
                </a:solidFill>
              </a:rPr>
              <a:t>zone</a:t>
            </a:r>
            <a:endParaRPr lang="gl-E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Those points are the first ones with a distance to their fit &gt; 10</a:t>
            </a:r>
            <a:r>
              <a:rPr lang="en-US" sz="1600" baseline="30000" dirty="0" smtClean="0"/>
              <a:t>-4</a:t>
            </a:r>
            <a:r>
              <a:rPr lang="en-US" sz="1600" dirty="0" smtClean="0"/>
              <a:t> </a:t>
            </a:r>
          </a:p>
          <a:p>
            <a:pPr lvl="1"/>
            <a:endParaRPr lang="gl-ES" sz="1600" dirty="0" smtClean="0"/>
          </a:p>
          <a:p>
            <a:endParaRPr lang="en-US" sz="1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The </a:t>
            </a:r>
            <a:r>
              <a:rPr lang="gl-ES" dirty="0" err="1" smtClean="0"/>
              <a:t>analysis</a:t>
            </a:r>
            <a:r>
              <a:rPr lang="gl-ES" dirty="0" smtClean="0"/>
              <a:t> (</a:t>
            </a:r>
            <a:r>
              <a:rPr lang="gl-ES" dirty="0" err="1" smtClean="0"/>
              <a:t>Subthreshold</a:t>
            </a:r>
            <a:r>
              <a:rPr lang="gl-ES" dirty="0" smtClean="0"/>
              <a:t> </a:t>
            </a:r>
            <a:r>
              <a:rPr lang="gl-ES" dirty="0" err="1" smtClean="0"/>
              <a:t>zone</a:t>
            </a:r>
            <a:r>
              <a:rPr lang="gl-ES" dirty="0" smtClean="0"/>
              <a:t>)</a:t>
            </a:r>
            <a:endParaRPr lang="en-US" dirty="0"/>
          </a:p>
        </p:txBody>
      </p:sp>
      <p:cxnSp>
        <p:nvCxnSpPr>
          <p:cNvPr id="27" name="26 Conector recto"/>
          <p:cNvCxnSpPr/>
          <p:nvPr/>
        </p:nvCxnSpPr>
        <p:spPr bwMode="auto">
          <a:xfrm>
            <a:off x="4434537" y="4465926"/>
            <a:ext cx="184342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7" name="36 Conector recto"/>
          <p:cNvCxnSpPr/>
          <p:nvPr/>
        </p:nvCxnSpPr>
        <p:spPr bwMode="auto">
          <a:xfrm rot="16200000" flipH="1">
            <a:off x="5615484" y="5186011"/>
            <a:ext cx="1440169" cy="1"/>
          </a:xfrm>
          <a:prstGeom prst="line">
            <a:avLst/>
          </a:prstGeom>
          <a:noFill/>
          <a:ln w="28575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43 CuadroTexto"/>
          <p:cNvSpPr txBox="1"/>
          <p:nvPr/>
        </p:nvSpPr>
        <p:spPr>
          <a:xfrm>
            <a:off x="4942051" y="4177891"/>
            <a:ext cx="5870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gl-ES" sz="1600" u="none" dirty="0" smtClean="0">
                <a:latin typeface="Comic Sans MS" pitchFamily="66" charset="0"/>
              </a:rPr>
              <a:t>1.3V</a:t>
            </a:r>
            <a:endParaRPr lang="en-US" sz="1600" u="none" dirty="0" err="1" smtClean="0">
              <a:latin typeface="Comic Sans MS" pitchFamily="66" charset="0"/>
            </a:endParaRPr>
          </a:p>
        </p:txBody>
      </p:sp>
      <p:cxnSp>
        <p:nvCxnSpPr>
          <p:cNvPr id="45" name="44 Conector recto"/>
          <p:cNvCxnSpPr/>
          <p:nvPr/>
        </p:nvCxnSpPr>
        <p:spPr bwMode="auto">
          <a:xfrm flipV="1">
            <a:off x="5035774" y="5675673"/>
            <a:ext cx="222039" cy="164432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65" name="64 Conector recto"/>
          <p:cNvCxnSpPr/>
          <p:nvPr/>
        </p:nvCxnSpPr>
        <p:spPr bwMode="auto">
          <a:xfrm rot="5400000">
            <a:off x="4285769" y="4465926"/>
            <a:ext cx="230426" cy="2"/>
          </a:xfrm>
          <a:prstGeom prst="lin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70 Conector recto"/>
          <p:cNvCxnSpPr/>
          <p:nvPr/>
        </p:nvCxnSpPr>
        <p:spPr bwMode="auto">
          <a:xfrm rot="16200000" flipV="1">
            <a:off x="5109044" y="5856883"/>
            <a:ext cx="345643" cy="2"/>
          </a:xfrm>
          <a:prstGeom prst="line">
            <a:avLst/>
          </a:prstGeom>
          <a:noFill/>
          <a:ln w="28575" cap="flat" cmpd="sng" algn="ctr">
            <a:solidFill>
              <a:srgbClr val="33CC33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1" name="80 CuadroTexto"/>
          <p:cNvSpPr txBox="1"/>
          <p:nvPr/>
        </p:nvSpPr>
        <p:spPr>
          <a:xfrm rot="3486452">
            <a:off x="2787712" y="4623810"/>
            <a:ext cx="2737943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err="1" smtClean="0">
                <a:solidFill>
                  <a:srgbClr val="0066FF"/>
                </a:solidFill>
                <a:latin typeface="Comic Sans MS" pitchFamily="66" charset="0"/>
              </a:rPr>
              <a:t>Distance</a:t>
            </a:r>
            <a:r>
              <a:rPr lang="gl-ES" sz="1400" u="none" dirty="0" smtClean="0">
                <a:solidFill>
                  <a:srgbClr val="0066FF"/>
                </a:solidFill>
                <a:latin typeface="Comic Sans MS" pitchFamily="66" charset="0"/>
              </a:rPr>
              <a:t> to </a:t>
            </a:r>
            <a:r>
              <a:rPr lang="gl-ES" sz="1400" u="none" dirty="0" err="1" smtClean="0">
                <a:solidFill>
                  <a:srgbClr val="0066FF"/>
                </a:solidFill>
                <a:latin typeface="Comic Sans MS" pitchFamily="66" charset="0"/>
              </a:rPr>
              <a:t>the</a:t>
            </a:r>
            <a:r>
              <a:rPr lang="gl-ES" sz="1400" u="none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gl-ES" sz="1400" u="none" dirty="0" err="1" smtClean="0">
                <a:solidFill>
                  <a:srgbClr val="0066FF"/>
                </a:solidFill>
                <a:latin typeface="Comic Sans MS" pitchFamily="66" charset="0"/>
              </a:rPr>
              <a:t>conduction</a:t>
            </a:r>
            <a:r>
              <a:rPr lang="gl-ES" sz="1400" u="none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gl-ES" sz="1400" u="none" dirty="0" err="1" smtClean="0">
                <a:solidFill>
                  <a:srgbClr val="0066FF"/>
                </a:solidFill>
                <a:latin typeface="Comic Sans MS" pitchFamily="66" charset="0"/>
              </a:rPr>
              <a:t>fit</a:t>
            </a:r>
            <a:endParaRPr lang="en-US" sz="1400" u="none" dirty="0" err="1" smtClean="0">
              <a:solidFill>
                <a:srgbClr val="0066FF"/>
              </a:solidFill>
              <a:latin typeface="Comic Sans MS" pitchFamily="66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5298642" y="6078922"/>
            <a:ext cx="230428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err="1" smtClean="0">
                <a:solidFill>
                  <a:srgbClr val="33CC33"/>
                </a:solidFill>
                <a:latin typeface="Comic Sans MS" pitchFamily="66" charset="0"/>
              </a:rPr>
              <a:t>Distance</a:t>
            </a:r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 to </a:t>
            </a:r>
            <a:r>
              <a:rPr lang="gl-ES" sz="1400" u="none" dirty="0" err="1" smtClean="0">
                <a:solidFill>
                  <a:srgbClr val="33CC33"/>
                </a:solidFill>
                <a:latin typeface="Comic Sans MS" pitchFamily="66" charset="0"/>
              </a:rPr>
              <a:t>the</a:t>
            </a:r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gl-ES" sz="1400" u="none" dirty="0" err="1" smtClean="0">
                <a:solidFill>
                  <a:srgbClr val="33CC33"/>
                </a:solidFill>
                <a:latin typeface="Comic Sans MS" pitchFamily="66" charset="0"/>
              </a:rPr>
              <a:t>cut</a:t>
            </a:r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 </a:t>
            </a:r>
            <a:r>
              <a:rPr lang="gl-ES" sz="1400" u="none" dirty="0" err="1" smtClean="0">
                <a:solidFill>
                  <a:srgbClr val="33CC33"/>
                </a:solidFill>
                <a:latin typeface="Comic Sans MS" pitchFamily="66" charset="0"/>
              </a:rPr>
              <a:t>fit</a:t>
            </a:r>
            <a:endParaRPr lang="en-US" sz="1400" u="none" dirty="0" err="1" smtClean="0">
              <a:solidFill>
                <a:srgbClr val="33CC33"/>
              </a:solidFill>
              <a:latin typeface="Comic Sans MS" pitchFamily="66" charset="0"/>
            </a:endParaRPr>
          </a:p>
        </p:txBody>
      </p:sp>
      <p:sp>
        <p:nvSpPr>
          <p:cNvPr id="87" name="86 Elipse"/>
          <p:cNvSpPr/>
          <p:nvPr/>
        </p:nvSpPr>
        <p:spPr bwMode="auto">
          <a:xfrm>
            <a:off x="4319322" y="4630358"/>
            <a:ext cx="172821" cy="172821"/>
          </a:xfrm>
          <a:prstGeom prst="ellipse">
            <a:avLst/>
          </a:prstGeom>
          <a:noFill/>
          <a:ln w="127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88 Elipse"/>
          <p:cNvSpPr/>
          <p:nvPr/>
        </p:nvSpPr>
        <p:spPr bwMode="auto">
          <a:xfrm>
            <a:off x="6237132" y="5938541"/>
            <a:ext cx="172821" cy="172821"/>
          </a:xfrm>
          <a:prstGeom prst="ellipse">
            <a:avLst/>
          </a:prstGeom>
          <a:noFill/>
          <a:ln w="127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Vth</a:t>
            </a:r>
            <a:r>
              <a:rPr lang="gl-ES" dirty="0" smtClean="0"/>
              <a:t> </a:t>
            </a:r>
            <a:r>
              <a:rPr lang="gl-ES" dirty="0" err="1" smtClean="0"/>
              <a:t>shift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dose (</a:t>
            </a:r>
            <a:r>
              <a:rPr lang="gl-ES" dirty="0" err="1" smtClean="0"/>
              <a:t>by</a:t>
            </a:r>
            <a:r>
              <a:rPr lang="gl-ES" dirty="0" smtClean="0"/>
              <a:t> </a:t>
            </a:r>
            <a:r>
              <a:rPr lang="gl-ES" dirty="0" err="1" smtClean="0"/>
              <a:t>quadrants</a:t>
            </a:r>
            <a:r>
              <a:rPr lang="gl-ES" dirty="0" smtClean="0"/>
              <a:t> &amp; </a:t>
            </a:r>
            <a:r>
              <a:rPr lang="gl-ES" dirty="0" err="1" smtClean="0"/>
              <a:t>Vgs</a:t>
            </a:r>
            <a:r>
              <a:rPr lang="gl-ES" dirty="0" smtClean="0"/>
              <a:t>)</a:t>
            </a:r>
            <a:endParaRPr lang="en-U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047" y="1009506"/>
            <a:ext cx="9230569" cy="55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Elipse"/>
          <p:cNvSpPr/>
          <p:nvPr/>
        </p:nvSpPr>
        <p:spPr bwMode="auto">
          <a:xfrm>
            <a:off x="2936755" y="1931218"/>
            <a:ext cx="230428" cy="4032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61271" y="2622502"/>
            <a:ext cx="1669047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err="1" smtClean="0">
                <a:latin typeface="Comic Sans MS" pitchFamily="66" charset="0"/>
              </a:rPr>
              <a:t>Points</a:t>
            </a:r>
            <a:r>
              <a:rPr lang="gl-ES" sz="1400" u="none" dirty="0" smtClean="0">
                <a:latin typeface="Comic Sans MS" pitchFamily="66" charset="0"/>
              </a:rPr>
              <a:t> on 12 </a:t>
            </a:r>
            <a:r>
              <a:rPr lang="gl-ES" sz="1400" u="none" dirty="0" err="1" smtClean="0">
                <a:latin typeface="Comic Sans MS" pitchFamily="66" charset="0"/>
              </a:rPr>
              <a:t>Mrad</a:t>
            </a:r>
            <a:r>
              <a:rPr lang="gl-ES" sz="1400" u="none" dirty="0" smtClean="0">
                <a:latin typeface="Comic Sans MS" pitchFamily="66" charset="0"/>
              </a:rPr>
              <a:t/>
            </a:r>
            <a:br>
              <a:rPr lang="gl-ES" sz="1400" u="none" dirty="0" smtClean="0">
                <a:latin typeface="Comic Sans MS" pitchFamily="66" charset="0"/>
              </a:rPr>
            </a:br>
            <a:r>
              <a:rPr lang="gl-ES" sz="1400" u="none" dirty="0" smtClean="0">
                <a:latin typeface="Comic Sans MS" pitchFamily="66" charset="0"/>
              </a:rPr>
              <a:t>mean </a:t>
            </a:r>
            <a:r>
              <a:rPr lang="gl-ES" sz="1400" u="none" dirty="0" err="1" smtClean="0">
                <a:latin typeface="Comic Sans MS" pitchFamily="66" charset="0"/>
              </a:rPr>
              <a:t>annealing</a:t>
            </a:r>
            <a:endParaRPr lang="gl-ES" sz="1400" u="none" dirty="0" smtClean="0">
              <a:latin typeface="Comic Sans MS" pitchFamily="66" charset="0"/>
            </a:endParaRPr>
          </a:p>
        </p:txBody>
      </p:sp>
      <p:sp>
        <p:nvSpPr>
          <p:cNvPr id="25" name="24 Elipse"/>
          <p:cNvSpPr/>
          <p:nvPr/>
        </p:nvSpPr>
        <p:spPr bwMode="auto">
          <a:xfrm>
            <a:off x="6047533" y="2161646"/>
            <a:ext cx="230428" cy="4032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9100704" y="2968144"/>
            <a:ext cx="230428" cy="4032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777289" y="1124720"/>
            <a:ext cx="484427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err="1" smtClean="0">
                <a:latin typeface="Comic Sans MS" pitchFamily="66" charset="0"/>
              </a:rPr>
              <a:t>Vgs</a:t>
            </a:r>
            <a:endParaRPr lang="gl-ES" sz="1400" u="none" dirty="0" smtClean="0">
              <a:latin typeface="Comic Sans MS" pitchFamily="66" charset="0"/>
            </a:endParaRPr>
          </a:p>
          <a:p>
            <a:r>
              <a:rPr lang="gl-ES" sz="1400" u="none" dirty="0" smtClean="0">
                <a:solidFill>
                  <a:srgbClr val="C00000"/>
                </a:solidFill>
                <a:latin typeface="Comic Sans MS" pitchFamily="66" charset="0"/>
              </a:rPr>
              <a:t>-5</a:t>
            </a:r>
          </a:p>
          <a:p>
            <a:r>
              <a:rPr lang="gl-ES" sz="1400" u="none" dirty="0" smtClean="0">
                <a:solidFill>
                  <a:srgbClr val="FFC000"/>
                </a:solidFill>
                <a:latin typeface="Comic Sans MS" pitchFamily="66" charset="0"/>
              </a:rPr>
              <a:t> -2</a:t>
            </a:r>
          </a:p>
          <a:p>
            <a:r>
              <a:rPr lang="gl-ES" sz="1400" u="none" dirty="0" smtClean="0">
                <a:latin typeface="Comic Sans MS" pitchFamily="66" charset="0"/>
              </a:rPr>
              <a:t> </a:t>
            </a:r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-1</a:t>
            </a:r>
          </a:p>
          <a:p>
            <a:r>
              <a:rPr lang="gl-ES" sz="1400" u="none" dirty="0" smtClean="0">
                <a:solidFill>
                  <a:srgbClr val="7030A0"/>
                </a:solidFill>
                <a:latin typeface="Comic Sans MS" pitchFamily="66" charset="0"/>
              </a:rPr>
              <a:t>+5</a:t>
            </a:r>
            <a:endParaRPr lang="en-US" sz="1400" u="none" dirty="0" err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81724" y="1149932"/>
            <a:ext cx="4844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err="1" smtClean="0">
                <a:latin typeface="Comic Sans MS" pitchFamily="66" charset="0"/>
              </a:rPr>
              <a:t>Vgs</a:t>
            </a:r>
            <a:endParaRPr lang="gl-ES" sz="1400" u="none" dirty="0" smtClean="0">
              <a:latin typeface="Comic Sans MS" pitchFamily="66" charset="0"/>
            </a:endParaRPr>
          </a:p>
          <a:p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0</a:t>
            </a:r>
            <a:endParaRPr lang="gl-ES" sz="1400" u="none" dirty="0" smtClean="0">
              <a:latin typeface="Comic Sans MS" pitchFamily="66" charset="0"/>
            </a:endParaRP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2</a:t>
            </a:r>
            <a:endParaRPr lang="en-US" sz="1400" u="none" dirty="0" err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888067" y="1149932"/>
            <a:ext cx="48442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err="1" smtClean="0">
                <a:latin typeface="Comic Sans MS" pitchFamily="66" charset="0"/>
              </a:rPr>
              <a:t>Vgs</a:t>
            </a:r>
            <a:endParaRPr lang="gl-ES" sz="1400" u="none" dirty="0" smtClean="0">
              <a:latin typeface="Comic Sans MS" pitchFamily="66" charset="0"/>
            </a:endParaRPr>
          </a:p>
          <a:p>
            <a:r>
              <a:rPr lang="gl-ES" sz="1400" u="none" dirty="0" smtClean="0">
                <a:solidFill>
                  <a:srgbClr val="FF0000"/>
                </a:solidFill>
                <a:latin typeface="Comic Sans MS" pitchFamily="66" charset="0"/>
              </a:rPr>
              <a:t>-3</a:t>
            </a:r>
            <a:endParaRPr lang="gl-ES" sz="1400" u="none" dirty="0" smtClean="0">
              <a:latin typeface="Comic Sans MS" pitchFamily="66" charset="0"/>
            </a:endParaRPr>
          </a:p>
          <a:p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0</a:t>
            </a:r>
            <a:endParaRPr lang="en-US" sz="1400" u="none" dirty="0" err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31" name="30 Conector recto de flecha"/>
          <p:cNvCxnSpPr>
            <a:stCxn id="24" idx="0"/>
            <a:endCxn id="23" idx="3"/>
          </p:cNvCxnSpPr>
          <p:nvPr/>
        </p:nvCxnSpPr>
        <p:spPr bwMode="auto">
          <a:xfrm rot="5400000" flipH="1" flipV="1">
            <a:off x="2609603" y="2261606"/>
            <a:ext cx="347089" cy="37470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33 CuadroTexto"/>
          <p:cNvSpPr txBox="1"/>
          <p:nvPr/>
        </p:nvSpPr>
        <p:spPr>
          <a:xfrm>
            <a:off x="8069390" y="1527969"/>
            <a:ext cx="1407758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QIV has no IG</a:t>
            </a:r>
            <a:br>
              <a:rPr lang="gl-ES" sz="1400" u="none" dirty="0" smtClean="0">
                <a:latin typeface="Comic Sans MS" pitchFamily="66" charset="0"/>
              </a:rPr>
            </a:br>
            <a:r>
              <a:rPr lang="gl-ES" sz="1400" u="none" dirty="0" err="1" smtClean="0">
                <a:latin typeface="Comic Sans MS" pitchFamily="66" charset="0"/>
              </a:rPr>
              <a:t>implemented</a:t>
            </a:r>
            <a:endParaRPr lang="gl-ES" sz="1400" u="none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pablo.vazquez@usc.es</a:t>
            </a:r>
            <a:r>
              <a:rPr lang="en-US" u="none" smtClean="0"/>
              <a:t>  5</a:t>
            </a:r>
            <a:r>
              <a:rPr lang="en-US" u="none" baseline="30000" smtClean="0"/>
              <a:t>th</a:t>
            </a:r>
            <a:r>
              <a:rPr lang="en-US" u="none" smtClean="0"/>
              <a:t> </a:t>
            </a:r>
            <a:r>
              <a:rPr lang="it-IT" u="none" smtClean="0"/>
              <a:t>DEPFET meeting, 29Sep-1Oct, Valencia</a:t>
            </a:r>
            <a:endParaRPr lang="it-IT" u="none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Gm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dose (</a:t>
            </a:r>
            <a:r>
              <a:rPr lang="gl-ES" dirty="0" err="1" smtClean="0"/>
              <a:t>by</a:t>
            </a:r>
            <a:r>
              <a:rPr lang="gl-ES" dirty="0" smtClean="0"/>
              <a:t> </a:t>
            </a:r>
            <a:r>
              <a:rPr lang="gl-ES" dirty="0" err="1" smtClean="0"/>
              <a:t>quadrants</a:t>
            </a:r>
            <a:r>
              <a:rPr lang="gl-ES" dirty="0" smtClean="0"/>
              <a:t> &amp; </a:t>
            </a:r>
            <a:r>
              <a:rPr lang="gl-ES" dirty="0" err="1" smtClean="0"/>
              <a:t>columns</a:t>
            </a:r>
            <a:r>
              <a:rPr lang="gl-ES" dirty="0" smtClean="0"/>
              <a:t> W/L)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97570" y="1470362"/>
            <a:ext cx="561371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33CC33"/>
                </a:solidFill>
                <a:latin typeface="Comic Sans MS" pitchFamily="66" charset="0"/>
              </a:rPr>
              <a:t>20</a:t>
            </a:r>
          </a:p>
          <a:p>
            <a:r>
              <a:rPr lang="gl-ES" sz="1400" u="none" dirty="0" smtClean="0">
                <a:solidFill>
                  <a:srgbClr val="7030A0"/>
                </a:solidFill>
                <a:latin typeface="Comic Sans MS" pitchFamily="66" charset="0"/>
              </a:rPr>
              <a:t>6.7</a:t>
            </a:r>
          </a:p>
          <a:p>
            <a:endParaRPr lang="en-US" sz="1400" u="none" dirty="0" err="1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46" y="989481"/>
            <a:ext cx="9173421" cy="55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1669401" y="1412755"/>
            <a:ext cx="57607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  <a:p>
            <a:r>
              <a:rPr lang="gl-ES" sz="1400" u="none" dirty="0" smtClean="0">
                <a:solidFill>
                  <a:srgbClr val="FFC000"/>
                </a:solidFill>
                <a:latin typeface="Comic Sans MS" pitchFamily="66" charset="0"/>
              </a:rPr>
              <a:t>1</a:t>
            </a:r>
            <a:endParaRPr lang="en-US" sz="1400" u="none" dirty="0" err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64965" y="1412755"/>
            <a:ext cx="561371" cy="192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7030A0"/>
                </a:solidFill>
                <a:latin typeface="Comic Sans MS" pitchFamily="66" charset="0"/>
              </a:rPr>
              <a:t>13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00B050"/>
                </a:solidFill>
                <a:latin typeface="Comic Sans MS" pitchFamily="66" charset="0"/>
              </a:rPr>
              <a:t>3.3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  <a:p>
            <a:r>
              <a:rPr lang="gl-ES" sz="1400" u="none" dirty="0" smtClean="0">
                <a:solidFill>
                  <a:srgbClr val="FFC000"/>
                </a:solidFill>
                <a:latin typeface="Comic Sans MS" pitchFamily="66" charset="0"/>
              </a:rPr>
              <a:t>1</a:t>
            </a:r>
            <a:endParaRPr lang="en-US" sz="1400" u="none" dirty="0" err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02922" y="1470362"/>
            <a:ext cx="576069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pablo.vazquez@usc.es</a:t>
            </a:r>
            <a:r>
              <a:rPr lang="en-US" u="none" smtClean="0"/>
              <a:t>  5</a:t>
            </a:r>
            <a:r>
              <a:rPr lang="en-US" u="none" baseline="30000" smtClean="0"/>
              <a:t>th</a:t>
            </a:r>
            <a:r>
              <a:rPr lang="en-US" u="none" smtClean="0"/>
              <a:t> </a:t>
            </a:r>
            <a:r>
              <a:rPr lang="it-IT" u="none" smtClean="0"/>
              <a:t>DEPFET meeting, 29Sep-1Oct, Valencia</a:t>
            </a:r>
            <a:endParaRPr lang="it-IT" u="none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8116" y="203200"/>
            <a:ext cx="7689633" cy="481013"/>
          </a:xfrm>
        </p:spPr>
        <p:txBody>
          <a:bodyPr>
            <a:normAutofit fontScale="90000"/>
          </a:bodyPr>
          <a:lstStyle/>
          <a:p>
            <a:r>
              <a:rPr lang="gl-ES" dirty="0" err="1" smtClean="0"/>
              <a:t>Subthreshold</a:t>
            </a:r>
            <a:r>
              <a:rPr lang="gl-ES" dirty="0" smtClean="0"/>
              <a:t> </a:t>
            </a:r>
            <a:r>
              <a:rPr lang="gl-ES" dirty="0" err="1" smtClean="0"/>
              <a:t>zone</a:t>
            </a:r>
            <a:r>
              <a:rPr lang="gl-ES" dirty="0" smtClean="0"/>
              <a:t> </a:t>
            </a:r>
            <a:r>
              <a:rPr lang="gl-ES" dirty="0" err="1" smtClean="0"/>
              <a:t>vs</a:t>
            </a:r>
            <a:r>
              <a:rPr lang="gl-ES" dirty="0" smtClean="0"/>
              <a:t> dose (</a:t>
            </a:r>
            <a:r>
              <a:rPr lang="gl-ES" dirty="0" err="1" smtClean="0"/>
              <a:t>by</a:t>
            </a:r>
            <a:r>
              <a:rPr lang="gl-ES" dirty="0" smtClean="0"/>
              <a:t> </a:t>
            </a:r>
            <a:r>
              <a:rPr lang="gl-ES" dirty="0" err="1" smtClean="0"/>
              <a:t>quadrants</a:t>
            </a:r>
            <a:r>
              <a:rPr lang="gl-ES" dirty="0" smtClean="0"/>
              <a:t> &amp; W/L)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97" y="1009507"/>
            <a:ext cx="9546260" cy="55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632475" y="1470362"/>
            <a:ext cx="57607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  <a:p>
            <a:r>
              <a:rPr lang="gl-ES" sz="1400" u="none" dirty="0" smtClean="0">
                <a:solidFill>
                  <a:srgbClr val="FFC000"/>
                </a:solidFill>
                <a:latin typeface="Comic Sans MS" pitchFamily="66" charset="0"/>
              </a:rPr>
              <a:t>1</a:t>
            </a:r>
            <a:endParaRPr lang="en-US" sz="1400" u="none" dirty="0" err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00860" y="1505396"/>
            <a:ext cx="561371" cy="1923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7030A0"/>
                </a:solidFill>
                <a:latin typeface="Comic Sans MS" pitchFamily="66" charset="0"/>
              </a:rPr>
              <a:t>13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00B050"/>
                </a:solidFill>
                <a:latin typeface="Comic Sans MS" pitchFamily="66" charset="0"/>
              </a:rPr>
              <a:t>3.3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  <a:p>
            <a:r>
              <a:rPr lang="gl-ES" sz="1400" u="none" dirty="0" smtClean="0">
                <a:solidFill>
                  <a:srgbClr val="FFC000"/>
                </a:solidFill>
                <a:latin typeface="Comic Sans MS" pitchFamily="66" charset="0"/>
              </a:rPr>
              <a:t>1</a:t>
            </a:r>
            <a:endParaRPr lang="en-US" sz="1400" u="none" dirty="0" err="1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26853" y="1575657"/>
            <a:ext cx="576069" cy="1277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l-ES" sz="1400" u="none" dirty="0" smtClean="0">
                <a:latin typeface="Comic Sans MS" pitchFamily="66" charset="0"/>
              </a:rPr>
              <a:t>W/L</a:t>
            </a:r>
          </a:p>
          <a:p>
            <a:r>
              <a:rPr lang="gl-ES" sz="1400" u="none" dirty="0" smtClean="0">
                <a:solidFill>
                  <a:srgbClr val="FF0000"/>
                </a:solidFill>
                <a:latin typeface="Comic Sans MS" pitchFamily="66" charset="0"/>
              </a:rPr>
              <a:t>20</a:t>
            </a:r>
          </a:p>
          <a:p>
            <a:r>
              <a:rPr lang="gl-ES" sz="1400" u="none" dirty="0" smtClean="0">
                <a:solidFill>
                  <a:srgbClr val="00B0F0"/>
                </a:solidFill>
                <a:latin typeface="Comic Sans MS" pitchFamily="66" charset="0"/>
              </a:rPr>
              <a:t>6.7</a:t>
            </a:r>
          </a:p>
          <a:p>
            <a:r>
              <a:rPr lang="gl-ES" sz="1400" u="none" dirty="0" smtClean="0">
                <a:solidFill>
                  <a:srgbClr val="92D050"/>
                </a:solidFill>
                <a:latin typeface="Comic Sans MS" pitchFamily="66" charset="0"/>
              </a:rPr>
              <a:t>1.7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2450" y="1009650"/>
            <a:ext cx="5391150" cy="5472113"/>
          </a:xfrm>
        </p:spPr>
        <p:txBody>
          <a:bodyPr/>
          <a:lstStyle/>
          <a:p>
            <a:r>
              <a:rPr lang="gl-ES" dirty="0" smtClean="0"/>
              <a:t>Vth shift after 10 Mrad </a:t>
            </a:r>
            <a:r>
              <a:rPr lang="gl-ES" dirty="0" smtClean="0"/>
              <a:t>~23 V for transistors of QI,II and ~18 V in QIV</a:t>
            </a:r>
            <a:endParaRPr lang="gl-ES" dirty="0" smtClean="0"/>
          </a:p>
          <a:p>
            <a:r>
              <a:rPr lang="gl-ES" dirty="0" smtClean="0"/>
              <a:t>Vth shift decreases by 3.5 V after 28 deays of annealing</a:t>
            </a:r>
          </a:p>
          <a:p>
            <a:r>
              <a:rPr lang="gl-ES" dirty="0" smtClean="0"/>
              <a:t>Vth shift decrease ~3.5 V changing Vgs from -5 V to 5V</a:t>
            </a:r>
          </a:p>
          <a:p>
            <a:r>
              <a:rPr lang="gl-ES" dirty="0" smtClean="0"/>
              <a:t>Gm is a factor 4 below what spected from W/L ratio</a:t>
            </a:r>
            <a:endParaRPr lang="en-US" dirty="0" smtClean="0"/>
          </a:p>
          <a:p>
            <a:r>
              <a:rPr lang="en-US" dirty="0" smtClean="0"/>
              <a:t>Gm is reduced 40% after 10 Mrad and slightly recovers after the </a:t>
            </a:r>
            <a:r>
              <a:rPr lang="en-US" dirty="0" err="1" smtClean="0"/>
              <a:t>anealling</a:t>
            </a:r>
            <a:endParaRPr lang="en-US" dirty="0" smtClean="0"/>
          </a:p>
          <a:p>
            <a:r>
              <a:rPr lang="en-US" dirty="0" smtClean="0"/>
              <a:t>Subthreshold zone increases up to 4±2 V after </a:t>
            </a:r>
            <a:r>
              <a:rPr lang="en-US" smtClean="0"/>
              <a:t>10 Mrad </a:t>
            </a:r>
            <a:r>
              <a:rPr lang="en-US" dirty="0" smtClean="0"/>
              <a:t>(the method is still not well tuned)</a:t>
            </a:r>
            <a:endParaRPr lang="gl-ES" dirty="0" smtClean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pablo.vazquez@usc.es</a:t>
            </a:r>
            <a:r>
              <a:rPr lang="en-US" u="none" smtClean="0"/>
              <a:t>  5</a:t>
            </a:r>
            <a:r>
              <a:rPr lang="en-US" u="none" baseline="30000" smtClean="0"/>
              <a:t>th</a:t>
            </a:r>
            <a:r>
              <a:rPr lang="en-US" u="none" smtClean="0"/>
              <a:t> </a:t>
            </a:r>
            <a:r>
              <a:rPr lang="it-IT" u="none" smtClean="0"/>
              <a:t>DEPFET meeting, 29Sep-1Oct, Valencia</a:t>
            </a:r>
            <a:endParaRPr lang="it-IT" u="none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Results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429000"/>
            <a:ext cx="2479627" cy="279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782916" y="4724400"/>
          <a:ext cx="1123084" cy="1706879"/>
        </p:xfrm>
        <a:graphic>
          <a:graphicData uri="http://schemas.openxmlformats.org/drawingml/2006/table">
            <a:tbl>
              <a:tblPr/>
              <a:tblGrid>
                <a:gridCol w="390085"/>
                <a:gridCol w="73299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&lt;Gm&gt;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10Mrad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-9.7E-04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-1.2E-03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-1.8E-03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-2.4E-03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-3.5E-03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-4.3E-03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2 Gráfico"/>
          <p:cNvGraphicFramePr/>
          <p:nvPr/>
        </p:nvGraphicFramePr>
        <p:xfrm>
          <a:off x="5738813" y="1066800"/>
          <a:ext cx="4167187" cy="208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2450" y="1124865"/>
            <a:ext cx="8858249" cy="368670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We have used the USC Radiation Physics Laboratory</a:t>
            </a:r>
          </a:p>
          <a:p>
            <a:pPr lvl="1"/>
            <a:r>
              <a:rPr lang="en-US" dirty="0" smtClean="0">
                <a:hlinkClick r:id="rId2"/>
              </a:rPr>
              <a:t>http://www.usc.es/en/investigacion/riaidt/radiofisica/index.html</a:t>
            </a:r>
            <a:endParaRPr lang="en-US" dirty="0" smtClean="0"/>
          </a:p>
          <a:p>
            <a:r>
              <a:rPr lang="en-US" dirty="0" smtClean="0"/>
              <a:t>It houses a cobalt 60 radioactive source of 2080 </a:t>
            </a:r>
            <a:r>
              <a:rPr lang="en-US" dirty="0" err="1" smtClean="0"/>
              <a:t>Ci</a:t>
            </a:r>
            <a:r>
              <a:rPr lang="en-US" dirty="0" smtClean="0"/>
              <a:t> of activity (as for May 2009) emitting gamma photons of 1.17 and 1.33 </a:t>
            </a:r>
            <a:r>
              <a:rPr lang="en-US" dirty="0" err="1" smtClean="0"/>
              <a:t>MeV</a:t>
            </a:r>
            <a:r>
              <a:rPr lang="en-US" dirty="0" smtClean="0"/>
              <a:t> of energy</a:t>
            </a:r>
          </a:p>
          <a:p>
            <a:r>
              <a:rPr lang="en-US" dirty="0" smtClean="0"/>
              <a:t>Dose: 11.5 </a:t>
            </a:r>
            <a:r>
              <a:rPr lang="en-US" dirty="0" err="1" smtClean="0"/>
              <a:t>Krad</a:t>
            </a:r>
            <a:r>
              <a:rPr lang="en-US" dirty="0" smtClean="0"/>
              <a:t>/h (June 2010) -&gt; 11.3 </a:t>
            </a:r>
            <a:r>
              <a:rPr lang="en-US" dirty="0" err="1" smtClean="0"/>
              <a:t>Krad</a:t>
            </a:r>
            <a:r>
              <a:rPr lang="en-US" dirty="0" smtClean="0"/>
              <a:t>/h (August 2010)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(</a:t>
            </a:r>
            <a:r>
              <a:rPr lang="en-US" baseline="30000" dirty="0" smtClean="0"/>
              <a:t>60</a:t>
            </a:r>
            <a:r>
              <a:rPr lang="en-US" dirty="0" smtClean="0"/>
              <a:t>CO) = 2.57 years</a:t>
            </a:r>
          </a:p>
          <a:p>
            <a:r>
              <a:rPr lang="en-US" dirty="0" smtClean="0"/>
              <a:t>Irradiation was made in 11 steps up to 10 </a:t>
            </a:r>
            <a:r>
              <a:rPr lang="en-US" dirty="0" err="1" smtClean="0"/>
              <a:t>Mrad</a:t>
            </a:r>
            <a:r>
              <a:rPr lang="en-US" dirty="0" smtClean="0"/>
              <a:t> + annealing @ room T</a:t>
            </a:r>
          </a:p>
          <a:p>
            <a:pPr lvl="1"/>
            <a:r>
              <a:rPr lang="en-US" dirty="0" smtClean="0"/>
              <a:t>0.1 -&gt; 0.2 -&gt; 0.43 -&gt; 0.7 -&gt; 0.97 -&gt; 1.95 -&gt; 2.95 -&gt; 4 -&gt; 5.55 –&gt; 7.45 -&gt; 10 -&gt; annealing (28 days)</a:t>
            </a:r>
          </a:p>
          <a:p>
            <a:pPr lvl="1"/>
            <a:r>
              <a:rPr lang="en-US" dirty="0" smtClean="0"/>
              <a:t>IV curves was measured for each transistor after each step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procedure</a:t>
            </a:r>
            <a:endParaRPr lang="en-US" dirty="0"/>
          </a:p>
        </p:txBody>
      </p:sp>
      <p:sp>
        <p:nvSpPr>
          <p:cNvPr id="7" name="1 Marcador de contenido"/>
          <p:cNvSpPr txBox="1">
            <a:spLocks/>
          </p:cNvSpPr>
          <p:nvPr/>
        </p:nvSpPr>
        <p:spPr bwMode="auto">
          <a:xfrm>
            <a:off x="517262" y="4984389"/>
            <a:ext cx="4032489" cy="1497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Font typeface="Monotype Sorts" charset="2"/>
              <a:buChar char="n"/>
            </a:pPr>
            <a:r>
              <a:rPr lang="en-US" u="none" kern="0" dirty="0" smtClean="0">
                <a:solidFill>
                  <a:srgbClr val="000000"/>
                </a:solidFill>
                <a:latin typeface="Comic Sans MS" pitchFamily="66" charset="0"/>
              </a:rPr>
              <a:t>To measure the variations on</a:t>
            </a: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err="1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Vth</a:t>
            </a:r>
            <a:endParaRPr lang="en-US" sz="1800" u="none" kern="0" dirty="0" smtClean="0">
              <a:solidFill>
                <a:srgbClr val="0070C0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Gain</a:t>
            </a: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err="1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Subthreshold</a:t>
            </a:r>
            <a:r>
              <a:rPr lang="en-US" sz="1800" u="none" kern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 zone</a:t>
            </a: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 bwMode="auto">
          <a:xfrm>
            <a:off x="5298643" y="4984389"/>
            <a:ext cx="4090096" cy="1497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  <a:buFont typeface="Monotype Sorts" charset="2"/>
              <a:buChar char="n"/>
            </a:pPr>
            <a:r>
              <a:rPr lang="en-US" u="none" kern="0" dirty="0" smtClean="0">
                <a:solidFill>
                  <a:srgbClr val="000000"/>
                </a:solidFill>
                <a:latin typeface="Comic Sans MS" pitchFamily="66" charset="0"/>
              </a:rPr>
              <a:t>To study dependence on</a:t>
            </a: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err="1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Vgs</a:t>
            </a:r>
            <a:r>
              <a:rPr lang="en-US" sz="1800" u="none" kern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 biasing</a:t>
            </a: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err="1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Dopping</a:t>
            </a:r>
            <a:endParaRPr lang="en-US" sz="1800" u="none" kern="0" dirty="0" smtClean="0">
              <a:solidFill>
                <a:srgbClr val="0070C0"/>
              </a:solidFill>
              <a:latin typeface="Comic Sans MS" pitchFamily="66" charset="0"/>
              <a:ea typeface="ＭＳ Ｐゴシック" pitchFamily="-112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0070C0"/>
              </a:buClr>
              <a:buSzPct val="80000"/>
              <a:buFont typeface="Monotype Sorts" charset="2"/>
              <a:buChar char="n"/>
            </a:pPr>
            <a:r>
              <a:rPr lang="en-US" sz="1800" u="none" kern="0" dirty="0" smtClean="0">
                <a:solidFill>
                  <a:srgbClr val="0070C0"/>
                </a:solidFill>
                <a:latin typeface="Comic Sans MS" pitchFamily="66" charset="0"/>
                <a:ea typeface="ＭＳ Ｐゴシック" pitchFamily="-112" charset="-128"/>
              </a:rPr>
              <a:t>Width/Length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Distance</a:t>
            </a:r>
            <a:r>
              <a:rPr lang="gl-ES" dirty="0" smtClean="0"/>
              <a:t> to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conduction</a:t>
            </a:r>
            <a:r>
              <a:rPr lang="gl-ES" dirty="0" smtClean="0"/>
              <a:t> linear </a:t>
            </a:r>
            <a:r>
              <a:rPr lang="gl-ES" dirty="0" err="1" smtClean="0"/>
              <a:t>fit</a:t>
            </a:r>
            <a:r>
              <a:rPr lang="gl-ES" dirty="0" smtClean="0"/>
              <a:t>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5803" b="2179"/>
          <a:stretch>
            <a:fillRect/>
          </a:stretch>
        </p:blipFill>
        <p:spPr bwMode="auto">
          <a:xfrm>
            <a:off x="57607" y="1182326"/>
            <a:ext cx="9676774" cy="501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3800860" y="4638747"/>
            <a:ext cx="161299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gl-ES" sz="1600" u="none" dirty="0" err="1" smtClean="0">
                <a:latin typeface="Comic Sans MS" pitchFamily="66" charset="0"/>
              </a:rPr>
              <a:t>Distance</a:t>
            </a:r>
            <a:r>
              <a:rPr lang="gl-ES" sz="1600" u="none" dirty="0" smtClean="0">
                <a:latin typeface="Comic Sans MS" pitchFamily="66" charset="0"/>
              </a:rPr>
              <a:t> = 10</a:t>
            </a:r>
            <a:r>
              <a:rPr lang="gl-ES" sz="1600" u="none" baseline="30000" dirty="0" smtClean="0">
                <a:latin typeface="Comic Sans MS" pitchFamily="66" charset="0"/>
              </a:rPr>
              <a:t>-4</a:t>
            </a:r>
            <a:endParaRPr lang="en-US" sz="1600" u="none" baseline="30000" dirty="0" err="1" smtClean="0">
              <a:latin typeface="Comic Sans MS" pitchFamily="66" charset="0"/>
            </a:endParaRPr>
          </a:p>
        </p:txBody>
      </p:sp>
      <p:sp>
        <p:nvSpPr>
          <p:cNvPr id="11" name="10 Forma libre"/>
          <p:cNvSpPr/>
          <p:nvPr/>
        </p:nvSpPr>
        <p:spPr bwMode="auto">
          <a:xfrm>
            <a:off x="4607358" y="5016617"/>
            <a:ext cx="350940" cy="587229"/>
          </a:xfrm>
          <a:custGeom>
            <a:avLst/>
            <a:gdLst>
              <a:gd name="connsiteX0" fmla="*/ 343949 w 350940"/>
              <a:gd name="connsiteY0" fmla="*/ 0 h 587229"/>
              <a:gd name="connsiteX1" fmla="*/ 293615 w 350940"/>
              <a:gd name="connsiteY1" fmla="*/ 461394 h 587229"/>
              <a:gd name="connsiteX2" fmla="*/ 0 w 350940"/>
              <a:gd name="connsiteY2" fmla="*/ 587229 h 5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940" h="587229">
                <a:moveTo>
                  <a:pt x="343949" y="0"/>
                </a:moveTo>
                <a:cubicBezTo>
                  <a:pt x="347444" y="181761"/>
                  <a:pt x="350940" y="363523"/>
                  <a:pt x="293615" y="461394"/>
                </a:cubicBezTo>
                <a:cubicBezTo>
                  <a:pt x="236290" y="559266"/>
                  <a:pt x="118145" y="573247"/>
                  <a:pt x="0" y="58722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Board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t="6060" b="5051"/>
          <a:stretch>
            <a:fillRect/>
          </a:stretch>
        </p:blipFill>
        <p:spPr bwMode="auto">
          <a:xfrm>
            <a:off x="776491" y="951899"/>
            <a:ext cx="8381819" cy="558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test board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t="5102" b="7136"/>
          <a:stretch>
            <a:fillRect/>
          </a:stretch>
        </p:blipFill>
        <p:spPr bwMode="auto">
          <a:xfrm>
            <a:off x="805296" y="951900"/>
            <a:ext cx="8401922" cy="55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housing board scheme</a:t>
            </a:r>
            <a:endParaRPr lang="en-US" dirty="0"/>
          </a:p>
        </p:txBody>
      </p:sp>
      <p:grpSp>
        <p:nvGrpSpPr>
          <p:cNvPr id="6" name="45 Grupo"/>
          <p:cNvGrpSpPr>
            <a:grpSpLocks noChangeAspect="1"/>
          </p:cNvGrpSpPr>
          <p:nvPr/>
        </p:nvGrpSpPr>
        <p:grpSpPr>
          <a:xfrm>
            <a:off x="862903" y="2449681"/>
            <a:ext cx="8133126" cy="3364537"/>
            <a:chOff x="0" y="0"/>
            <a:chExt cx="8234448" cy="3686214"/>
          </a:xfrm>
        </p:grpSpPr>
        <p:sp>
          <p:nvSpPr>
            <p:cNvPr id="7" name="4 Rectángulo"/>
            <p:cNvSpPr/>
            <p:nvPr/>
          </p:nvSpPr>
          <p:spPr>
            <a:xfrm>
              <a:off x="0" y="0"/>
              <a:ext cx="8215370" cy="21431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 mm Pb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5 Rectángulo"/>
            <p:cNvSpPr/>
            <p:nvPr/>
          </p:nvSpPr>
          <p:spPr>
            <a:xfrm>
              <a:off x="0" y="214314"/>
              <a:ext cx="8215370" cy="214314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1mm Al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6 Elipse"/>
            <p:cNvSpPr/>
            <p:nvPr/>
          </p:nvSpPr>
          <p:spPr>
            <a:xfrm>
              <a:off x="6786610" y="428628"/>
              <a:ext cx="1428760" cy="1357322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Ionizing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chamber</a:t>
              </a:r>
              <a:endPara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7 Elipse"/>
            <p:cNvSpPr/>
            <p:nvPr/>
          </p:nvSpPr>
          <p:spPr>
            <a:xfrm>
              <a:off x="7429552" y="1071570"/>
              <a:ext cx="142876" cy="142876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30 Grupo"/>
            <p:cNvGrpSpPr/>
            <p:nvPr/>
          </p:nvGrpSpPr>
          <p:grpSpPr>
            <a:xfrm>
              <a:off x="785818" y="587373"/>
              <a:ext cx="2857520" cy="1410472"/>
              <a:chOff x="785818" y="587373"/>
              <a:chExt cx="2857520" cy="1410472"/>
            </a:xfrm>
          </p:grpSpPr>
          <p:sp>
            <p:nvSpPr>
              <p:cNvPr id="35" name="26 Rectángulo"/>
              <p:cNvSpPr/>
              <p:nvPr/>
            </p:nvSpPr>
            <p:spPr>
              <a:xfrm>
                <a:off x="857256" y="1569217"/>
                <a:ext cx="28575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27 Rectángulo"/>
              <p:cNvSpPr/>
              <p:nvPr/>
            </p:nvSpPr>
            <p:spPr>
              <a:xfrm>
                <a:off x="1643074" y="1569217"/>
                <a:ext cx="135732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connector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28 Rectángulo"/>
              <p:cNvSpPr/>
              <p:nvPr/>
            </p:nvSpPr>
            <p:spPr>
              <a:xfrm>
                <a:off x="3286148" y="1569217"/>
                <a:ext cx="28575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20 Rectángulo"/>
              <p:cNvSpPr/>
              <p:nvPr/>
            </p:nvSpPr>
            <p:spPr>
              <a:xfrm>
                <a:off x="785818" y="1283465"/>
                <a:ext cx="2857520" cy="285752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adaptor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21 Rectángulo"/>
              <p:cNvSpPr/>
              <p:nvPr/>
            </p:nvSpPr>
            <p:spPr>
              <a:xfrm>
                <a:off x="1785950" y="997713"/>
                <a:ext cx="1000132" cy="285752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depfet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22 Forma libre"/>
              <p:cNvSpPr/>
              <p:nvPr/>
            </p:nvSpPr>
            <p:spPr>
              <a:xfrm>
                <a:off x="1365318" y="802455"/>
                <a:ext cx="512064" cy="515112"/>
              </a:xfrm>
              <a:custGeom>
                <a:avLst/>
                <a:gdLst>
                  <a:gd name="connsiteX0" fmla="*/ 512064 w 512064"/>
                  <a:gd name="connsiteY0" fmla="*/ 188976 h 515112"/>
                  <a:gd name="connsiteX1" fmla="*/ 374904 w 512064"/>
                  <a:gd name="connsiteY1" fmla="*/ 42672 h 515112"/>
                  <a:gd name="connsiteX2" fmla="*/ 91440 w 512064"/>
                  <a:gd name="connsiteY2" fmla="*/ 445008 h 515112"/>
                  <a:gd name="connsiteX3" fmla="*/ 0 w 512064"/>
                  <a:gd name="connsiteY3" fmla="*/ 463296 h 5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064" h="515112">
                    <a:moveTo>
                      <a:pt x="512064" y="188976"/>
                    </a:moveTo>
                    <a:cubicBezTo>
                      <a:pt x="478536" y="94488"/>
                      <a:pt x="445008" y="0"/>
                      <a:pt x="374904" y="42672"/>
                    </a:cubicBezTo>
                    <a:cubicBezTo>
                      <a:pt x="304800" y="85344"/>
                      <a:pt x="153924" y="374904"/>
                      <a:pt x="91440" y="445008"/>
                    </a:cubicBezTo>
                    <a:cubicBezTo>
                      <a:pt x="28956" y="515112"/>
                      <a:pt x="14478" y="489204"/>
                      <a:pt x="0" y="463296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23 Forma libre"/>
              <p:cNvSpPr/>
              <p:nvPr/>
            </p:nvSpPr>
            <p:spPr>
              <a:xfrm>
                <a:off x="1197678" y="610431"/>
                <a:ext cx="816864" cy="731520"/>
              </a:xfrm>
              <a:custGeom>
                <a:avLst/>
                <a:gdLst>
                  <a:gd name="connsiteX0" fmla="*/ 816864 w 816864"/>
                  <a:gd name="connsiteY0" fmla="*/ 371856 h 731520"/>
                  <a:gd name="connsiteX1" fmla="*/ 569976 w 816864"/>
                  <a:gd name="connsiteY1" fmla="*/ 42672 h 731520"/>
                  <a:gd name="connsiteX2" fmla="*/ 94488 w 816864"/>
                  <a:gd name="connsiteY2" fmla="*/ 627888 h 731520"/>
                  <a:gd name="connsiteX3" fmla="*/ 3048 w 816864"/>
                  <a:gd name="connsiteY3" fmla="*/ 664464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864" h="731520">
                    <a:moveTo>
                      <a:pt x="816864" y="371856"/>
                    </a:moveTo>
                    <a:cubicBezTo>
                      <a:pt x="753618" y="185928"/>
                      <a:pt x="690372" y="0"/>
                      <a:pt x="569976" y="42672"/>
                    </a:cubicBezTo>
                    <a:cubicBezTo>
                      <a:pt x="449580" y="85344"/>
                      <a:pt x="188976" y="524256"/>
                      <a:pt x="94488" y="627888"/>
                    </a:cubicBezTo>
                    <a:cubicBezTo>
                      <a:pt x="0" y="731520"/>
                      <a:pt x="1524" y="697992"/>
                      <a:pt x="3048" y="664464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24 Forma libre"/>
              <p:cNvSpPr/>
              <p:nvPr/>
            </p:nvSpPr>
            <p:spPr>
              <a:xfrm flipH="1">
                <a:off x="2500330" y="587373"/>
                <a:ext cx="816864" cy="731520"/>
              </a:xfrm>
              <a:custGeom>
                <a:avLst/>
                <a:gdLst>
                  <a:gd name="connsiteX0" fmla="*/ 816864 w 816864"/>
                  <a:gd name="connsiteY0" fmla="*/ 371856 h 731520"/>
                  <a:gd name="connsiteX1" fmla="*/ 569976 w 816864"/>
                  <a:gd name="connsiteY1" fmla="*/ 42672 h 731520"/>
                  <a:gd name="connsiteX2" fmla="*/ 94488 w 816864"/>
                  <a:gd name="connsiteY2" fmla="*/ 627888 h 731520"/>
                  <a:gd name="connsiteX3" fmla="*/ 3048 w 816864"/>
                  <a:gd name="connsiteY3" fmla="*/ 664464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864" h="731520">
                    <a:moveTo>
                      <a:pt x="816864" y="371856"/>
                    </a:moveTo>
                    <a:cubicBezTo>
                      <a:pt x="753618" y="185928"/>
                      <a:pt x="690372" y="0"/>
                      <a:pt x="569976" y="42672"/>
                    </a:cubicBezTo>
                    <a:cubicBezTo>
                      <a:pt x="449580" y="85344"/>
                      <a:pt x="188976" y="524256"/>
                      <a:pt x="94488" y="627888"/>
                    </a:cubicBezTo>
                    <a:cubicBezTo>
                      <a:pt x="0" y="731520"/>
                      <a:pt x="1524" y="697992"/>
                      <a:pt x="3048" y="664464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25 Forma libre"/>
              <p:cNvSpPr/>
              <p:nvPr/>
            </p:nvSpPr>
            <p:spPr>
              <a:xfrm flipH="1">
                <a:off x="2631208" y="783399"/>
                <a:ext cx="512064" cy="515112"/>
              </a:xfrm>
              <a:custGeom>
                <a:avLst/>
                <a:gdLst>
                  <a:gd name="connsiteX0" fmla="*/ 512064 w 512064"/>
                  <a:gd name="connsiteY0" fmla="*/ 188976 h 515112"/>
                  <a:gd name="connsiteX1" fmla="*/ 374904 w 512064"/>
                  <a:gd name="connsiteY1" fmla="*/ 42672 h 515112"/>
                  <a:gd name="connsiteX2" fmla="*/ 91440 w 512064"/>
                  <a:gd name="connsiteY2" fmla="*/ 445008 h 515112"/>
                  <a:gd name="connsiteX3" fmla="*/ 0 w 512064"/>
                  <a:gd name="connsiteY3" fmla="*/ 463296 h 5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064" h="515112">
                    <a:moveTo>
                      <a:pt x="512064" y="188976"/>
                    </a:moveTo>
                    <a:cubicBezTo>
                      <a:pt x="478536" y="94488"/>
                      <a:pt x="445008" y="0"/>
                      <a:pt x="374904" y="42672"/>
                    </a:cubicBezTo>
                    <a:cubicBezTo>
                      <a:pt x="304800" y="85344"/>
                      <a:pt x="153924" y="374904"/>
                      <a:pt x="91440" y="445008"/>
                    </a:cubicBezTo>
                    <a:cubicBezTo>
                      <a:pt x="28956" y="515112"/>
                      <a:pt x="14478" y="489204"/>
                      <a:pt x="0" y="463296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31 Grupo"/>
            <p:cNvGrpSpPr/>
            <p:nvPr/>
          </p:nvGrpSpPr>
          <p:grpSpPr>
            <a:xfrm>
              <a:off x="3714776" y="571504"/>
              <a:ext cx="2857520" cy="1410472"/>
              <a:chOff x="3714776" y="571504"/>
              <a:chExt cx="2857520" cy="1410472"/>
            </a:xfrm>
          </p:grpSpPr>
          <p:sp>
            <p:nvSpPr>
              <p:cNvPr id="26" name="32 Rectángulo"/>
              <p:cNvSpPr/>
              <p:nvPr/>
            </p:nvSpPr>
            <p:spPr>
              <a:xfrm>
                <a:off x="3786214" y="1553348"/>
                <a:ext cx="28575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33 Rectángulo"/>
              <p:cNvSpPr/>
              <p:nvPr/>
            </p:nvSpPr>
            <p:spPr>
              <a:xfrm>
                <a:off x="4572032" y="1553348"/>
                <a:ext cx="135732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connector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34 Rectángulo"/>
              <p:cNvSpPr/>
              <p:nvPr/>
            </p:nvSpPr>
            <p:spPr>
              <a:xfrm>
                <a:off x="6215106" y="1553348"/>
                <a:ext cx="285752" cy="428628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35 Rectángulo"/>
              <p:cNvSpPr/>
              <p:nvPr/>
            </p:nvSpPr>
            <p:spPr>
              <a:xfrm>
                <a:off x="3714776" y="1267596"/>
                <a:ext cx="2857520" cy="285752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adaptor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36 Rectángulo"/>
              <p:cNvSpPr/>
              <p:nvPr/>
            </p:nvSpPr>
            <p:spPr>
              <a:xfrm>
                <a:off x="4714908" y="981844"/>
                <a:ext cx="1000132" cy="285752"/>
              </a:xfrm>
              <a:prstGeom prst="rect">
                <a:avLst/>
              </a:prstGeom>
              <a:solidFill>
                <a:srgbClr val="FFFF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depfet</a:t>
                </a: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37 Forma libre"/>
              <p:cNvSpPr/>
              <p:nvPr/>
            </p:nvSpPr>
            <p:spPr>
              <a:xfrm>
                <a:off x="4294276" y="786586"/>
                <a:ext cx="512064" cy="515112"/>
              </a:xfrm>
              <a:custGeom>
                <a:avLst/>
                <a:gdLst>
                  <a:gd name="connsiteX0" fmla="*/ 512064 w 512064"/>
                  <a:gd name="connsiteY0" fmla="*/ 188976 h 515112"/>
                  <a:gd name="connsiteX1" fmla="*/ 374904 w 512064"/>
                  <a:gd name="connsiteY1" fmla="*/ 42672 h 515112"/>
                  <a:gd name="connsiteX2" fmla="*/ 91440 w 512064"/>
                  <a:gd name="connsiteY2" fmla="*/ 445008 h 515112"/>
                  <a:gd name="connsiteX3" fmla="*/ 0 w 512064"/>
                  <a:gd name="connsiteY3" fmla="*/ 463296 h 5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064" h="515112">
                    <a:moveTo>
                      <a:pt x="512064" y="188976"/>
                    </a:moveTo>
                    <a:cubicBezTo>
                      <a:pt x="478536" y="94488"/>
                      <a:pt x="445008" y="0"/>
                      <a:pt x="374904" y="42672"/>
                    </a:cubicBezTo>
                    <a:cubicBezTo>
                      <a:pt x="304800" y="85344"/>
                      <a:pt x="153924" y="374904"/>
                      <a:pt x="91440" y="445008"/>
                    </a:cubicBezTo>
                    <a:cubicBezTo>
                      <a:pt x="28956" y="515112"/>
                      <a:pt x="14478" y="489204"/>
                      <a:pt x="0" y="463296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38 Forma libre"/>
              <p:cNvSpPr/>
              <p:nvPr/>
            </p:nvSpPr>
            <p:spPr>
              <a:xfrm>
                <a:off x="4126636" y="594562"/>
                <a:ext cx="816864" cy="731520"/>
              </a:xfrm>
              <a:custGeom>
                <a:avLst/>
                <a:gdLst>
                  <a:gd name="connsiteX0" fmla="*/ 816864 w 816864"/>
                  <a:gd name="connsiteY0" fmla="*/ 371856 h 731520"/>
                  <a:gd name="connsiteX1" fmla="*/ 569976 w 816864"/>
                  <a:gd name="connsiteY1" fmla="*/ 42672 h 731520"/>
                  <a:gd name="connsiteX2" fmla="*/ 94488 w 816864"/>
                  <a:gd name="connsiteY2" fmla="*/ 627888 h 731520"/>
                  <a:gd name="connsiteX3" fmla="*/ 3048 w 816864"/>
                  <a:gd name="connsiteY3" fmla="*/ 664464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864" h="731520">
                    <a:moveTo>
                      <a:pt x="816864" y="371856"/>
                    </a:moveTo>
                    <a:cubicBezTo>
                      <a:pt x="753618" y="185928"/>
                      <a:pt x="690372" y="0"/>
                      <a:pt x="569976" y="42672"/>
                    </a:cubicBezTo>
                    <a:cubicBezTo>
                      <a:pt x="449580" y="85344"/>
                      <a:pt x="188976" y="524256"/>
                      <a:pt x="94488" y="627888"/>
                    </a:cubicBezTo>
                    <a:cubicBezTo>
                      <a:pt x="0" y="731520"/>
                      <a:pt x="1524" y="697992"/>
                      <a:pt x="3048" y="664464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39 Forma libre"/>
              <p:cNvSpPr/>
              <p:nvPr/>
            </p:nvSpPr>
            <p:spPr>
              <a:xfrm flipH="1">
                <a:off x="5429288" y="571504"/>
                <a:ext cx="816864" cy="731520"/>
              </a:xfrm>
              <a:custGeom>
                <a:avLst/>
                <a:gdLst>
                  <a:gd name="connsiteX0" fmla="*/ 816864 w 816864"/>
                  <a:gd name="connsiteY0" fmla="*/ 371856 h 731520"/>
                  <a:gd name="connsiteX1" fmla="*/ 569976 w 816864"/>
                  <a:gd name="connsiteY1" fmla="*/ 42672 h 731520"/>
                  <a:gd name="connsiteX2" fmla="*/ 94488 w 816864"/>
                  <a:gd name="connsiteY2" fmla="*/ 627888 h 731520"/>
                  <a:gd name="connsiteX3" fmla="*/ 3048 w 816864"/>
                  <a:gd name="connsiteY3" fmla="*/ 664464 h 731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864" h="731520">
                    <a:moveTo>
                      <a:pt x="816864" y="371856"/>
                    </a:moveTo>
                    <a:cubicBezTo>
                      <a:pt x="753618" y="185928"/>
                      <a:pt x="690372" y="0"/>
                      <a:pt x="569976" y="42672"/>
                    </a:cubicBezTo>
                    <a:cubicBezTo>
                      <a:pt x="449580" y="85344"/>
                      <a:pt x="188976" y="524256"/>
                      <a:pt x="94488" y="627888"/>
                    </a:cubicBezTo>
                    <a:cubicBezTo>
                      <a:pt x="0" y="731520"/>
                      <a:pt x="1524" y="697992"/>
                      <a:pt x="3048" y="664464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40 Forma libre"/>
              <p:cNvSpPr/>
              <p:nvPr/>
            </p:nvSpPr>
            <p:spPr>
              <a:xfrm flipH="1">
                <a:off x="5560166" y="767530"/>
                <a:ext cx="512064" cy="515112"/>
              </a:xfrm>
              <a:custGeom>
                <a:avLst/>
                <a:gdLst>
                  <a:gd name="connsiteX0" fmla="*/ 512064 w 512064"/>
                  <a:gd name="connsiteY0" fmla="*/ 188976 h 515112"/>
                  <a:gd name="connsiteX1" fmla="*/ 374904 w 512064"/>
                  <a:gd name="connsiteY1" fmla="*/ 42672 h 515112"/>
                  <a:gd name="connsiteX2" fmla="*/ 91440 w 512064"/>
                  <a:gd name="connsiteY2" fmla="*/ 445008 h 515112"/>
                  <a:gd name="connsiteX3" fmla="*/ 0 w 512064"/>
                  <a:gd name="connsiteY3" fmla="*/ 463296 h 5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064" h="515112">
                    <a:moveTo>
                      <a:pt x="512064" y="188976"/>
                    </a:moveTo>
                    <a:cubicBezTo>
                      <a:pt x="478536" y="94488"/>
                      <a:pt x="445008" y="0"/>
                      <a:pt x="374904" y="42672"/>
                    </a:cubicBezTo>
                    <a:cubicBezTo>
                      <a:pt x="304800" y="85344"/>
                      <a:pt x="153924" y="374904"/>
                      <a:pt x="91440" y="445008"/>
                    </a:cubicBezTo>
                    <a:cubicBezTo>
                      <a:pt x="28956" y="515112"/>
                      <a:pt x="14478" y="489204"/>
                      <a:pt x="0" y="463296"/>
                    </a:cubicBezTo>
                  </a:path>
                </a:pathLst>
              </a:custGeom>
              <a:noFill/>
              <a:ln w="3810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41 Rectángulo"/>
            <p:cNvSpPr/>
            <p:nvPr/>
          </p:nvSpPr>
          <p:spPr>
            <a:xfrm>
              <a:off x="0" y="3471900"/>
              <a:ext cx="8215370" cy="214314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Patch panel pcb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44 Onda"/>
            <p:cNvSpPr/>
            <p:nvPr/>
          </p:nvSpPr>
          <p:spPr>
            <a:xfrm rot="5400000">
              <a:off x="246453" y="2611066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42 Conector recto de flecha"/>
            <p:cNvCxnSpPr/>
            <p:nvPr/>
          </p:nvCxnSpPr>
          <p:spPr>
            <a:xfrm>
              <a:off x="6846954" y="2230458"/>
              <a:ext cx="1387494" cy="15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6" name="47 Onda"/>
            <p:cNvSpPr/>
            <p:nvPr/>
          </p:nvSpPr>
          <p:spPr>
            <a:xfrm rot="5400000">
              <a:off x="2694391" y="2622182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48 Onda"/>
            <p:cNvSpPr/>
            <p:nvPr/>
          </p:nvSpPr>
          <p:spPr>
            <a:xfrm rot="5400000">
              <a:off x="1452949" y="2622182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49 Onda"/>
            <p:cNvSpPr/>
            <p:nvPr/>
          </p:nvSpPr>
          <p:spPr>
            <a:xfrm rot="5400000">
              <a:off x="3211131" y="2585669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50 Onda"/>
            <p:cNvSpPr/>
            <p:nvPr/>
          </p:nvSpPr>
          <p:spPr>
            <a:xfrm rot="5400000">
              <a:off x="4556554" y="2585669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51 Onda"/>
            <p:cNvSpPr/>
            <p:nvPr/>
          </p:nvSpPr>
          <p:spPr>
            <a:xfrm rot="5400000">
              <a:off x="5651944" y="2585669"/>
              <a:ext cx="1471637" cy="250033"/>
            </a:xfrm>
            <a:prstGeom prst="wave">
              <a:avLst>
                <a:gd name="adj1" fmla="val 20000"/>
                <a:gd name="adj2" fmla="val -137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46 Conector recto de flecha"/>
            <p:cNvCxnSpPr/>
            <p:nvPr/>
          </p:nvCxnSpPr>
          <p:spPr>
            <a:xfrm>
              <a:off x="785796" y="2230458"/>
              <a:ext cx="2884527" cy="15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cxnSp>
          <p:nvCxnSpPr>
            <p:cNvPr id="22" name="43 Conector recto de flecha"/>
            <p:cNvCxnSpPr/>
            <p:nvPr/>
          </p:nvCxnSpPr>
          <p:spPr>
            <a:xfrm>
              <a:off x="3706836" y="2230458"/>
              <a:ext cx="2921040" cy="15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23" name="52 CuadroTexto"/>
            <p:cNvSpPr txBox="1"/>
            <p:nvPr/>
          </p:nvSpPr>
          <p:spPr>
            <a:xfrm>
              <a:off x="7212084" y="2230458"/>
              <a:ext cx="787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15mm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53 CuadroTexto"/>
            <p:cNvSpPr txBox="1"/>
            <p:nvPr/>
          </p:nvSpPr>
          <p:spPr>
            <a:xfrm>
              <a:off x="4327557" y="2266971"/>
              <a:ext cx="787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45mm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56 CuadroTexto"/>
            <p:cNvSpPr txBox="1"/>
            <p:nvPr/>
          </p:nvSpPr>
          <p:spPr>
            <a:xfrm>
              <a:off x="2501907" y="2230458"/>
              <a:ext cx="787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45mm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126" y="894292"/>
            <a:ext cx="7744041" cy="596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(summer 2010)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6949052" y="4590558"/>
            <a:ext cx="2209259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u="none" dirty="0" smtClean="0">
                <a:latin typeface="Comic Sans MS" pitchFamily="66" charset="0"/>
              </a:rPr>
              <a:t>2 power cuts on:</a:t>
            </a:r>
          </a:p>
          <a:p>
            <a:pPr algn="l"/>
            <a:r>
              <a:rPr lang="en-US" sz="1800" u="none" dirty="0" smtClean="0">
                <a:latin typeface="Comic Sans MS" pitchFamily="66" charset="0"/>
              </a:rPr>
              <a:t>step 7 (2-&gt;3 </a:t>
            </a:r>
            <a:r>
              <a:rPr lang="en-US" sz="1800" u="none" dirty="0" err="1" smtClean="0">
                <a:latin typeface="Comic Sans MS" pitchFamily="66" charset="0"/>
              </a:rPr>
              <a:t>Mrad</a:t>
            </a:r>
            <a:r>
              <a:rPr lang="en-US" sz="1800" u="none" dirty="0" smtClean="0">
                <a:latin typeface="Comic Sans MS" pitchFamily="66" charset="0"/>
              </a:rPr>
              <a:t>)</a:t>
            </a:r>
          </a:p>
          <a:p>
            <a:pPr algn="l"/>
            <a:r>
              <a:rPr lang="en-US" sz="1800" u="none" dirty="0" smtClean="0">
                <a:latin typeface="Comic Sans MS" pitchFamily="66" charset="0"/>
              </a:rPr>
              <a:t>step 12 (annealing)</a:t>
            </a:r>
          </a:p>
        </p:txBody>
      </p:sp>
      <p:cxnSp>
        <p:nvCxnSpPr>
          <p:cNvPr id="10" name="9 Conector recto de flecha"/>
          <p:cNvCxnSpPr>
            <a:stCxn id="7" idx="1"/>
            <a:endCxn id="14" idx="5"/>
          </p:cNvCxnSpPr>
          <p:nvPr/>
        </p:nvCxnSpPr>
        <p:spPr bwMode="auto">
          <a:xfrm rot="10800000">
            <a:off x="4408388" y="2300723"/>
            <a:ext cx="2540665" cy="289000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10 Conector recto de flecha"/>
          <p:cNvCxnSpPr>
            <a:stCxn id="7" idx="1"/>
            <a:endCxn id="18" idx="7"/>
          </p:cNvCxnSpPr>
          <p:nvPr/>
        </p:nvCxnSpPr>
        <p:spPr bwMode="auto">
          <a:xfrm rot="10800000" flipV="1">
            <a:off x="4811636" y="5190723"/>
            <a:ext cx="2137416" cy="11523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13 Elipse"/>
          <p:cNvSpPr/>
          <p:nvPr/>
        </p:nvSpPr>
        <p:spPr bwMode="auto">
          <a:xfrm>
            <a:off x="4064192" y="2104039"/>
            <a:ext cx="403249" cy="2304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17 Elipse"/>
          <p:cNvSpPr/>
          <p:nvPr/>
        </p:nvSpPr>
        <p:spPr bwMode="auto">
          <a:xfrm>
            <a:off x="4467441" y="6309350"/>
            <a:ext cx="403249" cy="23042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1412755"/>
            <a:ext cx="2747868" cy="1077218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gl-ES" sz="1600" u="none" dirty="0" err="1" smtClean="0">
                <a:latin typeface="Comic Sans MS" pitchFamily="66" charset="0"/>
              </a:rPr>
              <a:t>Annealing</a:t>
            </a:r>
            <a:r>
              <a:rPr lang="gl-ES" sz="1600" u="none" dirty="0" smtClean="0">
                <a:latin typeface="Comic Sans MS" pitchFamily="66" charset="0"/>
              </a:rPr>
              <a:t> </a:t>
            </a:r>
            <a:r>
              <a:rPr lang="gl-ES" sz="1600" u="none" dirty="0" err="1" smtClean="0">
                <a:latin typeface="Comic Sans MS" pitchFamily="66" charset="0"/>
              </a:rPr>
              <a:t>of</a:t>
            </a:r>
            <a:endParaRPr lang="gl-ES" sz="1600" u="none" dirty="0" smtClean="0">
              <a:latin typeface="Comic Sans MS" pitchFamily="66" charset="0"/>
            </a:endParaRPr>
          </a:p>
          <a:p>
            <a:pPr algn="l"/>
            <a:r>
              <a:rPr lang="gl-ES" sz="1600" u="none" dirty="0" smtClean="0">
                <a:latin typeface="Comic Sans MS" pitchFamily="66" charset="0"/>
              </a:rPr>
              <a:t>8h (1 </a:t>
            </a:r>
            <a:r>
              <a:rPr lang="gl-ES" sz="1600" u="none" dirty="0" err="1" smtClean="0">
                <a:latin typeface="Comic Sans MS" pitchFamily="66" charset="0"/>
              </a:rPr>
              <a:t>night</a:t>
            </a:r>
            <a:r>
              <a:rPr lang="gl-ES" sz="1600" u="none" dirty="0" smtClean="0">
                <a:latin typeface="Comic Sans MS" pitchFamily="66" charset="0"/>
              </a:rPr>
              <a:t>) for </a:t>
            </a:r>
            <a:r>
              <a:rPr lang="gl-ES" sz="1600" u="none" dirty="0" err="1" smtClean="0">
                <a:latin typeface="Comic Sans MS" pitchFamily="66" charset="0"/>
              </a:rPr>
              <a:t>step</a:t>
            </a:r>
            <a:r>
              <a:rPr lang="gl-ES" sz="1600" u="none" dirty="0" smtClean="0">
                <a:latin typeface="Comic Sans MS" pitchFamily="66" charset="0"/>
              </a:rPr>
              <a:t> 0</a:t>
            </a:r>
          </a:p>
          <a:p>
            <a:pPr algn="l"/>
            <a:r>
              <a:rPr lang="gl-ES" sz="1600" u="none" dirty="0" smtClean="0">
                <a:latin typeface="Comic Sans MS" pitchFamily="66" charset="0"/>
              </a:rPr>
              <a:t>60h (1 </a:t>
            </a:r>
            <a:r>
              <a:rPr lang="gl-ES" sz="1600" u="none" dirty="0" err="1" smtClean="0">
                <a:latin typeface="Comic Sans MS" pitchFamily="66" charset="0"/>
              </a:rPr>
              <a:t>weedend</a:t>
            </a:r>
            <a:r>
              <a:rPr lang="gl-ES" sz="1600" u="none" dirty="0" smtClean="0">
                <a:latin typeface="Comic Sans MS" pitchFamily="66" charset="0"/>
              </a:rPr>
              <a:t>) for </a:t>
            </a:r>
            <a:r>
              <a:rPr lang="gl-ES" sz="1600" u="none" dirty="0" err="1" smtClean="0">
                <a:latin typeface="Comic Sans MS" pitchFamily="66" charset="0"/>
              </a:rPr>
              <a:t>step</a:t>
            </a:r>
            <a:r>
              <a:rPr lang="gl-ES" sz="1600" u="none" dirty="0" smtClean="0">
                <a:latin typeface="Comic Sans MS" pitchFamily="66" charset="0"/>
              </a:rPr>
              <a:t> 1</a:t>
            </a:r>
            <a:endParaRPr lang="en-US" sz="1600" u="none" dirty="0" smtClean="0">
              <a:latin typeface="Comic Sans MS" pitchFamily="66" charset="0"/>
            </a:endParaRPr>
          </a:p>
        </p:txBody>
      </p:sp>
      <p:cxnSp>
        <p:nvCxnSpPr>
          <p:cNvPr id="24" name="23 Conector recto de flecha"/>
          <p:cNvCxnSpPr>
            <a:stCxn id="23" idx="3"/>
          </p:cNvCxnSpPr>
          <p:nvPr/>
        </p:nvCxnSpPr>
        <p:spPr bwMode="auto">
          <a:xfrm flipV="1">
            <a:off x="2747868" y="1355150"/>
            <a:ext cx="1571456" cy="59621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27 Conector recto de flecha"/>
          <p:cNvCxnSpPr>
            <a:stCxn id="23" idx="3"/>
          </p:cNvCxnSpPr>
          <p:nvPr/>
        </p:nvCxnSpPr>
        <p:spPr bwMode="auto">
          <a:xfrm flipV="1">
            <a:off x="2747868" y="1182328"/>
            <a:ext cx="1283420" cy="76903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ablo Vázquez\Documents\TRABALLO\I+D\DEPFET\Irradiation Santiago\Pictures\setup outside\DSCN0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043" y="939782"/>
            <a:ext cx="7890957" cy="5918218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(outside the bunker)</a:t>
            </a:r>
            <a:endParaRPr lang="en-US" dirty="0"/>
          </a:p>
        </p:txBody>
      </p:sp>
      <p:pic>
        <p:nvPicPr>
          <p:cNvPr id="31747" name="Picture 3" descr="C:\Users\Pablo Vázquez\Documents\TRABALLO\I+D\DEPFET\Irradiation Santiago\Pictures\setup outside\DSCN0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51899"/>
            <a:ext cx="4378132" cy="3283599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420916" y="2046432"/>
            <a:ext cx="11288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u="none" dirty="0" smtClean="0">
                <a:latin typeface="Comic Sans MS" pitchFamily="66" charset="0"/>
              </a:rPr>
              <a:t>IV Test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920510" y="1067113"/>
            <a:ext cx="26499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u="none" dirty="0" smtClean="0">
                <a:latin typeface="Comic Sans MS" pitchFamily="66" charset="0"/>
              </a:rPr>
              <a:t>Irradiation Biasing</a:t>
            </a: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6911638" y="3774642"/>
            <a:ext cx="633677" cy="195863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5529070" y="4177890"/>
            <a:ext cx="1324961" cy="1728211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13 Forma libre"/>
          <p:cNvSpPr/>
          <p:nvPr/>
        </p:nvSpPr>
        <p:spPr bwMode="auto">
          <a:xfrm>
            <a:off x="4572000" y="1567343"/>
            <a:ext cx="2583809" cy="2199314"/>
          </a:xfrm>
          <a:custGeom>
            <a:avLst/>
            <a:gdLst>
              <a:gd name="connsiteX0" fmla="*/ 0 w 2583809"/>
              <a:gd name="connsiteY0" fmla="*/ 479571 h 2199314"/>
              <a:gd name="connsiteX1" fmla="*/ 1023457 w 2583809"/>
              <a:gd name="connsiteY1" fmla="*/ 286624 h 2199314"/>
              <a:gd name="connsiteX2" fmla="*/ 2583809 w 2583809"/>
              <a:gd name="connsiteY2" fmla="*/ 2199314 h 21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3809" h="2199314">
                <a:moveTo>
                  <a:pt x="0" y="479571"/>
                </a:moveTo>
                <a:cubicBezTo>
                  <a:pt x="296411" y="239785"/>
                  <a:pt x="592822" y="0"/>
                  <a:pt x="1023457" y="286624"/>
                </a:cubicBezTo>
                <a:cubicBezTo>
                  <a:pt x="1454092" y="573248"/>
                  <a:pt x="2018950" y="1386281"/>
                  <a:pt x="2583809" y="2199314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21 Forma libre"/>
          <p:cNvSpPr/>
          <p:nvPr/>
        </p:nvSpPr>
        <p:spPr bwMode="auto">
          <a:xfrm>
            <a:off x="3573710" y="1147894"/>
            <a:ext cx="2634143" cy="3029823"/>
          </a:xfrm>
          <a:custGeom>
            <a:avLst/>
            <a:gdLst>
              <a:gd name="connsiteX0" fmla="*/ 0 w 2634143"/>
              <a:gd name="connsiteY0" fmla="*/ 93677 h 3029823"/>
              <a:gd name="connsiteX1" fmla="*/ 1442907 w 2634143"/>
              <a:gd name="connsiteY1" fmla="*/ 93677 h 3029823"/>
              <a:gd name="connsiteX2" fmla="*/ 2374084 w 2634143"/>
              <a:gd name="connsiteY2" fmla="*/ 655739 h 3029823"/>
              <a:gd name="connsiteX3" fmla="*/ 2634143 w 2634143"/>
              <a:gd name="connsiteY3" fmla="*/ 3029823 h 30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4143" h="3029823">
                <a:moveTo>
                  <a:pt x="0" y="93677"/>
                </a:moveTo>
                <a:cubicBezTo>
                  <a:pt x="523613" y="46838"/>
                  <a:pt x="1047226" y="0"/>
                  <a:pt x="1442907" y="93677"/>
                </a:cubicBezTo>
                <a:cubicBezTo>
                  <a:pt x="1838588" y="187354"/>
                  <a:pt x="2175545" y="166381"/>
                  <a:pt x="2374084" y="655739"/>
                </a:cubicBezTo>
                <a:cubicBezTo>
                  <a:pt x="2572623" y="1145097"/>
                  <a:pt x="2603383" y="2087460"/>
                  <a:pt x="2634143" y="3029823"/>
                </a:cubicBezTo>
              </a:path>
            </a:pathLst>
          </a:cu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ablo Vázquez\Documents\TRABALLO\I+D\DEPFET\Irradiation Santiago\Pictures\setup\0508201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345" y="951898"/>
            <a:ext cx="5376654" cy="4032491"/>
          </a:xfrm>
          <a:prstGeom prst="rect">
            <a:avLst/>
          </a:prstGeom>
          <a:noFill/>
        </p:spPr>
      </p:pic>
      <p:pic>
        <p:nvPicPr>
          <p:cNvPr id="30726" name="Picture 6" descr="C:\Users\Pablo Vázquez\Documents\TRABALLO\I+D\DEPFET\Irradiation Santiago\Pictures\pcb adaptor\Imagen 021.jpg"/>
          <p:cNvPicPr>
            <a:picLocks noChangeAspect="1" noChangeArrowheads="1"/>
          </p:cNvPicPr>
          <p:nvPr/>
        </p:nvPicPr>
        <p:blipFill>
          <a:blip r:embed="rId3" cstate="print"/>
          <a:srcRect l="35891" t="37391" r="35728" b="38818"/>
          <a:stretch>
            <a:fillRect/>
          </a:stretch>
        </p:blipFill>
        <p:spPr bwMode="auto">
          <a:xfrm>
            <a:off x="-1202" y="3717035"/>
            <a:ext cx="4995946" cy="3140966"/>
          </a:xfrm>
          <a:prstGeom prst="rect">
            <a:avLst/>
          </a:prstGeom>
          <a:noFill/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(inside the bunker)</a:t>
            </a:r>
            <a:endParaRPr lang="en-US" dirty="0"/>
          </a:p>
        </p:txBody>
      </p:sp>
      <p:pic>
        <p:nvPicPr>
          <p:cNvPr id="30727" name="Picture 7" descr="C:\Users\Pablo Vázquez\Documents\TRABALLO\I+D\DEPFET\Irradiation Santiago\Pictures\setup\24062010036.jpg"/>
          <p:cNvPicPr>
            <a:picLocks noChangeAspect="1" noChangeArrowheads="1"/>
          </p:cNvPicPr>
          <p:nvPr/>
        </p:nvPicPr>
        <p:blipFill>
          <a:blip r:embed="rId4" cstate="print"/>
          <a:srcRect l="20594" t="30783" r="21087" b="27227"/>
          <a:stretch>
            <a:fillRect/>
          </a:stretch>
        </p:blipFill>
        <p:spPr bwMode="auto">
          <a:xfrm>
            <a:off x="1" y="1124720"/>
            <a:ext cx="4693904" cy="2534708"/>
          </a:xfrm>
          <a:prstGeom prst="rect">
            <a:avLst/>
          </a:prstGeom>
          <a:noFill/>
        </p:spPr>
      </p:pic>
      <p:pic>
        <p:nvPicPr>
          <p:cNvPr id="30728" name="Picture 8" descr="C:\Users\Pablo Vázquez\Documents\TRABALLO\I+D\DEPFET\Irradiation Santiago\Pictures\setup\24062010038.jpg"/>
          <p:cNvPicPr>
            <a:picLocks noChangeAspect="1" noChangeArrowheads="1"/>
          </p:cNvPicPr>
          <p:nvPr/>
        </p:nvPicPr>
        <p:blipFill>
          <a:blip r:embed="rId5" cstate="print"/>
          <a:srcRect l="15597" t="5669" r="23048" b="9315"/>
          <a:stretch>
            <a:fillRect/>
          </a:stretch>
        </p:blipFill>
        <p:spPr bwMode="auto">
          <a:xfrm>
            <a:off x="6047533" y="3601821"/>
            <a:ext cx="3133304" cy="3256179"/>
          </a:xfrm>
          <a:prstGeom prst="rect">
            <a:avLst/>
          </a:prstGeom>
          <a:noFill/>
        </p:spPr>
      </p:pic>
      <p:sp>
        <p:nvSpPr>
          <p:cNvPr id="52" name="51 CuadroTexto"/>
          <p:cNvSpPr txBox="1"/>
          <p:nvPr/>
        </p:nvSpPr>
        <p:spPr>
          <a:xfrm>
            <a:off x="7111110" y="609396"/>
            <a:ext cx="1547218" cy="4001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u="none" baseline="30000" dirty="0" smtClean="0">
                <a:latin typeface="Comic Sans MS" pitchFamily="66" charset="0"/>
              </a:rPr>
              <a:t>60</a:t>
            </a:r>
            <a:r>
              <a:rPr lang="en-US" u="none" dirty="0" smtClean="0">
                <a:latin typeface="Comic Sans MS" pitchFamily="66" charset="0"/>
              </a:rPr>
              <a:t>Co source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7705016" y="3700433"/>
            <a:ext cx="917238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u="none" dirty="0" smtClean="0">
                <a:latin typeface="Comic Sans MS" pitchFamily="66" charset="0"/>
              </a:rPr>
              <a:t>2mm </a:t>
            </a:r>
            <a:r>
              <a:rPr lang="en-US" sz="1600" u="none" dirty="0" err="1" smtClean="0">
                <a:latin typeface="Comic Sans MS" pitchFamily="66" charset="0"/>
              </a:rPr>
              <a:t>Pb</a:t>
            </a:r>
            <a:endParaRPr lang="en-US" sz="1600" u="none" dirty="0" smtClean="0">
              <a:latin typeface="Comic Sans MS" pitchFamily="66" charset="0"/>
            </a:endParaRPr>
          </a:p>
          <a:p>
            <a:r>
              <a:rPr lang="en-US" sz="1600" u="none" dirty="0" smtClean="0">
                <a:latin typeface="Comic Sans MS" pitchFamily="66" charset="0"/>
              </a:rPr>
              <a:t>1mm Al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529070" y="5733280"/>
            <a:ext cx="3980694" cy="70788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none" dirty="0" smtClean="0">
                <a:latin typeface="Comic Sans MS" pitchFamily="66" charset="0"/>
              </a:rPr>
              <a:t>Ionizing chamber (PTW 30013)</a:t>
            </a:r>
            <a:br>
              <a:rPr lang="en-US" u="none" dirty="0" smtClean="0">
                <a:latin typeface="Comic Sans MS" pitchFamily="66" charset="0"/>
              </a:rPr>
            </a:br>
            <a:r>
              <a:rPr lang="en-US" u="none" dirty="0" smtClean="0">
                <a:latin typeface="Comic Sans MS" pitchFamily="66" charset="0"/>
              </a:rPr>
              <a:t>for dose measurement</a:t>
            </a:r>
          </a:p>
        </p:txBody>
      </p:sp>
      <p:cxnSp>
        <p:nvCxnSpPr>
          <p:cNvPr id="59" name="58 Conector recto de flecha"/>
          <p:cNvCxnSpPr>
            <a:endCxn id="58" idx="0"/>
          </p:cNvCxnSpPr>
          <p:nvPr/>
        </p:nvCxnSpPr>
        <p:spPr bwMode="auto">
          <a:xfrm rot="5400000">
            <a:off x="7474759" y="5086654"/>
            <a:ext cx="691284" cy="60196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pablo.vazquez@usc.es</a:t>
            </a:r>
            <a:r>
              <a:rPr lang="en-US" u="none" smtClean="0"/>
              <a:t>  5</a:t>
            </a:r>
            <a:r>
              <a:rPr lang="en-US" u="none" baseline="30000" smtClean="0"/>
              <a:t>th</a:t>
            </a:r>
            <a:r>
              <a:rPr lang="en-US" u="none" smtClean="0"/>
              <a:t> </a:t>
            </a:r>
            <a:r>
              <a:rPr lang="it-IT" u="none" smtClean="0"/>
              <a:t> DEPFET meeting, 29Sep-1Oct, Valencia</a:t>
            </a:r>
            <a:endParaRPr lang="it-IT" u="none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4-Quadrant 2-Transistor structures</a:t>
            </a:r>
            <a:endParaRPr lang="en-US" dirty="0"/>
          </a:p>
        </p:txBody>
      </p:sp>
      <p:pic>
        <p:nvPicPr>
          <p:cNvPr id="32772" name="Picture 4" descr="C:\Users\Pablo Vázquez\Documents\TRABALLO\I+D\DEPFET\Irradiation Santiago\Pictures\schemes\MOS Santiago CloseUp.png"/>
          <p:cNvPicPr>
            <a:picLocks noChangeAspect="1" noChangeArrowheads="1"/>
          </p:cNvPicPr>
          <p:nvPr/>
        </p:nvPicPr>
        <p:blipFill>
          <a:blip r:embed="rId2" cstate="print"/>
          <a:srcRect l="1185" t="7041" r="8128" b="7529"/>
          <a:stretch>
            <a:fillRect/>
          </a:stretch>
        </p:blipFill>
        <p:spPr bwMode="auto">
          <a:xfrm>
            <a:off x="5874713" y="3483266"/>
            <a:ext cx="3571634" cy="3364583"/>
          </a:xfrm>
          <a:prstGeom prst="rect">
            <a:avLst/>
          </a:prstGeom>
          <a:noFill/>
        </p:spPr>
      </p:pic>
      <p:pic>
        <p:nvPicPr>
          <p:cNvPr id="32776" name="Picture 8" descr="C:\Users\Pablo Vázquez\Documents\TRABALLO\I+D\DEPFET\Irradiation Santiago\Pictures\schemes\MOS-Santiago_de_Compostella.png"/>
          <p:cNvPicPr>
            <a:picLocks noChangeAspect="1" noChangeArrowheads="1"/>
          </p:cNvPicPr>
          <p:nvPr/>
        </p:nvPicPr>
        <p:blipFill>
          <a:blip r:embed="rId3" cstate="print"/>
          <a:srcRect l="1184" t="23624" r="981" b="23682"/>
          <a:stretch>
            <a:fillRect/>
          </a:stretch>
        </p:blipFill>
        <p:spPr bwMode="auto">
          <a:xfrm>
            <a:off x="3224790" y="890691"/>
            <a:ext cx="6682412" cy="2543873"/>
          </a:xfrm>
          <a:prstGeom prst="rect">
            <a:avLst/>
          </a:prstGeom>
          <a:noFill/>
        </p:spPr>
      </p:pic>
      <p:pic>
        <p:nvPicPr>
          <p:cNvPr id="32778" name="Picture 10" descr="C:\Users\Pablo Vázquez\Documents\TRABALLO\I+D\DEPFET\Irradiation Santiago\Pictures\schemes\MOSFET Q2-7.png"/>
          <p:cNvPicPr>
            <a:picLocks noChangeAspect="1" noChangeArrowheads="1"/>
          </p:cNvPicPr>
          <p:nvPr/>
        </p:nvPicPr>
        <p:blipFill>
          <a:blip r:embed="rId4" cstate="print"/>
          <a:srcRect l="6910" t="30813" r="14755" b="24481"/>
          <a:stretch>
            <a:fillRect/>
          </a:stretch>
        </p:blipFill>
        <p:spPr bwMode="auto">
          <a:xfrm>
            <a:off x="344439" y="2888736"/>
            <a:ext cx="4954203" cy="3996684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402046" y="1067113"/>
            <a:ext cx="2707529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u="none" dirty="0" smtClean="0">
                <a:latin typeface="Comic Sans MS" pitchFamily="66" charset="0"/>
              </a:rPr>
              <a:t>Instrumentation limited to 30 transistors over 172</a:t>
            </a:r>
          </a:p>
          <a:p>
            <a:pPr algn="l"/>
            <a:r>
              <a:rPr lang="en-US" sz="1600" u="none" dirty="0" smtClean="0">
                <a:latin typeface="Comic Sans MS" pitchFamily="66" charset="0"/>
              </a:rPr>
              <a:t>QI -&gt; 7</a:t>
            </a:r>
          </a:p>
          <a:p>
            <a:pPr algn="l"/>
            <a:r>
              <a:rPr lang="en-US" sz="1600" u="none" dirty="0" smtClean="0">
                <a:latin typeface="Comic Sans MS" pitchFamily="66" charset="0"/>
              </a:rPr>
              <a:t>QII -&gt; 11</a:t>
            </a:r>
          </a:p>
          <a:p>
            <a:pPr algn="l"/>
            <a:r>
              <a:rPr lang="en-US" sz="1600" u="none" dirty="0" smtClean="0">
                <a:latin typeface="Comic Sans MS" pitchFamily="66" charset="0"/>
              </a:rPr>
              <a:t>QIV - &gt;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9654" y="1239933"/>
            <a:ext cx="6451984" cy="748891"/>
          </a:xfrm>
        </p:spPr>
        <p:txBody>
          <a:bodyPr/>
          <a:lstStyle/>
          <a:p>
            <a:r>
              <a:rPr lang="en-US" dirty="0" smtClean="0"/>
              <a:t>Different biasing voltages were chosen to be applied during irradiation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5" y="203200"/>
            <a:ext cx="7604124" cy="48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Transistor biasing during irradiation</a:t>
            </a:r>
            <a:endParaRPr lang="en-US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210" y="894292"/>
            <a:ext cx="2707529" cy="596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2475899" y="2737716"/>
          <a:ext cx="2174876" cy="318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62"/>
                <a:gridCol w="505016"/>
                <a:gridCol w="970598"/>
              </a:tblGrid>
              <a:tr h="29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err="1" smtClean="0">
                          <a:latin typeface="Calibri" pitchFamily="34" charset="0"/>
                          <a:ea typeface="Calibri"/>
                        </a:rPr>
                        <a:t>Voltage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1" i="0" u="none" strike="noStrike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err="1" smtClean="0">
                          <a:latin typeface="Calibri" pitchFamily="34" charset="0"/>
                          <a:ea typeface="Calibri"/>
                        </a:rPr>
                        <a:t>Transistors</a:t>
                      </a:r>
                      <a:endParaRPr lang="gl-ES" sz="1600" dirty="0" smtClean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IG,</a:t>
                      </a:r>
                      <a:r>
                        <a:rPr lang="gl-ES" sz="1600" dirty="0" err="1" smtClean="0">
                          <a:latin typeface="Calibri" pitchFamily="34" charset="0"/>
                          <a:ea typeface="Calibri"/>
                        </a:rPr>
                        <a:t>bulk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all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Vs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all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Vd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37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23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err="1" smtClean="0">
                          <a:latin typeface="Calibri" pitchFamily="34" charset="0"/>
                          <a:ea typeface="Calibri"/>
                        </a:rPr>
                        <a:t>Vgs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6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l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Calibri"/>
                          <a:cs typeface="+mn-cs"/>
                        </a:rPr>
                        <a:t>6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24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8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gl-ES" sz="1600" dirty="0" smtClean="0">
                          <a:latin typeface="Calibri" pitchFamily="34" charset="0"/>
                          <a:ea typeface="Calibri"/>
                        </a:rPr>
                        <a:t>6</a:t>
                      </a:r>
                      <a:endParaRPr lang="en-US" sz="16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9654" y="1009650"/>
            <a:ext cx="6797626" cy="4666023"/>
          </a:xfrm>
        </p:spPr>
        <p:txBody>
          <a:bodyPr>
            <a:normAutofit/>
          </a:bodyPr>
          <a:lstStyle/>
          <a:p>
            <a:r>
              <a:rPr lang="gl-ES" dirty="0" smtClean="0"/>
              <a:t>OK =&gt;</a:t>
            </a:r>
          </a:p>
          <a:p>
            <a:pPr lvl="1"/>
            <a:r>
              <a:rPr lang="gl-ES" dirty="0" smtClean="0"/>
              <a:t>IV curve fine, can </a:t>
            </a:r>
            <a:r>
              <a:rPr lang="gl-ES" dirty="0" err="1" smtClean="0"/>
              <a:t>connect</a:t>
            </a:r>
            <a:r>
              <a:rPr lang="gl-ES" dirty="0" smtClean="0"/>
              <a:t> </a:t>
            </a:r>
            <a:r>
              <a:rPr lang="gl-ES" dirty="0" err="1" smtClean="0"/>
              <a:t>InternalGate</a:t>
            </a:r>
            <a:endParaRPr lang="gl-ES" dirty="0" smtClean="0"/>
          </a:p>
          <a:p>
            <a:r>
              <a:rPr lang="gl-ES" dirty="0" err="1" smtClean="0"/>
              <a:t>notOK</a:t>
            </a:r>
            <a:r>
              <a:rPr lang="gl-ES" dirty="0" smtClean="0"/>
              <a:t> =&gt;</a:t>
            </a:r>
          </a:p>
          <a:p>
            <a:pPr lvl="1"/>
            <a:r>
              <a:rPr lang="gl-ES" dirty="0" err="1" smtClean="0"/>
              <a:t>cannot</a:t>
            </a:r>
            <a:r>
              <a:rPr lang="gl-ES" dirty="0" smtClean="0"/>
              <a:t> </a:t>
            </a:r>
            <a:r>
              <a:rPr lang="gl-ES" dirty="0" err="1" smtClean="0"/>
              <a:t>connect</a:t>
            </a:r>
            <a:r>
              <a:rPr lang="gl-ES" dirty="0" smtClean="0"/>
              <a:t> IG (</a:t>
            </a:r>
            <a:r>
              <a:rPr lang="gl-ES" dirty="0" err="1" smtClean="0"/>
              <a:t>Gate-IG</a:t>
            </a:r>
            <a:r>
              <a:rPr lang="gl-ES" dirty="0" smtClean="0"/>
              <a:t> </a:t>
            </a:r>
            <a:r>
              <a:rPr lang="gl-ES" dirty="0" err="1" smtClean="0"/>
              <a:t>short</a:t>
            </a:r>
            <a:r>
              <a:rPr lang="gl-ES" dirty="0" smtClean="0"/>
              <a:t>), I=</a:t>
            </a:r>
            <a:r>
              <a:rPr lang="gl-ES" dirty="0" err="1" smtClean="0"/>
              <a:t>cte</a:t>
            </a:r>
            <a:r>
              <a:rPr lang="gl-ES" dirty="0" smtClean="0"/>
              <a:t> for </a:t>
            </a:r>
            <a:r>
              <a:rPr lang="gl-ES" dirty="0" err="1" smtClean="0"/>
              <a:t>just</a:t>
            </a:r>
            <a:r>
              <a:rPr lang="gl-ES" dirty="0" smtClean="0"/>
              <a:t> </a:t>
            </a:r>
            <a:r>
              <a:rPr lang="gl-ES" dirty="0" err="1" smtClean="0"/>
              <a:t>one</a:t>
            </a:r>
            <a:r>
              <a:rPr lang="gl-ES" dirty="0" smtClean="0"/>
              <a:t> </a:t>
            </a:r>
            <a:r>
              <a:rPr lang="gl-ES" dirty="0" err="1" smtClean="0"/>
              <a:t>irradiation</a:t>
            </a:r>
            <a:r>
              <a:rPr lang="gl-ES" dirty="0" smtClean="0"/>
              <a:t> </a:t>
            </a:r>
            <a:r>
              <a:rPr lang="gl-ES" dirty="0" err="1" smtClean="0"/>
              <a:t>step</a:t>
            </a:r>
            <a:r>
              <a:rPr lang="gl-ES" dirty="0" smtClean="0"/>
              <a:t>, </a:t>
            </a:r>
            <a:r>
              <a:rPr lang="gl-ES" dirty="0" err="1" smtClean="0"/>
              <a:t>double</a:t>
            </a:r>
            <a:r>
              <a:rPr lang="gl-ES" dirty="0" smtClean="0"/>
              <a:t> </a:t>
            </a:r>
            <a:r>
              <a:rPr lang="gl-ES" dirty="0" err="1" smtClean="0"/>
              <a:t>slope</a:t>
            </a:r>
            <a:r>
              <a:rPr lang="gl-ES" dirty="0" smtClean="0"/>
              <a:t> in IV curve, </a:t>
            </a:r>
            <a:r>
              <a:rPr lang="gl-ES" dirty="0" err="1" smtClean="0"/>
              <a:t>Igs</a:t>
            </a:r>
            <a:r>
              <a:rPr lang="gl-ES" dirty="0" smtClean="0"/>
              <a:t> = </a:t>
            </a:r>
            <a:r>
              <a:rPr lang="gl-ES" dirty="0" err="1" smtClean="0"/>
              <a:t>Overflow</a:t>
            </a:r>
            <a:r>
              <a:rPr lang="gl-ES" dirty="0" smtClean="0"/>
              <a:t> for </a:t>
            </a:r>
            <a:r>
              <a:rPr lang="gl-ES" dirty="0" err="1" smtClean="0"/>
              <a:t>certain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 values…</a:t>
            </a:r>
          </a:p>
          <a:p>
            <a:r>
              <a:rPr lang="gl-ES" dirty="0" smtClean="0"/>
              <a:t>KO =&gt;</a:t>
            </a:r>
          </a:p>
          <a:p>
            <a:pPr lvl="1"/>
            <a:r>
              <a:rPr lang="gl-ES" dirty="0" smtClean="0"/>
              <a:t>I=</a:t>
            </a:r>
            <a:r>
              <a:rPr lang="gl-ES" dirty="0" err="1" smtClean="0"/>
              <a:t>cte</a:t>
            </a:r>
            <a:r>
              <a:rPr lang="gl-ES" dirty="0" smtClean="0"/>
              <a:t> or </a:t>
            </a:r>
            <a:r>
              <a:rPr lang="gl-ES" dirty="0" err="1" smtClean="0"/>
              <a:t>Overflow</a:t>
            </a:r>
            <a:r>
              <a:rPr lang="gl-ES" dirty="0" smtClean="0"/>
              <a:t> (&gt;2mA) for </a:t>
            </a:r>
            <a:r>
              <a:rPr lang="gl-ES" dirty="0" err="1" smtClean="0"/>
              <a:t>several</a:t>
            </a:r>
            <a:r>
              <a:rPr lang="gl-ES" dirty="0" smtClean="0"/>
              <a:t> </a:t>
            </a:r>
            <a:r>
              <a:rPr lang="gl-ES" dirty="0" err="1" smtClean="0"/>
              <a:t>steps</a:t>
            </a:r>
            <a:r>
              <a:rPr lang="gl-ES" dirty="0" smtClean="0"/>
              <a:t>, sinusoidal </a:t>
            </a:r>
            <a:r>
              <a:rPr lang="gl-ES" dirty="0" err="1" smtClean="0"/>
              <a:t>shape</a:t>
            </a:r>
            <a:endParaRPr lang="en-US" dirty="0" smtClean="0"/>
          </a:p>
          <a:p>
            <a:r>
              <a:rPr lang="en-US" dirty="0" smtClean="0"/>
              <a:t>Status before irradiation</a:t>
            </a:r>
          </a:p>
          <a:p>
            <a:pPr lvl="1"/>
            <a:r>
              <a:rPr lang="gl-ES" dirty="0" smtClean="0"/>
              <a:t>OK = 55%; </a:t>
            </a:r>
            <a:r>
              <a:rPr lang="gl-ES" dirty="0" err="1" smtClean="0"/>
              <a:t>notOK</a:t>
            </a:r>
            <a:r>
              <a:rPr lang="gl-ES" dirty="0" smtClean="0"/>
              <a:t> = 40%; KO = 5%</a:t>
            </a:r>
            <a:endParaRPr lang="en-US" dirty="0" smtClean="0"/>
          </a:p>
          <a:p>
            <a:r>
              <a:rPr lang="en-US" dirty="0" smtClean="0"/>
              <a:t>Status after irradiation + annealing</a:t>
            </a:r>
          </a:p>
          <a:p>
            <a:pPr lvl="1"/>
            <a:r>
              <a:rPr lang="en-US" dirty="0" smtClean="0"/>
              <a:t>OK = 37%; </a:t>
            </a:r>
            <a:r>
              <a:rPr lang="en-US" dirty="0" err="1" smtClean="0"/>
              <a:t>notOK</a:t>
            </a:r>
            <a:r>
              <a:rPr lang="en-US" dirty="0" smtClean="0"/>
              <a:t> = 27%; KO = 25%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35725" y="203200"/>
            <a:ext cx="7604124" cy="481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transistors during irradiation</a:t>
            </a:r>
            <a:endParaRPr lang="en-US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5156725" y="4811568"/>
          <a:ext cx="4577656" cy="1644336"/>
        </p:xfrm>
        <a:graphic>
          <a:graphicData uri="http://schemas.openxmlformats.org/drawingml/2006/table">
            <a:tbl>
              <a:tblPr/>
              <a:tblGrid>
                <a:gridCol w="588962"/>
                <a:gridCol w="242407"/>
                <a:gridCol w="242407"/>
                <a:gridCol w="242407"/>
                <a:gridCol w="242407"/>
                <a:gridCol w="242407"/>
                <a:gridCol w="242407"/>
                <a:gridCol w="242407"/>
                <a:gridCol w="242407"/>
                <a:gridCol w="205678"/>
                <a:gridCol w="205678"/>
                <a:gridCol w="205678"/>
                <a:gridCol w="205678"/>
                <a:gridCol w="242407"/>
                <a:gridCol w="154259"/>
                <a:gridCol w="154259"/>
                <a:gridCol w="308518"/>
                <a:gridCol w="367283"/>
              </a:tblGrid>
              <a:tr h="192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column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Shorts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Rgig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2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notOK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775743" y="951899"/>
          <a:ext cx="1920622" cy="3699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79"/>
                <a:gridCol w="547688"/>
                <a:gridCol w="505708"/>
                <a:gridCol w="480447"/>
              </a:tblGrid>
              <a:tr h="39565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gl-ES" sz="1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Step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Mrad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gl-ES" sz="1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InternalGate</a:t>
                      </a:r>
                      <a:r>
                        <a:rPr lang="gl-ES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/>
                      </a:r>
                      <a:br>
                        <a:rPr lang="gl-ES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</a:br>
                      <a:r>
                        <a:rPr lang="gl-ES" sz="1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connected</a:t>
                      </a:r>
                      <a:r>
                        <a:rPr lang="gl-ES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?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gl-ES" sz="1400" dirty="0" smtClean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</a:tr>
              <a:tr h="2062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gl-ES" sz="1400" b="1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yes</a:t>
                      </a:r>
                      <a:endParaRPr lang="gl-ES" sz="1400" b="1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gl-ES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+mn-cs"/>
                        </a:rPr>
                        <a:t>no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33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27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S1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28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S2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23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37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S3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23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37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S4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23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37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S5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23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37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S6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22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38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S7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21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39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S8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S9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S10</a:t>
                      </a:r>
                      <a:endParaRPr lang="en-US" sz="140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S11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gl-ES" sz="14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S12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gl-ES" sz="1400" b="0" dirty="0" err="1" smtClean="0">
                          <a:latin typeface="Calibri" pitchFamily="34" charset="0"/>
                        </a:rPr>
                        <a:t>anneal</a:t>
                      </a:r>
                      <a:endParaRPr lang="en-US" b="0" dirty="0">
                        <a:latin typeface="Calibri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</a:rPr>
                        <a:t>60</a:t>
                      </a:r>
                      <a:endParaRPr lang="en-US" sz="1400" dirty="0">
                        <a:latin typeface="Calibri" pitchFamily="34" charset="0"/>
                        <a:ea typeface="Calibri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8 Elipse"/>
          <p:cNvSpPr/>
          <p:nvPr/>
        </p:nvSpPr>
        <p:spPr bwMode="auto">
          <a:xfrm>
            <a:off x="2360685" y="4235498"/>
            <a:ext cx="2649922" cy="51846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9215917" y="1585576"/>
            <a:ext cx="460857" cy="288035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11 Conector recto"/>
          <p:cNvCxnSpPr>
            <a:stCxn id="9" idx="7"/>
            <a:endCxn id="10" idx="2"/>
          </p:cNvCxnSpPr>
          <p:nvPr/>
        </p:nvCxnSpPr>
        <p:spPr bwMode="auto">
          <a:xfrm rot="5400000" flipH="1" flipV="1">
            <a:off x="5628311" y="723819"/>
            <a:ext cx="2581831" cy="4593382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52450" y="1009650"/>
            <a:ext cx="8951503" cy="5472113"/>
          </a:xfrm>
        </p:spPr>
        <p:txBody>
          <a:bodyPr/>
          <a:lstStyle/>
          <a:p>
            <a:r>
              <a:rPr lang="gl-ES" dirty="0" err="1" smtClean="0"/>
              <a:t>Ids</a:t>
            </a:r>
            <a:r>
              <a:rPr lang="gl-ES" dirty="0" smtClean="0"/>
              <a:t> is </a:t>
            </a:r>
            <a:r>
              <a:rPr lang="gl-ES" dirty="0" err="1" smtClean="0"/>
              <a:t>made</a:t>
            </a:r>
            <a:r>
              <a:rPr lang="gl-ES" dirty="0" smtClean="0"/>
              <a:t> positive to be </a:t>
            </a:r>
            <a:r>
              <a:rPr lang="gl-ES" dirty="0" err="1" smtClean="0"/>
              <a:t>able</a:t>
            </a:r>
            <a:r>
              <a:rPr lang="gl-ES" dirty="0" smtClean="0"/>
              <a:t> to </a:t>
            </a:r>
            <a:r>
              <a:rPr lang="gl-ES" dirty="0" err="1" smtClean="0"/>
              <a:t>calculate</a:t>
            </a:r>
            <a:r>
              <a:rPr lang="gl-ES" dirty="0" smtClean="0"/>
              <a:t>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square</a:t>
            </a:r>
            <a:r>
              <a:rPr lang="gl-ES" dirty="0" smtClean="0"/>
              <a:t> </a:t>
            </a:r>
            <a:r>
              <a:rPr lang="gl-ES" dirty="0" err="1" smtClean="0"/>
              <a:t>root</a:t>
            </a:r>
            <a:endParaRPr lang="gl-ES" dirty="0" smtClean="0"/>
          </a:p>
          <a:p>
            <a:pPr lvl="1"/>
            <a:r>
              <a:rPr lang="gl-ES" dirty="0" err="1" smtClean="0"/>
              <a:t>Ids</a:t>
            </a:r>
            <a:r>
              <a:rPr lang="gl-ES" dirty="0" smtClean="0"/>
              <a:t> = </a:t>
            </a:r>
            <a:r>
              <a:rPr lang="gl-ES" dirty="0" err="1" smtClean="0"/>
              <a:t>Ids</a:t>
            </a:r>
            <a:r>
              <a:rPr lang="gl-ES" dirty="0" smtClean="0"/>
              <a:t> - </a:t>
            </a:r>
            <a:r>
              <a:rPr lang="gl-ES" dirty="0" err="1" smtClean="0"/>
              <a:t>Ids</a:t>
            </a:r>
            <a:r>
              <a:rPr lang="gl-ES" baseline="-25000" dirty="0" err="1" smtClean="0"/>
              <a:t>min</a:t>
            </a:r>
            <a:r>
              <a:rPr lang="gl-ES" dirty="0" smtClean="0"/>
              <a:t> in case </a:t>
            </a:r>
            <a:r>
              <a:rPr lang="gl-ES" dirty="0" err="1" smtClean="0"/>
              <a:t>Ids</a:t>
            </a:r>
            <a:r>
              <a:rPr lang="gl-ES" baseline="-25000" dirty="0" err="1" smtClean="0"/>
              <a:t>min</a:t>
            </a:r>
            <a:r>
              <a:rPr lang="gl-ES" dirty="0" smtClean="0"/>
              <a:t> &lt; 0</a:t>
            </a:r>
          </a:p>
          <a:p>
            <a:r>
              <a:rPr lang="gl-ES" dirty="0" smtClean="0"/>
              <a:t>The linear </a:t>
            </a:r>
            <a:r>
              <a:rPr lang="gl-ES" dirty="0" err="1" smtClean="0"/>
              <a:t>trend</a:t>
            </a:r>
            <a:r>
              <a:rPr lang="gl-ES" dirty="0" smtClean="0"/>
              <a:t> </a:t>
            </a:r>
            <a:r>
              <a:rPr lang="gl-ES" dirty="0" err="1" smtClean="0"/>
              <a:t>of</a:t>
            </a:r>
            <a:r>
              <a:rPr lang="gl-ES" dirty="0" smtClean="0"/>
              <a:t> </a:t>
            </a:r>
            <a:r>
              <a:rPr lang="gl-ES" dirty="0" err="1" smtClean="0"/>
              <a:t>the</a:t>
            </a:r>
            <a:r>
              <a:rPr lang="gl-ES" dirty="0" smtClean="0"/>
              <a:t> curve </a:t>
            </a:r>
            <a:r>
              <a:rPr lang="gl-ES" dirty="0" err="1" smtClean="0"/>
              <a:t>sqrt</a:t>
            </a:r>
            <a:r>
              <a:rPr lang="gl-ES" dirty="0" smtClean="0"/>
              <a:t>(</a:t>
            </a:r>
            <a:r>
              <a:rPr lang="gl-ES" dirty="0" err="1" smtClean="0"/>
              <a:t>Ids</a:t>
            </a:r>
            <a:r>
              <a:rPr lang="gl-ES" dirty="0" smtClean="0"/>
              <a:t>) </a:t>
            </a:r>
            <a:r>
              <a:rPr lang="gl-ES" dirty="0" err="1" smtClean="0"/>
              <a:t>vs</a:t>
            </a:r>
            <a:r>
              <a:rPr lang="gl-ES" dirty="0" smtClean="0"/>
              <a:t> </a:t>
            </a:r>
            <a:r>
              <a:rPr lang="gl-ES" dirty="0" err="1" smtClean="0"/>
              <a:t>Vgs</a:t>
            </a:r>
            <a:r>
              <a:rPr lang="gl-ES" dirty="0" smtClean="0"/>
              <a:t> is </a:t>
            </a:r>
            <a:r>
              <a:rPr lang="gl-ES" dirty="0" err="1" smtClean="0"/>
              <a:t>searched</a:t>
            </a:r>
            <a:endParaRPr lang="gl-ES" dirty="0" smtClean="0"/>
          </a:p>
          <a:p>
            <a:pPr lvl="1"/>
            <a:r>
              <a:rPr lang="gl-ES" dirty="0" smtClean="0"/>
              <a:t>A </a:t>
            </a:r>
            <a:r>
              <a:rPr lang="gl-ES" dirty="0" err="1" smtClean="0"/>
              <a:t>loop</a:t>
            </a:r>
            <a:r>
              <a:rPr lang="gl-ES" dirty="0" smtClean="0"/>
              <a:t> </a:t>
            </a:r>
            <a:r>
              <a:rPr lang="gl-ES" dirty="0" err="1" smtClean="0"/>
              <a:t>selects</a:t>
            </a:r>
            <a:r>
              <a:rPr lang="gl-ES" dirty="0" smtClean="0"/>
              <a:t> </a:t>
            </a:r>
            <a:r>
              <a:rPr lang="gl-ES" dirty="0" err="1" smtClean="0"/>
              <a:t>groups</a:t>
            </a:r>
            <a:r>
              <a:rPr lang="gl-ES" dirty="0" smtClean="0"/>
              <a:t> </a:t>
            </a:r>
            <a:r>
              <a:rPr lang="gl-ES" dirty="0" err="1" smtClean="0"/>
              <a:t>of</a:t>
            </a:r>
            <a:r>
              <a:rPr lang="gl-ES" dirty="0" smtClean="0"/>
              <a:t> 10 </a:t>
            </a:r>
            <a:r>
              <a:rPr lang="gl-ES" dirty="0" err="1" smtClean="0"/>
              <a:t>points</a:t>
            </a:r>
            <a:r>
              <a:rPr lang="gl-ES" dirty="0" smtClean="0"/>
              <a:t> and </a:t>
            </a:r>
            <a:r>
              <a:rPr lang="gl-ES" dirty="0" err="1" smtClean="0"/>
              <a:t>fit</a:t>
            </a:r>
            <a:r>
              <a:rPr lang="gl-ES" dirty="0" smtClean="0"/>
              <a:t> </a:t>
            </a:r>
            <a:r>
              <a:rPr lang="gl-ES" dirty="0" err="1" smtClean="0"/>
              <a:t>them</a:t>
            </a:r>
            <a:r>
              <a:rPr lang="gl-ES" dirty="0" smtClean="0"/>
              <a:t> to a </a:t>
            </a:r>
            <a:r>
              <a:rPr lang="gl-ES" dirty="0" err="1" smtClean="0"/>
              <a:t>straight</a:t>
            </a:r>
            <a:r>
              <a:rPr lang="gl-ES" dirty="0" smtClean="0"/>
              <a:t> </a:t>
            </a:r>
            <a:r>
              <a:rPr lang="gl-ES" dirty="0" err="1" smtClean="0"/>
              <a:t>line</a:t>
            </a:r>
            <a:r>
              <a:rPr lang="gl-ES" dirty="0" smtClean="0"/>
              <a:t>. The </a:t>
            </a:r>
            <a:r>
              <a:rPr lang="gl-ES" dirty="0" err="1" smtClean="0"/>
              <a:t>fit</a:t>
            </a:r>
            <a:r>
              <a:rPr lang="gl-ES" dirty="0" smtClean="0"/>
              <a:t> </a:t>
            </a:r>
            <a:r>
              <a:rPr lang="gl-ES" dirty="0" err="1" smtClean="0"/>
              <a:t>with</a:t>
            </a:r>
            <a:r>
              <a:rPr lang="gl-ES" dirty="0" smtClean="0"/>
              <a:t>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highest</a:t>
            </a:r>
            <a:r>
              <a:rPr lang="gl-ES" dirty="0" smtClean="0"/>
              <a:t> </a:t>
            </a:r>
            <a:r>
              <a:rPr lang="gl-ES" dirty="0" err="1" smtClean="0"/>
              <a:t>slope</a:t>
            </a:r>
            <a:r>
              <a:rPr lang="gl-ES" dirty="0" smtClean="0"/>
              <a:t> is </a:t>
            </a:r>
            <a:r>
              <a:rPr lang="gl-ES" dirty="0" err="1" smtClean="0"/>
              <a:t>selected</a:t>
            </a:r>
            <a:r>
              <a:rPr lang="gl-ES" dirty="0" smtClean="0"/>
              <a:t> and </a:t>
            </a:r>
            <a:r>
              <a:rPr lang="gl-ES" dirty="0" err="1" smtClean="0"/>
              <a:t>it</a:t>
            </a:r>
            <a:r>
              <a:rPr lang="gl-ES" dirty="0" smtClean="0"/>
              <a:t> </a:t>
            </a:r>
            <a:r>
              <a:rPr lang="gl-ES" dirty="0" err="1" smtClean="0"/>
              <a:t>gives</a:t>
            </a:r>
            <a:r>
              <a:rPr lang="gl-ES" dirty="0" smtClean="0"/>
              <a:t>:</a:t>
            </a:r>
          </a:p>
          <a:p>
            <a:pPr lvl="1"/>
            <a:r>
              <a:rPr lang="gl-ES" b="1" dirty="0" err="1" smtClean="0"/>
              <a:t>Gm</a:t>
            </a:r>
            <a:r>
              <a:rPr lang="gl-ES" b="1" dirty="0" smtClean="0"/>
              <a:t>:</a:t>
            </a:r>
            <a:r>
              <a:rPr lang="gl-ES" dirty="0" smtClean="0"/>
              <a:t>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slope</a:t>
            </a:r>
            <a:r>
              <a:rPr lang="gl-ES" dirty="0" smtClean="0"/>
              <a:t> (</a:t>
            </a:r>
            <a:r>
              <a:rPr lang="gl-ES" dirty="0" err="1" smtClean="0"/>
              <a:t>which</a:t>
            </a:r>
            <a:r>
              <a:rPr lang="gl-ES" dirty="0" smtClean="0"/>
              <a:t> is </a:t>
            </a:r>
            <a:r>
              <a:rPr lang="gl-ES" dirty="0" err="1" smtClean="0"/>
              <a:t>proportional</a:t>
            </a:r>
            <a:r>
              <a:rPr lang="gl-ES" dirty="0" smtClean="0"/>
              <a:t> to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transconductance</a:t>
            </a:r>
            <a:r>
              <a:rPr lang="gl-ES" dirty="0" smtClean="0"/>
              <a:t> </a:t>
            </a:r>
            <a:r>
              <a:rPr lang="gl-ES" b="1" dirty="0" err="1" smtClean="0"/>
              <a:t>gm</a:t>
            </a:r>
            <a:r>
              <a:rPr lang="gl-ES" dirty="0" smtClean="0"/>
              <a:t>)</a:t>
            </a:r>
          </a:p>
          <a:p>
            <a:pPr lvl="2"/>
            <a:r>
              <a:rPr lang="gl-ES" dirty="0" err="1" smtClean="0"/>
              <a:t>Gm</a:t>
            </a:r>
            <a:r>
              <a:rPr lang="gl-ES" dirty="0" smtClean="0"/>
              <a:t> = ∂(√Ids)/∂Vgs ; </a:t>
            </a:r>
            <a:r>
              <a:rPr lang="gl-ES" dirty="0" err="1" smtClean="0"/>
              <a:t>gm</a:t>
            </a:r>
            <a:r>
              <a:rPr lang="gl-ES" dirty="0" smtClean="0"/>
              <a:t> = ∂(</a:t>
            </a:r>
            <a:r>
              <a:rPr lang="gl-ES" dirty="0" err="1" smtClean="0"/>
              <a:t>Ids</a:t>
            </a:r>
            <a:r>
              <a:rPr lang="gl-ES" dirty="0" smtClean="0"/>
              <a:t>)/∂Vgs </a:t>
            </a:r>
          </a:p>
          <a:p>
            <a:pPr lvl="2"/>
            <a:r>
              <a:rPr lang="gl-ES" dirty="0" err="1" smtClean="0"/>
              <a:t>gm</a:t>
            </a:r>
            <a:r>
              <a:rPr lang="gl-ES" dirty="0" smtClean="0"/>
              <a:t> = 2 </a:t>
            </a:r>
            <a:r>
              <a:rPr lang="gl-ES" dirty="0" err="1" smtClean="0"/>
              <a:t>Gm</a:t>
            </a:r>
            <a:r>
              <a:rPr lang="gl-ES" dirty="0" smtClean="0"/>
              <a:t> (</a:t>
            </a:r>
            <a:r>
              <a:rPr lang="gl-ES" dirty="0" err="1" smtClean="0"/>
              <a:t>Vgs</a:t>
            </a:r>
            <a:r>
              <a:rPr lang="gl-ES" dirty="0" smtClean="0"/>
              <a:t> - </a:t>
            </a:r>
            <a:r>
              <a:rPr lang="gl-ES" dirty="0" err="1" smtClean="0"/>
              <a:t>Vth</a:t>
            </a:r>
            <a:r>
              <a:rPr lang="gl-ES" dirty="0" smtClean="0"/>
              <a:t>) </a:t>
            </a:r>
          </a:p>
          <a:p>
            <a:pPr lvl="1"/>
            <a:r>
              <a:rPr lang="gl-ES" b="1" dirty="0" err="1" smtClean="0"/>
              <a:t>Vth</a:t>
            </a:r>
            <a:r>
              <a:rPr lang="gl-ES" dirty="0" smtClean="0"/>
              <a:t>: </a:t>
            </a:r>
            <a:r>
              <a:rPr lang="gl-ES" dirty="0" err="1" smtClean="0"/>
              <a:t>the</a:t>
            </a:r>
            <a:r>
              <a:rPr lang="gl-ES" dirty="0" smtClean="0"/>
              <a:t> cross </a:t>
            </a:r>
            <a:r>
              <a:rPr lang="gl-ES" dirty="0" err="1" smtClean="0"/>
              <a:t>with</a:t>
            </a:r>
            <a:r>
              <a:rPr lang="gl-ES" dirty="0" smtClean="0"/>
              <a:t> </a:t>
            </a:r>
            <a:r>
              <a:rPr lang="gl-ES" dirty="0" err="1" smtClean="0"/>
              <a:t>the</a:t>
            </a:r>
            <a:r>
              <a:rPr lang="gl-ES" dirty="0" smtClean="0"/>
              <a:t> </a:t>
            </a:r>
            <a:r>
              <a:rPr lang="gl-ES" dirty="0" err="1" smtClean="0"/>
              <a:t>X-axis</a:t>
            </a:r>
            <a:endParaRPr lang="gl-ES" dirty="0" smtClean="0"/>
          </a:p>
          <a:p>
            <a:endParaRPr lang="en-U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E9913-6022-4B6E-A3EF-3926DA19E8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pablo.vazquez@usc.es</a:t>
            </a:r>
            <a:r>
              <a:rPr lang="en-US" u="none" dirty="0" smtClean="0"/>
              <a:t>  5</a:t>
            </a:r>
            <a:r>
              <a:rPr lang="en-US" u="none" baseline="30000" dirty="0" smtClean="0"/>
              <a:t>th</a:t>
            </a:r>
            <a:r>
              <a:rPr lang="en-US" u="none" dirty="0" smtClean="0"/>
              <a:t> </a:t>
            </a:r>
            <a:r>
              <a:rPr lang="it-IT" u="none" dirty="0" smtClean="0"/>
              <a:t>DEPFET meeting, 29Sep-1Oct, Valencia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The </a:t>
            </a:r>
            <a:r>
              <a:rPr lang="gl-ES" dirty="0" err="1" smtClean="0"/>
              <a:t>analysis</a:t>
            </a:r>
            <a:r>
              <a:rPr lang="en-US" dirty="0" smtClean="0"/>
              <a:t> (Gm, </a:t>
            </a:r>
            <a:r>
              <a:rPr lang="en-US" dirty="0" err="1" smtClean="0"/>
              <a:t>Vth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C Pablo">
  <a:themeElements>
    <a:clrScheme name="LHCb ST Infrastructure - E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HCb ST Infrastructure - E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sng" strike="noStrike" cap="none" normalizeH="0" baseline="0" smtClean="0">
            <a:ln>
              <a:solidFill>
                <a:schemeClr val="tx1"/>
              </a:solidFill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u="none" dirty="0" err="1" smtClean="0">
            <a:latin typeface="Comic Sans MS" pitchFamily="66" charset="0"/>
          </a:defRPr>
        </a:defPPr>
      </a:lstStyle>
    </a:txDef>
  </a:objectDefaults>
  <a:extraClrSchemeLst>
    <a:extraClrScheme>
      <a:clrScheme name="LHCb ST Infrastructure - E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ST Infrastructure - E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HCb ST Infrastructure - E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ST Infrastructure - E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ST Infrastructure - E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ST Infrastructure - E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HCb ST Infrastructure - E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35325</TotalTime>
  <Words>1371</Words>
  <Application>Microsoft Macintosh PowerPoint</Application>
  <PresentationFormat>A4 (210x297 mm)</PresentationFormat>
  <Paragraphs>389</Paragraphs>
  <Slides>23</Slides>
  <Notes>0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ILC Pablo</vt:lpstr>
      <vt:lpstr>Acrobat Document</vt:lpstr>
      <vt:lpstr>Irradiation of DEPFET transistors with 60CO up to 10 Mrad in Santiago</vt:lpstr>
      <vt:lpstr>Irradiation procedure</vt:lpstr>
      <vt:lpstr>Schedule (summer 2010)</vt:lpstr>
      <vt:lpstr>Setup (outside the bunker)</vt:lpstr>
      <vt:lpstr>Setup (inside the bunker)</vt:lpstr>
      <vt:lpstr>4-Quadrant 2-Transistor structures</vt:lpstr>
      <vt:lpstr>Transistor biasing during irradiation</vt:lpstr>
      <vt:lpstr>Status of transistors during irradiation</vt:lpstr>
      <vt:lpstr>The analysis (Gm, Vth)</vt:lpstr>
      <vt:lpstr>Ids vs Vgs, Vth, Gm for a good transistor</vt:lpstr>
      <vt:lpstr>Ids vs Vgs, Vth, Gm for a bad transistor</vt:lpstr>
      <vt:lpstr>Ids vs Vgs, Vth, Gm for a bad transistor</vt:lpstr>
      <vt:lpstr>Ids vs Vgs, Vth, Gm for a bad transistor</vt:lpstr>
      <vt:lpstr>The analysis (Subthreshold zone)</vt:lpstr>
      <vt:lpstr>Vth shift vs dose (by quadrants &amp; Vgs)</vt:lpstr>
      <vt:lpstr>Gm vs dose (by quadrants &amp; columns W/L)</vt:lpstr>
      <vt:lpstr>Subthreshold zone vs dose (by quadrants &amp; W/L)</vt:lpstr>
      <vt:lpstr>Results</vt:lpstr>
      <vt:lpstr>Back up slides</vt:lpstr>
      <vt:lpstr>Distance to the conduction linear fit </vt:lpstr>
      <vt:lpstr>Irradiation Board</vt:lpstr>
      <vt:lpstr>IV test board</vt:lpstr>
      <vt:lpstr>Irradiation housing board scheme</vt:lpstr>
    </vt:vector>
  </TitlesOfParts>
  <Company>U. Santiago de Compostela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ST Infrastructure - ECS</dc:title>
  <dc:creator>despera</dc:creator>
  <cp:lastModifiedBy>Pablo Vázquez Regueiro</cp:lastModifiedBy>
  <cp:revision>677</cp:revision>
  <cp:lastPrinted>2000-05-16T07:23:21Z</cp:lastPrinted>
  <dcterms:created xsi:type="dcterms:W3CDTF">2010-09-29T13:04:08Z</dcterms:created>
  <dcterms:modified xsi:type="dcterms:W3CDTF">2010-09-29T13:12:33Z</dcterms:modified>
</cp:coreProperties>
</file>