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media/image36.jpg" ContentType="image/jpg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35"/>
  </p:notesMasterIdLst>
  <p:handoutMasterIdLst>
    <p:handoutMasterId r:id="rId36"/>
  </p:handoutMasterIdLst>
  <p:sldIdLst>
    <p:sldId id="331" r:id="rId2"/>
    <p:sldId id="1985" r:id="rId3"/>
    <p:sldId id="1986" r:id="rId4"/>
    <p:sldId id="1987" r:id="rId5"/>
    <p:sldId id="1988" r:id="rId6"/>
    <p:sldId id="945" r:id="rId7"/>
    <p:sldId id="960" r:id="rId8"/>
    <p:sldId id="968" r:id="rId9"/>
    <p:sldId id="1990" r:id="rId10"/>
    <p:sldId id="1989" r:id="rId11"/>
    <p:sldId id="1992" r:id="rId12"/>
    <p:sldId id="1993" r:id="rId13"/>
    <p:sldId id="1994" r:id="rId14"/>
    <p:sldId id="1995" r:id="rId15"/>
    <p:sldId id="1996" r:id="rId16"/>
    <p:sldId id="2013" r:id="rId17"/>
    <p:sldId id="1997" r:id="rId18"/>
    <p:sldId id="1998" r:id="rId19"/>
    <p:sldId id="1999" r:id="rId20"/>
    <p:sldId id="2000" r:id="rId21"/>
    <p:sldId id="2001" r:id="rId22"/>
    <p:sldId id="2002" r:id="rId23"/>
    <p:sldId id="2003" r:id="rId24"/>
    <p:sldId id="2004" r:id="rId25"/>
    <p:sldId id="2005" r:id="rId26"/>
    <p:sldId id="2006" r:id="rId27"/>
    <p:sldId id="2007" r:id="rId28"/>
    <p:sldId id="2008" r:id="rId29"/>
    <p:sldId id="2009" r:id="rId30"/>
    <p:sldId id="2010" r:id="rId31"/>
    <p:sldId id="2011" r:id="rId32"/>
    <p:sldId id="984" r:id="rId33"/>
    <p:sldId id="2012" r:id="rId34"/>
  </p:sldIdLst>
  <p:sldSz cx="9144000" cy="6858000" type="screen4x3"/>
  <p:notesSz cx="6858000" cy="9144000"/>
  <p:defaultTextStyle>
    <a:defPPr>
      <a:defRPr lang="en-US"/>
    </a:defPPr>
    <a:lvl1pPr algn="l" rtl="0" eaLnBrk="0" fontAlgn="ctr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ctr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eaLnBrk="0" fontAlgn="ctr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eaLnBrk="0" fontAlgn="ctr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eaLnBrk="0" fontAlgn="ctr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1F296A"/>
    <a:srgbClr val="D73B02"/>
    <a:srgbClr val="CDFFCB"/>
    <a:srgbClr val="2AFF02"/>
    <a:srgbClr val="FF9FCF"/>
    <a:srgbClr val="FFE5F2"/>
    <a:srgbClr val="577700"/>
    <a:srgbClr val="698E00"/>
    <a:srgbClr val="FDFF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436"/>
    <p:restoredTop sz="94626"/>
  </p:normalViewPr>
  <p:slideViewPr>
    <p:cSldViewPr>
      <p:cViewPr varScale="1">
        <p:scale>
          <a:sx n="121" d="100"/>
          <a:sy n="121" d="100"/>
        </p:scale>
        <p:origin x="1656" y="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72" d="100"/>
          <a:sy n="72" d="100"/>
        </p:scale>
        <p:origin x="-2512" y="-10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cs typeface="Arial Unicode MS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cs typeface="Arial Unicode MS" charset="0"/>
              </a:defRPr>
            </a:lvl1pPr>
          </a:lstStyle>
          <a:p>
            <a:pPr>
              <a:defRPr/>
            </a:pPr>
            <a:fld id="{3E88BAB8-A6BF-2641-B5F7-EFFC5E70D046}" type="datetimeFigureOut">
              <a:rPr lang="en-US"/>
              <a:pPr>
                <a:defRPr/>
              </a:pPr>
              <a:t>5/23/22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cs typeface="Arial Unicode MS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cs typeface="Arial Unicode MS" charset="0"/>
              </a:defRPr>
            </a:lvl1pPr>
          </a:lstStyle>
          <a:p>
            <a:pPr>
              <a:defRPr/>
            </a:pPr>
            <a:fld id="{94CAD23F-8145-6643-81E3-03032EC41F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3757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fontAlgn="base">
              <a:defRPr sz="1200">
                <a:cs typeface="Arial Unicode MS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base">
              <a:defRPr sz="1200">
                <a:cs typeface="Arial Unicode MS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fontAlgn="base">
              <a:defRPr sz="1200">
                <a:cs typeface="Arial Unicode MS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fontAlgn="base">
              <a:defRPr sz="1200">
                <a:cs typeface="Arial Unicode MS" charset="0"/>
              </a:defRPr>
            </a:lvl1pPr>
          </a:lstStyle>
          <a:p>
            <a:pPr>
              <a:defRPr/>
            </a:pPr>
            <a:fld id="{3F77EFC3-ED90-8A44-BEEC-5EA85B402D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7905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Arial Unicode MS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rial Unicode MS" charset="0"/>
        <a:cs typeface="Arial Unicode MS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rial Unicode MS" charset="0"/>
        <a:cs typeface="Arial Unicode MS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rial Unicode MS" charset="0"/>
        <a:cs typeface="Arial Unicode MS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rial Unicode MS" charset="0"/>
        <a:cs typeface="Arial Unicode MS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C4EE53D-90BD-4F45-8D64-BF613D3F4EEA}" type="slidenum">
              <a:rPr lang="en-US"/>
              <a:pPr>
                <a:defRPr/>
              </a:pPr>
              <a:t>1</a:t>
            </a:fld>
            <a:endParaRPr lang="en-US"/>
          </a:p>
        </p:txBody>
      </p:sp>
      <p:sp>
        <p:nvSpPr>
          <p:cNvPr id="500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007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2792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D4CD50F-52D5-434E-9BD6-F3A0612F79B6}" type="slidenum">
              <a:rPr lang="en-US"/>
              <a:pPr>
                <a:defRPr/>
              </a:pPr>
              <a:t>10</a:t>
            </a:fld>
            <a:endParaRPr lang="en-US"/>
          </a:p>
        </p:txBody>
      </p:sp>
      <p:sp>
        <p:nvSpPr>
          <p:cNvPr id="691202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6175" y="668338"/>
            <a:ext cx="4552950" cy="3414712"/>
          </a:xfrm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912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813" y="4379913"/>
            <a:ext cx="5019675" cy="40830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r>
              <a:rPr lang="en-US" dirty="0"/>
              <a:t>Carl recovery</a:t>
            </a:r>
          </a:p>
        </p:txBody>
      </p:sp>
    </p:spTree>
    <p:extLst>
      <p:ext uri="{BB962C8B-B14F-4D97-AF65-F5344CB8AC3E}">
        <p14:creationId xmlns:p14="http://schemas.microsoft.com/office/powerpoint/2010/main" val="3472212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C4EE53D-90BD-4F45-8D64-BF613D3F4EEA}" type="slidenum">
              <a:rPr lang="en-US"/>
              <a:pPr>
                <a:defRPr/>
              </a:pPr>
              <a:t>11</a:t>
            </a:fld>
            <a:endParaRPr lang="en-US"/>
          </a:p>
        </p:txBody>
      </p:sp>
      <p:sp>
        <p:nvSpPr>
          <p:cNvPr id="500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007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2412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C4EE53D-90BD-4F45-8D64-BF613D3F4EEA}" type="slidenum">
              <a:rPr lang="en-US"/>
              <a:pPr>
                <a:defRPr/>
              </a:pPr>
              <a:t>12</a:t>
            </a:fld>
            <a:endParaRPr lang="en-US"/>
          </a:p>
        </p:txBody>
      </p:sp>
      <p:sp>
        <p:nvSpPr>
          <p:cNvPr id="500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007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4360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C4EE53D-90BD-4F45-8D64-BF613D3F4EEA}" type="slidenum">
              <a:rPr lang="en-US"/>
              <a:pPr>
                <a:defRPr/>
              </a:pPr>
              <a:t>13</a:t>
            </a:fld>
            <a:endParaRPr lang="en-US"/>
          </a:p>
        </p:txBody>
      </p:sp>
      <p:sp>
        <p:nvSpPr>
          <p:cNvPr id="500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007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07168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C4EE53D-90BD-4F45-8D64-BF613D3F4EEA}" type="slidenum">
              <a:rPr lang="en-US"/>
              <a:pPr>
                <a:defRPr/>
              </a:pPr>
              <a:t>14</a:t>
            </a:fld>
            <a:endParaRPr lang="en-US"/>
          </a:p>
        </p:txBody>
      </p:sp>
      <p:sp>
        <p:nvSpPr>
          <p:cNvPr id="500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007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32656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C4EE53D-90BD-4F45-8D64-BF613D3F4EEA}" type="slidenum">
              <a:rPr lang="en-US"/>
              <a:pPr>
                <a:defRPr/>
              </a:pPr>
              <a:t>15</a:t>
            </a:fld>
            <a:endParaRPr lang="en-US"/>
          </a:p>
        </p:txBody>
      </p:sp>
      <p:sp>
        <p:nvSpPr>
          <p:cNvPr id="500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007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82500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D4CD50F-52D5-434E-9BD6-F3A0612F79B6}" type="slidenum">
              <a:rPr lang="en-US"/>
              <a:pPr>
                <a:defRPr/>
              </a:pPr>
              <a:t>16</a:t>
            </a:fld>
            <a:endParaRPr lang="en-US"/>
          </a:p>
        </p:txBody>
      </p:sp>
      <p:sp>
        <p:nvSpPr>
          <p:cNvPr id="691202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6175" y="668338"/>
            <a:ext cx="4552950" cy="3414712"/>
          </a:xfrm>
          <a:solidFill>
            <a:srgbClr val="FFFFFF"/>
          </a:solidFill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6912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813" y="4379913"/>
            <a:ext cx="5019675" cy="40830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214411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C4EE53D-90BD-4F45-8D64-BF613D3F4EEA}" type="slidenum">
              <a:rPr lang="en-US"/>
              <a:pPr>
                <a:defRPr/>
              </a:pPr>
              <a:t>17</a:t>
            </a:fld>
            <a:endParaRPr lang="en-US"/>
          </a:p>
        </p:txBody>
      </p:sp>
      <p:sp>
        <p:nvSpPr>
          <p:cNvPr id="500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007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65675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C4EE53D-90BD-4F45-8D64-BF613D3F4EEA}" type="slidenum">
              <a:rPr lang="en-US"/>
              <a:pPr>
                <a:defRPr/>
              </a:pPr>
              <a:t>18</a:t>
            </a:fld>
            <a:endParaRPr lang="en-US"/>
          </a:p>
        </p:txBody>
      </p:sp>
      <p:sp>
        <p:nvSpPr>
          <p:cNvPr id="500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007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57120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C4EE53D-90BD-4F45-8D64-BF613D3F4EEA}" type="slidenum">
              <a:rPr lang="en-US"/>
              <a:pPr>
                <a:defRPr/>
              </a:pPr>
              <a:t>19</a:t>
            </a:fld>
            <a:endParaRPr lang="en-US"/>
          </a:p>
        </p:txBody>
      </p:sp>
      <p:sp>
        <p:nvSpPr>
          <p:cNvPr id="500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007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9842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C4EE53D-90BD-4F45-8D64-BF613D3F4EEA}" type="slidenum">
              <a:rPr lang="en-US"/>
              <a:pPr>
                <a:defRPr/>
              </a:pPr>
              <a:t>2</a:t>
            </a:fld>
            <a:endParaRPr lang="en-US"/>
          </a:p>
        </p:txBody>
      </p:sp>
      <p:sp>
        <p:nvSpPr>
          <p:cNvPr id="500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007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94263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C4EE53D-90BD-4F45-8D64-BF613D3F4EEA}" type="slidenum">
              <a:rPr lang="en-US"/>
              <a:pPr>
                <a:defRPr/>
              </a:pPr>
              <a:t>20</a:t>
            </a:fld>
            <a:endParaRPr lang="en-US"/>
          </a:p>
        </p:txBody>
      </p:sp>
      <p:sp>
        <p:nvSpPr>
          <p:cNvPr id="500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007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52202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C4EE53D-90BD-4F45-8D64-BF613D3F4EEA}" type="slidenum">
              <a:rPr lang="en-US"/>
              <a:pPr>
                <a:defRPr/>
              </a:pPr>
              <a:t>21</a:t>
            </a:fld>
            <a:endParaRPr lang="en-US"/>
          </a:p>
        </p:txBody>
      </p:sp>
      <p:sp>
        <p:nvSpPr>
          <p:cNvPr id="500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007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Adli is 2013</a:t>
            </a:r>
          </a:p>
        </p:txBody>
      </p:sp>
    </p:spTree>
    <p:extLst>
      <p:ext uri="{BB962C8B-B14F-4D97-AF65-F5344CB8AC3E}">
        <p14:creationId xmlns:p14="http://schemas.microsoft.com/office/powerpoint/2010/main" val="72656904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C4EE53D-90BD-4F45-8D64-BF613D3F4EEA}" type="slidenum">
              <a:rPr lang="en-US"/>
              <a:pPr>
                <a:defRPr/>
              </a:pPr>
              <a:t>22</a:t>
            </a:fld>
            <a:endParaRPr lang="en-US"/>
          </a:p>
        </p:txBody>
      </p:sp>
      <p:sp>
        <p:nvSpPr>
          <p:cNvPr id="500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007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676128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C4EE53D-90BD-4F45-8D64-BF613D3F4EEA}" type="slidenum">
              <a:rPr lang="en-US"/>
              <a:pPr>
                <a:defRPr/>
              </a:pPr>
              <a:t>23</a:t>
            </a:fld>
            <a:endParaRPr lang="en-US"/>
          </a:p>
        </p:txBody>
      </p:sp>
      <p:sp>
        <p:nvSpPr>
          <p:cNvPr id="500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007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910762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C4EE53D-90BD-4F45-8D64-BF613D3F4EEA}" type="slidenum">
              <a:rPr lang="en-US"/>
              <a:pPr>
                <a:defRPr/>
              </a:pPr>
              <a:t>24</a:t>
            </a:fld>
            <a:endParaRPr lang="en-US"/>
          </a:p>
        </p:txBody>
      </p:sp>
      <p:sp>
        <p:nvSpPr>
          <p:cNvPr id="500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007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Remark on 40 GeV – TRISTAN valley of despair – get at least to Z0</a:t>
            </a:r>
          </a:p>
        </p:txBody>
      </p:sp>
    </p:spTree>
    <p:extLst>
      <p:ext uri="{BB962C8B-B14F-4D97-AF65-F5344CB8AC3E}">
        <p14:creationId xmlns:p14="http://schemas.microsoft.com/office/powerpoint/2010/main" val="343045655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C4EE53D-90BD-4F45-8D64-BF613D3F4EEA}" type="slidenum">
              <a:rPr lang="en-US"/>
              <a:pPr>
                <a:defRPr/>
              </a:pPr>
              <a:t>25</a:t>
            </a:fld>
            <a:endParaRPr lang="en-US"/>
          </a:p>
        </p:txBody>
      </p:sp>
      <p:sp>
        <p:nvSpPr>
          <p:cNvPr id="500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007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One way to avoid the positron problem is gamma-gamma – and cross section goes up like log s – also different sensitivity to various SM processes. </a:t>
            </a:r>
          </a:p>
        </p:txBody>
      </p:sp>
    </p:spTree>
    <p:extLst>
      <p:ext uri="{BB962C8B-B14F-4D97-AF65-F5344CB8AC3E}">
        <p14:creationId xmlns:p14="http://schemas.microsoft.com/office/powerpoint/2010/main" val="198611828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C4EE53D-90BD-4F45-8D64-BF613D3F4EEA}" type="slidenum">
              <a:rPr lang="en-US"/>
              <a:pPr>
                <a:defRPr/>
              </a:pPr>
              <a:t>26</a:t>
            </a:fld>
            <a:endParaRPr lang="en-US"/>
          </a:p>
        </p:txBody>
      </p:sp>
      <p:sp>
        <p:nvSpPr>
          <p:cNvPr id="500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007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Also dielectric structures – </a:t>
            </a:r>
            <a:r>
              <a:rPr lang="en-US" dirty="0" err="1"/>
              <a:t>plasmonics</a:t>
            </a:r>
            <a:r>
              <a:rPr lang="en-US" dirty="0"/>
              <a:t> - get around positron problem – continuity of Maxwell’s </a:t>
            </a:r>
            <a:r>
              <a:rPr lang="en-US" dirty="0" err="1"/>
              <a:t>Eqns</a:t>
            </a:r>
            <a:r>
              <a:rPr lang="en-US" dirty="0"/>
              <a:t> charge blind – but smaller gradient. Assumption here is 1 GV/m.</a:t>
            </a:r>
          </a:p>
        </p:txBody>
      </p:sp>
    </p:spTree>
    <p:extLst>
      <p:ext uri="{BB962C8B-B14F-4D97-AF65-F5344CB8AC3E}">
        <p14:creationId xmlns:p14="http://schemas.microsoft.com/office/powerpoint/2010/main" val="177052572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C4EE53D-90BD-4F45-8D64-BF613D3F4EEA}" type="slidenum">
              <a:rPr lang="en-US"/>
              <a:pPr>
                <a:defRPr/>
              </a:pPr>
              <a:t>27</a:t>
            </a:fld>
            <a:endParaRPr lang="en-US"/>
          </a:p>
        </p:txBody>
      </p:sp>
      <p:sp>
        <p:nvSpPr>
          <p:cNvPr id="500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007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127225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C4EE53D-90BD-4F45-8D64-BF613D3F4EEA}" type="slidenum">
              <a:rPr lang="en-US"/>
              <a:pPr>
                <a:defRPr/>
              </a:pPr>
              <a:t>28</a:t>
            </a:fld>
            <a:endParaRPr lang="en-US"/>
          </a:p>
        </p:txBody>
      </p:sp>
      <p:sp>
        <p:nvSpPr>
          <p:cNvPr id="500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007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DLA – Direct Laser Acceleration – NCRF – Normal Conducting RF</a:t>
            </a:r>
          </a:p>
        </p:txBody>
      </p:sp>
    </p:spTree>
    <p:extLst>
      <p:ext uri="{BB962C8B-B14F-4D97-AF65-F5344CB8AC3E}">
        <p14:creationId xmlns:p14="http://schemas.microsoft.com/office/powerpoint/2010/main" val="121549480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C4EE53D-90BD-4F45-8D64-BF613D3F4EEA}" type="slidenum">
              <a:rPr lang="en-US"/>
              <a:pPr>
                <a:defRPr/>
              </a:pPr>
              <a:t>29</a:t>
            </a:fld>
            <a:endParaRPr lang="en-US"/>
          </a:p>
        </p:txBody>
      </p:sp>
      <p:sp>
        <p:nvSpPr>
          <p:cNvPr id="500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007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36109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C4EE53D-90BD-4F45-8D64-BF613D3F4EEA}" type="slidenum">
              <a:rPr lang="en-US"/>
              <a:pPr>
                <a:defRPr/>
              </a:pPr>
              <a:t>3</a:t>
            </a:fld>
            <a:endParaRPr lang="en-US"/>
          </a:p>
        </p:txBody>
      </p:sp>
      <p:sp>
        <p:nvSpPr>
          <p:cNvPr id="500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007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29791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C4EE53D-90BD-4F45-8D64-BF613D3F4EEA}" type="slidenum">
              <a:rPr lang="en-US"/>
              <a:pPr>
                <a:defRPr/>
              </a:pPr>
              <a:t>30</a:t>
            </a:fld>
            <a:endParaRPr lang="en-US"/>
          </a:p>
        </p:txBody>
      </p:sp>
      <p:sp>
        <p:nvSpPr>
          <p:cNvPr id="500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007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Local correcting BDS can shorten to ~500m/arm but has drawbacks. 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Arial Unicode MS" charset="0"/>
              </a:rPr>
              <a:t>Garcia Morales and Tomás García</a:t>
            </a:r>
          </a:p>
          <a:p>
            <a:r>
              <a:rPr lang="en-GB" sz="1200" b="0" i="0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Arial Unicode MS" charset="0"/>
              </a:rPr>
              <a:t>Phys. Rev. ST Accel. Beams </a:t>
            </a:r>
            <a:r>
              <a:rPr lang="en-GB" sz="1200" b="1" i="0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Arial Unicode MS" charset="0"/>
              </a:rPr>
              <a:t>17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Arial Unicode MS" charset="0"/>
              </a:rPr>
              <a:t>, 101001 (2014)</a:t>
            </a:r>
          </a:p>
          <a:p>
            <a:pPr eaLnBrk="1" hangingPunct="1"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752853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C4EE53D-90BD-4F45-8D64-BF613D3F4EEA}" type="slidenum">
              <a:rPr lang="en-US"/>
              <a:pPr>
                <a:defRPr/>
              </a:pPr>
              <a:t>31</a:t>
            </a:fld>
            <a:endParaRPr lang="en-US"/>
          </a:p>
        </p:txBody>
      </p:sp>
      <p:sp>
        <p:nvSpPr>
          <p:cNvPr id="500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007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Local correcting BDS can shorten to ~500m/arm but has drawbacks. 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Arial Unicode MS" charset="0"/>
              </a:rPr>
              <a:t>Garcia Morales and Tomás García Phys. Rev. ST Accel. Beams </a:t>
            </a:r>
            <a:r>
              <a:rPr lang="en-GB" sz="1200" b="1" i="0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Arial Unicode MS" charset="0"/>
              </a:rPr>
              <a:t>17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Arial Unicode MS" charset="0"/>
              </a:rPr>
              <a:t>, 101001 (2014). </a:t>
            </a:r>
            <a:r>
              <a:rPr lang="en-US" dirty="0"/>
              <a:t>Problems: ZEUS no longer exists; beam-beam worse &amp; low-energy beam disruption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Arial Unicode MS" charset="0"/>
              </a:rPr>
              <a:t> – someone has to tell EXFEL people that we need their machine. Wim &amp;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Arial Unicode MS" charset="0"/>
              </a:rPr>
              <a:t>Beate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Arial Unicode MS" charset="0"/>
              </a:rPr>
              <a:t>?</a:t>
            </a:r>
          </a:p>
          <a:p>
            <a:pPr eaLnBrk="1" hangingPunct="1"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671156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D4CD50F-52D5-434E-9BD6-F3A0612F79B6}" type="slidenum">
              <a:rPr lang="en-US"/>
              <a:pPr>
                <a:defRPr/>
              </a:pPr>
              <a:t>32</a:t>
            </a:fld>
            <a:endParaRPr lang="en-US"/>
          </a:p>
        </p:txBody>
      </p:sp>
      <p:sp>
        <p:nvSpPr>
          <p:cNvPr id="691202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6175" y="668338"/>
            <a:ext cx="4552950" cy="3414712"/>
          </a:xfrm>
          <a:solidFill>
            <a:srgbClr val="FFFFFF"/>
          </a:solidFill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6912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813" y="4379913"/>
            <a:ext cx="5019675" cy="40830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064920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C4EE53D-90BD-4F45-8D64-BF613D3F4EEA}" type="slidenum">
              <a:rPr lang="en-US"/>
              <a:pPr>
                <a:defRPr/>
              </a:pPr>
              <a:t>33</a:t>
            </a:fld>
            <a:endParaRPr lang="en-US"/>
          </a:p>
        </p:txBody>
      </p:sp>
      <p:sp>
        <p:nvSpPr>
          <p:cNvPr id="500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007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Local correcting BDS can shorten to ~500m/arm but has drawbacks. 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Arial Unicode MS" charset="0"/>
              </a:rPr>
              <a:t>Garcia Morales and Tomás García</a:t>
            </a:r>
          </a:p>
          <a:p>
            <a:r>
              <a:rPr lang="en-GB" sz="1200" b="0" i="0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Arial Unicode MS" charset="0"/>
              </a:rPr>
              <a:t>Phys. Rev. ST Accel. Beams </a:t>
            </a:r>
            <a:r>
              <a:rPr lang="en-GB" sz="1200" b="1" i="0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Arial Unicode MS" charset="0"/>
              </a:rPr>
              <a:t>17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Arial Unicode MS" charset="0"/>
              </a:rPr>
              <a:t>, 101001 (2014)</a:t>
            </a:r>
          </a:p>
          <a:p>
            <a:pPr eaLnBrk="1" hangingPunct="1"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51420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C4EE53D-90BD-4F45-8D64-BF613D3F4EEA}" type="slidenum">
              <a:rPr lang="en-US"/>
              <a:pPr>
                <a:defRPr/>
              </a:pPr>
              <a:t>4</a:t>
            </a:fld>
            <a:endParaRPr lang="en-US"/>
          </a:p>
        </p:txBody>
      </p:sp>
      <p:sp>
        <p:nvSpPr>
          <p:cNvPr id="500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007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Andi’s results at LUX</a:t>
            </a:r>
          </a:p>
        </p:txBody>
      </p:sp>
    </p:spTree>
    <p:extLst>
      <p:ext uri="{BB962C8B-B14F-4D97-AF65-F5344CB8AC3E}">
        <p14:creationId xmlns:p14="http://schemas.microsoft.com/office/powerpoint/2010/main" val="15555823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C4EE53D-90BD-4F45-8D64-BF613D3F4EEA}" type="slidenum">
              <a:rPr lang="en-US"/>
              <a:pPr>
                <a:defRPr/>
              </a:pPr>
              <a:t>5</a:t>
            </a:fld>
            <a:endParaRPr lang="en-US"/>
          </a:p>
        </p:txBody>
      </p:sp>
      <p:sp>
        <p:nvSpPr>
          <p:cNvPr id="500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007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Size of red dots proportional to charge – comes from self-injection. Bunch charges between 2 and 5 </a:t>
            </a:r>
            <a:r>
              <a:rPr lang="en-US" dirty="0" err="1"/>
              <a:t>pC</a:t>
            </a:r>
            <a:r>
              <a:rPr lang="en-US" dirty="0"/>
              <a:t>. Done at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Arial Unicode MS" charset="0"/>
              </a:rPr>
              <a:t>Salle Noire kilohertz laser system at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Arial Unicode MS" charset="0"/>
              </a:rPr>
              <a:t>Laboratoire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Arial Unicode MS" charset="0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Arial Unicode MS" charset="0"/>
              </a:rPr>
              <a:t>d’Optique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Arial Unicode MS" charset="0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Arial Unicode MS" charset="0"/>
              </a:rPr>
              <a:t>Appliqu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Arial Unicode MS" charset="0"/>
              </a:rPr>
              <a:t> 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Arial Unicode MS" charset="0"/>
              </a:rPr>
              <a:t>ee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Arial Unicode MS" charset="0"/>
              </a:rPr>
              <a:t> (LOA – Ecole Poly. </a:t>
            </a:r>
          </a:p>
          <a:p>
            <a:pPr eaLnBrk="1" hangingPunct="1">
              <a:defRPr/>
            </a:pPr>
            <a:r>
              <a:rPr lang="en-US" dirty="0"/>
              <a:t>Faure’s group – France-Japan-Lithuania.</a:t>
            </a:r>
          </a:p>
        </p:txBody>
      </p:sp>
    </p:spTree>
    <p:extLst>
      <p:ext uri="{BB962C8B-B14F-4D97-AF65-F5344CB8AC3E}">
        <p14:creationId xmlns:p14="http://schemas.microsoft.com/office/powerpoint/2010/main" val="31547646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037883E-10D7-B947-B0F1-451DF173738E}" type="slidenum">
              <a:rPr lang="en-US"/>
              <a:pPr>
                <a:defRPr/>
              </a:pPr>
              <a:t>6</a:t>
            </a:fld>
            <a:endParaRPr lang="en-US"/>
          </a:p>
        </p:txBody>
      </p:sp>
      <p:sp>
        <p:nvSpPr>
          <p:cNvPr id="72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7280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Convergence with </a:t>
            </a:r>
            <a:r>
              <a:rPr lang="en-US" dirty="0" err="1"/>
              <a:t>FCCee</a:t>
            </a:r>
            <a:r>
              <a:rPr lang="en-US" dirty="0"/>
              <a:t> due to </a:t>
            </a:r>
            <a:r>
              <a:rPr lang="en-US" dirty="0" err="1"/>
              <a:t>Katsunobu</a:t>
            </a:r>
            <a:r>
              <a:rPr lang="en-US" dirty="0"/>
              <a:t> </a:t>
            </a:r>
            <a:r>
              <a:rPr lang="en-US" dirty="0" err="1"/>
              <a:t>Oide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76666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D4CD50F-52D5-434E-9BD6-F3A0612F79B6}" type="slidenum">
              <a:rPr lang="en-US"/>
              <a:pPr>
                <a:defRPr/>
              </a:pPr>
              <a:t>7</a:t>
            </a:fld>
            <a:endParaRPr lang="en-US"/>
          </a:p>
        </p:txBody>
      </p:sp>
      <p:sp>
        <p:nvSpPr>
          <p:cNvPr id="691202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6175" y="668338"/>
            <a:ext cx="4552950" cy="3414712"/>
          </a:xfrm>
          <a:solidFill>
            <a:srgbClr val="FFFFFF"/>
          </a:solidFill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6912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813" y="4379913"/>
            <a:ext cx="5019675" cy="40830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r>
              <a:rPr lang="en-US" dirty="0"/>
              <a:t>New </a:t>
            </a:r>
            <a:r>
              <a:rPr lang="en-US" dirty="0" err="1"/>
              <a:t>linac</a:t>
            </a:r>
            <a:r>
              <a:rPr lang="en-US" dirty="0"/>
              <a:t> C-band – magnets could need to run at 30 Gauss. </a:t>
            </a:r>
          </a:p>
        </p:txBody>
      </p:sp>
    </p:spTree>
    <p:extLst>
      <p:ext uri="{BB962C8B-B14F-4D97-AF65-F5344CB8AC3E}">
        <p14:creationId xmlns:p14="http://schemas.microsoft.com/office/powerpoint/2010/main" val="22248724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D4CD50F-52D5-434E-9BD6-F3A0612F79B6}" type="slidenum">
              <a:rPr lang="en-US"/>
              <a:pPr>
                <a:defRPr/>
              </a:pPr>
              <a:t>8</a:t>
            </a:fld>
            <a:endParaRPr lang="en-US"/>
          </a:p>
        </p:txBody>
      </p:sp>
      <p:sp>
        <p:nvSpPr>
          <p:cNvPr id="691202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6175" y="668338"/>
            <a:ext cx="4552950" cy="3414712"/>
          </a:xfrm>
          <a:solidFill>
            <a:srgbClr val="FFFFFF"/>
          </a:solidFill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6912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813" y="4379913"/>
            <a:ext cx="5019675" cy="40830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r>
              <a:rPr lang="en-US" dirty="0"/>
              <a:t>Carl recovery</a:t>
            </a:r>
          </a:p>
        </p:txBody>
      </p:sp>
    </p:spTree>
    <p:extLst>
      <p:ext uri="{BB962C8B-B14F-4D97-AF65-F5344CB8AC3E}">
        <p14:creationId xmlns:p14="http://schemas.microsoft.com/office/powerpoint/2010/main" val="21567117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D4CD50F-52D5-434E-9BD6-F3A0612F79B6}" type="slidenum">
              <a:rPr lang="en-US"/>
              <a:pPr>
                <a:defRPr/>
              </a:pPr>
              <a:t>9</a:t>
            </a:fld>
            <a:endParaRPr lang="en-US"/>
          </a:p>
        </p:txBody>
      </p:sp>
      <p:sp>
        <p:nvSpPr>
          <p:cNvPr id="691202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6175" y="668338"/>
            <a:ext cx="4552950" cy="3414712"/>
          </a:xfrm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912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813" y="4379913"/>
            <a:ext cx="5019675" cy="40830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r>
              <a:rPr lang="en-US" dirty="0"/>
              <a:t>Carl recovery</a:t>
            </a:r>
          </a:p>
        </p:txBody>
      </p:sp>
    </p:spTree>
    <p:extLst>
      <p:ext uri="{BB962C8B-B14F-4D97-AF65-F5344CB8AC3E}">
        <p14:creationId xmlns:p14="http://schemas.microsoft.com/office/powerpoint/2010/main" val="22882151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B. Foster - Heraeus - 5/22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2819400" y="6565900"/>
            <a:ext cx="36576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B. Foster - Natal - 10/14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FA7499-4D35-CC47-9C18-6CF7809DBF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5145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B. Foster - Heraeus - 5/22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2819400" y="6565900"/>
            <a:ext cx="36576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B. Foster - Natal - 10/14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D6CC48-2203-5D4E-B77B-30310B914D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9420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0"/>
            <a:ext cx="1943100" cy="6172200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0"/>
            <a:ext cx="5676900" cy="6172200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B. Foster - Heraeus - 5/22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2819400" y="6565900"/>
            <a:ext cx="36576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B. Foster - Natal - 10/14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1593A7-5DC2-1B4F-82DB-7CA6F5E171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6623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0"/>
            <a:ext cx="6934200" cy="914400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219200"/>
            <a:ext cx="3810000" cy="49530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19200"/>
            <a:ext cx="3810000" cy="49530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B. Foster - Heraeus - 5/22</a:t>
            </a: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2819400" y="6565900"/>
            <a:ext cx="36576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B. Foster - Natal - 10/14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F1BA0B-D8A6-F742-A481-5CEFF68E2A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43940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0"/>
            <a:ext cx="6934200" cy="914400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219200"/>
            <a:ext cx="7772400" cy="24003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771900"/>
            <a:ext cx="7772400" cy="24003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B. Foster - Heraeus - 5/22</a:t>
            </a: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2819400" y="6565900"/>
            <a:ext cx="36576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B. Foster - Natal - 10/14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9B2D3C-6E3B-9E42-B967-4AA17B049C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2843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9"/>
          <p:cNvSpPr txBox="1">
            <a:spLocks noChangeArrowheads="1"/>
          </p:cNvSpPr>
          <p:nvPr userDrawn="1"/>
        </p:nvSpPr>
        <p:spPr bwMode="auto">
          <a:xfrm>
            <a:off x="1295400" y="0"/>
            <a:ext cx="762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GB" sz="2400">
              <a:cs typeface="Arial Unicode MS" charset="0"/>
            </a:endParaRPr>
          </a:p>
        </p:txBody>
      </p:sp>
      <p:sp>
        <p:nvSpPr>
          <p:cNvPr id="5" name="Text Box 10"/>
          <p:cNvSpPr txBox="1">
            <a:spLocks noChangeArrowheads="1"/>
          </p:cNvSpPr>
          <p:nvPr userDrawn="1"/>
        </p:nvSpPr>
        <p:spPr bwMode="auto">
          <a:xfrm>
            <a:off x="1828800" y="0"/>
            <a:ext cx="6629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GB" sz="2400">
              <a:cs typeface="Arial Unicode MS" charset="0"/>
            </a:endParaRPr>
          </a:p>
        </p:txBody>
      </p:sp>
      <p:sp>
        <p:nvSpPr>
          <p:cNvPr id="102402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102411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762000" y="2286000"/>
            <a:ext cx="7772400" cy="1143000"/>
          </a:xfrm>
        </p:spPr>
        <p:txBody>
          <a:bodyPr/>
          <a:lstStyle>
            <a:lvl1pPr>
              <a:defRPr sz="4800"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9" name="Rectangle 3"/>
          <p:cNvSpPr>
            <a:spLocks noGrp="1" noChangeArrowheads="1"/>
          </p:cNvSpPr>
          <p:nvPr>
            <p:ph type="dt" sz="half" idx="10"/>
          </p:nvPr>
        </p:nvSpPr>
        <p:spPr>
          <a:xfrm>
            <a:off x="228600" y="6248400"/>
            <a:ext cx="2667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B. Foster - Heraeus - 5/22</a:t>
            </a:r>
            <a:endParaRPr lang="en-US"/>
          </a:p>
        </p:txBody>
      </p:sp>
      <p:sp>
        <p:nvSpPr>
          <p:cNvPr id="10" name="Rectangle 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B. Foster - Natal - 10/14</a:t>
            </a:r>
          </a:p>
        </p:txBody>
      </p:sp>
      <p:sp>
        <p:nvSpPr>
          <p:cNvPr id="11" name="Rectangle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B05583-F136-1B49-9B95-810A55B440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2" name="Picture 21" descr="1024_greendot_divider">
            <a:extLst>
              <a:ext uri="{FF2B5EF4-FFF2-40B4-BE49-F238E27FC236}">
                <a16:creationId xmlns:a16="http://schemas.microsoft.com/office/drawing/2014/main" id="{691ED0D9-DE2F-968C-24F9-AEC9DB26121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3296"/>
            <a:ext cx="9144000" cy="179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53262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B. Foster - Heraeus - 5/22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2819400" y="6565900"/>
            <a:ext cx="36576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B. Foster - Natal - 10/14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D8A126-6034-1949-8F59-8F7C435F0F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7782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219200"/>
            <a:ext cx="3810000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19200"/>
            <a:ext cx="3810000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B. Foster - Heraeus - 5/22</a:t>
            </a: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2819400" y="6565900"/>
            <a:ext cx="36576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B. Foster - Natal - 10/14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AB0874-DD2A-8E4A-B09F-B43F91B2AA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516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B. Foster - Heraeus - 5/22</a:t>
            </a: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2819400" y="6565900"/>
            <a:ext cx="36576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B. Foster - Natal - 10/14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7806DE-F0E8-C74C-96B1-95F8EDF05B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867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B. Foster - Heraeus - 5/22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2819400" y="6565900"/>
            <a:ext cx="36576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B. Foster - Natal - 10/14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5AA4C7-82A7-CD4D-9A12-2FF818268F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5857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B. Foster - Heraeus - 5/22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2819400" y="6565900"/>
            <a:ext cx="36576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B. Foster - Natal - 10/14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046C46-A381-594E-BEA1-4B42A9A870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6974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B. Foster - Heraeus - 5/22</a:t>
            </a: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2819400" y="6565900"/>
            <a:ext cx="36576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B. Foster - Natal - 10/14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ADAB38-1AB3-7F4E-B407-D99FA8BACA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2257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B. Foster - Heraeus - 5/22</a:t>
            </a: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2819400" y="6565900"/>
            <a:ext cx="36576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B. Foster - Natal - 10/14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037DA9-408B-E045-9271-1DF1EDC280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1203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219200"/>
            <a:ext cx="7772400" cy="495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-12700" y="6567488"/>
            <a:ext cx="2438400" cy="2286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fontAlgn="base">
              <a:defRPr sz="1200">
                <a:cs typeface="Arial Unicode MS" charset="0"/>
              </a:defRPr>
            </a:lvl1pPr>
          </a:lstStyle>
          <a:p>
            <a:pPr>
              <a:defRPr/>
            </a:pPr>
            <a:r>
              <a:rPr lang="en-GB"/>
              <a:t>B. Foster - Heraeus - 5/22</a:t>
            </a: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26300" y="6553200"/>
            <a:ext cx="1905000" cy="2286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base">
              <a:defRPr sz="1400">
                <a:cs typeface="Arial Unicode MS" charset="0"/>
              </a:defRPr>
            </a:lvl1pPr>
          </a:lstStyle>
          <a:p>
            <a:pPr>
              <a:defRPr/>
            </a:pPr>
            <a:fld id="{82001741-A31A-2D4B-B742-FB6F11B4DD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41" name="Text Box 17"/>
          <p:cNvSpPr txBox="1">
            <a:spLocks noChangeArrowheads="1"/>
          </p:cNvSpPr>
          <p:nvPr userDrawn="1"/>
        </p:nvSpPr>
        <p:spPr bwMode="auto">
          <a:xfrm>
            <a:off x="1295400" y="0"/>
            <a:ext cx="762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GB" sz="2400">
              <a:cs typeface="Arial Unicode MS" charset="0"/>
            </a:endParaRPr>
          </a:p>
        </p:txBody>
      </p:sp>
      <p:sp>
        <p:nvSpPr>
          <p:cNvPr id="1042" name="Text Box 18"/>
          <p:cNvSpPr txBox="1">
            <a:spLocks noChangeArrowheads="1"/>
          </p:cNvSpPr>
          <p:nvPr userDrawn="1"/>
        </p:nvSpPr>
        <p:spPr bwMode="auto">
          <a:xfrm>
            <a:off x="1828800" y="0"/>
            <a:ext cx="6629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GB" sz="2400">
              <a:cs typeface="Arial Unicode MS" charset="0"/>
            </a:endParaRPr>
          </a:p>
        </p:txBody>
      </p:sp>
      <p:sp>
        <p:nvSpPr>
          <p:cNvPr id="1044" name="Rectangle 20"/>
          <p:cNvSpPr>
            <a:spLocks noGrp="1" noChangeArrowheads="1"/>
          </p:cNvSpPr>
          <p:nvPr>
            <p:ph type="title"/>
          </p:nvPr>
        </p:nvSpPr>
        <p:spPr bwMode="auto">
          <a:xfrm>
            <a:off x="1447800" y="0"/>
            <a:ext cx="6934200" cy="9144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pic>
        <p:nvPicPr>
          <p:cNvPr id="1033" name="Picture 21" descr="1024_greendot_divider"/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50013"/>
            <a:ext cx="9144000" cy="179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oxford_logo.jpg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71" y="22870"/>
            <a:ext cx="715929" cy="868660"/>
          </a:xfrm>
          <a:prstGeom prst="rect">
            <a:avLst/>
          </a:prstGeom>
        </p:spPr>
      </p:pic>
      <p:pic>
        <p:nvPicPr>
          <p:cNvPr id="6" name="Picture 5" descr="Text&#10;&#10;Description automatically generated with medium confidence">
            <a:extLst>
              <a:ext uri="{FF2B5EF4-FFF2-40B4-BE49-F238E27FC236}">
                <a16:creationId xmlns:a16="http://schemas.microsoft.com/office/drawing/2014/main" id="{DB0F5F5B-8F1E-ACEA-8F90-A9381B7C7FBF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7356841" y="220216"/>
            <a:ext cx="1741088" cy="46558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17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  <p:sldLayoutId id="2147483715" r:id="rId12"/>
    <p:sldLayoutId id="2147483716" r:id="rId13"/>
  </p:sldLayoutIdLst>
  <p:hf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23346C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23346C"/>
          </a:solidFill>
          <a:latin typeface="Arial" charset="0"/>
          <a:ea typeface="ＭＳ Ｐゴシック" charset="0"/>
          <a:cs typeface="Arial Unicode M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23346C"/>
          </a:solidFill>
          <a:latin typeface="Arial" charset="0"/>
          <a:ea typeface="ＭＳ Ｐゴシック" charset="0"/>
          <a:cs typeface="Arial Unicode M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23346C"/>
          </a:solidFill>
          <a:latin typeface="Arial" charset="0"/>
          <a:ea typeface="ＭＳ Ｐゴシック" charset="0"/>
          <a:cs typeface="Arial Unicode M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23346C"/>
          </a:solidFill>
          <a:latin typeface="Arial" charset="0"/>
          <a:ea typeface="ＭＳ Ｐゴシック" charset="0"/>
          <a:cs typeface="Arial Unicode M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rgbClr val="23346C"/>
          </a:solidFill>
          <a:latin typeface="Arial" charset="0"/>
          <a:ea typeface="ＭＳ Ｐゴシック" charset="0"/>
          <a:cs typeface="Arial Unicode M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rgbClr val="23346C"/>
          </a:solidFill>
          <a:latin typeface="Arial" charset="0"/>
          <a:ea typeface="ＭＳ Ｐゴシック" charset="0"/>
          <a:cs typeface="Arial Unicode M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rgbClr val="23346C"/>
          </a:solidFill>
          <a:latin typeface="Arial" charset="0"/>
          <a:ea typeface="ＭＳ Ｐゴシック" charset="0"/>
          <a:cs typeface="Arial Unicode M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rgbClr val="23346C"/>
          </a:solidFill>
          <a:latin typeface="Arial" charset="0"/>
          <a:ea typeface="ＭＳ Ｐゴシック" charset="0"/>
          <a:cs typeface="Arial Unicode M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rgbClr val="23346C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 b="1">
          <a:solidFill>
            <a:schemeClr val="folHlink"/>
          </a:solidFill>
          <a:latin typeface="+mn-lt"/>
          <a:ea typeface="Arial Unicode MS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Arial Unicode MS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Arial Unicode MS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 Unicode MS" charset="0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 Unicode MS" charset="0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 Unicode MS" charset="0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 Unicode MS" charset="0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 Unicode MS" charset="0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4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7.emf"/><Relationship Id="rId7" Type="http://schemas.openxmlformats.org/officeDocument/2006/relationships/image" Target="../media/image29.tif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4" Type="http://schemas.openxmlformats.org/officeDocument/2006/relationships/image" Target="../media/image28.png"/><Relationship Id="rId9" Type="http://schemas.openxmlformats.org/officeDocument/2006/relationships/image" Target="../media/image3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2.jp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jpg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9.jp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76200" y="3933056"/>
            <a:ext cx="9067800" cy="26670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dirty="0">
                <a:latin typeface="Arial" charset="0"/>
                <a:ea typeface="ＭＳ Ｐゴシック" charset="0"/>
                <a:cs typeface="Arial Unicode MS" charset="0"/>
              </a:rPr>
              <a:t> </a:t>
            </a:r>
          </a:p>
          <a:p>
            <a:pPr eaLnBrk="1" hangingPunct="1">
              <a:lnSpc>
                <a:spcPct val="80000"/>
              </a:lnSpc>
            </a:pPr>
            <a:r>
              <a:rPr lang="en-GB" sz="2400" dirty="0"/>
              <a:t>Science and Applications of Plasma‐Based Accelerators</a:t>
            </a:r>
          </a:p>
          <a:p>
            <a:pPr eaLnBrk="1" hangingPunct="1">
              <a:lnSpc>
                <a:spcPct val="80000"/>
              </a:lnSpc>
            </a:pPr>
            <a:r>
              <a:rPr lang="en-GB" sz="2400" dirty="0"/>
              <a:t>HERAEUS-767</a:t>
            </a:r>
          </a:p>
          <a:p>
            <a:pPr eaLnBrk="1" hangingPunct="1">
              <a:lnSpc>
                <a:spcPct val="80000"/>
              </a:lnSpc>
            </a:pPr>
            <a:endParaRPr lang="en-GB" sz="2400" dirty="0"/>
          </a:p>
          <a:p>
            <a:pPr eaLnBrk="1" hangingPunct="1">
              <a:lnSpc>
                <a:spcPct val="80000"/>
              </a:lnSpc>
            </a:pPr>
            <a:r>
              <a:rPr lang="en-US" sz="2400" dirty="0">
                <a:latin typeface="Arial" charset="0"/>
                <a:ea typeface="ＭＳ Ｐゴシック" charset="0"/>
                <a:cs typeface="Arial Unicode MS" charset="0"/>
              </a:rPr>
              <a:t>Brian Foster (Oxford)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>
                <a:latin typeface="Arial" charset="0"/>
                <a:ea typeface="ＭＳ Ｐゴシック" charset="0"/>
                <a:cs typeface="Arial Unicode MS" charset="0"/>
              </a:rPr>
              <a:t>16/5/22</a:t>
            </a:r>
          </a:p>
          <a:p>
            <a:pPr eaLnBrk="1" hangingPunct="1">
              <a:lnSpc>
                <a:spcPct val="80000"/>
              </a:lnSpc>
            </a:pPr>
            <a:endParaRPr lang="en-US" sz="2400" dirty="0">
              <a:latin typeface="Arial" charset="0"/>
              <a:ea typeface="ＭＳ Ｐゴシック" charset="0"/>
              <a:cs typeface="Arial Unicode MS" charset="0"/>
            </a:endParaRPr>
          </a:p>
        </p:txBody>
      </p:sp>
      <p:sp>
        <p:nvSpPr>
          <p:cNvPr id="16384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251520" y="2996952"/>
            <a:ext cx="8400330" cy="1371600"/>
          </a:xfrm>
        </p:spPr>
        <p:txBody>
          <a:bodyPr/>
          <a:lstStyle/>
          <a:p>
            <a:pPr eaLnBrk="1" hangingPunct="1">
              <a:defRPr/>
            </a:pPr>
            <a:r>
              <a:rPr lang="en-US" sz="3200" dirty="0"/>
              <a:t>Applications of Plasma-Wave Acceleration Techniques to Particle Colliders </a:t>
            </a:r>
          </a:p>
        </p:txBody>
      </p:sp>
      <p:pic>
        <p:nvPicPr>
          <p:cNvPr id="6" name="Picture 5" descr="oxford_log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981" y="152400"/>
            <a:ext cx="715929" cy="86866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6CB01D8-24BD-7F4D-9DA5-2DAD2BFBA1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5920" y="692696"/>
            <a:ext cx="6448359" cy="2216623"/>
          </a:xfrm>
          <a:prstGeom prst="rect">
            <a:avLst/>
          </a:prstGeom>
        </p:spPr>
      </p:pic>
      <p:pic>
        <p:nvPicPr>
          <p:cNvPr id="9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3A7D7733-CFCB-AD7C-6E82-C9F563D969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04248" y="68062"/>
            <a:ext cx="2279650" cy="609600"/>
          </a:xfrm>
          <a:prstGeom prst="rect">
            <a:avLst/>
          </a:prstGeom>
        </p:spPr>
      </p:pic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A9E144B1-4608-72C5-A2EF-45934DFA3C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B. Foster - Heraeus - 5/22</a:t>
            </a:r>
            <a:endParaRPr lang="en-US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6260F7E3-AD0C-C68C-81AE-A0A9DE96CF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B05583-F136-1B49-9B95-810A55B4401F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181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CEPC Timeline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B. Foster - Heraeus - 5/22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FA7499-4D35-CC47-9C18-6CF7809DBF6A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pic>
        <p:nvPicPr>
          <p:cNvPr id="6" name="Picture 5" descr="Timeline&#10;&#10;Description automatically generated">
            <a:extLst>
              <a:ext uri="{FF2B5EF4-FFF2-40B4-BE49-F238E27FC236}">
                <a16:creationId xmlns:a16="http://schemas.microsoft.com/office/drawing/2014/main" id="{C7056BDA-FCF0-0884-6592-0023EC2C86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37460"/>
            <a:ext cx="9144000" cy="4999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3339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222981" y="1196752"/>
            <a:ext cx="9067800" cy="26670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dirty="0">
                <a:latin typeface="Arial" charset="0"/>
                <a:ea typeface="ＭＳ Ｐゴシック" charset="0"/>
                <a:cs typeface="Arial Unicode MS" charset="0"/>
              </a:rPr>
              <a:t> </a:t>
            </a:r>
          </a:p>
          <a:p>
            <a:pPr eaLnBrk="1" hangingPunct="1">
              <a:lnSpc>
                <a:spcPct val="80000"/>
              </a:lnSpc>
            </a:pPr>
            <a:r>
              <a:rPr lang="en-GB" sz="3600" dirty="0"/>
              <a:t>Outline of Talk</a:t>
            </a:r>
          </a:p>
          <a:p>
            <a:pPr eaLnBrk="1" hangingPunct="1">
              <a:lnSpc>
                <a:spcPct val="80000"/>
              </a:lnSpc>
            </a:pPr>
            <a:endParaRPr lang="en-GB" sz="2400" dirty="0"/>
          </a:p>
          <a:p>
            <a:pPr marL="457200" indent="-457200" algn="l" eaLnBrk="1" hangingPunct="1">
              <a:lnSpc>
                <a:spcPct val="80000"/>
              </a:lnSpc>
              <a:buAutoNum type="arabicParenR"/>
            </a:pPr>
            <a:r>
              <a:rPr lang="en-GB" sz="2400" dirty="0">
                <a:latin typeface="Arial" charset="0"/>
                <a:ea typeface="ＭＳ Ｐゴシック" charset="0"/>
                <a:cs typeface="Arial Unicode MS" charset="0"/>
              </a:rPr>
              <a:t>Introduction</a:t>
            </a:r>
          </a:p>
          <a:p>
            <a:pPr marL="457200" indent="-457200" algn="l" eaLnBrk="1" hangingPunct="1">
              <a:lnSpc>
                <a:spcPct val="80000"/>
              </a:lnSpc>
              <a:buAutoNum type="arabicParenR"/>
            </a:pPr>
            <a:endParaRPr lang="en-GB" sz="2400" dirty="0">
              <a:latin typeface="Arial" charset="0"/>
              <a:ea typeface="ＭＳ Ｐゴシック" charset="0"/>
              <a:cs typeface="Arial Unicode MS" charset="0"/>
            </a:endParaRPr>
          </a:p>
          <a:p>
            <a:pPr marL="457200" indent="-457200" algn="l" eaLnBrk="1" hangingPunct="1">
              <a:lnSpc>
                <a:spcPct val="80000"/>
              </a:lnSpc>
              <a:buAutoNum type="arabicParenR"/>
            </a:pPr>
            <a:r>
              <a:rPr lang="en-US" sz="2400" dirty="0"/>
              <a:t>Injectors</a:t>
            </a:r>
          </a:p>
          <a:p>
            <a:pPr marL="457200" indent="-457200" algn="l" eaLnBrk="1" hangingPunct="1">
              <a:lnSpc>
                <a:spcPct val="80000"/>
              </a:lnSpc>
              <a:buAutoNum type="arabicParenR"/>
            </a:pPr>
            <a:endParaRPr lang="en-US" sz="2400" dirty="0">
              <a:latin typeface="Arial" charset="0"/>
              <a:ea typeface="ＭＳ Ｐゴシック" charset="0"/>
              <a:cs typeface="Arial Unicode MS" charset="0"/>
            </a:endParaRPr>
          </a:p>
          <a:p>
            <a:pPr marL="457200" indent="-457200" algn="l" eaLnBrk="1" hangingPunct="1">
              <a:lnSpc>
                <a:spcPct val="80000"/>
              </a:lnSpc>
              <a:buAutoNum type="arabicParenR"/>
            </a:pPr>
            <a:r>
              <a:rPr lang="en-US" sz="2400" dirty="0"/>
              <a:t>Booster/afterburner for pre-existing machine</a:t>
            </a:r>
          </a:p>
          <a:p>
            <a:pPr marL="457200" indent="-457200" algn="l" eaLnBrk="1" hangingPunct="1">
              <a:lnSpc>
                <a:spcPct val="80000"/>
              </a:lnSpc>
              <a:buAutoNum type="arabicParenR"/>
            </a:pPr>
            <a:endParaRPr lang="en-US" sz="2400" dirty="0">
              <a:latin typeface="Arial" charset="0"/>
              <a:ea typeface="ＭＳ Ｐゴシック" charset="0"/>
              <a:cs typeface="Arial Unicode MS" charset="0"/>
            </a:endParaRPr>
          </a:p>
          <a:p>
            <a:pPr marL="457200" indent="-457200" algn="l" eaLnBrk="1" hangingPunct="1">
              <a:lnSpc>
                <a:spcPct val="80000"/>
              </a:lnSpc>
              <a:buAutoNum type="arabicParenR"/>
            </a:pPr>
            <a:r>
              <a:rPr lang="en-US" sz="2400" dirty="0"/>
              <a:t>Stand-alone colliders</a:t>
            </a:r>
          </a:p>
          <a:p>
            <a:pPr marL="457200" indent="-457200" algn="l" eaLnBrk="1" hangingPunct="1">
              <a:lnSpc>
                <a:spcPct val="80000"/>
              </a:lnSpc>
              <a:buAutoNum type="arabicParenR"/>
            </a:pPr>
            <a:endParaRPr lang="en-US" sz="2400" dirty="0">
              <a:latin typeface="Arial" charset="0"/>
              <a:ea typeface="ＭＳ Ｐゴシック" charset="0"/>
              <a:cs typeface="Arial Unicode MS" charset="0"/>
            </a:endParaRPr>
          </a:p>
          <a:p>
            <a:pPr marL="457200" indent="-457200" algn="l" eaLnBrk="1" hangingPunct="1">
              <a:lnSpc>
                <a:spcPct val="80000"/>
              </a:lnSpc>
              <a:buAutoNum type="arabicParenR"/>
            </a:pPr>
            <a:r>
              <a:rPr lang="en-US" sz="2400" dirty="0">
                <a:latin typeface="Arial" charset="0"/>
                <a:ea typeface="ＭＳ Ｐゴシック" charset="0"/>
                <a:cs typeface="Arial Unicode MS" charset="0"/>
              </a:rPr>
              <a:t>Summary</a:t>
            </a:r>
          </a:p>
          <a:p>
            <a:pPr eaLnBrk="1" hangingPunct="1">
              <a:lnSpc>
                <a:spcPct val="80000"/>
              </a:lnSpc>
            </a:pPr>
            <a:endParaRPr lang="en-US" sz="2400" dirty="0">
              <a:latin typeface="Arial" charset="0"/>
              <a:ea typeface="ＭＳ Ｐゴシック" charset="0"/>
              <a:cs typeface="Arial Unicode MS" charset="0"/>
            </a:endParaRPr>
          </a:p>
        </p:txBody>
      </p:sp>
      <p:pic>
        <p:nvPicPr>
          <p:cNvPr id="6" name="Picture 5" descr="oxford_log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981" y="152400"/>
            <a:ext cx="715929" cy="868660"/>
          </a:xfrm>
          <a:prstGeom prst="rect">
            <a:avLst/>
          </a:prstGeom>
        </p:spPr>
      </p:pic>
      <p:pic>
        <p:nvPicPr>
          <p:cNvPr id="9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3A7D7733-CFCB-AD7C-6E82-C9F563D969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4248" y="68062"/>
            <a:ext cx="2279650" cy="609600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685FB2-3B0D-06BA-24BD-F402D8A91F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B. Foster - Heraeus - 5/22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F7F2C4-568F-F4F6-306B-1D1C4E68CC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B05583-F136-1B49-9B95-810A55B4401F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19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174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2000" fill="hold"/>
                                        <p:tgtEl>
                                          <p:spTgt spid="174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9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500" fill="hold"/>
                                        <p:tgtEl>
                                          <p:spTgt spid="174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500" fill="hold"/>
                                        <p:tgtEl>
                                          <p:spTgt spid="1741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oxford_log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981" y="152400"/>
            <a:ext cx="715929" cy="868660"/>
          </a:xfrm>
          <a:prstGeom prst="rect">
            <a:avLst/>
          </a:prstGeom>
        </p:spPr>
      </p:pic>
      <p:pic>
        <p:nvPicPr>
          <p:cNvPr id="9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3A7D7733-CFCB-AD7C-6E82-C9F563D969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4248" y="68062"/>
            <a:ext cx="2279650" cy="609600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685FB2-3B0D-06BA-24BD-F402D8A91F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B. Foster - Heraeus - 5/22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F7F2C4-568F-F4F6-306B-1D1C4E68CC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B05583-F136-1B49-9B95-810A55B4401F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sp>
        <p:nvSpPr>
          <p:cNvPr id="12" name="Rectangle 5">
            <a:extLst>
              <a:ext uri="{FF2B5EF4-FFF2-40B4-BE49-F238E27FC236}">
                <a16:creationId xmlns:a16="http://schemas.microsoft.com/office/drawing/2014/main" id="{46898159-8812-A87E-4448-BB09971490CD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222981" y="762000"/>
            <a:ext cx="9067800" cy="5249662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en-US" sz="1800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dirty="0"/>
              <a:t>Need to match beam delivered to L/PWFA to give optimum results. Because it sits inside conventional accelerator, many problems such as staging amenable to conventional solutions – easier? More difficult than boosting XFEL because staging, positrons required in addition to rep. rate.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dirty="0"/>
              <a:t>Again, reliability/reproducibility at a premium.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dirty="0"/>
              <a:t>E.g. add plasma stages to boost ILC from Higgs Factory to 500 GeV/1 </a:t>
            </a:r>
            <a:r>
              <a:rPr lang="en-US" sz="1800" dirty="0" err="1"/>
              <a:t>TeV</a:t>
            </a:r>
            <a:endParaRPr lang="en-US" sz="2400" dirty="0">
              <a:latin typeface="Arial" charset="0"/>
              <a:ea typeface="ＭＳ Ｐゴシック" charset="0"/>
              <a:cs typeface="Arial Unicode MS" charset="0"/>
            </a:endParaRPr>
          </a:p>
        </p:txBody>
      </p:sp>
      <p:sp>
        <p:nvSpPr>
          <p:cNvPr id="13" name="Rectangle 5">
            <a:extLst>
              <a:ext uri="{FF2B5EF4-FFF2-40B4-BE49-F238E27FC236}">
                <a16:creationId xmlns:a16="http://schemas.microsoft.com/office/drawing/2014/main" id="{C006A3D2-752E-F01C-A148-6C9DB13827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8120" y="0"/>
            <a:ext cx="6934200" cy="9144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rgbClr val="23346C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23346C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23346C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23346C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23346C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23346C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23346C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23346C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23346C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 eaLnBrk="1" hangingPunct="1">
              <a:defRPr/>
            </a:pPr>
            <a:r>
              <a:rPr lang="en-US" kern="0" dirty="0"/>
              <a:t>Booster/afterburner</a:t>
            </a:r>
          </a:p>
        </p:txBody>
      </p:sp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AF53249A-D903-D6B9-DFBA-3A249C0777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67744" y="2924944"/>
            <a:ext cx="4290744" cy="3099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254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oxford_log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981" y="152400"/>
            <a:ext cx="715929" cy="868660"/>
          </a:xfrm>
          <a:prstGeom prst="rect">
            <a:avLst/>
          </a:prstGeom>
        </p:spPr>
      </p:pic>
      <p:pic>
        <p:nvPicPr>
          <p:cNvPr id="9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3A7D7733-CFCB-AD7C-6E82-C9F563D969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4248" y="68062"/>
            <a:ext cx="2279650" cy="609600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685FB2-3B0D-06BA-24BD-F402D8A91F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B. Foster - Heraeus - 5/22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F7F2C4-568F-F4F6-306B-1D1C4E68CC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B05583-F136-1B49-9B95-810A55B4401F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sp>
        <p:nvSpPr>
          <p:cNvPr id="12" name="Rectangle 5">
            <a:extLst>
              <a:ext uri="{FF2B5EF4-FFF2-40B4-BE49-F238E27FC236}">
                <a16:creationId xmlns:a16="http://schemas.microsoft.com/office/drawing/2014/main" id="{46898159-8812-A87E-4448-BB09971490CD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222981" y="762000"/>
            <a:ext cx="9067800" cy="5249662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en-US" sz="1800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dirty="0"/>
              <a:t>Need to understand how plasma reacts to beam structure of “conventional” accelerators – what are the limits and are they compatible with afterburner requirements?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dirty="0" err="1"/>
              <a:t>FLASHForward</a:t>
            </a:r>
            <a:r>
              <a:rPr lang="en-US" sz="1800" dirty="0"/>
              <a:t> results on maximum repetition rate from basic plasma relaxation. </a:t>
            </a:r>
          </a:p>
        </p:txBody>
      </p:sp>
      <p:sp>
        <p:nvSpPr>
          <p:cNvPr id="13" name="Rectangle 5">
            <a:extLst>
              <a:ext uri="{FF2B5EF4-FFF2-40B4-BE49-F238E27FC236}">
                <a16:creationId xmlns:a16="http://schemas.microsoft.com/office/drawing/2014/main" id="{C006A3D2-752E-F01C-A148-6C9DB13827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8120" y="0"/>
            <a:ext cx="6934200" cy="9144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rgbClr val="23346C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23346C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23346C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23346C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23346C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23346C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23346C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23346C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23346C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 eaLnBrk="1" hangingPunct="1">
              <a:defRPr/>
            </a:pPr>
            <a:r>
              <a:rPr lang="en-US" sz="3600" kern="0" dirty="0"/>
              <a:t>Basic L/PWFA limits - Rates</a:t>
            </a:r>
          </a:p>
        </p:txBody>
      </p:sp>
      <p:pic>
        <p:nvPicPr>
          <p:cNvPr id="3" name="Picture 2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0E7EC6DE-FA02-8382-5133-844899AF43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3608" y="2348880"/>
            <a:ext cx="6832338" cy="3600400"/>
          </a:xfrm>
          <a:prstGeom prst="rect">
            <a:avLst/>
          </a:prstGeom>
        </p:spPr>
      </p:pic>
      <p:pic>
        <p:nvPicPr>
          <p:cNvPr id="10" name="Picture 9" descr="Map&#10;&#10;Description automatically generated">
            <a:extLst>
              <a:ext uri="{FF2B5EF4-FFF2-40B4-BE49-F238E27FC236}">
                <a16:creationId xmlns:a16="http://schemas.microsoft.com/office/drawing/2014/main" id="{EDD84E73-9B77-8D35-3760-5193F105E3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4512" y="2300008"/>
            <a:ext cx="7092280" cy="3795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263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oxford_log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981" y="152400"/>
            <a:ext cx="715929" cy="868660"/>
          </a:xfrm>
          <a:prstGeom prst="rect">
            <a:avLst/>
          </a:prstGeom>
        </p:spPr>
      </p:pic>
      <p:pic>
        <p:nvPicPr>
          <p:cNvPr id="9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3A7D7733-CFCB-AD7C-6E82-C9F563D969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4248" y="68062"/>
            <a:ext cx="2279650" cy="609600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685FB2-3B0D-06BA-24BD-F402D8A91F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B. Foster - Heraeus - 5/22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F7F2C4-568F-F4F6-306B-1D1C4E68CC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B05583-F136-1B49-9B95-810A55B4401F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sp>
        <p:nvSpPr>
          <p:cNvPr id="13" name="Rectangle 5">
            <a:extLst>
              <a:ext uri="{FF2B5EF4-FFF2-40B4-BE49-F238E27FC236}">
                <a16:creationId xmlns:a16="http://schemas.microsoft.com/office/drawing/2014/main" id="{C006A3D2-752E-F01C-A148-6C9DB13827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1600" y="0"/>
            <a:ext cx="6934200" cy="9144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rgbClr val="23346C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23346C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23346C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23346C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23346C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23346C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23346C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23346C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23346C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 lvl="0" algn="l" eaLnBrk="1" fontAlgn="ctr" hangingPunct="1">
              <a:defRPr/>
            </a:pPr>
            <a:r>
              <a:rPr lang="en-US" sz="3600" kern="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Basic L/PWFA limits - Rates</a:t>
            </a:r>
          </a:p>
        </p:txBody>
      </p:sp>
      <p:pic>
        <p:nvPicPr>
          <p:cNvPr id="10" name="Picture 9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CDBC9CEB-A878-2816-071E-1D1C11305B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361514"/>
            <a:ext cx="9144000" cy="413497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88E4D7A-E6A8-6F42-CDA4-A24B2FF7209E}"/>
              </a:ext>
            </a:extLst>
          </p:cNvPr>
          <p:cNvSpPr txBox="1"/>
          <p:nvPr/>
        </p:nvSpPr>
        <p:spPr>
          <a:xfrm>
            <a:off x="8167114" y="5241394"/>
            <a:ext cx="844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/>
              <a:t>D’Arcy et al., Nature  603, 58–62 (2022)</a:t>
            </a:r>
          </a:p>
        </p:txBody>
      </p:sp>
    </p:spTree>
    <p:extLst>
      <p:ext uri="{BB962C8B-B14F-4D97-AF65-F5344CB8AC3E}">
        <p14:creationId xmlns:p14="http://schemas.microsoft.com/office/powerpoint/2010/main" val="14520057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8FA6122-790C-1261-01A4-CB93682F73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576" y="771377"/>
            <a:ext cx="7247948" cy="4684263"/>
          </a:xfrm>
          <a:prstGeom prst="rect">
            <a:avLst/>
          </a:prstGeom>
        </p:spPr>
      </p:pic>
      <p:pic>
        <p:nvPicPr>
          <p:cNvPr id="6" name="Picture 5" descr="oxford_logo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981" y="152400"/>
            <a:ext cx="715929" cy="868660"/>
          </a:xfrm>
          <a:prstGeom prst="rect">
            <a:avLst/>
          </a:prstGeom>
        </p:spPr>
      </p:pic>
      <p:pic>
        <p:nvPicPr>
          <p:cNvPr id="9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3A7D7733-CFCB-AD7C-6E82-C9F563D969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04248" y="68062"/>
            <a:ext cx="2279650" cy="609600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685FB2-3B0D-06BA-24BD-F402D8A91F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B. Foster - Heraeus - 5/22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F7F2C4-568F-F4F6-306B-1D1C4E68CC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B05583-F136-1B49-9B95-810A55B4401F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sp>
        <p:nvSpPr>
          <p:cNvPr id="11" name="Rectangle 5">
            <a:extLst>
              <a:ext uri="{FF2B5EF4-FFF2-40B4-BE49-F238E27FC236}">
                <a16:creationId xmlns:a16="http://schemas.microsoft.com/office/drawing/2014/main" id="{8D08392D-E2B9-D0F6-6AD5-41E82A801653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07504" y="5226496"/>
            <a:ext cx="9067800" cy="1370856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en-US" sz="1800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dirty="0">
                <a:latin typeface="Arial" charset="0"/>
                <a:ea typeface="ＭＳ Ｐゴシック" charset="0"/>
                <a:cs typeface="Arial Unicode MS" charset="0"/>
              </a:rPr>
              <a:t>Corresponds to rate limit ~ 16 </a:t>
            </a:r>
            <a:r>
              <a:rPr lang="en-US" sz="1800" dirty="0" err="1">
                <a:latin typeface="Arial" charset="0"/>
                <a:ea typeface="ＭＳ Ｐゴシック" charset="0"/>
                <a:cs typeface="Arial Unicode MS" charset="0"/>
              </a:rPr>
              <a:t>MHz.</a:t>
            </a:r>
            <a:r>
              <a:rPr lang="en-US" sz="1800" dirty="0">
                <a:latin typeface="Arial" charset="0"/>
                <a:ea typeface="ＭＳ Ｐゴシック" charset="0"/>
                <a:cs typeface="Arial Unicode MS" charset="0"/>
              </a:rPr>
              <a:t> NB – intrinsic limit due to physics processes – in practice, limit set by engineering issues, e.g. cell cooling, plasma generation… </a:t>
            </a:r>
            <a:endParaRPr lang="en-US" sz="2400" dirty="0">
              <a:latin typeface="Arial" charset="0"/>
              <a:ea typeface="ＭＳ Ｐゴシック" charset="0"/>
              <a:cs typeface="Arial Unicode MS" charset="0"/>
            </a:endParaRPr>
          </a:p>
        </p:txBody>
      </p:sp>
      <p:sp>
        <p:nvSpPr>
          <p:cNvPr id="12" name="Rectangle 5">
            <a:extLst>
              <a:ext uri="{FF2B5EF4-FFF2-40B4-BE49-F238E27FC236}">
                <a16:creationId xmlns:a16="http://schemas.microsoft.com/office/drawing/2014/main" id="{C248ADA7-006E-B58D-E830-15A4449D15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1600" y="0"/>
            <a:ext cx="6934200" cy="9144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rgbClr val="23346C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23346C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23346C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23346C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23346C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23346C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23346C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23346C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23346C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 lvl="0" algn="l" eaLnBrk="1" fontAlgn="ctr" hangingPunct="1">
              <a:defRPr/>
            </a:pPr>
            <a:r>
              <a:rPr lang="en-US" sz="3600" kern="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Basic L/PWFA limits - Rates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CA23139-E565-6F77-E0AC-040C09FF5E1E}"/>
              </a:ext>
            </a:extLst>
          </p:cNvPr>
          <p:cNvSpPr txBox="1"/>
          <p:nvPr/>
        </p:nvSpPr>
        <p:spPr>
          <a:xfrm>
            <a:off x="8167114" y="4122230"/>
            <a:ext cx="844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/>
              <a:t>D’Arcy et al., Nature  603, 58–62 (2022)</a:t>
            </a:r>
          </a:p>
        </p:txBody>
      </p:sp>
    </p:spTree>
    <p:extLst>
      <p:ext uri="{BB962C8B-B14F-4D97-AF65-F5344CB8AC3E}">
        <p14:creationId xmlns:p14="http://schemas.microsoft.com/office/powerpoint/2010/main" val="2881964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181" name="Rectangle 5"/>
          <p:cNvSpPr>
            <a:spLocks noGrp="1" noChangeArrowheads="1"/>
          </p:cNvSpPr>
          <p:nvPr>
            <p:ph type="title"/>
          </p:nvPr>
        </p:nvSpPr>
        <p:spPr>
          <a:xfrm>
            <a:off x="323528" y="0"/>
            <a:ext cx="7488832" cy="914400"/>
          </a:xfrm>
        </p:spPr>
        <p:txBody>
          <a:bodyPr/>
          <a:lstStyle/>
          <a:p>
            <a:pPr eaLnBrk="1" hangingPunct="1">
              <a:defRPr/>
            </a:pPr>
            <a:r>
              <a:rPr lang="en-US" sz="3200" dirty="0"/>
              <a:t>Basic Limits - Positron acceleration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B. Foster - Heraeus - 5/22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FA7499-4D35-CC47-9C18-6CF7809DBF6A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sp>
        <p:nvSpPr>
          <p:cNvPr id="28" name="Rectangle 5">
            <a:extLst>
              <a:ext uri="{FF2B5EF4-FFF2-40B4-BE49-F238E27FC236}">
                <a16:creationId xmlns:a16="http://schemas.microsoft.com/office/drawing/2014/main" id="{2A19D6AF-8FD9-166A-95F8-1084222397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560" y="476672"/>
            <a:ext cx="8532440" cy="1759272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23346C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 b="1">
                <a:solidFill>
                  <a:schemeClr val="folHlink"/>
                </a:solidFill>
                <a:latin typeface="+mn-lt"/>
                <a:ea typeface="Arial Unicode MS" charset="0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Arial Unicode MS" charset="0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Arial Unicode MS" charset="0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Arial Unicode MS" charset="0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Arial Unicode MS" charset="0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Arial Unicode MS" charset="0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Arial Unicode MS" charset="0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Arial Unicode MS" charset="0"/>
                <a:cs typeface="+mn-cs"/>
              </a:defRPr>
            </a:lvl9pPr>
          </a:lstStyle>
          <a:p>
            <a:pPr eaLnBrk="1" hangingPunct="1">
              <a:lnSpc>
                <a:spcPct val="80000"/>
              </a:lnSpc>
            </a:pPr>
            <a:endParaRPr lang="en-US" sz="1800" kern="0" dirty="0"/>
          </a:p>
          <a:p>
            <a:pPr marL="285750" indent="-285750">
              <a:spcBef>
                <a:spcPts val="576"/>
              </a:spcBef>
              <a:buFont typeface="Arial" panose="020B0604020202020204" pitchFamily="34" charset="0"/>
              <a:buChar char="•"/>
            </a:pPr>
            <a:r>
              <a:rPr lang="en-US" sz="1800" kern="0" dirty="0"/>
              <a:t>The asymmetric scheme of Zhou et al. mentioned in CEPC only one of many approaches to e</a:t>
            </a:r>
            <a:r>
              <a:rPr lang="en-US" sz="1800" kern="0" baseline="30000" dirty="0"/>
              <a:t>+</a:t>
            </a:r>
            <a:r>
              <a:rPr lang="en-US" sz="1800" kern="0" dirty="0"/>
              <a:t> acceleration</a:t>
            </a:r>
            <a:r>
              <a:rPr lang="en-US" sz="1800" kern="0" dirty="0">
                <a:latin typeface="Arial" charset="0"/>
                <a:ea typeface="ＭＳ Ｐゴシック" charset="0"/>
                <a:cs typeface="Arial Unicode MS" charset="0"/>
              </a:rPr>
              <a:t>:</a:t>
            </a:r>
          </a:p>
          <a:p>
            <a:pPr marL="285750" indent="-285750">
              <a:spcBef>
                <a:spcPts val="576"/>
              </a:spcBef>
              <a:buFont typeface="Arial" panose="020B0604020202020204" pitchFamily="34" charset="0"/>
              <a:buChar char="•"/>
            </a:pPr>
            <a:r>
              <a:rPr lang="en-US" sz="1800" kern="0" dirty="0">
                <a:latin typeface="Arial" charset="0"/>
                <a:ea typeface="ＭＳ Ｐゴシック" charset="0"/>
                <a:cs typeface="Arial Unicode MS" charset="0"/>
              </a:rPr>
              <a:t>Linear </a:t>
            </a:r>
            <a:r>
              <a:rPr lang="en-US" sz="1800" kern="0" dirty="0" err="1">
                <a:latin typeface="Arial" charset="0"/>
                <a:ea typeface="ＭＳ Ｐゴシック" charset="0"/>
                <a:cs typeface="Arial Unicode MS" charset="0"/>
              </a:rPr>
              <a:t>wakefields</a:t>
            </a:r>
            <a:r>
              <a:rPr lang="en-US" sz="1800" kern="0" dirty="0">
                <a:latin typeface="Arial" charset="0"/>
                <a:ea typeface="ＭＳ Ｐゴシック" charset="0"/>
                <a:cs typeface="Arial Unicode MS" charset="0"/>
              </a:rPr>
              <a:t>: original observation of e</a:t>
            </a:r>
            <a:r>
              <a:rPr lang="en-US" sz="1800" kern="0" baseline="30000" dirty="0">
                <a:latin typeface="Arial" charset="0"/>
                <a:ea typeface="ＭＳ Ｐゴシック" charset="0"/>
                <a:cs typeface="Arial Unicode MS" charset="0"/>
              </a:rPr>
              <a:t>+</a:t>
            </a:r>
            <a:r>
              <a:rPr lang="en-US" sz="1800" kern="0" dirty="0">
                <a:latin typeface="Arial" charset="0"/>
                <a:ea typeface="ＭＳ Ｐゴシック" charset="0"/>
                <a:cs typeface="Arial Unicode MS" charset="0"/>
              </a:rPr>
              <a:t> acceleration – but cannot escape from low efficiency, high emittance and low gradient;</a:t>
            </a:r>
          </a:p>
          <a:p>
            <a:pPr marL="285750" indent="-285750">
              <a:spcBef>
                <a:spcPts val="576"/>
              </a:spcBef>
              <a:buFont typeface="Arial" panose="020B0604020202020204" pitchFamily="34" charset="0"/>
              <a:buChar char="•"/>
            </a:pPr>
            <a:r>
              <a:rPr lang="en-US" sz="1800" kern="0" dirty="0">
                <a:latin typeface="Arial" charset="0"/>
                <a:ea typeface="ＭＳ Ｐゴシック" charset="0"/>
                <a:cs typeface="Arial Unicode MS" charset="0"/>
              </a:rPr>
              <a:t>Non-linear </a:t>
            </a:r>
            <a:r>
              <a:rPr lang="en-US" sz="1800" kern="0" dirty="0" err="1">
                <a:latin typeface="Arial" charset="0"/>
                <a:ea typeface="ＭＳ Ｐゴシック" charset="0"/>
                <a:cs typeface="Arial Unicode MS" charset="0"/>
              </a:rPr>
              <a:t>wakefields</a:t>
            </a:r>
            <a:r>
              <a:rPr lang="en-US" sz="1800" kern="0" dirty="0">
                <a:latin typeface="Arial" charset="0"/>
                <a:ea typeface="ＭＳ Ｐゴシック" charset="0"/>
                <a:cs typeface="Arial Unicode MS" charset="0"/>
              </a:rPr>
              <a:t> – blow-out accelerating regime is naturally defocusing – basically need to manipulate beam or plasma:</a:t>
            </a:r>
          </a:p>
          <a:p>
            <a:pPr lvl="1">
              <a:spcBef>
                <a:spcPts val="576"/>
              </a:spcBef>
              <a:buFont typeface="Courier New" panose="02070309020205020404" pitchFamily="49" charset="0"/>
              <a:buChar char="o"/>
            </a:pPr>
            <a:r>
              <a:rPr lang="en-US" sz="1400" kern="0" dirty="0">
                <a:latin typeface="Arial" charset="0"/>
                <a:ea typeface="ＭＳ Ｐゴシック" charset="0"/>
                <a:cs typeface="Arial Unicode MS" charset="0"/>
              </a:rPr>
              <a:t>“self-loading” regime may work – but bunch</a:t>
            </a:r>
          </a:p>
          <a:p>
            <a:pPr marL="457200" lvl="1" indent="0">
              <a:spcBef>
                <a:spcPts val="576"/>
              </a:spcBef>
              <a:buNone/>
            </a:pPr>
            <a:r>
              <a:rPr lang="en-US" sz="1400" kern="0" dirty="0">
                <a:latin typeface="Arial" charset="0"/>
                <a:ea typeface="ＭＳ Ｐゴシック" charset="0"/>
                <a:cs typeface="Arial Unicode MS" charset="0"/>
              </a:rPr>
              <a:t>	shape distorts in equilibrium – likely to give </a:t>
            </a:r>
          </a:p>
          <a:p>
            <a:pPr marL="457200" lvl="1" indent="0">
              <a:spcBef>
                <a:spcPts val="576"/>
              </a:spcBef>
              <a:buNone/>
            </a:pPr>
            <a:r>
              <a:rPr lang="en-US" sz="1400" kern="0" dirty="0">
                <a:latin typeface="Arial" charset="0"/>
                <a:ea typeface="ＭＳ Ｐゴシック" charset="0"/>
                <a:cs typeface="Arial Unicode MS" charset="0"/>
              </a:rPr>
              <a:t>	high emittance;</a:t>
            </a:r>
          </a:p>
          <a:p>
            <a:pPr lvl="1">
              <a:spcBef>
                <a:spcPts val="576"/>
              </a:spcBef>
              <a:buFont typeface="Courier New" panose="02070309020205020404" pitchFamily="49" charset="0"/>
              <a:buChar char="o"/>
            </a:pPr>
            <a:r>
              <a:rPr lang="en-US" sz="1400" kern="0" dirty="0">
                <a:latin typeface="Arial" charset="0"/>
                <a:ea typeface="ＭＳ Ｐゴシック" charset="0"/>
                <a:cs typeface="Arial Unicode MS" charset="0"/>
              </a:rPr>
              <a:t>Limit the diameter of the plasma cylinder –</a:t>
            </a:r>
          </a:p>
          <a:p>
            <a:pPr marL="457200" lvl="1" indent="0">
              <a:spcBef>
                <a:spcPts val="576"/>
              </a:spcBef>
              <a:buNone/>
            </a:pPr>
            <a:r>
              <a:rPr lang="en-US" sz="1400" kern="0" dirty="0">
                <a:latin typeface="Arial" charset="0"/>
                <a:ea typeface="ＭＳ Ｐゴシック" charset="0"/>
                <a:cs typeface="Arial Unicode MS" charset="0"/>
              </a:rPr>
              <a:t>	can give region of both acceleration &amp; focusing. </a:t>
            </a:r>
          </a:p>
          <a:p>
            <a:pPr marL="457200" lvl="1" indent="0">
              <a:spcBef>
                <a:spcPts val="576"/>
              </a:spcBef>
              <a:buNone/>
            </a:pPr>
            <a:r>
              <a:rPr lang="en-US" sz="1400" kern="0" dirty="0">
                <a:latin typeface="Arial" charset="0"/>
                <a:ea typeface="ＭＳ Ｐゴシック" charset="0"/>
                <a:cs typeface="Arial Unicode MS" charset="0"/>
              </a:rPr>
              <a:t>	Promising,  but potential sources of emittance </a:t>
            </a:r>
          </a:p>
          <a:p>
            <a:pPr marL="457200" lvl="1" indent="0">
              <a:spcBef>
                <a:spcPts val="576"/>
              </a:spcBef>
              <a:buNone/>
            </a:pPr>
            <a:r>
              <a:rPr lang="en-US" sz="1400" kern="0" dirty="0">
                <a:latin typeface="Arial" charset="0"/>
                <a:ea typeface="ＭＳ Ｐゴシック" charset="0"/>
                <a:cs typeface="Arial Unicode MS" charset="0"/>
              </a:rPr>
              <a:t>	growth need further investigation;</a:t>
            </a:r>
          </a:p>
          <a:p>
            <a:pPr lvl="1">
              <a:spcBef>
                <a:spcPts val="576"/>
              </a:spcBef>
              <a:buFont typeface="Courier New" panose="02070309020205020404" pitchFamily="49" charset="0"/>
              <a:buChar char="o"/>
            </a:pPr>
            <a:r>
              <a:rPr lang="en-US" sz="1400" kern="0" dirty="0">
                <a:latin typeface="Arial" charset="0"/>
                <a:ea typeface="ＭＳ Ｐゴシック" charset="0"/>
                <a:cs typeface="Arial Unicode MS" charset="0"/>
              </a:rPr>
              <a:t>Wake inversion – tailor the beam shape e.g.</a:t>
            </a:r>
          </a:p>
          <a:p>
            <a:pPr marL="457200" lvl="1" indent="0">
              <a:spcBef>
                <a:spcPts val="576"/>
              </a:spcBef>
              <a:buNone/>
            </a:pPr>
            <a:r>
              <a:rPr lang="en-US" sz="1400" kern="0" dirty="0">
                <a:latin typeface="Arial" charset="0"/>
                <a:ea typeface="ＭＳ Ｐゴシック" charset="0"/>
                <a:cs typeface="Arial Unicode MS" charset="0"/>
              </a:rPr>
              <a:t>	torus can engineer blow-out – but beam loading</a:t>
            </a:r>
          </a:p>
          <a:p>
            <a:pPr marL="457200" lvl="1" indent="0">
              <a:spcBef>
                <a:spcPts val="576"/>
              </a:spcBef>
              <a:buNone/>
            </a:pPr>
            <a:r>
              <a:rPr lang="en-US" sz="1400" kern="0" dirty="0">
                <a:latin typeface="Arial" charset="0"/>
                <a:ea typeface="ＭＳ Ｐゴシック" charset="0"/>
                <a:cs typeface="Arial Unicode MS" charset="0"/>
              </a:rPr>
              <a:t>	gives non-linear focusing;</a:t>
            </a:r>
          </a:p>
          <a:p>
            <a:pPr lvl="1">
              <a:spcBef>
                <a:spcPts val="576"/>
              </a:spcBef>
              <a:buFont typeface="Courier New" panose="02070309020205020404" pitchFamily="49" charset="0"/>
              <a:buChar char="o"/>
            </a:pPr>
            <a:r>
              <a:rPr lang="en-US" sz="1400" kern="0" dirty="0">
                <a:latin typeface="Arial" charset="0"/>
                <a:ea typeface="ＭＳ Ｐゴシック" charset="0"/>
                <a:cs typeface="Arial Unicode MS" charset="0"/>
              </a:rPr>
              <a:t>Hollow Channel – conjugate of WI – tailor</a:t>
            </a:r>
          </a:p>
          <a:p>
            <a:pPr marL="457200" lvl="1" indent="0">
              <a:spcBef>
                <a:spcPts val="576"/>
              </a:spcBef>
              <a:buNone/>
            </a:pPr>
            <a:r>
              <a:rPr lang="en-US" sz="1400" kern="0" dirty="0">
                <a:latin typeface="Arial" charset="0"/>
                <a:ea typeface="ＭＳ Ｐゴシック" charset="0"/>
                <a:cs typeface="Arial Unicode MS" charset="0"/>
              </a:rPr>
              <a:t>	plasma so no ions on axis to defocus e+ -</a:t>
            </a:r>
          </a:p>
          <a:p>
            <a:pPr marL="457200" lvl="1" indent="0">
              <a:spcBef>
                <a:spcPts val="576"/>
              </a:spcBef>
              <a:buNone/>
            </a:pPr>
            <a:r>
              <a:rPr lang="en-US" sz="1400" kern="0" dirty="0">
                <a:latin typeface="Arial" charset="0"/>
                <a:ea typeface="ＭＳ Ｐゴシック" charset="0"/>
                <a:cs typeface="Arial Unicode MS" charset="0"/>
              </a:rPr>
              <a:t>	but stability issues - may require strong focusing.</a:t>
            </a:r>
          </a:p>
          <a:p>
            <a:pPr marL="457200" lvl="1" indent="0">
              <a:spcBef>
                <a:spcPts val="576"/>
              </a:spcBef>
              <a:buNone/>
            </a:pPr>
            <a:r>
              <a:rPr lang="en-US" sz="1400" kern="0" dirty="0">
                <a:latin typeface="Arial" charset="0"/>
                <a:ea typeface="ＭＳ Ｐゴシック" charset="0"/>
                <a:cs typeface="Arial Unicode MS" charset="0"/>
              </a:rPr>
              <a:t>	</a:t>
            </a:r>
          </a:p>
          <a:p>
            <a:pPr marL="685800" lvl="1">
              <a:spcBef>
                <a:spcPts val="576"/>
              </a:spcBef>
              <a:buFont typeface="Courier New" panose="02070309020205020404" pitchFamily="49" charset="0"/>
              <a:buChar char="o"/>
            </a:pPr>
            <a:endParaRPr lang="en-US" sz="1400" kern="0" dirty="0">
              <a:latin typeface="Arial" charset="0"/>
              <a:ea typeface="ＭＳ Ｐゴシック" charset="0"/>
              <a:cs typeface="Arial Unicode MS" charset="0"/>
            </a:endParaRPr>
          </a:p>
        </p:txBody>
      </p:sp>
      <p:pic>
        <p:nvPicPr>
          <p:cNvPr id="5" name="Picture 4" descr="Chart&#10;&#10;Description automatically generated">
            <a:extLst>
              <a:ext uri="{FF2B5EF4-FFF2-40B4-BE49-F238E27FC236}">
                <a16:creationId xmlns:a16="http://schemas.microsoft.com/office/drawing/2014/main" id="{53AA49E0-FE13-0B71-E430-2C56A2813F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6176" y="2562200"/>
            <a:ext cx="1924720" cy="1154832"/>
          </a:xfrm>
          <a:prstGeom prst="rect">
            <a:avLst/>
          </a:prstGeom>
        </p:spPr>
      </p:pic>
      <p:pic>
        <p:nvPicPr>
          <p:cNvPr id="8" name="Picture 7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6F703D51-48D9-05A5-E364-1A89EEC35C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57913" y="4434407"/>
            <a:ext cx="1168387" cy="1154833"/>
          </a:xfrm>
          <a:prstGeom prst="rect">
            <a:avLst/>
          </a:prstGeom>
        </p:spPr>
      </p:pic>
      <p:pic>
        <p:nvPicPr>
          <p:cNvPr id="11" name="Picture 10" descr="Chart&#10;&#10;Description automatically generated">
            <a:extLst>
              <a:ext uri="{FF2B5EF4-FFF2-40B4-BE49-F238E27FC236}">
                <a16:creationId xmlns:a16="http://schemas.microsoft.com/office/drawing/2014/main" id="{1EB2A0BD-E741-2FF0-35BA-4A38B881D6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12161" y="3623519"/>
            <a:ext cx="1440160" cy="1101625"/>
          </a:xfrm>
          <a:prstGeom prst="rect">
            <a:avLst/>
          </a:prstGeom>
        </p:spPr>
      </p:pic>
      <p:pic>
        <p:nvPicPr>
          <p:cNvPr id="16" name="Picture 15" descr="Company name&#10;&#10;Description automatically generated">
            <a:extLst>
              <a:ext uri="{FF2B5EF4-FFF2-40B4-BE49-F238E27FC236}">
                <a16:creationId xmlns:a16="http://schemas.microsoft.com/office/drawing/2014/main" id="{F348EC72-CCD7-E7C9-E1BD-35EDDA354EE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66948" r="59366"/>
          <a:stretch/>
        </p:blipFill>
        <p:spPr>
          <a:xfrm>
            <a:off x="6095161" y="5571578"/>
            <a:ext cx="997120" cy="95376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9FC255E-379E-E0C4-163D-855A7BA6CBD9}"/>
              </a:ext>
            </a:extLst>
          </p:cNvPr>
          <p:cNvSpPr txBox="1"/>
          <p:nvPr/>
        </p:nvSpPr>
        <p:spPr>
          <a:xfrm>
            <a:off x="7524328" y="2708920"/>
            <a:ext cx="16366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 err="1"/>
              <a:t>Corde</a:t>
            </a:r>
            <a:r>
              <a:rPr lang="en-GB" sz="1000" dirty="0"/>
              <a:t> et al., Nature 524, 442 (2015)</a:t>
            </a:r>
          </a:p>
          <a:p>
            <a:r>
              <a:rPr lang="en-GB" sz="1000" dirty="0" err="1"/>
              <a:t>Doche</a:t>
            </a:r>
            <a:r>
              <a:rPr lang="en-GB" sz="1000" dirty="0"/>
              <a:t> et al., Sci. Rep. 7, 14180 (2017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78163A1-8A10-A854-656F-F1648571FBD6}"/>
              </a:ext>
            </a:extLst>
          </p:cNvPr>
          <p:cNvSpPr txBox="1"/>
          <p:nvPr/>
        </p:nvSpPr>
        <p:spPr>
          <a:xfrm>
            <a:off x="7543824" y="3892986"/>
            <a:ext cx="16366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 err="1"/>
              <a:t>Diederichs</a:t>
            </a:r>
            <a:r>
              <a:rPr lang="en-GB" sz="1000" dirty="0"/>
              <a:t> et al., PRAB 22, 081301 (2019)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364AFB9-9397-5DEF-7211-BBA5A1153F03}"/>
              </a:ext>
            </a:extLst>
          </p:cNvPr>
          <p:cNvSpPr txBox="1"/>
          <p:nvPr/>
        </p:nvSpPr>
        <p:spPr>
          <a:xfrm>
            <a:off x="7543824" y="4653136"/>
            <a:ext cx="185271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/>
              <a:t>Viera &amp; Mendonca, </a:t>
            </a:r>
            <a:r>
              <a:rPr lang="en-GB" sz="1000" dirty="0" err="1"/>
              <a:t>Phys.Rev</a:t>
            </a:r>
            <a:r>
              <a:rPr lang="en-GB" sz="1000" dirty="0"/>
              <a:t>. Lett 112 215001 (2014)</a:t>
            </a:r>
          </a:p>
          <a:p>
            <a:r>
              <a:rPr lang="en-GB" sz="1000" dirty="0" err="1"/>
              <a:t>Vier</a:t>
            </a:r>
            <a:r>
              <a:rPr lang="en-GB" sz="1000" dirty="0"/>
              <a:t> et al., AIP Conf. Proc. 1777, 070112(2016)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DB3D9F0-CDE5-2369-0B95-AA1EC3344199}"/>
              </a:ext>
            </a:extLst>
          </p:cNvPr>
          <p:cNvSpPr txBox="1"/>
          <p:nvPr/>
        </p:nvSpPr>
        <p:spPr>
          <a:xfrm>
            <a:off x="7524328" y="5673442"/>
            <a:ext cx="19247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/>
              <a:t>Tajima, Proc. HEACC1983, 470 (1983)</a:t>
            </a:r>
          </a:p>
          <a:p>
            <a:r>
              <a:rPr lang="en-GB" sz="1000" dirty="0"/>
              <a:t>Lee et al., Phys. Rev. E 64, 045501 (2001)</a:t>
            </a:r>
          </a:p>
        </p:txBody>
      </p:sp>
    </p:spTree>
    <p:extLst>
      <p:ext uri="{BB962C8B-B14F-4D97-AF65-F5344CB8AC3E}">
        <p14:creationId xmlns:p14="http://schemas.microsoft.com/office/powerpoint/2010/main" val="3034972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2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2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2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2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2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2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2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500"/>
                                        <p:tgtEl>
                                          <p:spTgt spid="2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6" dur="500"/>
                                        <p:tgtEl>
                                          <p:spTgt spid="2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" dur="500"/>
                                        <p:tgtEl>
                                          <p:spTgt spid="28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2" dur="500"/>
                                        <p:tgtEl>
                                          <p:spTgt spid="28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oxford_log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981" y="152400"/>
            <a:ext cx="715929" cy="868660"/>
          </a:xfrm>
          <a:prstGeom prst="rect">
            <a:avLst/>
          </a:prstGeom>
        </p:spPr>
      </p:pic>
      <p:pic>
        <p:nvPicPr>
          <p:cNvPr id="9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3A7D7733-CFCB-AD7C-6E82-C9F563D969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4248" y="68062"/>
            <a:ext cx="2279650" cy="609600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685FB2-3B0D-06BA-24BD-F402D8A91F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B. Foster - Heraeus - 5/22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F7F2C4-568F-F4F6-306B-1D1C4E68CC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B05583-F136-1B49-9B95-810A55B4401F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sp>
        <p:nvSpPr>
          <p:cNvPr id="11" name="Rectangle 5">
            <a:extLst>
              <a:ext uri="{FF2B5EF4-FFF2-40B4-BE49-F238E27FC236}">
                <a16:creationId xmlns:a16="http://schemas.microsoft.com/office/drawing/2014/main" id="{8D08392D-E2B9-D0F6-6AD5-41E82A801653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76200" y="836712"/>
            <a:ext cx="9067800" cy="1370856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en-US" sz="1800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dirty="0">
                <a:latin typeface="Arial" charset="0"/>
                <a:ea typeface="ＭＳ Ｐゴシック" charset="0"/>
                <a:cs typeface="Arial Unicode MS" charset="0"/>
              </a:rPr>
              <a:t>Staging demonstrated – but as yet no scheme that preserves emittance &amp; charge.</a:t>
            </a:r>
            <a:endParaRPr lang="en-US" sz="2400" dirty="0">
              <a:latin typeface="Arial" charset="0"/>
              <a:ea typeface="ＭＳ Ｐゴシック" charset="0"/>
              <a:cs typeface="Arial Unicode MS" charset="0"/>
            </a:endParaRPr>
          </a:p>
        </p:txBody>
      </p:sp>
      <p:sp>
        <p:nvSpPr>
          <p:cNvPr id="10" name="Rectangle 5">
            <a:extLst>
              <a:ext uri="{FF2B5EF4-FFF2-40B4-BE49-F238E27FC236}">
                <a16:creationId xmlns:a16="http://schemas.microsoft.com/office/drawing/2014/main" id="{46B013A4-55CD-8A25-6B05-3580702C4D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1600" y="0"/>
            <a:ext cx="6934200" cy="9144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rgbClr val="23346C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23346C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23346C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23346C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23346C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23346C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23346C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23346C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23346C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 lvl="0" algn="l" eaLnBrk="1" fontAlgn="ctr" hangingPunct="1">
              <a:defRPr/>
            </a:pPr>
            <a:r>
              <a:rPr lang="en-US" sz="3600" kern="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      Basic limits - Staging</a:t>
            </a:r>
          </a:p>
        </p:txBody>
      </p:sp>
      <p:pic>
        <p:nvPicPr>
          <p:cNvPr id="12" name="Picture 11" descr="Diagram&#10;&#10;Description automatically generated">
            <a:extLst>
              <a:ext uri="{FF2B5EF4-FFF2-40B4-BE49-F238E27FC236}">
                <a16:creationId xmlns:a16="http://schemas.microsoft.com/office/drawing/2014/main" id="{911FB7FA-9D54-2114-D85B-213EC4B524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50678" y="1556792"/>
            <a:ext cx="3704201" cy="1929977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50F6E4DB-9DDB-D524-DF76-3124C25E6ACF}"/>
              </a:ext>
            </a:extLst>
          </p:cNvPr>
          <p:cNvGrpSpPr/>
          <p:nvPr/>
        </p:nvGrpSpPr>
        <p:grpSpPr>
          <a:xfrm>
            <a:off x="107504" y="3212976"/>
            <a:ext cx="9067800" cy="3240360"/>
            <a:chOff x="107504" y="3212976"/>
            <a:chExt cx="9067800" cy="3240360"/>
          </a:xfrm>
        </p:grpSpPr>
        <p:sp>
          <p:nvSpPr>
            <p:cNvPr id="16" name="Rectangle 5">
              <a:extLst>
                <a:ext uri="{FF2B5EF4-FFF2-40B4-BE49-F238E27FC236}">
                  <a16:creationId xmlns:a16="http://schemas.microsoft.com/office/drawing/2014/main" id="{D775BF1B-5017-314A-BBFB-5171E835915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7504" y="3212976"/>
              <a:ext cx="9067800" cy="794792"/>
            </a:xfrm>
            <a:prstGeom prst="rect">
              <a:avLst/>
            </a:prstGeom>
            <a:noFill/>
            <a:ln>
              <a:noFill/>
            </a:ln>
            <a:extLst>
              <a:ext uri="{FAA26D3D-D897-4be2-8F04-BA451C77F1D7}">
                <ma14:placeholderFlag xmlns="" xmlns:ma14="http://schemas.microsoft.com/office/mac/drawingml/2011/main" val="1"/>
              </a:ex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0" indent="0" algn="ctr" rtl="0" eaLnBrk="0" fontAlgn="base" hangingPunct="0">
                <a:spcBef>
                  <a:spcPct val="20000"/>
                </a:spcBef>
                <a:spcAft>
                  <a:spcPct val="0"/>
                </a:spcAft>
                <a:buFontTx/>
                <a:buNone/>
                <a:defRPr sz="2800">
                  <a:solidFill>
                    <a:srgbClr val="23346C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400" b="1">
                  <a:solidFill>
                    <a:schemeClr val="folHlink"/>
                  </a:solidFill>
                  <a:latin typeface="+mn-lt"/>
                  <a:ea typeface="Arial Unicode MS" charset="0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+mn-lt"/>
                  <a:ea typeface="Arial Unicode MS" charset="0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  <a:ea typeface="Arial Unicode MS" charset="0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ea typeface="Arial Unicode MS" charset="0"/>
                  <a:cs typeface="+mn-cs"/>
                </a:defRPr>
              </a:lvl5pPr>
              <a:lvl6pPr marL="25146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ea typeface="Arial Unicode MS" charset="0"/>
                  <a:cs typeface="+mn-cs"/>
                </a:defRPr>
              </a:lvl6pPr>
              <a:lvl7pPr marL="29718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ea typeface="Arial Unicode MS" charset="0"/>
                  <a:cs typeface="+mn-cs"/>
                </a:defRPr>
              </a:lvl7pPr>
              <a:lvl8pPr marL="34290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ea typeface="Arial Unicode MS" charset="0"/>
                  <a:cs typeface="+mn-cs"/>
                </a:defRPr>
              </a:lvl8pPr>
              <a:lvl9pPr marL="38862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ea typeface="Arial Unicode MS" charset="0"/>
                  <a:cs typeface="+mn-cs"/>
                </a:defRPr>
              </a:lvl9pPr>
            </a:lstStyle>
            <a:p>
              <a:pPr eaLnBrk="1" hangingPunct="1">
                <a:lnSpc>
                  <a:spcPct val="80000"/>
                </a:lnSpc>
              </a:pPr>
              <a:endParaRPr lang="en-US" sz="1800" kern="0" dirty="0"/>
            </a:p>
            <a:p>
              <a:pPr marL="285750" indent="-285750" algn="l">
                <a:buFont typeface="Arial" panose="020B0604020202020204" pitchFamily="34" charset="0"/>
                <a:buChar char="•"/>
              </a:pPr>
              <a:r>
                <a:rPr lang="en-US" sz="1800" kern="0" dirty="0">
                  <a:latin typeface="Arial" charset="0"/>
                  <a:ea typeface="ＭＳ Ｐゴシック" charset="0"/>
                  <a:cs typeface="Arial Unicode MS" charset="0"/>
                </a:rPr>
                <a:t>Several new ideas, e.g. achromatic staging with non-linear plasma lenses</a:t>
              </a:r>
              <a:endParaRPr lang="en-US" sz="2400" kern="0" dirty="0">
                <a:latin typeface="Arial" charset="0"/>
                <a:ea typeface="ＭＳ Ｐゴシック" charset="0"/>
                <a:cs typeface="Arial Unicode MS" charset="0"/>
              </a:endParaRPr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9299E38C-7EF1-3607-3B80-F67FDA8E832D}"/>
                </a:ext>
              </a:extLst>
            </p:cNvPr>
            <p:cNvGrpSpPr/>
            <p:nvPr/>
          </p:nvGrpSpPr>
          <p:grpSpPr>
            <a:xfrm>
              <a:off x="683568" y="3945250"/>
              <a:ext cx="8452403" cy="2508086"/>
              <a:chOff x="683568" y="3933056"/>
              <a:chExt cx="8452403" cy="2508086"/>
            </a:xfrm>
          </p:grpSpPr>
          <p:pic>
            <p:nvPicPr>
              <p:cNvPr id="18" name="Picture 17" descr="A picture containing chart&#10;&#10;Description automatically generated">
                <a:extLst>
                  <a:ext uri="{FF2B5EF4-FFF2-40B4-BE49-F238E27FC236}">
                    <a16:creationId xmlns:a16="http://schemas.microsoft.com/office/drawing/2014/main" id="{2452BFF2-DB5C-81D2-B02E-D6AAB9D0CC3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83568" y="3933056"/>
                <a:ext cx="7236296" cy="2065115"/>
              </a:xfrm>
              <a:prstGeom prst="rect">
                <a:avLst/>
              </a:prstGeom>
            </p:spPr>
          </p:pic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EB2ADB64-C139-8374-D67F-7721685E1487}"/>
                  </a:ext>
                </a:extLst>
              </p:cNvPr>
              <p:cNvSpPr txBox="1"/>
              <p:nvPr/>
            </p:nvSpPr>
            <p:spPr>
              <a:xfrm>
                <a:off x="6444208" y="5733256"/>
                <a:ext cx="2691763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000" dirty="0" err="1"/>
                  <a:t>Lindstrøm</a:t>
                </a:r>
                <a:r>
                  <a:rPr lang="en-GB" sz="1000" dirty="0"/>
                  <a:t>:</a:t>
                </a:r>
              </a:p>
              <a:p>
                <a:r>
                  <a:rPr lang="en-GB" sz="1000" dirty="0"/>
                  <a:t>Phys. Rev. Accel. Beams </a:t>
                </a:r>
                <a:r>
                  <a:rPr lang="en-GB" sz="1000" b="1" dirty="0"/>
                  <a:t>24</a:t>
                </a:r>
                <a:r>
                  <a:rPr lang="en-GB" sz="1000" dirty="0"/>
                  <a:t>, 014801 (2021)</a:t>
                </a:r>
              </a:p>
              <a:p>
                <a:endParaRPr lang="en-US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3533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222981" y="1196752"/>
            <a:ext cx="9067800" cy="26670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dirty="0">
                <a:latin typeface="Arial" charset="0"/>
                <a:ea typeface="ＭＳ Ｐゴシック" charset="0"/>
                <a:cs typeface="Arial Unicode MS" charset="0"/>
              </a:rPr>
              <a:t> </a:t>
            </a:r>
          </a:p>
          <a:p>
            <a:pPr eaLnBrk="1" hangingPunct="1">
              <a:lnSpc>
                <a:spcPct val="80000"/>
              </a:lnSpc>
            </a:pPr>
            <a:r>
              <a:rPr lang="en-GB" sz="3600" dirty="0"/>
              <a:t>Outline of Talk</a:t>
            </a:r>
          </a:p>
          <a:p>
            <a:pPr eaLnBrk="1" hangingPunct="1">
              <a:lnSpc>
                <a:spcPct val="80000"/>
              </a:lnSpc>
            </a:pPr>
            <a:endParaRPr lang="en-GB" sz="2400" dirty="0"/>
          </a:p>
          <a:p>
            <a:pPr marL="457200" indent="-457200" algn="l" eaLnBrk="1" hangingPunct="1">
              <a:lnSpc>
                <a:spcPct val="80000"/>
              </a:lnSpc>
              <a:buAutoNum type="arabicParenR"/>
            </a:pPr>
            <a:r>
              <a:rPr lang="en-GB" sz="2400" dirty="0">
                <a:latin typeface="Arial" charset="0"/>
                <a:ea typeface="ＭＳ Ｐゴシック" charset="0"/>
                <a:cs typeface="Arial Unicode MS" charset="0"/>
              </a:rPr>
              <a:t>Introduction</a:t>
            </a:r>
          </a:p>
          <a:p>
            <a:pPr marL="457200" indent="-457200" algn="l" eaLnBrk="1" hangingPunct="1">
              <a:lnSpc>
                <a:spcPct val="80000"/>
              </a:lnSpc>
              <a:buAutoNum type="arabicParenR"/>
            </a:pPr>
            <a:endParaRPr lang="en-GB" sz="2400" dirty="0">
              <a:latin typeface="Arial" charset="0"/>
              <a:ea typeface="ＭＳ Ｐゴシック" charset="0"/>
              <a:cs typeface="Arial Unicode MS" charset="0"/>
            </a:endParaRPr>
          </a:p>
          <a:p>
            <a:pPr marL="457200" indent="-457200" algn="l" eaLnBrk="1" hangingPunct="1">
              <a:lnSpc>
                <a:spcPct val="80000"/>
              </a:lnSpc>
              <a:buAutoNum type="arabicParenR"/>
            </a:pPr>
            <a:r>
              <a:rPr lang="en-US" sz="2400" dirty="0"/>
              <a:t>Injectors</a:t>
            </a:r>
          </a:p>
          <a:p>
            <a:pPr marL="457200" indent="-457200" algn="l" eaLnBrk="1" hangingPunct="1">
              <a:lnSpc>
                <a:spcPct val="80000"/>
              </a:lnSpc>
              <a:buAutoNum type="arabicParenR"/>
            </a:pPr>
            <a:endParaRPr lang="en-US" sz="2400" dirty="0">
              <a:latin typeface="Arial" charset="0"/>
              <a:ea typeface="ＭＳ Ｐゴシック" charset="0"/>
              <a:cs typeface="Arial Unicode MS" charset="0"/>
            </a:endParaRPr>
          </a:p>
          <a:p>
            <a:pPr marL="457200" indent="-457200" algn="l" eaLnBrk="1" hangingPunct="1">
              <a:lnSpc>
                <a:spcPct val="80000"/>
              </a:lnSpc>
              <a:buAutoNum type="arabicParenR"/>
            </a:pPr>
            <a:r>
              <a:rPr lang="en-US" sz="2400" dirty="0"/>
              <a:t>Booster/afterburner for pre-existing machine</a:t>
            </a:r>
          </a:p>
          <a:p>
            <a:pPr marL="457200" indent="-457200" algn="l" eaLnBrk="1" hangingPunct="1">
              <a:lnSpc>
                <a:spcPct val="80000"/>
              </a:lnSpc>
              <a:buAutoNum type="arabicParenR"/>
            </a:pPr>
            <a:endParaRPr lang="en-US" sz="2400" dirty="0">
              <a:latin typeface="Arial" charset="0"/>
              <a:ea typeface="ＭＳ Ｐゴシック" charset="0"/>
              <a:cs typeface="Arial Unicode MS" charset="0"/>
            </a:endParaRPr>
          </a:p>
          <a:p>
            <a:pPr marL="457200" indent="-457200" algn="l" eaLnBrk="1" hangingPunct="1">
              <a:lnSpc>
                <a:spcPct val="80000"/>
              </a:lnSpc>
              <a:buAutoNum type="arabicParenR"/>
            </a:pPr>
            <a:r>
              <a:rPr lang="en-US" sz="2400" dirty="0"/>
              <a:t>Stand-alone colliders </a:t>
            </a:r>
            <a:r>
              <a:rPr lang="en-US" sz="1800" dirty="0"/>
              <a:t>(def: at least one colliding beam does not originate from a conventional machine)</a:t>
            </a:r>
            <a:br>
              <a:rPr lang="en-US" sz="1800" dirty="0"/>
            </a:br>
            <a:endParaRPr lang="en-US" sz="2400" dirty="0">
              <a:latin typeface="Arial" charset="0"/>
              <a:ea typeface="ＭＳ Ｐゴシック" charset="0"/>
              <a:cs typeface="Arial Unicode MS" charset="0"/>
            </a:endParaRPr>
          </a:p>
          <a:p>
            <a:pPr marL="457200" indent="-457200" algn="l" eaLnBrk="1" hangingPunct="1">
              <a:lnSpc>
                <a:spcPct val="80000"/>
              </a:lnSpc>
              <a:buFont typeface="+mj-lt"/>
              <a:buAutoNum type="arabicParenR" startAt="5"/>
            </a:pPr>
            <a:r>
              <a:rPr lang="en-US" sz="2400" dirty="0">
                <a:latin typeface="Arial" charset="0"/>
                <a:ea typeface="ＭＳ Ｐゴシック" charset="0"/>
                <a:cs typeface="Arial Unicode MS" charset="0"/>
              </a:rPr>
              <a:t>Summary</a:t>
            </a:r>
          </a:p>
          <a:p>
            <a:pPr eaLnBrk="1" hangingPunct="1">
              <a:lnSpc>
                <a:spcPct val="80000"/>
              </a:lnSpc>
            </a:pPr>
            <a:endParaRPr lang="en-US" sz="2400" dirty="0">
              <a:latin typeface="Arial" charset="0"/>
              <a:ea typeface="ＭＳ Ｐゴシック" charset="0"/>
              <a:cs typeface="Arial Unicode MS" charset="0"/>
            </a:endParaRPr>
          </a:p>
        </p:txBody>
      </p:sp>
      <p:pic>
        <p:nvPicPr>
          <p:cNvPr id="6" name="Picture 5" descr="oxford_log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981" y="152400"/>
            <a:ext cx="715929" cy="868660"/>
          </a:xfrm>
          <a:prstGeom prst="rect">
            <a:avLst/>
          </a:prstGeom>
        </p:spPr>
      </p:pic>
      <p:pic>
        <p:nvPicPr>
          <p:cNvPr id="9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3A7D7733-CFCB-AD7C-6E82-C9F563D969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4248" y="68062"/>
            <a:ext cx="2279650" cy="609600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685FB2-3B0D-06BA-24BD-F402D8A91F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B. Foster - Heraeus - 5/22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F7F2C4-568F-F4F6-306B-1D1C4E68CC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B05583-F136-1B49-9B95-810A55B4401F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0184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174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500" fill="hold"/>
                                        <p:tgtEl>
                                          <p:spTgt spid="174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9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500" fill="hold"/>
                                        <p:tgtEl>
                                          <p:spTgt spid="174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500" fill="hold"/>
                                        <p:tgtEl>
                                          <p:spTgt spid="1741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D09E73AA-8A36-0752-D196-27F0FA37A96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620"/>
          <a:stretch/>
        </p:blipFill>
        <p:spPr>
          <a:xfrm>
            <a:off x="28600" y="3561170"/>
            <a:ext cx="3946498" cy="2527501"/>
          </a:xfrm>
          <a:prstGeom prst="rect">
            <a:avLst/>
          </a:prstGeom>
        </p:spPr>
      </p:pic>
      <p:pic>
        <p:nvPicPr>
          <p:cNvPr id="26" name="Picture 25" descr="Timeline&#10;&#10;Description automatically generated with medium confidence">
            <a:extLst>
              <a:ext uri="{FF2B5EF4-FFF2-40B4-BE49-F238E27FC236}">
                <a16:creationId xmlns:a16="http://schemas.microsoft.com/office/drawing/2014/main" id="{3B38DDE1-C0DA-1B51-D852-A2E304982EE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70" t="3772" r="4459" b="3887"/>
          <a:stretch/>
        </p:blipFill>
        <p:spPr>
          <a:xfrm>
            <a:off x="251520" y="1642694"/>
            <a:ext cx="6021567" cy="3252104"/>
          </a:xfrm>
          <a:prstGeom prst="rect">
            <a:avLst/>
          </a:prstGeom>
        </p:spPr>
      </p:pic>
      <p:pic>
        <p:nvPicPr>
          <p:cNvPr id="6" name="Picture 5" descr="oxford_logo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981" y="152400"/>
            <a:ext cx="715929" cy="868660"/>
          </a:xfrm>
          <a:prstGeom prst="rect">
            <a:avLst/>
          </a:prstGeom>
        </p:spPr>
      </p:pic>
      <p:pic>
        <p:nvPicPr>
          <p:cNvPr id="9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3A7D7733-CFCB-AD7C-6E82-C9F563D969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04248" y="68062"/>
            <a:ext cx="2279650" cy="609600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685FB2-3B0D-06BA-24BD-F402D8A91F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B. Foster - Heraeus - 5/22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F7F2C4-568F-F4F6-306B-1D1C4E68CC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B05583-F136-1B49-9B95-810A55B4401F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sp>
        <p:nvSpPr>
          <p:cNvPr id="11" name="Rectangle 5">
            <a:extLst>
              <a:ext uri="{FF2B5EF4-FFF2-40B4-BE49-F238E27FC236}">
                <a16:creationId xmlns:a16="http://schemas.microsoft.com/office/drawing/2014/main" id="{8D08392D-E2B9-D0F6-6AD5-41E82A801653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76200" y="836712"/>
            <a:ext cx="9067800" cy="1370856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en-US" sz="1800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dirty="0">
                <a:latin typeface="Arial" charset="0"/>
                <a:ea typeface="ＭＳ Ｐゴシック" charset="0"/>
                <a:cs typeface="Arial Unicode MS" charset="0"/>
              </a:rPr>
              <a:t>Proton-beam-driven facilitates long plasma cells and reduces/removes need for staging.</a:t>
            </a:r>
            <a:endParaRPr lang="en-US" sz="2400" dirty="0">
              <a:latin typeface="Arial" charset="0"/>
              <a:ea typeface="ＭＳ Ｐゴシック" charset="0"/>
              <a:cs typeface="Arial Unicode MS" charset="0"/>
            </a:endParaRPr>
          </a:p>
        </p:txBody>
      </p:sp>
      <p:sp>
        <p:nvSpPr>
          <p:cNvPr id="10" name="Rectangle 5">
            <a:extLst>
              <a:ext uri="{FF2B5EF4-FFF2-40B4-BE49-F238E27FC236}">
                <a16:creationId xmlns:a16="http://schemas.microsoft.com/office/drawing/2014/main" id="{46B013A4-55CD-8A25-6B05-3580702C4D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1600" y="0"/>
            <a:ext cx="6934200" cy="9144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rgbClr val="23346C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23346C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23346C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23346C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23346C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23346C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23346C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23346C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23346C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 lvl="0" algn="l" eaLnBrk="1" fontAlgn="ctr" hangingPunct="1">
              <a:defRPr/>
            </a:pPr>
            <a:r>
              <a:rPr lang="en-US" sz="3600" kern="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      No Staging - AWAKE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12F3BA2-36DC-0703-2285-4C61014CFC10}"/>
              </a:ext>
            </a:extLst>
          </p:cNvPr>
          <p:cNvGrpSpPr/>
          <p:nvPr/>
        </p:nvGrpSpPr>
        <p:grpSpPr>
          <a:xfrm>
            <a:off x="6273087" y="1481025"/>
            <a:ext cx="2912206" cy="2911420"/>
            <a:chOff x="596868" y="1068884"/>
            <a:chExt cx="4545576" cy="4049562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00AE81B3-8CD3-C319-96C7-24CA5FEFA50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92528" y="1068884"/>
              <a:ext cx="4123313" cy="2783954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A9D6627B-981C-A277-5520-AB8E0C7791B9}"/>
                </a:ext>
              </a:extLst>
            </p:cNvPr>
            <p:cNvSpPr txBox="1"/>
            <p:nvPr/>
          </p:nvSpPr>
          <p:spPr>
            <a:xfrm>
              <a:off x="596868" y="3882690"/>
              <a:ext cx="4545576" cy="12357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Plasma source 10m long, 4cm diameter, density 10</a:t>
              </a:r>
              <a:r>
                <a:rPr lang="en-US" baseline="30000" dirty="0"/>
                <a:t>14</a:t>
              </a:r>
              <a:r>
                <a:rPr lang="en-US" dirty="0"/>
                <a:t> </a:t>
              </a:r>
              <a:r>
                <a:rPr lang="mr-IN" dirty="0"/>
                <a:t>–</a:t>
              </a:r>
              <a:r>
                <a:rPr lang="en-US" dirty="0"/>
                <a:t> 10</a:t>
              </a:r>
              <a:r>
                <a:rPr lang="en-US" baseline="30000" dirty="0"/>
                <a:t>15</a:t>
              </a:r>
              <a:r>
                <a:rPr lang="en-US" dirty="0"/>
                <a:t>cm</a:t>
              </a:r>
              <a:r>
                <a:rPr lang="en-US" baseline="30000" dirty="0"/>
                <a:t>-3</a:t>
              </a:r>
            </a:p>
            <a:p>
              <a:endParaRPr lang="en-US" dirty="0"/>
            </a:p>
          </p:txBody>
        </p:sp>
      </p:grpSp>
      <p:pic>
        <p:nvPicPr>
          <p:cNvPr id="30" name="Picture 29" descr="A picture containing diagram&#10;&#10;Description automatically generated">
            <a:extLst>
              <a:ext uri="{FF2B5EF4-FFF2-40B4-BE49-F238E27FC236}">
                <a16:creationId xmlns:a16="http://schemas.microsoft.com/office/drawing/2014/main" id="{B0712178-AEDD-374B-A785-03BF9856E42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40639" y="4450383"/>
            <a:ext cx="4467865" cy="1661659"/>
          </a:xfrm>
          <a:prstGeom prst="rect">
            <a:avLst/>
          </a:prstGeom>
        </p:spPr>
      </p:pic>
      <p:pic>
        <p:nvPicPr>
          <p:cNvPr id="31" name="Picture 2" descr="AWAKE: More plasma = more acceleration | CERN">
            <a:extLst>
              <a:ext uri="{FF2B5EF4-FFF2-40B4-BE49-F238E27FC236}">
                <a16:creationId xmlns:a16="http://schemas.microsoft.com/office/drawing/2014/main" id="{27847019-2E1D-047D-B244-D2184E12BD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2552" y="1465123"/>
            <a:ext cx="2999730" cy="2038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5794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222981" y="1196752"/>
            <a:ext cx="9067800" cy="26670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dirty="0">
                <a:latin typeface="Arial" charset="0"/>
                <a:ea typeface="ＭＳ Ｐゴシック" charset="0"/>
                <a:cs typeface="Arial Unicode MS" charset="0"/>
              </a:rPr>
              <a:t> </a:t>
            </a:r>
          </a:p>
          <a:p>
            <a:pPr eaLnBrk="1" hangingPunct="1">
              <a:lnSpc>
                <a:spcPct val="80000"/>
              </a:lnSpc>
            </a:pPr>
            <a:r>
              <a:rPr lang="en-GB" sz="3600" dirty="0"/>
              <a:t>Outline of Talk</a:t>
            </a:r>
          </a:p>
          <a:p>
            <a:pPr eaLnBrk="1" hangingPunct="1">
              <a:lnSpc>
                <a:spcPct val="80000"/>
              </a:lnSpc>
            </a:pPr>
            <a:endParaRPr lang="en-GB" sz="2400" dirty="0"/>
          </a:p>
          <a:p>
            <a:pPr marL="457200" indent="-457200" algn="l" eaLnBrk="1" hangingPunct="1">
              <a:lnSpc>
                <a:spcPct val="80000"/>
              </a:lnSpc>
              <a:buAutoNum type="arabicParenR"/>
            </a:pPr>
            <a:r>
              <a:rPr lang="en-GB" sz="2400" dirty="0">
                <a:latin typeface="Arial" charset="0"/>
                <a:ea typeface="ＭＳ Ｐゴシック" charset="0"/>
                <a:cs typeface="Arial Unicode MS" charset="0"/>
              </a:rPr>
              <a:t>Introduction</a:t>
            </a:r>
          </a:p>
          <a:p>
            <a:pPr marL="457200" indent="-457200" algn="l" eaLnBrk="1" hangingPunct="1">
              <a:lnSpc>
                <a:spcPct val="80000"/>
              </a:lnSpc>
              <a:buAutoNum type="arabicParenR"/>
            </a:pPr>
            <a:endParaRPr lang="en-GB" sz="2400" dirty="0">
              <a:latin typeface="Arial" charset="0"/>
              <a:ea typeface="ＭＳ Ｐゴシック" charset="0"/>
              <a:cs typeface="Arial Unicode MS" charset="0"/>
            </a:endParaRPr>
          </a:p>
          <a:p>
            <a:pPr marL="457200" indent="-457200" algn="l" eaLnBrk="1" hangingPunct="1">
              <a:lnSpc>
                <a:spcPct val="80000"/>
              </a:lnSpc>
              <a:buAutoNum type="arabicParenR"/>
            </a:pPr>
            <a:r>
              <a:rPr lang="en-US" sz="2400" dirty="0"/>
              <a:t>Injectors</a:t>
            </a:r>
          </a:p>
          <a:p>
            <a:pPr marL="457200" indent="-457200" algn="l" eaLnBrk="1" hangingPunct="1">
              <a:lnSpc>
                <a:spcPct val="80000"/>
              </a:lnSpc>
              <a:buAutoNum type="arabicParenR"/>
            </a:pPr>
            <a:endParaRPr lang="en-US" sz="2400" dirty="0">
              <a:latin typeface="Arial" charset="0"/>
              <a:ea typeface="ＭＳ Ｐゴシック" charset="0"/>
              <a:cs typeface="Arial Unicode MS" charset="0"/>
            </a:endParaRPr>
          </a:p>
          <a:p>
            <a:pPr marL="457200" indent="-457200" algn="l" eaLnBrk="1" hangingPunct="1">
              <a:lnSpc>
                <a:spcPct val="80000"/>
              </a:lnSpc>
              <a:buAutoNum type="arabicParenR"/>
            </a:pPr>
            <a:r>
              <a:rPr lang="en-US" sz="2400" dirty="0"/>
              <a:t>Booster/afterburner for pre-existing machine</a:t>
            </a:r>
          </a:p>
          <a:p>
            <a:pPr marL="457200" indent="-457200" algn="l" eaLnBrk="1" hangingPunct="1">
              <a:lnSpc>
                <a:spcPct val="80000"/>
              </a:lnSpc>
              <a:buAutoNum type="arabicParenR"/>
            </a:pPr>
            <a:endParaRPr lang="en-US" sz="2400" dirty="0">
              <a:latin typeface="Arial" charset="0"/>
              <a:ea typeface="ＭＳ Ｐゴシック" charset="0"/>
              <a:cs typeface="Arial Unicode MS" charset="0"/>
            </a:endParaRPr>
          </a:p>
          <a:p>
            <a:pPr marL="457200" indent="-457200" algn="l" eaLnBrk="1" hangingPunct="1">
              <a:lnSpc>
                <a:spcPct val="80000"/>
              </a:lnSpc>
              <a:buAutoNum type="arabicParenR"/>
            </a:pPr>
            <a:r>
              <a:rPr lang="en-US" sz="2400" dirty="0"/>
              <a:t>Stand-alone colliders</a:t>
            </a:r>
          </a:p>
          <a:p>
            <a:pPr marL="457200" indent="-457200" algn="l" eaLnBrk="1" hangingPunct="1">
              <a:lnSpc>
                <a:spcPct val="80000"/>
              </a:lnSpc>
              <a:buAutoNum type="arabicParenR"/>
            </a:pPr>
            <a:endParaRPr lang="en-US" sz="2400" dirty="0">
              <a:latin typeface="Arial" charset="0"/>
              <a:ea typeface="ＭＳ Ｐゴシック" charset="0"/>
              <a:cs typeface="Arial Unicode MS" charset="0"/>
            </a:endParaRPr>
          </a:p>
          <a:p>
            <a:pPr marL="457200" indent="-457200" algn="l" eaLnBrk="1" hangingPunct="1">
              <a:lnSpc>
                <a:spcPct val="80000"/>
              </a:lnSpc>
              <a:buAutoNum type="arabicParenR"/>
            </a:pPr>
            <a:r>
              <a:rPr lang="en-US" sz="2400" dirty="0">
                <a:latin typeface="Arial" charset="0"/>
                <a:ea typeface="ＭＳ Ｐゴシック" charset="0"/>
                <a:cs typeface="Arial Unicode MS" charset="0"/>
              </a:rPr>
              <a:t>Summary</a:t>
            </a:r>
          </a:p>
          <a:p>
            <a:pPr eaLnBrk="1" hangingPunct="1">
              <a:lnSpc>
                <a:spcPct val="80000"/>
              </a:lnSpc>
            </a:pPr>
            <a:endParaRPr lang="en-US" sz="2400" dirty="0">
              <a:latin typeface="Arial" charset="0"/>
              <a:ea typeface="ＭＳ Ｐゴシック" charset="0"/>
              <a:cs typeface="Arial Unicode MS" charset="0"/>
            </a:endParaRPr>
          </a:p>
        </p:txBody>
      </p:sp>
      <p:pic>
        <p:nvPicPr>
          <p:cNvPr id="6" name="Picture 5" descr="oxford_log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981" y="152400"/>
            <a:ext cx="715929" cy="868660"/>
          </a:xfrm>
          <a:prstGeom prst="rect">
            <a:avLst/>
          </a:prstGeom>
        </p:spPr>
      </p:pic>
      <p:pic>
        <p:nvPicPr>
          <p:cNvPr id="9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3A7D7733-CFCB-AD7C-6E82-C9F563D969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4248" y="68062"/>
            <a:ext cx="2279650" cy="609600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685FB2-3B0D-06BA-24BD-F402D8A91F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B. Foster - Heraeus - 5/22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F7F2C4-568F-F4F6-306B-1D1C4E68CC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B05583-F136-1B49-9B95-810A55B4401F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6665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oxford_log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981" y="152400"/>
            <a:ext cx="715929" cy="868660"/>
          </a:xfrm>
          <a:prstGeom prst="rect">
            <a:avLst/>
          </a:prstGeom>
        </p:spPr>
      </p:pic>
      <p:pic>
        <p:nvPicPr>
          <p:cNvPr id="9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3A7D7733-CFCB-AD7C-6E82-C9F563D969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4248" y="68062"/>
            <a:ext cx="2279650" cy="609600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685FB2-3B0D-06BA-24BD-F402D8A91F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B. Foster - Heraeus - 5/22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F7F2C4-568F-F4F6-306B-1D1C4E68CC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B05583-F136-1B49-9B95-810A55B4401F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sp>
        <p:nvSpPr>
          <p:cNvPr id="11" name="Rectangle 5">
            <a:extLst>
              <a:ext uri="{FF2B5EF4-FFF2-40B4-BE49-F238E27FC236}">
                <a16:creationId xmlns:a16="http://schemas.microsoft.com/office/drawing/2014/main" id="{8D08392D-E2B9-D0F6-6AD5-41E82A801653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76200" y="836712"/>
            <a:ext cx="9067800" cy="1370856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en-US" sz="1800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dirty="0"/>
              <a:t>ℒ Limited by p accelerator repetition rate – look for high-cross-section processes to compensate</a:t>
            </a:r>
            <a:r>
              <a:rPr lang="en-US" sz="1800" dirty="0">
                <a:latin typeface="Arial" charset="0"/>
                <a:ea typeface="ＭＳ Ｐゴシック" charset="0"/>
                <a:cs typeface="Arial Unicode MS" charset="0"/>
              </a:rPr>
              <a:t>.</a:t>
            </a:r>
            <a:endParaRPr lang="en-US" sz="2400" dirty="0">
              <a:latin typeface="Arial" charset="0"/>
              <a:ea typeface="ＭＳ Ｐゴシック" charset="0"/>
              <a:cs typeface="Arial Unicode MS" charset="0"/>
            </a:endParaRPr>
          </a:p>
        </p:txBody>
      </p:sp>
      <p:sp>
        <p:nvSpPr>
          <p:cNvPr id="10" name="Rectangle 5">
            <a:extLst>
              <a:ext uri="{FF2B5EF4-FFF2-40B4-BE49-F238E27FC236}">
                <a16:creationId xmlns:a16="http://schemas.microsoft.com/office/drawing/2014/main" id="{46B013A4-55CD-8A25-6B05-3580702C4D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1600" y="0"/>
            <a:ext cx="6934200" cy="9144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rgbClr val="23346C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23346C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23346C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23346C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23346C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23346C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23346C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23346C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23346C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 lvl="0" algn="l" eaLnBrk="1" fontAlgn="ctr" hangingPunct="1">
              <a:defRPr/>
            </a:pPr>
            <a:r>
              <a:rPr lang="en-US" sz="3600" kern="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           AWAKE Physics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CFB0F6B-49BC-16F6-0205-1E3E19A5092D}"/>
              </a:ext>
            </a:extLst>
          </p:cNvPr>
          <p:cNvGrpSpPr/>
          <p:nvPr/>
        </p:nvGrpSpPr>
        <p:grpSpPr>
          <a:xfrm>
            <a:off x="251520" y="1772816"/>
            <a:ext cx="4464906" cy="4171304"/>
            <a:chOff x="251520" y="1772816"/>
            <a:chExt cx="4464906" cy="4171304"/>
          </a:xfrm>
        </p:grpSpPr>
        <p:pic>
          <p:nvPicPr>
            <p:cNvPr id="17" name="Picture 16" descr="Diagram&#10;&#10;Description automatically generated">
              <a:extLst>
                <a:ext uri="{FF2B5EF4-FFF2-40B4-BE49-F238E27FC236}">
                  <a16:creationId xmlns:a16="http://schemas.microsoft.com/office/drawing/2014/main" id="{E005D50C-49DF-DDCA-5164-F8E28BA715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21640" r="21194" b="29971"/>
            <a:stretch/>
          </p:blipFill>
          <p:spPr>
            <a:xfrm>
              <a:off x="611560" y="1772816"/>
              <a:ext cx="3173335" cy="3206344"/>
            </a:xfrm>
            <a:prstGeom prst="rect">
              <a:avLst/>
            </a:prstGeom>
          </p:spPr>
        </p:pic>
        <p:pic>
          <p:nvPicPr>
            <p:cNvPr id="18" name="Picture 17" descr="Diagram&#10;&#10;Description automatically generated">
              <a:extLst>
                <a:ext uri="{FF2B5EF4-FFF2-40B4-BE49-F238E27FC236}">
                  <a16:creationId xmlns:a16="http://schemas.microsoft.com/office/drawing/2014/main" id="{1B65AE5D-780E-A1E2-CB23-2A3FE2FEA1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70811"/>
            <a:stretch/>
          </p:blipFill>
          <p:spPr>
            <a:xfrm>
              <a:off x="251520" y="4869160"/>
              <a:ext cx="4464906" cy="1074960"/>
            </a:xfrm>
            <a:prstGeom prst="rect">
              <a:avLst/>
            </a:prstGeom>
          </p:spPr>
        </p:pic>
      </p:grpSp>
      <p:pic>
        <p:nvPicPr>
          <p:cNvPr id="19" name="Picture 18" descr="Chart&#10;&#10;Description automatically generated">
            <a:extLst>
              <a:ext uri="{FF2B5EF4-FFF2-40B4-BE49-F238E27FC236}">
                <a16:creationId xmlns:a16="http://schemas.microsoft.com/office/drawing/2014/main" id="{6916EE2C-3DDA-A4BD-0AE8-5672DB23C9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63959" y="1514374"/>
            <a:ext cx="4677246" cy="2338623"/>
          </a:xfrm>
          <a:prstGeom prst="rect">
            <a:avLst/>
          </a:prstGeom>
        </p:spPr>
      </p:pic>
      <p:sp>
        <p:nvSpPr>
          <p:cNvPr id="20" name="Oval 19">
            <a:extLst>
              <a:ext uri="{FF2B5EF4-FFF2-40B4-BE49-F238E27FC236}">
                <a16:creationId xmlns:a16="http://schemas.microsoft.com/office/drawing/2014/main" id="{99762611-CC3C-9115-103F-04E5FA52919D}"/>
              </a:ext>
            </a:extLst>
          </p:cNvPr>
          <p:cNvSpPr/>
          <p:nvPr/>
        </p:nvSpPr>
        <p:spPr>
          <a:xfrm>
            <a:off x="7367583" y="2300848"/>
            <a:ext cx="1328661" cy="45926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 descr="Chart&#10;&#10;Description automatically generated">
            <a:extLst>
              <a:ext uri="{FF2B5EF4-FFF2-40B4-BE49-F238E27FC236}">
                <a16:creationId xmlns:a16="http://schemas.microsoft.com/office/drawing/2014/main" id="{CC588E4C-EAA1-5473-84D6-84E81827D02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81461" y="2780928"/>
            <a:ext cx="3350979" cy="3305284"/>
          </a:xfrm>
          <a:prstGeom prst="rect">
            <a:avLst/>
          </a:prstGeom>
        </p:spPr>
      </p:pic>
      <p:sp>
        <p:nvSpPr>
          <p:cNvPr id="22" name="Oval 21">
            <a:extLst>
              <a:ext uri="{FF2B5EF4-FFF2-40B4-BE49-F238E27FC236}">
                <a16:creationId xmlns:a16="http://schemas.microsoft.com/office/drawing/2014/main" id="{7EF0468B-4B2F-1B59-8353-06C88A4964C3}"/>
              </a:ext>
            </a:extLst>
          </p:cNvPr>
          <p:cNvSpPr/>
          <p:nvPr/>
        </p:nvSpPr>
        <p:spPr>
          <a:xfrm>
            <a:off x="6949227" y="2924944"/>
            <a:ext cx="1429860" cy="231506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Diagram, venn diagram&#10;&#10;Description automatically generated">
            <a:extLst>
              <a:ext uri="{FF2B5EF4-FFF2-40B4-BE49-F238E27FC236}">
                <a16:creationId xmlns:a16="http://schemas.microsoft.com/office/drawing/2014/main" id="{080F9F9C-B7DB-C652-AA79-F27BA927176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65771" y="3537612"/>
            <a:ext cx="1834814" cy="1380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680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0" grpId="1" animBg="1"/>
      <p:bldP spid="2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oxford_log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981" y="152400"/>
            <a:ext cx="715929" cy="868660"/>
          </a:xfrm>
          <a:prstGeom prst="rect">
            <a:avLst/>
          </a:prstGeom>
        </p:spPr>
      </p:pic>
      <p:pic>
        <p:nvPicPr>
          <p:cNvPr id="9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3A7D7733-CFCB-AD7C-6E82-C9F563D969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4248" y="68062"/>
            <a:ext cx="2279650" cy="609600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685FB2-3B0D-06BA-24BD-F402D8A91F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B. Foster - Heraeus - 5/22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F7F2C4-568F-F4F6-306B-1D1C4E68CC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B05583-F136-1B49-9B95-810A55B4401F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p:sp>
        <p:nvSpPr>
          <p:cNvPr id="11" name="Rectangle 5">
            <a:extLst>
              <a:ext uri="{FF2B5EF4-FFF2-40B4-BE49-F238E27FC236}">
                <a16:creationId xmlns:a16="http://schemas.microsoft.com/office/drawing/2014/main" id="{8D08392D-E2B9-D0F6-6AD5-41E82A801653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76200" y="836712"/>
            <a:ext cx="9067800" cy="792088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en-US" sz="1800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dirty="0"/>
              <a:t>Ideas around now for a long time</a:t>
            </a:r>
            <a:r>
              <a:rPr lang="en-US" sz="1800" dirty="0">
                <a:latin typeface="Arial" charset="0"/>
                <a:ea typeface="ＭＳ Ｐゴシック" charset="0"/>
                <a:cs typeface="Arial Unicode MS" charset="0"/>
              </a:rPr>
              <a:t>.</a:t>
            </a:r>
            <a:endParaRPr lang="en-US" sz="2400" dirty="0">
              <a:latin typeface="Arial" charset="0"/>
              <a:ea typeface="ＭＳ Ｐゴシック" charset="0"/>
              <a:cs typeface="Arial Unicode MS" charset="0"/>
            </a:endParaRPr>
          </a:p>
        </p:txBody>
      </p:sp>
      <p:sp>
        <p:nvSpPr>
          <p:cNvPr id="10" name="Rectangle 5">
            <a:extLst>
              <a:ext uri="{FF2B5EF4-FFF2-40B4-BE49-F238E27FC236}">
                <a16:creationId xmlns:a16="http://schemas.microsoft.com/office/drawing/2014/main" id="{46B013A4-55CD-8A25-6B05-3580702C4D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1600" y="0"/>
            <a:ext cx="6934200" cy="9144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rgbClr val="23346C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23346C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23346C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23346C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23346C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23346C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23346C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23346C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23346C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 lvl="0" algn="l" eaLnBrk="1" fontAlgn="ctr" hangingPunct="1">
              <a:defRPr/>
            </a:pPr>
            <a:r>
              <a:rPr lang="en-US" sz="3600" kern="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           L/PWFA Colliders</a:t>
            </a:r>
          </a:p>
        </p:txBody>
      </p:sp>
      <p:pic>
        <p:nvPicPr>
          <p:cNvPr id="16" name="object 3">
            <a:extLst>
              <a:ext uri="{FF2B5EF4-FFF2-40B4-BE49-F238E27FC236}">
                <a16:creationId xmlns:a16="http://schemas.microsoft.com/office/drawing/2014/main" id="{E111AAF8-F59D-5863-3767-8C16C60EEA00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259632" y="1544161"/>
            <a:ext cx="6306763" cy="454913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70FB8E6-30FA-A254-9FBF-6E5537762DBC}"/>
              </a:ext>
            </a:extLst>
          </p:cNvPr>
          <p:cNvSpPr txBox="1"/>
          <p:nvPr/>
        </p:nvSpPr>
        <p:spPr>
          <a:xfrm>
            <a:off x="7740352" y="5534000"/>
            <a:ext cx="11464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Adli et al.,</a:t>
            </a:r>
          </a:p>
          <a:p>
            <a:r>
              <a:rPr lang="en-US" sz="1000" dirty="0" err="1"/>
              <a:t>arXiv</a:t>
            </a:r>
            <a:r>
              <a:rPr lang="en-US" sz="1000" dirty="0"/>
              <a:t>: 1308.1145</a:t>
            </a:r>
          </a:p>
        </p:txBody>
      </p:sp>
      <p:pic>
        <p:nvPicPr>
          <p:cNvPr id="23" name="Picture 22" descr="Chart&#10;&#10;Description automatically generated">
            <a:extLst>
              <a:ext uri="{FF2B5EF4-FFF2-40B4-BE49-F238E27FC236}">
                <a16:creationId xmlns:a16="http://schemas.microsoft.com/office/drawing/2014/main" id="{71D9E457-0BE5-BE75-BFF6-1983705889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6929" y="1416028"/>
            <a:ext cx="6519466" cy="4614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334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oxford_log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981" y="152400"/>
            <a:ext cx="715929" cy="868660"/>
          </a:xfrm>
          <a:prstGeom prst="rect">
            <a:avLst/>
          </a:prstGeom>
        </p:spPr>
      </p:pic>
      <p:pic>
        <p:nvPicPr>
          <p:cNvPr id="9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3A7D7733-CFCB-AD7C-6E82-C9F563D969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4248" y="68062"/>
            <a:ext cx="2279650" cy="609600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685FB2-3B0D-06BA-24BD-F402D8A91F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B. Foster - Heraeus - 5/22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F7F2C4-568F-F4F6-306B-1D1C4E68CC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B05583-F136-1B49-9B95-810A55B4401F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sp>
        <p:nvSpPr>
          <p:cNvPr id="11" name="Rectangle 5">
            <a:extLst>
              <a:ext uri="{FF2B5EF4-FFF2-40B4-BE49-F238E27FC236}">
                <a16:creationId xmlns:a16="http://schemas.microsoft.com/office/drawing/2014/main" id="{8D08392D-E2B9-D0F6-6AD5-41E82A801653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24574" y="3573016"/>
            <a:ext cx="9067800" cy="2723181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en-US" sz="1800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dirty="0"/>
              <a:t>Final Recommendations:</a:t>
            </a:r>
          </a:p>
          <a:p>
            <a:pPr algn="l"/>
            <a:r>
              <a:rPr lang="en-US" sz="1800" dirty="0"/>
              <a:t>1. Vigorous research on LPAs in the (DoE) GARD program</a:t>
            </a:r>
          </a:p>
          <a:p>
            <a:pPr algn="l"/>
            <a:r>
              <a:rPr lang="en-US" sz="1800" dirty="0"/>
              <a:t>2. Enhanced R&amp;D on laser drivers </a:t>
            </a:r>
          </a:p>
          <a:p>
            <a:pPr algn="l"/>
            <a:r>
              <a:rPr lang="en-US" sz="1800" dirty="0"/>
              <a:t>3. Near term LPA capability extensions </a:t>
            </a:r>
          </a:p>
          <a:p>
            <a:pPr algn="l"/>
            <a:r>
              <a:rPr lang="en-US" sz="1800" dirty="0"/>
              <a:t>4. Integrated design study of a high energy (1–15 </a:t>
            </a:r>
            <a:r>
              <a:rPr lang="en-US" sz="1800" dirty="0" err="1"/>
              <a:t>TeV</a:t>
            </a:r>
            <a:r>
              <a:rPr lang="en-US" sz="1800" dirty="0"/>
              <a:t>) LPA collider </a:t>
            </a:r>
          </a:p>
          <a:p>
            <a:pPr algn="l"/>
            <a:r>
              <a:rPr lang="en-US" sz="1800" dirty="0"/>
              <a:t>5. Study of a collider demonstration facility at intermediate energy </a:t>
            </a:r>
          </a:p>
          <a:p>
            <a:pPr algn="l"/>
            <a:r>
              <a:rPr lang="en-US" sz="1800" dirty="0"/>
              <a:t>6. DOE-HEP workshop on advanced accelerator strategy </a:t>
            </a:r>
          </a:p>
        </p:txBody>
      </p:sp>
      <p:sp>
        <p:nvSpPr>
          <p:cNvPr id="10" name="Rectangle 5">
            <a:extLst>
              <a:ext uri="{FF2B5EF4-FFF2-40B4-BE49-F238E27FC236}">
                <a16:creationId xmlns:a16="http://schemas.microsoft.com/office/drawing/2014/main" id="{46B013A4-55CD-8A25-6B05-3580702C4D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1600" y="0"/>
            <a:ext cx="6934200" cy="9144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rgbClr val="23346C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23346C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23346C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23346C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23346C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23346C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23346C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23346C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23346C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 lvl="0" algn="l" eaLnBrk="1" fontAlgn="ctr" hangingPunct="1">
              <a:defRPr/>
            </a:pPr>
            <a:r>
              <a:rPr lang="en-US" sz="3600" kern="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           LWFA Colliders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70FB8E6-30FA-A254-9FBF-6E5537762DBC}"/>
              </a:ext>
            </a:extLst>
          </p:cNvPr>
          <p:cNvSpPr txBox="1"/>
          <p:nvPr/>
        </p:nvSpPr>
        <p:spPr>
          <a:xfrm>
            <a:off x="7452320" y="3811106"/>
            <a:ext cx="164500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Benedetti et al., </a:t>
            </a:r>
          </a:p>
          <a:p>
            <a:r>
              <a:rPr lang="en-GB" sz="1000" dirty="0"/>
              <a:t>arXiv:2203.08366 – </a:t>
            </a:r>
          </a:p>
          <a:p>
            <a:r>
              <a:rPr lang="en-US" sz="1000" dirty="0"/>
              <a:t>Snowmass21 contribution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E407EA8-67C4-7844-AC5A-11BED78DCC1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6158"/>
          <a:stretch/>
        </p:blipFill>
        <p:spPr>
          <a:xfrm>
            <a:off x="4706771" y="1114259"/>
            <a:ext cx="4412655" cy="272318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6F10DD2-A424-BF44-54D0-E8C6A556BF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626" y="1021060"/>
            <a:ext cx="4828883" cy="2909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400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uiExpand="1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Timeline&#10;&#10;Description automatically generated">
            <a:extLst>
              <a:ext uri="{FF2B5EF4-FFF2-40B4-BE49-F238E27FC236}">
                <a16:creationId xmlns:a16="http://schemas.microsoft.com/office/drawing/2014/main" id="{AF232600-3861-63F6-45C2-F2DCDAE8BB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244" y="1019572"/>
            <a:ext cx="7089393" cy="5123656"/>
          </a:xfrm>
          <a:prstGeom prst="rect">
            <a:avLst/>
          </a:prstGeom>
        </p:spPr>
      </p:pic>
      <p:pic>
        <p:nvPicPr>
          <p:cNvPr id="6" name="Picture 5" descr="oxford_logo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981" y="152400"/>
            <a:ext cx="715929" cy="868660"/>
          </a:xfrm>
          <a:prstGeom prst="rect">
            <a:avLst/>
          </a:prstGeom>
        </p:spPr>
      </p:pic>
      <p:pic>
        <p:nvPicPr>
          <p:cNvPr id="9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3A7D7733-CFCB-AD7C-6E82-C9F563D969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04248" y="68062"/>
            <a:ext cx="2279650" cy="609600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685FB2-3B0D-06BA-24BD-F402D8A91F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B. Foster - Heraeus - 5/22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F7F2C4-568F-F4F6-306B-1D1C4E68CC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B05583-F136-1B49-9B95-810A55B4401F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sp>
        <p:nvSpPr>
          <p:cNvPr id="10" name="Rectangle 5">
            <a:extLst>
              <a:ext uri="{FF2B5EF4-FFF2-40B4-BE49-F238E27FC236}">
                <a16:creationId xmlns:a16="http://schemas.microsoft.com/office/drawing/2014/main" id="{46B013A4-55CD-8A25-6B05-3580702C4D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1600" y="0"/>
            <a:ext cx="6934200" cy="9144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rgbClr val="23346C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23346C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23346C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23346C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23346C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23346C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23346C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23346C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23346C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 lvl="0" algn="l" eaLnBrk="1" fontAlgn="ctr" hangingPunct="1">
              <a:defRPr/>
            </a:pPr>
            <a:r>
              <a:rPr lang="en-US" sz="3600" kern="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           LWFA Colliders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70FB8E6-30FA-A254-9FBF-6E5537762DBC}"/>
              </a:ext>
            </a:extLst>
          </p:cNvPr>
          <p:cNvSpPr txBox="1"/>
          <p:nvPr/>
        </p:nvSpPr>
        <p:spPr>
          <a:xfrm>
            <a:off x="7524328" y="5229200"/>
            <a:ext cx="164500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Benedetti et al., </a:t>
            </a:r>
          </a:p>
          <a:p>
            <a:r>
              <a:rPr lang="en-GB" sz="1000" dirty="0"/>
              <a:t>arXiv:2203.08366 – </a:t>
            </a:r>
          </a:p>
          <a:p>
            <a:r>
              <a:rPr lang="en-US" sz="1000" dirty="0"/>
              <a:t>Snowmass21 contribution</a:t>
            </a:r>
          </a:p>
        </p:txBody>
      </p:sp>
    </p:spTree>
    <p:extLst>
      <p:ext uri="{BB962C8B-B14F-4D97-AF65-F5344CB8AC3E}">
        <p14:creationId xmlns:p14="http://schemas.microsoft.com/office/powerpoint/2010/main" val="15634234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oxford_log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981" y="152400"/>
            <a:ext cx="715929" cy="868660"/>
          </a:xfrm>
          <a:prstGeom prst="rect">
            <a:avLst/>
          </a:prstGeom>
        </p:spPr>
      </p:pic>
      <p:pic>
        <p:nvPicPr>
          <p:cNvPr id="9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3A7D7733-CFCB-AD7C-6E82-C9F563D969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4248" y="68062"/>
            <a:ext cx="2279650" cy="609600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685FB2-3B0D-06BA-24BD-F402D8A91F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B. Foster - Heraeus - 5/22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F7F2C4-568F-F4F6-306B-1D1C4E68CC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B05583-F136-1B49-9B95-810A55B4401F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sp>
        <p:nvSpPr>
          <p:cNvPr id="10" name="Rectangle 5">
            <a:extLst>
              <a:ext uri="{FF2B5EF4-FFF2-40B4-BE49-F238E27FC236}">
                <a16:creationId xmlns:a16="http://schemas.microsoft.com/office/drawing/2014/main" id="{46B013A4-55CD-8A25-6B05-3580702C4D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1600" y="0"/>
            <a:ext cx="6934200" cy="9144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rgbClr val="23346C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23346C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23346C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23346C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23346C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23346C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23346C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23346C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23346C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 lvl="0" algn="l" eaLnBrk="1" fontAlgn="ctr" hangingPunct="1">
              <a:defRPr/>
            </a:pPr>
            <a:r>
              <a:rPr lang="en-US" sz="3600" kern="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        LWFA Demo Facility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70FB8E6-30FA-A254-9FBF-6E5537762DBC}"/>
              </a:ext>
            </a:extLst>
          </p:cNvPr>
          <p:cNvSpPr txBox="1"/>
          <p:nvPr/>
        </p:nvSpPr>
        <p:spPr>
          <a:xfrm>
            <a:off x="7463502" y="5539298"/>
            <a:ext cx="164500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Benedetti et al., </a:t>
            </a:r>
          </a:p>
          <a:p>
            <a:r>
              <a:rPr lang="en-GB" sz="1000" dirty="0"/>
              <a:t>arXiv:2203.08425 </a:t>
            </a:r>
          </a:p>
          <a:p>
            <a:r>
              <a:rPr lang="en-US" sz="1000" dirty="0"/>
              <a:t>Snowmass21 contribution</a:t>
            </a:r>
          </a:p>
        </p:txBody>
      </p:sp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3A38B204-52EA-84A7-4CC6-BB06A6D018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37156" y="1543937"/>
            <a:ext cx="5717268" cy="4351950"/>
          </a:xfrm>
          <a:prstGeom prst="rect">
            <a:avLst/>
          </a:prstGeom>
        </p:spPr>
      </p:pic>
      <p:pic>
        <p:nvPicPr>
          <p:cNvPr id="12" name="Picture 11" descr="Text&#10;&#10;Description automatically generated with medium confidence">
            <a:extLst>
              <a:ext uri="{FF2B5EF4-FFF2-40B4-BE49-F238E27FC236}">
                <a16:creationId xmlns:a16="http://schemas.microsoft.com/office/drawing/2014/main" id="{5DB0FAF3-B8D6-46B2-00B4-C5767B113CE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89333" y="1021060"/>
            <a:ext cx="4191179" cy="2017114"/>
          </a:xfrm>
          <a:prstGeom prst="rect">
            <a:avLst/>
          </a:prstGeom>
        </p:spPr>
      </p:pic>
      <p:pic>
        <p:nvPicPr>
          <p:cNvPr id="13" name="Picture 12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EB4C413B-04C1-148A-50FD-98D515F1BC1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92080" y="3623559"/>
            <a:ext cx="3816424" cy="1605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164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oxford_log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981" y="152400"/>
            <a:ext cx="715929" cy="868660"/>
          </a:xfrm>
          <a:prstGeom prst="rect">
            <a:avLst/>
          </a:prstGeom>
        </p:spPr>
      </p:pic>
      <p:pic>
        <p:nvPicPr>
          <p:cNvPr id="9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3A7D7733-CFCB-AD7C-6E82-C9F563D969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4248" y="68062"/>
            <a:ext cx="2279650" cy="609600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685FB2-3B0D-06BA-24BD-F402D8A91F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9512" y="6196624"/>
            <a:ext cx="2667000" cy="457200"/>
          </a:xfrm>
        </p:spPr>
        <p:txBody>
          <a:bodyPr/>
          <a:lstStyle/>
          <a:p>
            <a:pPr>
              <a:defRPr/>
            </a:pPr>
            <a:r>
              <a:rPr lang="en-GB"/>
              <a:t>B. Foster - Heraeus - 5/22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F7F2C4-568F-F4F6-306B-1D1C4E68CC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B05583-F136-1B49-9B95-810A55B4401F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  <p:sp>
        <p:nvSpPr>
          <p:cNvPr id="10" name="Rectangle 5">
            <a:extLst>
              <a:ext uri="{FF2B5EF4-FFF2-40B4-BE49-F238E27FC236}">
                <a16:creationId xmlns:a16="http://schemas.microsoft.com/office/drawing/2014/main" id="{46B013A4-55CD-8A25-6B05-3580702C4D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584" y="138336"/>
            <a:ext cx="6934200" cy="9144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rgbClr val="23346C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23346C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23346C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23346C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23346C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23346C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23346C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23346C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23346C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 lvl="0" algn="l" eaLnBrk="1" fontAlgn="ctr" hangingPunct="1">
              <a:defRPr/>
            </a:pPr>
            <a:r>
              <a:rPr lang="en-US" sz="3600" kern="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    </a:t>
            </a:r>
            <a:r>
              <a:rPr lang="en-GB" sz="3200" dirty="0"/>
              <a:t>X-ray FEL-based </a:t>
            </a:r>
            <a:r>
              <a:rPr lang="el-GR" sz="3200" dirty="0" err="1"/>
              <a:t>γγ</a:t>
            </a:r>
            <a:r>
              <a:rPr lang="el-GR" sz="3200" dirty="0"/>
              <a:t> </a:t>
            </a:r>
            <a:r>
              <a:rPr lang="en-GB" sz="3200" dirty="0"/>
              <a:t>Collider </a:t>
            </a:r>
          </a:p>
          <a:p>
            <a:pPr lvl="0" eaLnBrk="1" fontAlgn="ctr" hangingPunct="1">
              <a:defRPr/>
            </a:pPr>
            <a:r>
              <a:rPr lang="en-GB" sz="3200" dirty="0"/>
              <a:t>Higgs Factory</a:t>
            </a:r>
            <a:endParaRPr lang="en-US" sz="3200" kern="0" dirty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70FB8E6-30FA-A254-9FBF-6E5537762DBC}"/>
              </a:ext>
            </a:extLst>
          </p:cNvPr>
          <p:cNvSpPr txBox="1"/>
          <p:nvPr/>
        </p:nvSpPr>
        <p:spPr>
          <a:xfrm>
            <a:off x="7524328" y="3958024"/>
            <a:ext cx="1651414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err="1"/>
              <a:t>Barklow</a:t>
            </a:r>
            <a:r>
              <a:rPr lang="en-US" sz="1000" dirty="0"/>
              <a:t> et al, </a:t>
            </a:r>
          </a:p>
          <a:p>
            <a:r>
              <a:rPr lang="en-US" sz="1000" dirty="0"/>
              <a:t>arXiv:2203.08484</a:t>
            </a:r>
          </a:p>
          <a:p>
            <a:r>
              <a:rPr lang="en-US" sz="1000" dirty="0"/>
              <a:t>Snowmass21</a:t>
            </a:r>
          </a:p>
          <a:p>
            <a:r>
              <a:rPr lang="en-US" sz="1000" dirty="0"/>
              <a:t>See also </a:t>
            </a:r>
          </a:p>
          <a:p>
            <a:r>
              <a:rPr lang="en-US" sz="1000" dirty="0" err="1"/>
              <a:t>Barzi</a:t>
            </a:r>
            <a:r>
              <a:rPr lang="en-US" sz="1000" dirty="0"/>
              <a:t> et al, </a:t>
            </a:r>
          </a:p>
          <a:p>
            <a:r>
              <a:rPr lang="en-GB" sz="1000" dirty="0"/>
              <a:t>arXiv:2203.08353</a:t>
            </a:r>
          </a:p>
          <a:p>
            <a:r>
              <a:rPr lang="en-US" sz="1000" dirty="0"/>
              <a:t>Snowmass21;</a:t>
            </a:r>
          </a:p>
          <a:p>
            <a:r>
              <a:rPr lang="en-US" sz="1000" dirty="0"/>
              <a:t>Adli, JINST 17 (2022) 05, </a:t>
            </a:r>
          </a:p>
          <a:p>
            <a:r>
              <a:rPr lang="en-US" sz="1000" dirty="0"/>
              <a:t>T05006</a:t>
            </a:r>
          </a:p>
          <a:p>
            <a:endParaRPr lang="en-US" sz="1000" dirty="0"/>
          </a:p>
        </p:txBody>
      </p:sp>
      <p:pic>
        <p:nvPicPr>
          <p:cNvPr id="14" name="Picture 13" descr="Chart&#10;&#10;Description automatically generated">
            <a:extLst>
              <a:ext uri="{FF2B5EF4-FFF2-40B4-BE49-F238E27FC236}">
                <a16:creationId xmlns:a16="http://schemas.microsoft.com/office/drawing/2014/main" id="{42F988FA-15FD-DBBD-18DB-4A1F7B89D47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3671"/>
          <a:stretch/>
        </p:blipFill>
        <p:spPr>
          <a:xfrm>
            <a:off x="323528" y="1271194"/>
            <a:ext cx="8592914" cy="2589854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D2DED5A3-0479-E451-C4F2-C383800585CF}"/>
              </a:ext>
            </a:extLst>
          </p:cNvPr>
          <p:cNvSpPr txBox="1"/>
          <p:nvPr/>
        </p:nvSpPr>
        <p:spPr>
          <a:xfrm>
            <a:off x="340238" y="3861048"/>
            <a:ext cx="35463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Technology is C</a:t>
            </a:r>
            <a:r>
              <a:rPr lang="en-US" sz="1800" baseline="30000" dirty="0"/>
              <a:t>3 </a:t>
            </a:r>
            <a:r>
              <a:rPr lang="en-US" sz="1800" dirty="0"/>
              <a:t>@ 70 MV/m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B0036CD-2C5C-6C23-F7BF-3C34A578ECC7}"/>
              </a:ext>
            </a:extLst>
          </p:cNvPr>
          <p:cNvSpPr txBox="1"/>
          <p:nvPr/>
        </p:nvSpPr>
        <p:spPr>
          <a:xfrm>
            <a:off x="353815" y="4869160"/>
            <a:ext cx="37369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Beta functions highly challenging –</a:t>
            </a:r>
          </a:p>
          <a:p>
            <a:r>
              <a:rPr lang="en-US" sz="1800" dirty="0"/>
              <a:t>- tolerances!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7C93300-25FB-669D-BB9B-3A99AAEE479A}"/>
              </a:ext>
            </a:extLst>
          </p:cNvPr>
          <p:cNvSpPr txBox="1"/>
          <p:nvPr/>
        </p:nvSpPr>
        <p:spPr>
          <a:xfrm>
            <a:off x="323528" y="4221088"/>
            <a:ext cx="329125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Round beams may increase experimental backgrounds;</a:t>
            </a:r>
          </a:p>
          <a:p>
            <a:endParaRPr lang="en-US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B680F16-DAD9-43ED-E99E-E5458F411385}"/>
              </a:ext>
            </a:extLst>
          </p:cNvPr>
          <p:cNvSpPr txBox="1"/>
          <p:nvPr/>
        </p:nvSpPr>
        <p:spPr>
          <a:xfrm>
            <a:off x="365671" y="5445224"/>
            <a:ext cx="336502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But “easy” to imagine replacing</a:t>
            </a:r>
          </a:p>
          <a:p>
            <a:r>
              <a:rPr lang="en-US" sz="1800" dirty="0"/>
              <a:t>with PWFA –</a:t>
            </a:r>
          </a:p>
          <a:p>
            <a:endParaRPr lang="en-US" dirty="0"/>
          </a:p>
        </p:txBody>
      </p:sp>
      <p:pic>
        <p:nvPicPr>
          <p:cNvPr id="26" name="Picture 25" descr="Table&#10;&#10;Description automatically generated">
            <a:extLst>
              <a:ext uri="{FF2B5EF4-FFF2-40B4-BE49-F238E27FC236}">
                <a16:creationId xmlns:a16="http://schemas.microsoft.com/office/drawing/2014/main" id="{CB5476EA-C6BB-4D71-F4DD-163A51460A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72372" y="3799058"/>
            <a:ext cx="3751956" cy="2348881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CB145489-2703-C7BB-E927-7D9813B8F4AB}"/>
              </a:ext>
            </a:extLst>
          </p:cNvPr>
          <p:cNvSpPr/>
          <p:nvPr/>
        </p:nvSpPr>
        <p:spPr>
          <a:xfrm>
            <a:off x="3730694" y="4672128"/>
            <a:ext cx="1993287" cy="26904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94518A2-2610-B078-D576-22AC9DDA3F64}"/>
              </a:ext>
            </a:extLst>
          </p:cNvPr>
          <p:cNvSpPr/>
          <p:nvPr/>
        </p:nvSpPr>
        <p:spPr>
          <a:xfrm>
            <a:off x="3863314" y="4251429"/>
            <a:ext cx="1728046" cy="16405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24D47A4-E785-4291-4132-0C4B1E766EEE}"/>
              </a:ext>
            </a:extLst>
          </p:cNvPr>
          <p:cNvSpPr/>
          <p:nvPr/>
        </p:nvSpPr>
        <p:spPr>
          <a:xfrm>
            <a:off x="3852066" y="4489083"/>
            <a:ext cx="1728046" cy="16405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712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  <p:bldP spid="25" grpId="0"/>
      <p:bldP spid="27" grpId="0" animBg="1"/>
      <p:bldP spid="28" grpId="0" animBg="1"/>
      <p:bldP spid="28" grpId="1" animBg="1"/>
      <p:bldP spid="29" grpId="0" animBg="1"/>
      <p:bldP spid="29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oxford_log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981" y="152400"/>
            <a:ext cx="715929" cy="868660"/>
          </a:xfrm>
          <a:prstGeom prst="rect">
            <a:avLst/>
          </a:prstGeom>
        </p:spPr>
      </p:pic>
      <p:pic>
        <p:nvPicPr>
          <p:cNvPr id="9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3A7D7733-CFCB-AD7C-6E82-C9F563D969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4248" y="68062"/>
            <a:ext cx="2279650" cy="609600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685FB2-3B0D-06BA-24BD-F402D8A91F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9512" y="6196624"/>
            <a:ext cx="2667000" cy="457200"/>
          </a:xfrm>
        </p:spPr>
        <p:txBody>
          <a:bodyPr/>
          <a:lstStyle/>
          <a:p>
            <a:pPr>
              <a:defRPr/>
            </a:pPr>
            <a:r>
              <a:rPr lang="en-GB"/>
              <a:t>B. Foster - Heraeus - 5/22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F7F2C4-568F-F4F6-306B-1D1C4E68CC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B05583-F136-1B49-9B95-810A55B4401F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  <p:sp>
        <p:nvSpPr>
          <p:cNvPr id="10" name="Rectangle 5">
            <a:extLst>
              <a:ext uri="{FF2B5EF4-FFF2-40B4-BE49-F238E27FC236}">
                <a16:creationId xmlns:a16="http://schemas.microsoft.com/office/drawing/2014/main" id="{46B013A4-55CD-8A25-6B05-3580702C4D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584" y="-27384"/>
            <a:ext cx="6934200" cy="9144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rgbClr val="23346C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23346C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23346C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23346C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23346C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23346C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23346C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23346C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23346C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 lvl="0" algn="l" eaLnBrk="1" fontAlgn="ctr" hangingPunct="1">
              <a:defRPr/>
            </a:pPr>
            <a:r>
              <a:rPr lang="en-US" sz="3600" kern="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    </a:t>
            </a:r>
            <a:r>
              <a:rPr lang="en-GB" sz="3200" dirty="0"/>
              <a:t>Structure-based acceleration</a:t>
            </a:r>
            <a:endParaRPr lang="en-US" sz="3200" kern="0" dirty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70FB8E6-30FA-A254-9FBF-6E5537762DBC}"/>
              </a:ext>
            </a:extLst>
          </p:cNvPr>
          <p:cNvSpPr txBox="1"/>
          <p:nvPr/>
        </p:nvSpPr>
        <p:spPr>
          <a:xfrm>
            <a:off x="7854762" y="5467290"/>
            <a:ext cx="118173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England et al, </a:t>
            </a:r>
          </a:p>
          <a:p>
            <a:r>
              <a:rPr lang="en-US" sz="1000" dirty="0"/>
              <a:t>arXiv:2203.08981</a:t>
            </a:r>
          </a:p>
          <a:p>
            <a:r>
              <a:rPr lang="en-US" sz="1000" dirty="0"/>
              <a:t>Snowmass21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7EC2E2D-4E5A-2417-522D-B4376D8914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4210" y="1052736"/>
            <a:ext cx="6393963" cy="482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25267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oxford_log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981" y="152400"/>
            <a:ext cx="715929" cy="868660"/>
          </a:xfrm>
          <a:prstGeom prst="rect">
            <a:avLst/>
          </a:prstGeom>
        </p:spPr>
      </p:pic>
      <p:pic>
        <p:nvPicPr>
          <p:cNvPr id="9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3A7D7733-CFCB-AD7C-6E82-C9F563D969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4248" y="68062"/>
            <a:ext cx="2279650" cy="609600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685FB2-3B0D-06BA-24BD-F402D8A91F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9512" y="6196624"/>
            <a:ext cx="2667000" cy="457200"/>
          </a:xfrm>
        </p:spPr>
        <p:txBody>
          <a:bodyPr/>
          <a:lstStyle/>
          <a:p>
            <a:pPr>
              <a:defRPr/>
            </a:pPr>
            <a:r>
              <a:rPr lang="en-GB"/>
              <a:t>B. Foster - Heraeus - 5/22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F7F2C4-568F-F4F6-306B-1D1C4E68CC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B05583-F136-1B49-9B95-810A55B4401F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  <p:sp>
        <p:nvSpPr>
          <p:cNvPr id="10" name="Rectangle 5">
            <a:extLst>
              <a:ext uri="{FF2B5EF4-FFF2-40B4-BE49-F238E27FC236}">
                <a16:creationId xmlns:a16="http://schemas.microsoft.com/office/drawing/2014/main" id="{46B013A4-55CD-8A25-6B05-3580702C4D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584" y="-27384"/>
            <a:ext cx="6934200" cy="9144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rgbClr val="23346C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23346C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23346C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23346C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23346C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23346C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23346C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23346C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23346C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 lvl="0" algn="l" eaLnBrk="1" fontAlgn="ctr" hangingPunct="1">
              <a:defRPr/>
            </a:pPr>
            <a:r>
              <a:rPr lang="en-US" sz="3600" kern="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    </a:t>
            </a:r>
            <a:r>
              <a:rPr lang="en-GB" sz="3200" dirty="0"/>
              <a:t>Structure-based acceleration</a:t>
            </a:r>
            <a:endParaRPr lang="en-US" sz="3200" kern="0" dirty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2" name="Rectangle 5">
            <a:extLst>
              <a:ext uri="{FF2B5EF4-FFF2-40B4-BE49-F238E27FC236}">
                <a16:creationId xmlns:a16="http://schemas.microsoft.com/office/drawing/2014/main" id="{57B3A3F2-806C-74DA-4DB1-E1ABF4DE4D9A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-180528" y="692696"/>
            <a:ext cx="9067800" cy="792088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en-US" sz="1800" dirty="0"/>
          </a:p>
          <a:p>
            <a:pPr algn="l"/>
            <a:r>
              <a:rPr lang="en-US" sz="1800" dirty="0"/>
              <a:t>			</a:t>
            </a:r>
            <a:r>
              <a:rPr lang="en-US" sz="1800" dirty="0" err="1"/>
              <a:t>Strawperson</a:t>
            </a:r>
            <a:r>
              <a:rPr lang="en-US" sz="1800" dirty="0"/>
              <a:t> parameter table</a:t>
            </a:r>
            <a:endParaRPr lang="en-US" sz="2400" dirty="0">
              <a:latin typeface="Arial" charset="0"/>
              <a:ea typeface="ＭＳ Ｐゴシック" charset="0"/>
              <a:cs typeface="Arial Unicode MS" charset="0"/>
            </a:endParaRPr>
          </a:p>
        </p:txBody>
      </p:sp>
      <p:graphicFrame>
        <p:nvGraphicFramePr>
          <p:cNvPr id="13" name="object 3">
            <a:extLst>
              <a:ext uri="{FF2B5EF4-FFF2-40B4-BE49-F238E27FC236}">
                <a16:creationId xmlns:a16="http://schemas.microsoft.com/office/drawing/2014/main" id="{07BCB7A2-4832-5774-4680-0A6368921F1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9288894"/>
              </p:ext>
            </p:extLst>
          </p:nvPr>
        </p:nvGraphicFramePr>
        <p:xfrm>
          <a:off x="2195736" y="1628800"/>
          <a:ext cx="4236083" cy="291020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7195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75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6136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4863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4897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72085">
                <a:tc>
                  <a:txBody>
                    <a:bodyPr/>
                    <a:lstStyle/>
                    <a:p>
                      <a:pPr marL="75565">
                        <a:lnSpc>
                          <a:spcPts val="1190"/>
                        </a:lnSpc>
                      </a:pPr>
                      <a:r>
                        <a:rPr sz="1100" spc="-10" dirty="0">
                          <a:latin typeface="Times New Roman"/>
                          <a:cs typeface="Times New Roman"/>
                        </a:rPr>
                        <a:t>Parameter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5565">
                        <a:lnSpc>
                          <a:spcPts val="1190"/>
                        </a:lnSpc>
                      </a:pPr>
                      <a:r>
                        <a:rPr sz="1100" spc="-10" dirty="0">
                          <a:latin typeface="Times New Roman"/>
                          <a:cs typeface="Times New Roman"/>
                        </a:rPr>
                        <a:t>Units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80975">
                        <a:lnSpc>
                          <a:spcPts val="1190"/>
                        </a:lnSpc>
                      </a:pPr>
                      <a:r>
                        <a:rPr sz="1100" dirty="0">
                          <a:latin typeface="Times New Roman"/>
                          <a:cs typeface="Times New Roman"/>
                        </a:rPr>
                        <a:t>250</a:t>
                      </a:r>
                      <a:r>
                        <a:rPr sz="1100" spc="-25" dirty="0">
                          <a:latin typeface="Times New Roman"/>
                          <a:cs typeface="Times New Roman"/>
                        </a:rPr>
                        <a:t> GeV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5565">
                        <a:lnSpc>
                          <a:spcPts val="1190"/>
                        </a:lnSpc>
                      </a:pPr>
                      <a:r>
                        <a:rPr sz="1100" dirty="0">
                          <a:latin typeface="Times New Roman"/>
                          <a:cs typeface="Times New Roman"/>
                        </a:rPr>
                        <a:t>3</a:t>
                      </a:r>
                      <a:r>
                        <a:rPr sz="1100" spc="-1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-25" dirty="0">
                          <a:latin typeface="Times New Roman"/>
                          <a:cs typeface="Times New Roman"/>
                        </a:rPr>
                        <a:t>TeV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1920">
                        <a:lnSpc>
                          <a:spcPts val="1190"/>
                        </a:lnSpc>
                      </a:pPr>
                      <a:r>
                        <a:rPr sz="1100" dirty="0">
                          <a:latin typeface="Times New Roman"/>
                          <a:cs typeface="Times New Roman"/>
                        </a:rPr>
                        <a:t>30</a:t>
                      </a:r>
                      <a:r>
                        <a:rPr sz="1100" spc="-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-25" dirty="0">
                          <a:latin typeface="Times New Roman"/>
                          <a:cs typeface="Times New Roman"/>
                        </a:rPr>
                        <a:t>TeV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8910">
                <a:tc>
                  <a:txBody>
                    <a:bodyPr/>
                    <a:lstStyle/>
                    <a:p>
                      <a:pPr marL="75565">
                        <a:lnSpc>
                          <a:spcPts val="1190"/>
                        </a:lnSpc>
                      </a:pPr>
                      <a:r>
                        <a:rPr sz="1100" dirty="0">
                          <a:latin typeface="Times New Roman"/>
                          <a:cs typeface="Times New Roman"/>
                        </a:rPr>
                        <a:t>Center</a:t>
                      </a:r>
                      <a:r>
                        <a:rPr sz="1100" spc="-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of</a:t>
                      </a:r>
                      <a:r>
                        <a:rPr sz="1100" spc="-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Mass</a:t>
                      </a:r>
                      <a:r>
                        <a:rPr sz="1100" spc="-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-10" dirty="0">
                          <a:latin typeface="Times New Roman"/>
                          <a:cs typeface="Times New Roman"/>
                        </a:rPr>
                        <a:t>Energy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6350">
                      <a:solidFill>
                        <a:srgbClr val="0000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75565">
                        <a:lnSpc>
                          <a:spcPts val="1190"/>
                        </a:lnSpc>
                      </a:pPr>
                      <a:r>
                        <a:rPr sz="1100" spc="-25" dirty="0">
                          <a:latin typeface="Times New Roman"/>
                          <a:cs typeface="Times New Roman"/>
                        </a:rPr>
                        <a:t>GeV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6350">
                      <a:solidFill>
                        <a:srgbClr val="0000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180975">
                        <a:lnSpc>
                          <a:spcPts val="1190"/>
                        </a:lnSpc>
                      </a:pPr>
                      <a:r>
                        <a:rPr sz="1100" spc="-25" dirty="0">
                          <a:latin typeface="Times New Roman"/>
                          <a:cs typeface="Times New Roman"/>
                        </a:rPr>
                        <a:t>250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6350">
                      <a:solidFill>
                        <a:srgbClr val="0000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75565">
                        <a:lnSpc>
                          <a:spcPts val="1190"/>
                        </a:lnSpc>
                      </a:pPr>
                      <a:r>
                        <a:rPr sz="1100" spc="-20" dirty="0">
                          <a:latin typeface="Times New Roman"/>
                          <a:cs typeface="Times New Roman"/>
                        </a:rPr>
                        <a:t>3000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6350">
                      <a:solidFill>
                        <a:srgbClr val="0000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121920">
                        <a:lnSpc>
                          <a:spcPts val="1190"/>
                        </a:lnSpc>
                      </a:pPr>
                      <a:r>
                        <a:rPr sz="1100" spc="-10" dirty="0">
                          <a:latin typeface="Times New Roman"/>
                          <a:cs typeface="Times New Roman"/>
                        </a:rPr>
                        <a:t>30000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6350">
                      <a:solidFill>
                        <a:srgbClr val="000000"/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1450">
                <a:tc>
                  <a:txBody>
                    <a:bodyPr/>
                    <a:lstStyle/>
                    <a:p>
                      <a:pPr marL="75565">
                        <a:lnSpc>
                          <a:spcPts val="1250"/>
                        </a:lnSpc>
                      </a:pPr>
                      <a:r>
                        <a:rPr sz="1100" dirty="0">
                          <a:latin typeface="Times New Roman"/>
                          <a:cs typeface="Times New Roman"/>
                        </a:rPr>
                        <a:t>Bunch</a:t>
                      </a:r>
                      <a:r>
                        <a:rPr sz="1100" spc="-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-10" dirty="0">
                          <a:latin typeface="Times New Roman"/>
                          <a:cs typeface="Times New Roman"/>
                        </a:rPr>
                        <a:t>charge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5565">
                        <a:lnSpc>
                          <a:spcPts val="1250"/>
                        </a:lnSpc>
                      </a:pPr>
                      <a:r>
                        <a:rPr sz="1100" dirty="0">
                          <a:latin typeface="Times New Roman"/>
                          <a:cs typeface="Times New Roman"/>
                        </a:rPr>
                        <a:t>e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80975">
                        <a:lnSpc>
                          <a:spcPts val="1250"/>
                        </a:lnSpc>
                      </a:pPr>
                      <a:r>
                        <a:rPr sz="1100" spc="-10" dirty="0">
                          <a:latin typeface="Times New Roman"/>
                          <a:cs typeface="Times New Roman"/>
                        </a:rPr>
                        <a:t>3.8e4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5565">
                        <a:lnSpc>
                          <a:spcPts val="1250"/>
                        </a:lnSpc>
                      </a:pPr>
                      <a:r>
                        <a:rPr sz="1100" spc="-10" dirty="0">
                          <a:latin typeface="Times New Roman"/>
                          <a:cs typeface="Times New Roman"/>
                        </a:rPr>
                        <a:t>3.0e4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21920">
                        <a:lnSpc>
                          <a:spcPts val="1250"/>
                        </a:lnSpc>
                      </a:pPr>
                      <a:r>
                        <a:rPr sz="1100" spc="-10" dirty="0">
                          <a:latin typeface="Times New Roman"/>
                          <a:cs typeface="Times New Roman"/>
                        </a:rPr>
                        <a:t>3.0e4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1450">
                <a:tc>
                  <a:txBody>
                    <a:bodyPr/>
                    <a:lstStyle/>
                    <a:p>
                      <a:pPr marL="75565">
                        <a:lnSpc>
                          <a:spcPts val="1250"/>
                        </a:lnSpc>
                      </a:pPr>
                      <a:r>
                        <a:rPr sz="1100" dirty="0">
                          <a:latin typeface="Times New Roman"/>
                          <a:cs typeface="Times New Roman"/>
                        </a:rPr>
                        <a:t>#</a:t>
                      </a:r>
                      <a:r>
                        <a:rPr sz="1100" spc="-1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-10" dirty="0">
                          <a:latin typeface="Times New Roman"/>
                          <a:cs typeface="Times New Roman"/>
                        </a:rPr>
                        <a:t>Bunches/train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5565">
                        <a:lnSpc>
                          <a:spcPts val="1250"/>
                        </a:lnSpc>
                      </a:pPr>
                      <a:r>
                        <a:rPr sz="1100" dirty="0">
                          <a:latin typeface="Times New Roman"/>
                          <a:cs typeface="Times New Roman"/>
                        </a:rPr>
                        <a:t>#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80975">
                        <a:lnSpc>
                          <a:spcPts val="1250"/>
                        </a:lnSpc>
                      </a:pPr>
                      <a:r>
                        <a:rPr sz="1100" spc="-25" dirty="0">
                          <a:latin typeface="Times New Roman"/>
                          <a:cs typeface="Times New Roman"/>
                        </a:rPr>
                        <a:t>159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5565">
                        <a:lnSpc>
                          <a:spcPts val="1250"/>
                        </a:lnSpc>
                      </a:pPr>
                      <a:r>
                        <a:rPr sz="1100" spc="-25" dirty="0">
                          <a:latin typeface="Times New Roman"/>
                          <a:cs typeface="Times New Roman"/>
                        </a:rPr>
                        <a:t>159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21920">
                        <a:lnSpc>
                          <a:spcPts val="1250"/>
                        </a:lnSpc>
                      </a:pPr>
                      <a:r>
                        <a:rPr sz="1100" spc="-25" dirty="0">
                          <a:latin typeface="Times New Roman"/>
                          <a:cs typeface="Times New Roman"/>
                        </a:rPr>
                        <a:t>159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71450">
                <a:tc>
                  <a:txBody>
                    <a:bodyPr/>
                    <a:lstStyle/>
                    <a:p>
                      <a:pPr marL="75565">
                        <a:lnSpc>
                          <a:spcPts val="1250"/>
                        </a:lnSpc>
                      </a:pPr>
                      <a:r>
                        <a:rPr sz="1100" dirty="0">
                          <a:latin typeface="Times New Roman"/>
                          <a:cs typeface="Times New Roman"/>
                        </a:rPr>
                        <a:t>#</a:t>
                      </a:r>
                      <a:r>
                        <a:rPr sz="1100" spc="-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Parallel</a:t>
                      </a:r>
                      <a:r>
                        <a:rPr sz="1100" spc="-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-10" dirty="0">
                          <a:latin typeface="Times New Roman"/>
                          <a:cs typeface="Times New Roman"/>
                        </a:rPr>
                        <a:t>Beamlines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5565">
                        <a:lnSpc>
                          <a:spcPts val="1250"/>
                        </a:lnSpc>
                      </a:pPr>
                      <a:r>
                        <a:rPr sz="1100" dirty="0">
                          <a:latin typeface="Times New Roman"/>
                          <a:cs typeface="Times New Roman"/>
                        </a:rPr>
                        <a:t>#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80975">
                        <a:lnSpc>
                          <a:spcPts val="1250"/>
                        </a:lnSpc>
                      </a:pPr>
                      <a:r>
                        <a:rPr sz="1100" dirty="0">
                          <a:latin typeface="Times New Roman"/>
                          <a:cs typeface="Times New Roman"/>
                        </a:rPr>
                        <a:t>1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5565">
                        <a:lnSpc>
                          <a:spcPts val="1250"/>
                        </a:lnSpc>
                      </a:pPr>
                      <a:r>
                        <a:rPr sz="1100" dirty="0">
                          <a:latin typeface="Times New Roman"/>
                          <a:cs typeface="Times New Roman"/>
                        </a:rPr>
                        <a:t>1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21920">
                        <a:lnSpc>
                          <a:spcPts val="1250"/>
                        </a:lnSpc>
                      </a:pPr>
                      <a:r>
                        <a:rPr sz="1100" spc="-25" dirty="0">
                          <a:latin typeface="Times New Roman"/>
                          <a:cs typeface="Times New Roman"/>
                        </a:rPr>
                        <a:t>10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71450">
                <a:tc>
                  <a:txBody>
                    <a:bodyPr/>
                    <a:lstStyle/>
                    <a:p>
                      <a:pPr marL="75565">
                        <a:lnSpc>
                          <a:spcPts val="1250"/>
                        </a:lnSpc>
                      </a:pPr>
                      <a:r>
                        <a:rPr sz="1100" spc="-10" dirty="0">
                          <a:latin typeface="Times New Roman"/>
                          <a:cs typeface="Times New Roman"/>
                        </a:rPr>
                        <a:t>Train</a:t>
                      </a:r>
                      <a:r>
                        <a:rPr sz="1100" spc="-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Repetition</a:t>
                      </a:r>
                      <a:r>
                        <a:rPr sz="1100" spc="-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-20" dirty="0">
                          <a:latin typeface="Times New Roman"/>
                          <a:cs typeface="Times New Roman"/>
                        </a:rPr>
                        <a:t>Rate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5565">
                        <a:lnSpc>
                          <a:spcPts val="1250"/>
                        </a:lnSpc>
                      </a:pPr>
                      <a:r>
                        <a:rPr sz="1100" spc="-25" dirty="0">
                          <a:latin typeface="Times New Roman"/>
                          <a:cs typeface="Times New Roman"/>
                        </a:rPr>
                        <a:t>MHz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80975">
                        <a:lnSpc>
                          <a:spcPts val="1250"/>
                        </a:lnSpc>
                      </a:pPr>
                      <a:r>
                        <a:rPr sz="1100" spc="-25" dirty="0">
                          <a:latin typeface="Times New Roman"/>
                          <a:cs typeface="Times New Roman"/>
                        </a:rPr>
                        <a:t>20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5565">
                        <a:lnSpc>
                          <a:spcPts val="1250"/>
                        </a:lnSpc>
                      </a:pPr>
                      <a:r>
                        <a:rPr sz="1100" spc="-25" dirty="0">
                          <a:latin typeface="Times New Roman"/>
                          <a:cs typeface="Times New Roman"/>
                        </a:rPr>
                        <a:t>20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21920">
                        <a:lnSpc>
                          <a:spcPts val="1250"/>
                        </a:lnSpc>
                      </a:pPr>
                      <a:r>
                        <a:rPr sz="1100" spc="-25" dirty="0">
                          <a:latin typeface="Times New Roman"/>
                          <a:cs typeface="Times New Roman"/>
                        </a:rPr>
                        <a:t>20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71450">
                <a:tc>
                  <a:txBody>
                    <a:bodyPr/>
                    <a:lstStyle/>
                    <a:p>
                      <a:pPr marL="75565">
                        <a:lnSpc>
                          <a:spcPts val="1250"/>
                        </a:lnSpc>
                      </a:pPr>
                      <a:r>
                        <a:rPr sz="1100" dirty="0">
                          <a:latin typeface="Times New Roman"/>
                          <a:cs typeface="Times New Roman"/>
                        </a:rPr>
                        <a:t>Final</a:t>
                      </a:r>
                      <a:r>
                        <a:rPr sz="1100" spc="-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Bunch</a:t>
                      </a:r>
                      <a:r>
                        <a:rPr sz="1100" spc="-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-10" dirty="0">
                          <a:latin typeface="Times New Roman"/>
                          <a:cs typeface="Times New Roman"/>
                        </a:rPr>
                        <a:t>Train</a:t>
                      </a:r>
                      <a:r>
                        <a:rPr sz="1100" spc="-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-10" dirty="0">
                          <a:latin typeface="Times New Roman"/>
                          <a:cs typeface="Times New Roman"/>
                        </a:rPr>
                        <a:t>Length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5565">
                        <a:lnSpc>
                          <a:spcPts val="1250"/>
                        </a:lnSpc>
                      </a:pPr>
                      <a:r>
                        <a:rPr sz="1100" spc="-25" dirty="0">
                          <a:latin typeface="Times New Roman"/>
                          <a:cs typeface="Times New Roman"/>
                        </a:rPr>
                        <a:t>ps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80975">
                        <a:lnSpc>
                          <a:spcPts val="1250"/>
                        </a:lnSpc>
                      </a:pPr>
                      <a:r>
                        <a:rPr sz="1100" spc="-20" dirty="0">
                          <a:latin typeface="Times New Roman"/>
                          <a:cs typeface="Times New Roman"/>
                        </a:rPr>
                        <a:t>1.06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5565">
                        <a:lnSpc>
                          <a:spcPts val="1250"/>
                        </a:lnSpc>
                      </a:pPr>
                      <a:r>
                        <a:rPr sz="1100" spc="-20" dirty="0">
                          <a:latin typeface="Times New Roman"/>
                          <a:cs typeface="Times New Roman"/>
                        </a:rPr>
                        <a:t>1.06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21920">
                        <a:lnSpc>
                          <a:spcPts val="1250"/>
                        </a:lnSpc>
                      </a:pPr>
                      <a:r>
                        <a:rPr sz="1100" spc="-20" dirty="0">
                          <a:latin typeface="Times New Roman"/>
                          <a:cs typeface="Times New Roman"/>
                        </a:rPr>
                        <a:t>1.06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71450">
                <a:tc>
                  <a:txBody>
                    <a:bodyPr/>
                    <a:lstStyle/>
                    <a:p>
                      <a:pPr marL="75565">
                        <a:lnSpc>
                          <a:spcPts val="1250"/>
                        </a:lnSpc>
                      </a:pPr>
                      <a:r>
                        <a:rPr sz="1100" dirty="0">
                          <a:latin typeface="Times New Roman"/>
                          <a:cs typeface="Times New Roman"/>
                        </a:rPr>
                        <a:t>Single</a:t>
                      </a:r>
                      <a:r>
                        <a:rPr sz="1100" spc="-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Bunch</a:t>
                      </a:r>
                      <a:r>
                        <a:rPr sz="1100" spc="-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-10" dirty="0">
                          <a:latin typeface="Times New Roman"/>
                          <a:cs typeface="Times New Roman"/>
                        </a:rPr>
                        <a:t>Length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5565">
                        <a:lnSpc>
                          <a:spcPts val="1250"/>
                        </a:lnSpc>
                      </a:pPr>
                      <a:r>
                        <a:rPr sz="1100" i="1" spc="-25" dirty="0">
                          <a:latin typeface="Times New Roman"/>
                          <a:cs typeface="Times New Roman"/>
                        </a:rPr>
                        <a:t>µ</a:t>
                      </a:r>
                      <a:r>
                        <a:rPr sz="1100" spc="-25" dirty="0">
                          <a:latin typeface="Times New Roman"/>
                          <a:cs typeface="Times New Roman"/>
                        </a:rPr>
                        <a:t>m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80975">
                        <a:lnSpc>
                          <a:spcPts val="1250"/>
                        </a:lnSpc>
                      </a:pPr>
                      <a:r>
                        <a:rPr sz="1100" spc="-10" dirty="0">
                          <a:latin typeface="Times New Roman"/>
                          <a:cs typeface="Times New Roman"/>
                        </a:rPr>
                        <a:t>2.8e-</a:t>
                      </a:r>
                      <a:r>
                        <a:rPr sz="1100" spc="-50" dirty="0">
                          <a:latin typeface="Times New Roman"/>
                          <a:cs typeface="Times New Roman"/>
                        </a:rPr>
                        <a:t>3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5565">
                        <a:lnSpc>
                          <a:spcPts val="1250"/>
                        </a:lnSpc>
                      </a:pPr>
                      <a:r>
                        <a:rPr sz="1100" spc="-10" dirty="0">
                          <a:latin typeface="Times New Roman"/>
                          <a:cs typeface="Times New Roman"/>
                        </a:rPr>
                        <a:t>2.8e-</a:t>
                      </a:r>
                      <a:r>
                        <a:rPr sz="1100" spc="-50" dirty="0">
                          <a:latin typeface="Times New Roman"/>
                          <a:cs typeface="Times New Roman"/>
                        </a:rPr>
                        <a:t>3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21920">
                        <a:lnSpc>
                          <a:spcPts val="1250"/>
                        </a:lnSpc>
                      </a:pPr>
                      <a:r>
                        <a:rPr sz="1100" spc="-10" dirty="0">
                          <a:latin typeface="Times New Roman"/>
                          <a:cs typeface="Times New Roman"/>
                        </a:rPr>
                        <a:t>2.8e-</a:t>
                      </a:r>
                      <a:r>
                        <a:rPr sz="1100" spc="-50" dirty="0">
                          <a:latin typeface="Times New Roman"/>
                          <a:cs typeface="Times New Roman"/>
                        </a:rPr>
                        <a:t>3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71450">
                <a:tc>
                  <a:txBody>
                    <a:bodyPr/>
                    <a:lstStyle/>
                    <a:p>
                      <a:pPr marL="75565">
                        <a:lnSpc>
                          <a:spcPts val="1250"/>
                        </a:lnSpc>
                      </a:pPr>
                      <a:r>
                        <a:rPr sz="1100" spc="-10" dirty="0">
                          <a:latin typeface="Times New Roman"/>
                          <a:cs typeface="Times New Roman"/>
                        </a:rPr>
                        <a:t>Drive</a:t>
                      </a:r>
                      <a:r>
                        <a:rPr sz="1100" spc="-4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-10" dirty="0">
                          <a:latin typeface="Times New Roman"/>
                          <a:cs typeface="Times New Roman"/>
                        </a:rPr>
                        <a:t>Wavelength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5565">
                        <a:lnSpc>
                          <a:spcPts val="1250"/>
                        </a:lnSpc>
                      </a:pPr>
                      <a:r>
                        <a:rPr sz="1100" i="1" spc="-25" dirty="0">
                          <a:latin typeface="Times New Roman"/>
                          <a:cs typeface="Times New Roman"/>
                        </a:rPr>
                        <a:t>µ</a:t>
                      </a:r>
                      <a:r>
                        <a:rPr sz="1100" spc="-25" dirty="0">
                          <a:latin typeface="Times New Roman"/>
                          <a:cs typeface="Times New Roman"/>
                        </a:rPr>
                        <a:t>m</a:t>
                      </a:r>
                      <a:endParaRPr sz="11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80975">
                        <a:lnSpc>
                          <a:spcPts val="1250"/>
                        </a:lnSpc>
                      </a:pPr>
                      <a:r>
                        <a:rPr sz="1100" dirty="0">
                          <a:latin typeface="Times New Roman"/>
                          <a:cs typeface="Times New Roman"/>
                        </a:rPr>
                        <a:t>2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5565">
                        <a:lnSpc>
                          <a:spcPts val="1250"/>
                        </a:lnSpc>
                      </a:pPr>
                      <a:r>
                        <a:rPr sz="1100" dirty="0">
                          <a:latin typeface="Times New Roman"/>
                          <a:cs typeface="Times New Roman"/>
                        </a:rPr>
                        <a:t>2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21920">
                        <a:lnSpc>
                          <a:spcPts val="1250"/>
                        </a:lnSpc>
                      </a:pPr>
                      <a:r>
                        <a:rPr sz="1100" dirty="0">
                          <a:latin typeface="Times New Roman"/>
                          <a:cs typeface="Times New Roman"/>
                        </a:rPr>
                        <a:t>2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71450">
                <a:tc>
                  <a:txBody>
                    <a:bodyPr/>
                    <a:lstStyle/>
                    <a:p>
                      <a:pPr marL="75565">
                        <a:lnSpc>
                          <a:spcPts val="1250"/>
                        </a:lnSpc>
                      </a:pPr>
                      <a:r>
                        <a:rPr sz="1100" dirty="0">
                          <a:latin typeface="Times New Roman"/>
                          <a:cs typeface="Times New Roman"/>
                        </a:rPr>
                        <a:t>IP</a:t>
                      </a:r>
                      <a:r>
                        <a:rPr sz="1100" spc="-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X</a:t>
                      </a:r>
                      <a:r>
                        <a:rPr sz="1100" spc="-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Emittance</a:t>
                      </a:r>
                      <a:r>
                        <a:rPr sz="1100" spc="-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-10" dirty="0">
                          <a:latin typeface="Times New Roman"/>
                          <a:cs typeface="Times New Roman"/>
                        </a:rPr>
                        <a:t>(Norm)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5565">
                        <a:lnSpc>
                          <a:spcPts val="1250"/>
                        </a:lnSpc>
                      </a:pPr>
                      <a:r>
                        <a:rPr sz="1100" spc="-25" dirty="0">
                          <a:latin typeface="Times New Roman"/>
                          <a:cs typeface="Times New Roman"/>
                        </a:rPr>
                        <a:t>nm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80975">
                        <a:lnSpc>
                          <a:spcPts val="1250"/>
                        </a:lnSpc>
                      </a:pPr>
                      <a:r>
                        <a:rPr sz="1100" spc="-25" dirty="0">
                          <a:latin typeface="Times New Roman"/>
                          <a:cs typeface="Times New Roman"/>
                        </a:rPr>
                        <a:t>0.1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5565">
                        <a:lnSpc>
                          <a:spcPts val="1250"/>
                        </a:lnSpc>
                      </a:pPr>
                      <a:r>
                        <a:rPr sz="1100" spc="-25" dirty="0">
                          <a:latin typeface="Times New Roman"/>
                          <a:cs typeface="Times New Roman"/>
                        </a:rPr>
                        <a:t>0.1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21920">
                        <a:lnSpc>
                          <a:spcPts val="1250"/>
                        </a:lnSpc>
                      </a:pPr>
                      <a:r>
                        <a:rPr sz="1100" dirty="0">
                          <a:latin typeface="Times New Roman"/>
                          <a:cs typeface="Times New Roman"/>
                        </a:rPr>
                        <a:t>1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71450">
                <a:tc>
                  <a:txBody>
                    <a:bodyPr/>
                    <a:lstStyle/>
                    <a:p>
                      <a:pPr marL="75565">
                        <a:lnSpc>
                          <a:spcPts val="1250"/>
                        </a:lnSpc>
                      </a:pPr>
                      <a:r>
                        <a:rPr sz="1100" dirty="0">
                          <a:latin typeface="Times New Roman"/>
                          <a:cs typeface="Times New Roman"/>
                        </a:rPr>
                        <a:t>IP</a:t>
                      </a:r>
                      <a:r>
                        <a:rPr sz="1100" spc="-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Y</a:t>
                      </a:r>
                      <a:r>
                        <a:rPr sz="1100" spc="-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Emittance</a:t>
                      </a:r>
                      <a:r>
                        <a:rPr sz="1100" spc="-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-10" dirty="0">
                          <a:latin typeface="Times New Roman"/>
                          <a:cs typeface="Times New Roman"/>
                        </a:rPr>
                        <a:t>(Norm)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5565">
                        <a:lnSpc>
                          <a:spcPts val="1250"/>
                        </a:lnSpc>
                      </a:pPr>
                      <a:r>
                        <a:rPr sz="1100" spc="-25" dirty="0">
                          <a:latin typeface="Times New Roman"/>
                          <a:cs typeface="Times New Roman"/>
                        </a:rPr>
                        <a:t>nm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80975">
                        <a:lnSpc>
                          <a:spcPts val="1250"/>
                        </a:lnSpc>
                      </a:pPr>
                      <a:r>
                        <a:rPr sz="1100" spc="-25" dirty="0">
                          <a:latin typeface="Times New Roman"/>
                          <a:cs typeface="Times New Roman"/>
                        </a:rPr>
                        <a:t>0.1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5565">
                        <a:lnSpc>
                          <a:spcPts val="1250"/>
                        </a:lnSpc>
                      </a:pPr>
                      <a:r>
                        <a:rPr sz="1100" spc="-25" dirty="0">
                          <a:latin typeface="Times New Roman"/>
                          <a:cs typeface="Times New Roman"/>
                        </a:rPr>
                        <a:t>0.1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21920">
                        <a:lnSpc>
                          <a:spcPts val="1250"/>
                        </a:lnSpc>
                      </a:pPr>
                      <a:r>
                        <a:rPr sz="1100" dirty="0">
                          <a:latin typeface="Times New Roman"/>
                          <a:cs typeface="Times New Roman"/>
                        </a:rPr>
                        <a:t>1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71450">
                <a:tc>
                  <a:txBody>
                    <a:bodyPr/>
                    <a:lstStyle/>
                    <a:p>
                      <a:pPr marL="75565">
                        <a:lnSpc>
                          <a:spcPts val="1250"/>
                        </a:lnSpc>
                      </a:pPr>
                      <a:r>
                        <a:rPr sz="1100" dirty="0">
                          <a:latin typeface="Times New Roman"/>
                          <a:cs typeface="Times New Roman"/>
                        </a:rPr>
                        <a:t>IP</a:t>
                      </a:r>
                      <a:r>
                        <a:rPr sz="1100" spc="-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X</a:t>
                      </a:r>
                      <a:r>
                        <a:rPr sz="1100" spc="-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Spot</a:t>
                      </a:r>
                      <a:r>
                        <a:rPr sz="1100" spc="-1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-20" dirty="0">
                          <a:latin typeface="Times New Roman"/>
                          <a:cs typeface="Times New Roman"/>
                        </a:rPr>
                        <a:t>Size</a:t>
                      </a:r>
                      <a:endParaRPr sz="11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5565">
                        <a:lnSpc>
                          <a:spcPts val="1250"/>
                        </a:lnSpc>
                      </a:pPr>
                      <a:r>
                        <a:rPr sz="1100" spc="-25" dirty="0">
                          <a:latin typeface="Times New Roman"/>
                          <a:cs typeface="Times New Roman"/>
                        </a:rPr>
                        <a:t>nm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80975">
                        <a:lnSpc>
                          <a:spcPts val="1250"/>
                        </a:lnSpc>
                      </a:pPr>
                      <a:r>
                        <a:rPr sz="1100" dirty="0">
                          <a:latin typeface="Times New Roman"/>
                          <a:cs typeface="Times New Roman"/>
                        </a:rPr>
                        <a:t>2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5565">
                        <a:lnSpc>
                          <a:spcPts val="1250"/>
                        </a:lnSpc>
                      </a:pPr>
                      <a:r>
                        <a:rPr sz="1100" dirty="0">
                          <a:latin typeface="Times New Roman"/>
                          <a:cs typeface="Times New Roman"/>
                        </a:rPr>
                        <a:t>1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21920">
                        <a:lnSpc>
                          <a:spcPts val="1250"/>
                        </a:lnSpc>
                      </a:pPr>
                      <a:r>
                        <a:rPr sz="1100" dirty="0">
                          <a:latin typeface="Times New Roman"/>
                          <a:cs typeface="Times New Roman"/>
                        </a:rPr>
                        <a:t>1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71450">
                <a:tc>
                  <a:txBody>
                    <a:bodyPr/>
                    <a:lstStyle/>
                    <a:p>
                      <a:pPr marL="75565">
                        <a:lnSpc>
                          <a:spcPts val="1250"/>
                        </a:lnSpc>
                      </a:pPr>
                      <a:r>
                        <a:rPr sz="1100" dirty="0">
                          <a:latin typeface="Times New Roman"/>
                          <a:cs typeface="Times New Roman"/>
                        </a:rPr>
                        <a:t>IP</a:t>
                      </a:r>
                      <a:r>
                        <a:rPr sz="1100" spc="-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Y</a:t>
                      </a:r>
                      <a:r>
                        <a:rPr sz="1100" spc="-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Spot</a:t>
                      </a:r>
                      <a:r>
                        <a:rPr sz="1100" spc="-1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-20" dirty="0">
                          <a:latin typeface="Times New Roman"/>
                          <a:cs typeface="Times New Roman"/>
                        </a:rPr>
                        <a:t>Size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5565">
                        <a:lnSpc>
                          <a:spcPts val="1250"/>
                        </a:lnSpc>
                      </a:pPr>
                      <a:r>
                        <a:rPr sz="1100" spc="-25" dirty="0">
                          <a:latin typeface="Times New Roman"/>
                          <a:cs typeface="Times New Roman"/>
                        </a:rPr>
                        <a:t>nm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80975">
                        <a:lnSpc>
                          <a:spcPts val="1250"/>
                        </a:lnSpc>
                      </a:pPr>
                      <a:r>
                        <a:rPr sz="1100" dirty="0">
                          <a:latin typeface="Times New Roman"/>
                          <a:cs typeface="Times New Roman"/>
                        </a:rPr>
                        <a:t>2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5565">
                        <a:lnSpc>
                          <a:spcPts val="1250"/>
                        </a:lnSpc>
                      </a:pPr>
                      <a:r>
                        <a:rPr sz="1100" dirty="0">
                          <a:latin typeface="Times New Roman"/>
                          <a:cs typeface="Times New Roman"/>
                        </a:rPr>
                        <a:t>1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21920">
                        <a:lnSpc>
                          <a:spcPts val="1250"/>
                        </a:lnSpc>
                      </a:pPr>
                      <a:r>
                        <a:rPr sz="1100" dirty="0">
                          <a:latin typeface="Times New Roman"/>
                          <a:cs typeface="Times New Roman"/>
                        </a:rPr>
                        <a:t>1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71450">
                <a:tc>
                  <a:txBody>
                    <a:bodyPr/>
                    <a:lstStyle/>
                    <a:p>
                      <a:pPr marL="75565">
                        <a:lnSpc>
                          <a:spcPts val="1250"/>
                        </a:lnSpc>
                      </a:pPr>
                      <a:r>
                        <a:rPr sz="1100" spc="-10" dirty="0">
                          <a:latin typeface="Times New Roman"/>
                          <a:cs typeface="Times New Roman"/>
                        </a:rPr>
                        <a:t>Beamstrahlung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 Energy </a:t>
                      </a:r>
                      <a:r>
                        <a:rPr sz="1100" spc="-20" dirty="0">
                          <a:latin typeface="Times New Roman"/>
                          <a:cs typeface="Times New Roman"/>
                        </a:rPr>
                        <a:t>Loss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5565">
                        <a:lnSpc>
                          <a:spcPts val="1250"/>
                        </a:lnSpc>
                      </a:pPr>
                      <a:r>
                        <a:rPr sz="1100" dirty="0">
                          <a:latin typeface="Times New Roman"/>
                          <a:cs typeface="Times New Roman"/>
                        </a:rPr>
                        <a:t>%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80975">
                        <a:lnSpc>
                          <a:spcPts val="1250"/>
                        </a:lnSpc>
                      </a:pPr>
                      <a:r>
                        <a:rPr sz="1100" spc="-25" dirty="0">
                          <a:latin typeface="Times New Roman"/>
                          <a:cs typeface="Times New Roman"/>
                        </a:rPr>
                        <a:t>0.6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5565">
                        <a:lnSpc>
                          <a:spcPts val="1250"/>
                        </a:lnSpc>
                      </a:pPr>
                      <a:r>
                        <a:rPr sz="1100" spc="-25" dirty="0">
                          <a:latin typeface="Times New Roman"/>
                          <a:cs typeface="Times New Roman"/>
                        </a:rPr>
                        <a:t>1.0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21920">
                        <a:lnSpc>
                          <a:spcPts val="1250"/>
                        </a:lnSpc>
                      </a:pPr>
                      <a:r>
                        <a:rPr sz="1100" spc="-25" dirty="0">
                          <a:latin typeface="Times New Roman"/>
                          <a:cs typeface="Times New Roman"/>
                        </a:rPr>
                        <a:t>2.6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71450">
                <a:tc>
                  <a:txBody>
                    <a:bodyPr/>
                    <a:lstStyle/>
                    <a:p>
                      <a:pPr marL="75565">
                        <a:lnSpc>
                          <a:spcPts val="1250"/>
                        </a:lnSpc>
                      </a:pPr>
                      <a:r>
                        <a:rPr sz="1100" dirty="0">
                          <a:latin typeface="Times New Roman"/>
                          <a:cs typeface="Times New Roman"/>
                        </a:rPr>
                        <a:t>Length</a:t>
                      </a:r>
                      <a:r>
                        <a:rPr sz="1100" spc="-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of</a:t>
                      </a:r>
                      <a:r>
                        <a:rPr sz="1100" spc="-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Beam</a:t>
                      </a:r>
                      <a:r>
                        <a:rPr sz="1100" spc="-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-10" dirty="0">
                          <a:latin typeface="Times New Roman"/>
                          <a:cs typeface="Times New Roman"/>
                        </a:rPr>
                        <a:t>Delivery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5565">
                        <a:lnSpc>
                          <a:spcPts val="1250"/>
                        </a:lnSpc>
                      </a:pPr>
                      <a:r>
                        <a:rPr sz="1100" dirty="0">
                          <a:latin typeface="Times New Roman"/>
                          <a:cs typeface="Times New Roman"/>
                        </a:rPr>
                        <a:t>m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80975">
                        <a:lnSpc>
                          <a:spcPts val="1250"/>
                        </a:lnSpc>
                      </a:pPr>
                      <a:r>
                        <a:rPr sz="1100" spc="-20" dirty="0">
                          <a:latin typeface="Times New Roman"/>
                          <a:cs typeface="Times New Roman"/>
                        </a:rPr>
                        <a:t>2321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5565">
                        <a:lnSpc>
                          <a:spcPts val="1250"/>
                        </a:lnSpc>
                      </a:pPr>
                      <a:r>
                        <a:rPr sz="1100" spc="-20" dirty="0">
                          <a:latin typeface="Times New Roman"/>
                          <a:cs typeface="Times New Roman"/>
                        </a:rPr>
                        <a:t>2304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21920">
                        <a:lnSpc>
                          <a:spcPts val="1250"/>
                        </a:lnSpc>
                      </a:pPr>
                      <a:r>
                        <a:rPr sz="1100" spc="-20" dirty="0">
                          <a:latin typeface="Times New Roman"/>
                          <a:cs typeface="Times New Roman"/>
                        </a:rPr>
                        <a:t>2304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71450">
                <a:tc>
                  <a:txBody>
                    <a:bodyPr/>
                    <a:lstStyle/>
                    <a:p>
                      <a:pPr marL="75565">
                        <a:lnSpc>
                          <a:spcPts val="1250"/>
                        </a:lnSpc>
                      </a:pPr>
                      <a:r>
                        <a:rPr sz="1100" spc="-10" dirty="0">
                          <a:latin typeface="Times New Roman"/>
                          <a:cs typeface="Times New Roman"/>
                        </a:rPr>
                        <a:t>Effective</a:t>
                      </a:r>
                      <a:r>
                        <a:rPr sz="1100" spc="-4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-25" dirty="0">
                          <a:latin typeface="Times New Roman"/>
                          <a:cs typeface="Times New Roman"/>
                        </a:rPr>
                        <a:t>L*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5565">
                        <a:lnSpc>
                          <a:spcPts val="1250"/>
                        </a:lnSpc>
                      </a:pPr>
                      <a:r>
                        <a:rPr sz="1100" dirty="0">
                          <a:latin typeface="Times New Roman"/>
                          <a:cs typeface="Times New Roman"/>
                        </a:rPr>
                        <a:t>m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80975">
                        <a:lnSpc>
                          <a:spcPts val="1250"/>
                        </a:lnSpc>
                      </a:pPr>
                      <a:r>
                        <a:rPr sz="1100" dirty="0">
                          <a:latin typeface="Times New Roman"/>
                          <a:cs typeface="Times New Roman"/>
                        </a:rPr>
                        <a:t>5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5565">
                        <a:lnSpc>
                          <a:spcPts val="1250"/>
                        </a:lnSpc>
                      </a:pPr>
                      <a:r>
                        <a:rPr sz="1100" dirty="0">
                          <a:latin typeface="Times New Roman"/>
                          <a:cs typeface="Times New Roman"/>
                        </a:rPr>
                        <a:t>5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21920">
                        <a:lnSpc>
                          <a:spcPts val="1250"/>
                        </a:lnSpc>
                      </a:pPr>
                      <a:r>
                        <a:rPr sz="1100" dirty="0">
                          <a:latin typeface="Times New Roman"/>
                          <a:cs typeface="Times New Roman"/>
                        </a:rPr>
                        <a:t>5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68910">
                <a:tc>
                  <a:txBody>
                    <a:bodyPr/>
                    <a:lstStyle/>
                    <a:p>
                      <a:pPr marL="75565">
                        <a:lnSpc>
                          <a:spcPts val="1235"/>
                        </a:lnSpc>
                      </a:pPr>
                      <a:r>
                        <a:rPr sz="1100" spc="-20" dirty="0">
                          <a:latin typeface="Times New Roman"/>
                          <a:cs typeface="Times New Roman"/>
                        </a:rPr>
                        <a:t>Total </a:t>
                      </a:r>
                      <a:r>
                        <a:rPr sz="1100" spc="-10" dirty="0">
                          <a:latin typeface="Times New Roman"/>
                          <a:cs typeface="Times New Roman"/>
                        </a:rPr>
                        <a:t>Length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5565">
                        <a:lnSpc>
                          <a:spcPts val="1235"/>
                        </a:lnSpc>
                      </a:pPr>
                      <a:r>
                        <a:rPr sz="1100" spc="-25" dirty="0">
                          <a:latin typeface="Times New Roman"/>
                          <a:cs typeface="Times New Roman"/>
                        </a:rPr>
                        <a:t>km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80975">
                        <a:lnSpc>
                          <a:spcPts val="1235"/>
                        </a:lnSpc>
                      </a:pPr>
                      <a:r>
                        <a:rPr sz="1100" spc="-25" dirty="0">
                          <a:latin typeface="Times New Roman"/>
                          <a:cs typeface="Times New Roman"/>
                        </a:rPr>
                        <a:t>5.0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5565">
                        <a:lnSpc>
                          <a:spcPts val="1235"/>
                        </a:lnSpc>
                      </a:pPr>
                      <a:r>
                        <a:rPr sz="1100" spc="-25" dirty="0">
                          <a:latin typeface="Times New Roman"/>
                          <a:cs typeface="Times New Roman"/>
                        </a:rPr>
                        <a:t>8.4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21920">
                        <a:lnSpc>
                          <a:spcPts val="1235"/>
                        </a:lnSpc>
                      </a:pPr>
                      <a:r>
                        <a:rPr sz="1100" spc="-20" dirty="0">
                          <a:latin typeface="Times New Roman"/>
                          <a:cs typeface="Times New Roman"/>
                        </a:rPr>
                        <a:t>42.1</a:t>
                      </a:r>
                      <a:endParaRPr sz="11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</a:tbl>
          </a:graphicData>
        </a:graphic>
      </p:graphicFrame>
      <p:sp>
        <p:nvSpPr>
          <p:cNvPr id="14" name="object 4">
            <a:extLst>
              <a:ext uri="{FF2B5EF4-FFF2-40B4-BE49-F238E27FC236}">
                <a16:creationId xmlns:a16="http://schemas.microsoft.com/office/drawing/2014/main" id="{A0774292-4DA6-0D13-CC68-4CD674099CD3}"/>
              </a:ext>
            </a:extLst>
          </p:cNvPr>
          <p:cNvSpPr txBox="1"/>
          <p:nvPr/>
        </p:nvSpPr>
        <p:spPr>
          <a:xfrm>
            <a:off x="2258956" y="4525045"/>
            <a:ext cx="1283970" cy="3949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0100"/>
              </a:lnSpc>
              <a:spcBef>
                <a:spcPts val="100"/>
              </a:spcBef>
            </a:pPr>
            <a:r>
              <a:rPr sz="1100" dirty="0">
                <a:latin typeface="Times New Roman"/>
                <a:cs typeface="Times New Roman"/>
              </a:rPr>
              <a:t>Geometric</a:t>
            </a:r>
            <a:r>
              <a:rPr sz="1100" spc="-55" dirty="0">
                <a:latin typeface="Times New Roman"/>
                <a:cs typeface="Times New Roman"/>
              </a:rPr>
              <a:t> </a:t>
            </a:r>
            <a:r>
              <a:rPr sz="1100" spc="-10" dirty="0">
                <a:latin typeface="Times New Roman"/>
                <a:cs typeface="Times New Roman"/>
              </a:rPr>
              <a:t>Luminosity </a:t>
            </a:r>
            <a:r>
              <a:rPr sz="1100" dirty="0">
                <a:latin typeface="Times New Roman"/>
                <a:cs typeface="Times New Roman"/>
              </a:rPr>
              <a:t>Enhanced</a:t>
            </a:r>
            <a:r>
              <a:rPr sz="1100" spc="-50" dirty="0">
                <a:latin typeface="Times New Roman"/>
                <a:cs typeface="Times New Roman"/>
              </a:rPr>
              <a:t> </a:t>
            </a:r>
            <a:r>
              <a:rPr sz="1100" spc="-10" dirty="0">
                <a:latin typeface="Times New Roman"/>
                <a:cs typeface="Times New Roman"/>
              </a:rPr>
              <a:t>Luminosity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15" name="object 5">
            <a:extLst>
              <a:ext uri="{FF2B5EF4-FFF2-40B4-BE49-F238E27FC236}">
                <a16:creationId xmlns:a16="http://schemas.microsoft.com/office/drawing/2014/main" id="{5948E427-DA01-3BE3-9BDA-A8CB1C8F75FB}"/>
              </a:ext>
            </a:extLst>
          </p:cNvPr>
          <p:cNvSpPr txBox="1"/>
          <p:nvPr/>
        </p:nvSpPr>
        <p:spPr>
          <a:xfrm>
            <a:off x="3952891" y="4457328"/>
            <a:ext cx="581025" cy="3949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 marR="30480">
              <a:lnSpc>
                <a:spcPct val="110100"/>
              </a:lnSpc>
              <a:spcBef>
                <a:spcPts val="100"/>
              </a:spcBef>
            </a:pPr>
            <a:r>
              <a:rPr sz="1650" spc="-15" baseline="-27777" dirty="0">
                <a:latin typeface="Times New Roman"/>
                <a:cs typeface="Times New Roman"/>
              </a:rPr>
              <a:t>cm</a:t>
            </a:r>
            <a:r>
              <a:rPr sz="800" i="1" spc="-10" dirty="0">
                <a:latin typeface="メイリオ"/>
                <a:cs typeface="メイリオ"/>
              </a:rPr>
              <a:t>−</a:t>
            </a:r>
            <a:r>
              <a:rPr sz="800" spc="-10" dirty="0">
                <a:latin typeface="Times New Roman"/>
                <a:cs typeface="Times New Roman"/>
              </a:rPr>
              <a:t>2</a:t>
            </a:r>
            <a:r>
              <a:rPr sz="1650" spc="-15" baseline="-27777" dirty="0">
                <a:latin typeface="Times New Roman"/>
                <a:cs typeface="Times New Roman"/>
              </a:rPr>
              <a:t>s</a:t>
            </a:r>
            <a:r>
              <a:rPr sz="800" i="1" spc="-10" dirty="0">
                <a:latin typeface="メイリオ"/>
                <a:cs typeface="メイリオ"/>
              </a:rPr>
              <a:t>−</a:t>
            </a:r>
            <a:r>
              <a:rPr sz="800" spc="-10" dirty="0">
                <a:latin typeface="Times New Roman"/>
                <a:cs typeface="Times New Roman"/>
              </a:rPr>
              <a:t>1</a:t>
            </a:r>
            <a:r>
              <a:rPr sz="800" spc="500" dirty="0">
                <a:latin typeface="Times New Roman"/>
                <a:cs typeface="Times New Roman"/>
              </a:rPr>
              <a:t> </a:t>
            </a:r>
            <a:r>
              <a:rPr sz="1650" spc="-15" baseline="-27777" dirty="0">
                <a:latin typeface="Times New Roman"/>
                <a:cs typeface="Times New Roman"/>
              </a:rPr>
              <a:t>cm</a:t>
            </a:r>
            <a:r>
              <a:rPr sz="800" i="1" spc="-10" dirty="0">
                <a:latin typeface="メイリオ"/>
                <a:cs typeface="メイリオ"/>
              </a:rPr>
              <a:t>−</a:t>
            </a:r>
            <a:r>
              <a:rPr sz="800" spc="-10" dirty="0">
                <a:latin typeface="Times New Roman"/>
                <a:cs typeface="Times New Roman"/>
              </a:rPr>
              <a:t>2</a:t>
            </a:r>
            <a:r>
              <a:rPr sz="1650" spc="-15" baseline="-27777" dirty="0">
                <a:latin typeface="Times New Roman"/>
                <a:cs typeface="Times New Roman"/>
              </a:rPr>
              <a:t>s</a:t>
            </a:r>
            <a:r>
              <a:rPr sz="800" i="1" spc="-10" dirty="0">
                <a:latin typeface="メイリオ"/>
                <a:cs typeface="メイリオ"/>
              </a:rPr>
              <a:t>−</a:t>
            </a:r>
            <a:r>
              <a:rPr sz="800" spc="-10" dirty="0">
                <a:latin typeface="Times New Roman"/>
                <a:cs typeface="Times New Roman"/>
              </a:rPr>
              <a:t>1</a:t>
            </a:r>
            <a:endParaRPr sz="800">
              <a:latin typeface="Times New Roman"/>
              <a:cs typeface="Times New Roman"/>
            </a:endParaRPr>
          </a:p>
        </p:txBody>
      </p:sp>
      <p:graphicFrame>
        <p:nvGraphicFramePr>
          <p:cNvPr id="16" name="object 6">
            <a:extLst>
              <a:ext uri="{FF2B5EF4-FFF2-40B4-BE49-F238E27FC236}">
                <a16:creationId xmlns:a16="http://schemas.microsoft.com/office/drawing/2014/main" id="{F3F5BB5F-F903-1992-4C19-94D4568FB2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5832139"/>
              </p:ext>
            </p:extLst>
          </p:nvPr>
        </p:nvGraphicFramePr>
        <p:xfrm>
          <a:off x="4621740" y="4566591"/>
          <a:ext cx="1757044" cy="3505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810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254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5054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75260">
                <a:tc>
                  <a:txBody>
                    <a:bodyPr/>
                    <a:lstStyle/>
                    <a:p>
                      <a:pPr marL="31750">
                        <a:lnSpc>
                          <a:spcPts val="1230"/>
                        </a:lnSpc>
                      </a:pPr>
                      <a:r>
                        <a:rPr sz="1100" spc="-10" dirty="0">
                          <a:latin typeface="Times New Roman"/>
                          <a:cs typeface="Times New Roman"/>
                        </a:rPr>
                        <a:t>1.46e33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0480" algn="ctr">
                        <a:lnSpc>
                          <a:spcPts val="1230"/>
                        </a:lnSpc>
                      </a:pPr>
                      <a:r>
                        <a:rPr sz="1100" spc="-10" dirty="0">
                          <a:latin typeface="Times New Roman"/>
                          <a:cs typeface="Times New Roman"/>
                        </a:rPr>
                        <a:t>3.63e33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24130" algn="r">
                        <a:lnSpc>
                          <a:spcPts val="1230"/>
                        </a:lnSpc>
                      </a:pPr>
                      <a:r>
                        <a:rPr sz="1100" spc="-10" dirty="0">
                          <a:latin typeface="Times New Roman"/>
                          <a:cs typeface="Times New Roman"/>
                        </a:rPr>
                        <a:t>3.63e35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5260">
                <a:tc>
                  <a:txBody>
                    <a:bodyPr/>
                    <a:lstStyle/>
                    <a:p>
                      <a:pPr marL="31750">
                        <a:lnSpc>
                          <a:spcPts val="1285"/>
                        </a:lnSpc>
                      </a:pPr>
                      <a:r>
                        <a:rPr sz="1100" spc="-10" dirty="0">
                          <a:latin typeface="Times New Roman"/>
                          <a:cs typeface="Times New Roman"/>
                        </a:rPr>
                        <a:t>1.84e34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0480" algn="ctr">
                        <a:lnSpc>
                          <a:spcPts val="1285"/>
                        </a:lnSpc>
                      </a:pPr>
                      <a:r>
                        <a:rPr sz="1100" spc="-10" dirty="0">
                          <a:latin typeface="Times New Roman"/>
                          <a:cs typeface="Times New Roman"/>
                        </a:rPr>
                        <a:t>3.19e34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24130" algn="r">
                        <a:lnSpc>
                          <a:spcPts val="1285"/>
                        </a:lnSpc>
                      </a:pPr>
                      <a:r>
                        <a:rPr sz="1100" spc="-10" dirty="0">
                          <a:latin typeface="Times New Roman"/>
                          <a:cs typeface="Times New Roman"/>
                        </a:rPr>
                        <a:t>3.19e36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8" name="object 7">
            <a:extLst>
              <a:ext uri="{FF2B5EF4-FFF2-40B4-BE49-F238E27FC236}">
                <a16:creationId xmlns:a16="http://schemas.microsoft.com/office/drawing/2014/main" id="{FFB6278A-3C66-3B7C-BCF1-8BC1852DA7F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8769151"/>
              </p:ext>
            </p:extLst>
          </p:nvPr>
        </p:nvGraphicFramePr>
        <p:xfrm>
          <a:off x="2195736" y="4923232"/>
          <a:ext cx="4234177" cy="52451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090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45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534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5976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6738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68910">
                <a:tc>
                  <a:txBody>
                    <a:bodyPr/>
                    <a:lstStyle/>
                    <a:p>
                      <a:pPr marL="75565">
                        <a:lnSpc>
                          <a:spcPts val="1230"/>
                        </a:lnSpc>
                      </a:pPr>
                      <a:r>
                        <a:rPr sz="1100" dirty="0">
                          <a:latin typeface="Times New Roman"/>
                          <a:cs typeface="Times New Roman"/>
                        </a:rPr>
                        <a:t>Beam</a:t>
                      </a:r>
                      <a:r>
                        <a:rPr sz="1100" spc="-4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Power</a:t>
                      </a:r>
                      <a:r>
                        <a:rPr sz="1100" spc="-4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(per</a:t>
                      </a:r>
                      <a:r>
                        <a:rPr sz="1100" spc="-4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-10" dirty="0">
                          <a:latin typeface="Times New Roman"/>
                          <a:cs typeface="Times New Roman"/>
                        </a:rPr>
                        <a:t>beam)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86055">
                        <a:lnSpc>
                          <a:spcPts val="1230"/>
                        </a:lnSpc>
                      </a:pPr>
                      <a:r>
                        <a:rPr sz="1100" spc="-25" dirty="0">
                          <a:latin typeface="Times New Roman"/>
                          <a:cs typeface="Times New Roman"/>
                        </a:rPr>
                        <a:t>MW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63500" algn="ctr">
                        <a:lnSpc>
                          <a:spcPts val="1230"/>
                        </a:lnSpc>
                      </a:pPr>
                      <a:r>
                        <a:rPr sz="1100" spc="-25" dirty="0">
                          <a:latin typeface="Times New Roman"/>
                          <a:cs typeface="Times New Roman"/>
                        </a:rPr>
                        <a:t>2.4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06375">
                        <a:lnSpc>
                          <a:spcPts val="1230"/>
                        </a:lnSpc>
                      </a:pPr>
                      <a:r>
                        <a:rPr sz="1100" spc="-20" dirty="0">
                          <a:latin typeface="Times New Roman"/>
                          <a:cs typeface="Times New Roman"/>
                        </a:rPr>
                        <a:t>22.9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40970">
                        <a:lnSpc>
                          <a:spcPts val="1230"/>
                        </a:lnSpc>
                      </a:pPr>
                      <a:r>
                        <a:rPr sz="1100" spc="-10" dirty="0">
                          <a:latin typeface="Times New Roman"/>
                          <a:cs typeface="Times New Roman"/>
                        </a:rPr>
                        <a:t>2292.5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1450">
                <a:tc>
                  <a:txBody>
                    <a:bodyPr/>
                    <a:lstStyle/>
                    <a:p>
                      <a:pPr marL="75565">
                        <a:lnSpc>
                          <a:spcPts val="1250"/>
                        </a:lnSpc>
                      </a:pPr>
                      <a:r>
                        <a:rPr sz="1100" spc="-20" dirty="0">
                          <a:latin typeface="Times New Roman"/>
                          <a:cs typeface="Times New Roman"/>
                        </a:rPr>
                        <a:t>Total</a:t>
                      </a:r>
                      <a:r>
                        <a:rPr sz="1100" spc="-4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-10" dirty="0">
                          <a:latin typeface="Times New Roman"/>
                          <a:cs typeface="Times New Roman"/>
                        </a:rPr>
                        <a:t>Wallplug</a:t>
                      </a:r>
                      <a:r>
                        <a:rPr sz="1100" spc="-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-20" dirty="0">
                          <a:latin typeface="Times New Roman"/>
                          <a:cs typeface="Times New Roman"/>
                        </a:rPr>
                        <a:t>Power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86055">
                        <a:lnSpc>
                          <a:spcPts val="1250"/>
                        </a:lnSpc>
                      </a:pPr>
                      <a:r>
                        <a:rPr sz="1100" spc="-25" dirty="0">
                          <a:latin typeface="Times New Roman"/>
                          <a:cs typeface="Times New Roman"/>
                        </a:rPr>
                        <a:t>MW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50"/>
                        </a:lnSpc>
                      </a:pPr>
                      <a:r>
                        <a:rPr sz="1100" spc="-20" dirty="0">
                          <a:latin typeface="Times New Roman"/>
                          <a:cs typeface="Times New Roman"/>
                        </a:rPr>
                        <a:t>88.1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06375">
                        <a:lnSpc>
                          <a:spcPts val="1250"/>
                        </a:lnSpc>
                      </a:pPr>
                      <a:r>
                        <a:rPr sz="1100" spc="-10" dirty="0">
                          <a:latin typeface="Times New Roman"/>
                          <a:cs typeface="Times New Roman"/>
                        </a:rPr>
                        <a:t>360.3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40970">
                        <a:lnSpc>
                          <a:spcPts val="1250"/>
                        </a:lnSpc>
                      </a:pPr>
                      <a:r>
                        <a:rPr sz="1100" spc="-10" dirty="0">
                          <a:latin typeface="Times New Roman"/>
                          <a:cs typeface="Times New Roman"/>
                        </a:rPr>
                        <a:t>30487.4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marL="75565">
                        <a:lnSpc>
                          <a:spcPts val="1250"/>
                        </a:lnSpc>
                      </a:pPr>
                      <a:r>
                        <a:rPr sz="1100" spc="-10" dirty="0">
                          <a:latin typeface="Times New Roman"/>
                          <a:cs typeface="Times New Roman"/>
                        </a:rPr>
                        <a:t>Wallplug</a:t>
                      </a:r>
                      <a:r>
                        <a:rPr sz="1100" spc="-6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-10" dirty="0">
                          <a:latin typeface="Times New Roman"/>
                          <a:cs typeface="Times New Roman"/>
                        </a:rPr>
                        <a:t>Efficiency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86055">
                        <a:lnSpc>
                          <a:spcPts val="1250"/>
                        </a:lnSpc>
                      </a:pPr>
                      <a:r>
                        <a:rPr sz="1100" dirty="0">
                          <a:latin typeface="Times New Roman"/>
                          <a:cs typeface="Times New Roman"/>
                        </a:rPr>
                        <a:t>%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63500" algn="ctr">
                        <a:lnSpc>
                          <a:spcPts val="1250"/>
                        </a:lnSpc>
                      </a:pPr>
                      <a:r>
                        <a:rPr sz="1100" spc="-25" dirty="0">
                          <a:latin typeface="Times New Roman"/>
                          <a:cs typeface="Times New Roman"/>
                        </a:rPr>
                        <a:t>5.5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06375">
                        <a:lnSpc>
                          <a:spcPts val="1250"/>
                        </a:lnSpc>
                      </a:pPr>
                      <a:r>
                        <a:rPr sz="1100" spc="-20" dirty="0">
                          <a:latin typeface="Times New Roman"/>
                          <a:cs typeface="Times New Roman"/>
                        </a:rPr>
                        <a:t>12.7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40970">
                        <a:lnSpc>
                          <a:spcPts val="1250"/>
                        </a:lnSpc>
                      </a:pPr>
                      <a:r>
                        <a:rPr sz="1100" spc="-20" dirty="0">
                          <a:latin typeface="Times New Roman"/>
                          <a:cs typeface="Times New Roman"/>
                        </a:rPr>
                        <a:t>15.0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" name="Oval 2">
            <a:extLst>
              <a:ext uri="{FF2B5EF4-FFF2-40B4-BE49-F238E27FC236}">
                <a16:creationId xmlns:a16="http://schemas.microsoft.com/office/drawing/2014/main" id="{2DED1798-A0BA-0556-697B-BBF02B66C035}"/>
              </a:ext>
            </a:extLst>
          </p:cNvPr>
          <p:cNvSpPr/>
          <p:nvPr/>
        </p:nvSpPr>
        <p:spPr bwMode="auto">
          <a:xfrm>
            <a:off x="5580112" y="4917111"/>
            <a:ext cx="1152128" cy="384097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Arial Unicode MS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FBFFF5E-137A-2E65-70D8-750F511DC15D}"/>
              </a:ext>
            </a:extLst>
          </p:cNvPr>
          <p:cNvSpPr/>
          <p:nvPr/>
        </p:nvSpPr>
        <p:spPr bwMode="auto">
          <a:xfrm>
            <a:off x="5796136" y="1412776"/>
            <a:ext cx="1008112" cy="432048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Arial Unicode MS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B23EF35-32CA-A70F-591F-70332918610C}"/>
              </a:ext>
            </a:extLst>
          </p:cNvPr>
          <p:cNvSpPr/>
          <p:nvPr/>
        </p:nvSpPr>
        <p:spPr bwMode="auto">
          <a:xfrm>
            <a:off x="3923047" y="3202468"/>
            <a:ext cx="2600309" cy="656062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Arial Unicode MS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7821B01-7363-2352-7545-11608D5DDCE7}"/>
              </a:ext>
            </a:extLst>
          </p:cNvPr>
          <p:cNvSpPr/>
          <p:nvPr/>
        </p:nvSpPr>
        <p:spPr bwMode="auto">
          <a:xfrm>
            <a:off x="3923928" y="4005064"/>
            <a:ext cx="2629272" cy="206504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Arial Unicode MS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23102CB-5AA7-AA83-2FDC-1110188CF0F1}"/>
              </a:ext>
            </a:extLst>
          </p:cNvPr>
          <p:cNvSpPr txBox="1"/>
          <p:nvPr/>
        </p:nvSpPr>
        <p:spPr>
          <a:xfrm>
            <a:off x="7854762" y="5467290"/>
            <a:ext cx="118173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England et al, </a:t>
            </a:r>
          </a:p>
          <a:p>
            <a:r>
              <a:rPr lang="en-US" sz="1000" dirty="0"/>
              <a:t>arXiv:2203.08981</a:t>
            </a:r>
          </a:p>
          <a:p>
            <a:r>
              <a:rPr lang="en-US" sz="1000" dirty="0"/>
              <a:t>Snowmass21</a:t>
            </a:r>
          </a:p>
        </p:txBody>
      </p:sp>
    </p:spTree>
    <p:extLst>
      <p:ext uri="{BB962C8B-B14F-4D97-AF65-F5344CB8AC3E}">
        <p14:creationId xmlns:p14="http://schemas.microsoft.com/office/powerpoint/2010/main" val="3260426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8" grpId="0" animBg="1"/>
      <p:bldP spid="8" grpId="1" animBg="1"/>
      <p:bldP spid="19" grpId="0" animBg="1"/>
      <p:bldP spid="19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oxford_log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981" y="152400"/>
            <a:ext cx="715929" cy="868660"/>
          </a:xfrm>
          <a:prstGeom prst="rect">
            <a:avLst/>
          </a:prstGeom>
        </p:spPr>
      </p:pic>
      <p:pic>
        <p:nvPicPr>
          <p:cNvPr id="9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3A7D7733-CFCB-AD7C-6E82-C9F563D969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4248" y="68062"/>
            <a:ext cx="2279650" cy="609600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685FB2-3B0D-06BA-24BD-F402D8A91F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9512" y="6196624"/>
            <a:ext cx="2667000" cy="457200"/>
          </a:xfrm>
        </p:spPr>
        <p:txBody>
          <a:bodyPr/>
          <a:lstStyle/>
          <a:p>
            <a:pPr>
              <a:defRPr/>
            </a:pPr>
            <a:r>
              <a:rPr lang="en-GB"/>
              <a:t>B. Foster - Heraeus - 5/22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F7F2C4-568F-F4F6-306B-1D1C4E68CC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B05583-F136-1B49-9B95-810A55B4401F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  <p:sp>
        <p:nvSpPr>
          <p:cNvPr id="10" name="Rectangle 5">
            <a:extLst>
              <a:ext uri="{FF2B5EF4-FFF2-40B4-BE49-F238E27FC236}">
                <a16:creationId xmlns:a16="http://schemas.microsoft.com/office/drawing/2014/main" id="{46B013A4-55CD-8A25-6B05-3580702C4D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584" y="-27384"/>
            <a:ext cx="6934200" cy="9144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rgbClr val="23346C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23346C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23346C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23346C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23346C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23346C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23346C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23346C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23346C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 lvl="0" algn="l" eaLnBrk="1" fontAlgn="ctr" hangingPunct="1">
              <a:defRPr/>
            </a:pPr>
            <a:r>
              <a:rPr lang="en-US" sz="3600" kern="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       </a:t>
            </a:r>
            <a:r>
              <a:rPr lang="en-GB" sz="3200" dirty="0"/>
              <a:t>Technological Readiness</a:t>
            </a:r>
            <a:endParaRPr lang="en-US" sz="3200" kern="0" dirty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23102CB-5AA7-AA83-2FDC-1110188CF0F1}"/>
              </a:ext>
            </a:extLst>
          </p:cNvPr>
          <p:cNvSpPr txBox="1"/>
          <p:nvPr/>
        </p:nvSpPr>
        <p:spPr>
          <a:xfrm>
            <a:off x="7164288" y="5765194"/>
            <a:ext cx="18886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err="1"/>
              <a:t>Carlston</a:t>
            </a:r>
            <a:r>
              <a:rPr lang="en-US" sz="1000" dirty="0"/>
              <a:t> et al, </a:t>
            </a:r>
          </a:p>
          <a:p>
            <a:r>
              <a:rPr lang="en-US" sz="1000" dirty="0"/>
              <a:t>J. Phys.1596 (2020) 012063 </a:t>
            </a:r>
          </a:p>
        </p:txBody>
      </p:sp>
      <p:graphicFrame>
        <p:nvGraphicFramePr>
          <p:cNvPr id="21" name="Table 20">
            <a:extLst>
              <a:ext uri="{FF2B5EF4-FFF2-40B4-BE49-F238E27FC236}">
                <a16:creationId xmlns:a16="http://schemas.microsoft.com/office/drawing/2014/main" id="{8486EC61-9D07-F684-8548-DA5D9E63326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0455105"/>
              </p:ext>
            </p:extLst>
          </p:nvPr>
        </p:nvGraphicFramePr>
        <p:xfrm>
          <a:off x="395536" y="980728"/>
          <a:ext cx="8496942" cy="4663440"/>
        </p:xfrm>
        <a:graphic>
          <a:graphicData uri="http://schemas.openxmlformats.org/drawingml/2006/table">
            <a:tbl>
              <a:tblPr/>
              <a:tblGrid>
                <a:gridCol w="1416157">
                  <a:extLst>
                    <a:ext uri="{9D8B030D-6E8A-4147-A177-3AD203B41FA5}">
                      <a16:colId xmlns:a16="http://schemas.microsoft.com/office/drawing/2014/main" val="3876577875"/>
                    </a:ext>
                  </a:extLst>
                </a:gridCol>
                <a:gridCol w="1416157">
                  <a:extLst>
                    <a:ext uri="{9D8B030D-6E8A-4147-A177-3AD203B41FA5}">
                      <a16:colId xmlns:a16="http://schemas.microsoft.com/office/drawing/2014/main" val="193648319"/>
                    </a:ext>
                  </a:extLst>
                </a:gridCol>
                <a:gridCol w="1416157">
                  <a:extLst>
                    <a:ext uri="{9D8B030D-6E8A-4147-A177-3AD203B41FA5}">
                      <a16:colId xmlns:a16="http://schemas.microsoft.com/office/drawing/2014/main" val="35718310"/>
                    </a:ext>
                  </a:extLst>
                </a:gridCol>
                <a:gridCol w="1416157">
                  <a:extLst>
                    <a:ext uri="{9D8B030D-6E8A-4147-A177-3AD203B41FA5}">
                      <a16:colId xmlns:a16="http://schemas.microsoft.com/office/drawing/2014/main" val="462309615"/>
                    </a:ext>
                  </a:extLst>
                </a:gridCol>
                <a:gridCol w="1416157">
                  <a:extLst>
                    <a:ext uri="{9D8B030D-6E8A-4147-A177-3AD203B41FA5}">
                      <a16:colId xmlns:a16="http://schemas.microsoft.com/office/drawing/2014/main" val="3009633944"/>
                    </a:ext>
                  </a:extLst>
                </a:gridCol>
                <a:gridCol w="1416157">
                  <a:extLst>
                    <a:ext uri="{9D8B030D-6E8A-4147-A177-3AD203B41FA5}">
                      <a16:colId xmlns:a16="http://schemas.microsoft.com/office/drawing/2014/main" val="2114160228"/>
                    </a:ext>
                  </a:extLst>
                </a:gridCol>
              </a:tblGrid>
              <a:tr h="240400">
                <a:tc>
                  <a:txBody>
                    <a:bodyPr/>
                    <a:lstStyle/>
                    <a:p>
                      <a:r>
                        <a:rPr lang="en-GB" b="1" i="1">
                          <a:effectLst/>
                          <a:latin typeface="Times New Roman" panose="02020603050405020304" pitchFamily="18" charset="0"/>
                        </a:rPr>
                        <a:t>Technology issue</a:t>
                      </a:r>
                      <a:endParaRPr lang="en-GB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625" marR="47625" marT="0" marB="0">
                    <a:lnL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b="1">
                          <a:effectLst/>
                          <a:latin typeface="Times New Roman" panose="02020603050405020304" pitchFamily="18" charset="0"/>
                        </a:rPr>
                        <a:t>LWFA</a:t>
                      </a:r>
                      <a:endParaRPr lang="en-GB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625" marR="47625" marT="0" marB="0">
                    <a:lnL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b="1">
                          <a:effectLst/>
                          <a:latin typeface="Times New Roman" panose="02020603050405020304" pitchFamily="18" charset="0"/>
                        </a:rPr>
                        <a:t>PWFA</a:t>
                      </a:r>
                      <a:endParaRPr lang="en-GB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625" marR="47625" marT="0" marB="0">
                    <a:lnL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b="1">
                          <a:effectLst/>
                          <a:latin typeface="Times New Roman" panose="02020603050405020304" pitchFamily="18" charset="0"/>
                        </a:rPr>
                        <a:t>DWFA</a:t>
                      </a:r>
                      <a:endParaRPr lang="en-GB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625" marR="47625" marT="0" marB="0">
                    <a:lnL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b="1">
                          <a:effectLst/>
                          <a:latin typeface="Times New Roman" panose="02020603050405020304" pitchFamily="18" charset="0"/>
                        </a:rPr>
                        <a:t>DLA</a:t>
                      </a:r>
                      <a:endParaRPr lang="en-GB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625" marR="47625" marT="0" marB="0">
                    <a:lnL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b="1">
                          <a:effectLst/>
                          <a:latin typeface="Times New Roman" panose="02020603050405020304" pitchFamily="18" charset="0"/>
                        </a:rPr>
                        <a:t>NCRF</a:t>
                      </a:r>
                      <a:endParaRPr lang="en-GB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625" marR="47625" marT="0" marB="0">
                    <a:lnL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32157063"/>
                  </a:ext>
                </a:extLst>
              </a:tr>
              <a:tr h="240400">
                <a:tc>
                  <a:txBody>
                    <a:bodyPr/>
                    <a:lstStyle/>
                    <a:p>
                      <a:r>
                        <a:rPr lang="en-GB" b="1">
                          <a:effectLst/>
                          <a:latin typeface="Times New Roman" panose="02020603050405020304" pitchFamily="18" charset="0"/>
                        </a:rPr>
                        <a:t>Gradient limit</a:t>
                      </a:r>
                      <a:endParaRPr lang="en-GB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625" marR="47625" marT="0" marB="0">
                    <a:lnL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>
                          <a:effectLst/>
                          <a:latin typeface="Times New Roman" panose="02020603050405020304" pitchFamily="18" charset="0"/>
                        </a:rPr>
                        <a:t>100 GV/m</a:t>
                      </a:r>
                    </a:p>
                  </a:txBody>
                  <a:tcPr marL="47625" marR="47625" marT="0" marB="0">
                    <a:lnL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>
                          <a:effectLst/>
                          <a:latin typeface="Times New Roman" panose="02020603050405020304" pitchFamily="18" charset="0"/>
                        </a:rPr>
                        <a:t>100 GV/m</a:t>
                      </a:r>
                    </a:p>
                  </a:txBody>
                  <a:tcPr marL="47625" marR="47625" marT="0" marB="0">
                    <a:lnL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>
                          <a:effectLst/>
                          <a:latin typeface="Times New Roman" panose="02020603050405020304" pitchFamily="18" charset="0"/>
                        </a:rPr>
                        <a:t>10 GV/m</a:t>
                      </a:r>
                    </a:p>
                  </a:txBody>
                  <a:tcPr marL="47625" marR="47625" marT="0" marB="0">
                    <a:lnL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>
                          <a:effectLst/>
                          <a:latin typeface="Times New Roman" panose="02020603050405020304" pitchFamily="18" charset="0"/>
                        </a:rPr>
                        <a:t>1 GV/m</a:t>
                      </a:r>
                    </a:p>
                  </a:txBody>
                  <a:tcPr marL="47625" marR="47625" marT="0" marB="0">
                    <a:lnL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effectLst/>
                          <a:latin typeface="Times New Roman" panose="02020603050405020304" pitchFamily="18" charset="0"/>
                        </a:rPr>
                        <a:t>½ GV/m</a:t>
                      </a:r>
                    </a:p>
                  </a:txBody>
                  <a:tcPr marL="47625" marR="47625" marT="0" marB="0">
                    <a:lnL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75334714"/>
                  </a:ext>
                </a:extLst>
              </a:tr>
              <a:tr h="480801">
                <a:tc>
                  <a:txBody>
                    <a:bodyPr/>
                    <a:lstStyle/>
                    <a:p>
                      <a:r>
                        <a:rPr lang="en-GB" b="1">
                          <a:effectLst/>
                          <a:latin typeface="Times New Roman" panose="02020603050405020304" pitchFamily="18" charset="0"/>
                        </a:rPr>
                        <a:t>Wallplug efficiency</a:t>
                      </a:r>
                      <a:endParaRPr lang="en-GB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625" marR="47625" marT="0" marB="0">
                    <a:lnL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>
                          <a:effectLst/>
                          <a:latin typeface="Times New Roman" panose="02020603050405020304" pitchFamily="18" charset="0"/>
                        </a:rPr>
                        <a:t>Mid term</a:t>
                      </a:r>
                    </a:p>
                  </a:txBody>
                  <a:tcPr marL="47625" marR="47625" marT="0" marB="0">
                    <a:lnL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effectLst/>
                          <a:latin typeface="Times New Roman" panose="02020603050405020304" pitchFamily="18" charset="0"/>
                        </a:rPr>
                        <a:t>Near term</a:t>
                      </a:r>
                    </a:p>
                  </a:txBody>
                  <a:tcPr marL="47625" marR="47625" marT="0" marB="0">
                    <a:lnL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effectLst/>
                          <a:latin typeface="Times New Roman" panose="02020603050405020304" pitchFamily="18" charset="0"/>
                        </a:rPr>
                        <a:t>Near term</a:t>
                      </a:r>
                    </a:p>
                  </a:txBody>
                  <a:tcPr marL="47625" marR="47625" marT="0" marB="0">
                    <a:lnL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>
                          <a:effectLst/>
                          <a:latin typeface="Times New Roman" panose="02020603050405020304" pitchFamily="18" charset="0"/>
                        </a:rPr>
                        <a:t>Mid term</a:t>
                      </a:r>
                    </a:p>
                  </a:txBody>
                  <a:tcPr marL="47625" marR="47625" marT="0" marB="0">
                    <a:lnL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>
                          <a:effectLst/>
                          <a:latin typeface="Times New Roman" panose="02020603050405020304" pitchFamily="18" charset="0"/>
                        </a:rPr>
                        <a:t>Done</a:t>
                      </a:r>
                    </a:p>
                  </a:txBody>
                  <a:tcPr marL="47625" marR="47625" marT="0" marB="0">
                    <a:lnL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27300834"/>
                  </a:ext>
                </a:extLst>
              </a:tr>
              <a:tr h="480801">
                <a:tc>
                  <a:txBody>
                    <a:bodyPr/>
                    <a:lstStyle/>
                    <a:p>
                      <a:r>
                        <a:rPr lang="en-GB" b="1">
                          <a:effectLst/>
                          <a:latin typeface="Times New Roman" panose="02020603050405020304" pitchFamily="18" charset="0"/>
                        </a:rPr>
                        <a:t>Transformer ratio</a:t>
                      </a:r>
                      <a:endParaRPr lang="en-GB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625" marR="47625" marT="0" marB="0">
                    <a:lnL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>
                          <a:effectLst/>
                          <a:latin typeface="Times New Roman" panose="02020603050405020304" pitchFamily="18" charset="0"/>
                        </a:rPr>
                        <a:t>-</a:t>
                      </a:r>
                    </a:p>
                  </a:txBody>
                  <a:tcPr marL="47625" marR="47625" marT="0" marB="0">
                    <a:lnL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>
                          <a:effectLst/>
                          <a:latin typeface="Times New Roman" panose="02020603050405020304" pitchFamily="18" charset="0"/>
                        </a:rPr>
                        <a:t>Near term</a:t>
                      </a:r>
                    </a:p>
                  </a:txBody>
                  <a:tcPr marL="47625" marR="47625" marT="0" marB="0">
                    <a:lnL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>
                          <a:effectLst/>
                          <a:latin typeface="Times New Roman" panose="02020603050405020304" pitchFamily="18" charset="0"/>
                        </a:rPr>
                        <a:t>Near term</a:t>
                      </a:r>
                    </a:p>
                  </a:txBody>
                  <a:tcPr marL="47625" marR="47625" marT="0" marB="0">
                    <a:lnL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>
                          <a:effectLst/>
                          <a:latin typeface="Times New Roman" panose="02020603050405020304" pitchFamily="18" charset="0"/>
                        </a:rPr>
                        <a:t>-</a:t>
                      </a:r>
                    </a:p>
                  </a:txBody>
                  <a:tcPr marL="47625" marR="47625" marT="0" marB="0">
                    <a:lnL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>
                          <a:effectLst/>
                          <a:latin typeface="Times New Roman" panose="02020603050405020304" pitchFamily="18" charset="0"/>
                        </a:rPr>
                        <a:t>-</a:t>
                      </a:r>
                    </a:p>
                  </a:txBody>
                  <a:tcPr marL="47625" marR="47625" marT="0" marB="0">
                    <a:lnL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29111407"/>
                  </a:ext>
                </a:extLst>
              </a:tr>
              <a:tr h="240400">
                <a:tc>
                  <a:txBody>
                    <a:bodyPr/>
                    <a:lstStyle/>
                    <a:p>
                      <a:r>
                        <a:rPr lang="en-GB" b="1">
                          <a:effectLst/>
                          <a:latin typeface="Times New Roman" panose="02020603050405020304" pitchFamily="18" charset="0"/>
                        </a:rPr>
                        <a:t>Average power</a:t>
                      </a:r>
                      <a:endParaRPr lang="en-GB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625" marR="47625" marT="0" marB="0">
                    <a:lnL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>
                          <a:effectLst/>
                          <a:latin typeface="Times New Roman" panose="02020603050405020304" pitchFamily="18" charset="0"/>
                        </a:rPr>
                        <a:t>Near term</a:t>
                      </a:r>
                    </a:p>
                  </a:txBody>
                  <a:tcPr marL="47625" marR="47625" marT="0" marB="0">
                    <a:lnL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>
                          <a:effectLst/>
                          <a:latin typeface="Times New Roman" panose="02020603050405020304" pitchFamily="18" charset="0"/>
                        </a:rPr>
                        <a:t>Near term</a:t>
                      </a:r>
                    </a:p>
                  </a:txBody>
                  <a:tcPr marL="47625" marR="47625" marT="0" marB="0">
                    <a:lnL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>
                          <a:effectLst/>
                          <a:latin typeface="Times New Roman" panose="02020603050405020304" pitchFamily="18" charset="0"/>
                        </a:rPr>
                        <a:t>Ready</a:t>
                      </a:r>
                    </a:p>
                  </a:txBody>
                  <a:tcPr marL="47625" marR="47625" marT="0" marB="0">
                    <a:lnL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>
                          <a:effectLst/>
                          <a:latin typeface="Times New Roman" panose="02020603050405020304" pitchFamily="18" charset="0"/>
                        </a:rPr>
                        <a:t>Near term</a:t>
                      </a:r>
                    </a:p>
                  </a:txBody>
                  <a:tcPr marL="47625" marR="47625" marT="0" marB="0">
                    <a:lnL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>
                          <a:effectLst/>
                          <a:latin typeface="Times New Roman" panose="02020603050405020304" pitchFamily="18" charset="0"/>
                        </a:rPr>
                        <a:t>Ready</a:t>
                      </a:r>
                    </a:p>
                  </a:txBody>
                  <a:tcPr marL="47625" marR="47625" marT="0" marB="0">
                    <a:lnL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81522391"/>
                  </a:ext>
                </a:extLst>
              </a:tr>
              <a:tr h="240400">
                <a:tc>
                  <a:txBody>
                    <a:bodyPr/>
                    <a:lstStyle/>
                    <a:p>
                      <a:r>
                        <a:rPr lang="en-GB" b="1">
                          <a:effectLst/>
                          <a:latin typeface="Times New Roman" panose="02020603050405020304" pitchFamily="18" charset="0"/>
                        </a:rPr>
                        <a:t>Energy spread</a:t>
                      </a:r>
                      <a:endParaRPr lang="en-GB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625" marR="47625" marT="0" marB="0">
                    <a:lnL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>
                          <a:effectLst/>
                          <a:latin typeface="Times New Roman" panose="02020603050405020304" pitchFamily="18" charset="0"/>
                        </a:rPr>
                        <a:t>Near term</a:t>
                      </a:r>
                    </a:p>
                  </a:txBody>
                  <a:tcPr marL="47625" marR="47625" marT="0" marB="0">
                    <a:lnL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>
                          <a:effectLst/>
                          <a:latin typeface="Times New Roman" panose="02020603050405020304" pitchFamily="18" charset="0"/>
                        </a:rPr>
                        <a:t>Near term</a:t>
                      </a:r>
                    </a:p>
                  </a:txBody>
                  <a:tcPr marL="47625" marR="47625" marT="0" marB="0">
                    <a:lnL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>
                          <a:effectLst/>
                          <a:latin typeface="Times New Roman" panose="02020603050405020304" pitchFamily="18" charset="0"/>
                        </a:rPr>
                        <a:t>Near term</a:t>
                      </a:r>
                    </a:p>
                  </a:txBody>
                  <a:tcPr marL="47625" marR="47625" marT="0" marB="0">
                    <a:lnL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>
                          <a:effectLst/>
                          <a:latin typeface="Times New Roman" panose="02020603050405020304" pitchFamily="18" charset="0"/>
                        </a:rPr>
                        <a:t>Near term</a:t>
                      </a:r>
                    </a:p>
                  </a:txBody>
                  <a:tcPr marL="47625" marR="47625" marT="0" marB="0">
                    <a:lnL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>
                          <a:effectLst/>
                          <a:latin typeface="Times New Roman" panose="02020603050405020304" pitchFamily="18" charset="0"/>
                        </a:rPr>
                        <a:t>Done</a:t>
                      </a:r>
                    </a:p>
                  </a:txBody>
                  <a:tcPr marL="47625" marR="47625" marT="0" marB="0">
                    <a:lnL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90198698"/>
                  </a:ext>
                </a:extLst>
              </a:tr>
              <a:tr h="480801">
                <a:tc>
                  <a:txBody>
                    <a:bodyPr/>
                    <a:lstStyle/>
                    <a:p>
                      <a:r>
                        <a:rPr lang="en-GB" b="1">
                          <a:effectLst/>
                          <a:latin typeface="Times New Roman" panose="02020603050405020304" pitchFamily="18" charset="0"/>
                        </a:rPr>
                        <a:t>Emittance and transport</a:t>
                      </a:r>
                      <a:endParaRPr lang="en-GB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625" marR="47625" marT="0" marB="0">
                    <a:lnL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>
                          <a:effectLst/>
                          <a:latin typeface="Times New Roman" panose="02020603050405020304" pitchFamily="18" charset="0"/>
                        </a:rPr>
                        <a:t>Near term</a:t>
                      </a:r>
                    </a:p>
                  </a:txBody>
                  <a:tcPr marL="47625" marR="47625" marT="0" marB="0">
                    <a:lnL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>
                          <a:effectLst/>
                          <a:latin typeface="Times New Roman" panose="02020603050405020304" pitchFamily="18" charset="0"/>
                        </a:rPr>
                        <a:t>Near term</a:t>
                      </a:r>
                    </a:p>
                  </a:txBody>
                  <a:tcPr marL="47625" marR="47625" marT="0" marB="0">
                    <a:lnL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>
                          <a:effectLst/>
                          <a:latin typeface="Times New Roman" panose="02020603050405020304" pitchFamily="18" charset="0"/>
                        </a:rPr>
                        <a:t>Near term</a:t>
                      </a:r>
                    </a:p>
                  </a:txBody>
                  <a:tcPr marL="47625" marR="47625" marT="0" marB="0">
                    <a:lnL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>
                          <a:effectLst/>
                          <a:latin typeface="Times New Roman" panose="02020603050405020304" pitchFamily="18" charset="0"/>
                        </a:rPr>
                        <a:t>Mid term</a:t>
                      </a:r>
                    </a:p>
                  </a:txBody>
                  <a:tcPr marL="47625" marR="47625" marT="0" marB="0">
                    <a:lnL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>
                          <a:effectLst/>
                          <a:latin typeface="Times New Roman" panose="02020603050405020304" pitchFamily="18" charset="0"/>
                        </a:rPr>
                        <a:t>Done</a:t>
                      </a:r>
                    </a:p>
                  </a:txBody>
                  <a:tcPr marL="47625" marR="47625" marT="0" marB="0">
                    <a:lnL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20197927"/>
                  </a:ext>
                </a:extLst>
              </a:tr>
              <a:tr h="240400">
                <a:tc>
                  <a:txBody>
                    <a:bodyPr/>
                    <a:lstStyle/>
                    <a:p>
                      <a:r>
                        <a:rPr lang="en-GB" b="1">
                          <a:effectLst/>
                          <a:latin typeface="Times New Roman" panose="02020603050405020304" pitchFamily="18" charset="0"/>
                        </a:rPr>
                        <a:t>Positron</a:t>
                      </a:r>
                      <a:endParaRPr lang="en-GB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625" marR="47625" marT="0" marB="0">
                    <a:lnL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>
                          <a:effectLst/>
                          <a:latin typeface="Times New Roman" panose="02020603050405020304" pitchFamily="18" charset="0"/>
                        </a:rPr>
                        <a:t>Long-term</a:t>
                      </a:r>
                    </a:p>
                  </a:txBody>
                  <a:tcPr marL="47625" marR="47625" marT="0" marB="0">
                    <a:lnL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>
                          <a:effectLst/>
                          <a:latin typeface="Times New Roman" panose="02020603050405020304" pitchFamily="18" charset="0"/>
                        </a:rPr>
                        <a:t>Long-term</a:t>
                      </a:r>
                    </a:p>
                  </a:txBody>
                  <a:tcPr marL="47625" marR="47625" marT="0" marB="0">
                    <a:lnL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effectLst/>
                          <a:latin typeface="Times New Roman" panose="02020603050405020304" pitchFamily="18" charset="0"/>
                        </a:rPr>
                        <a:t>Ready</a:t>
                      </a:r>
                    </a:p>
                  </a:txBody>
                  <a:tcPr marL="47625" marR="47625" marT="0" marB="0">
                    <a:lnL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>
                          <a:effectLst/>
                          <a:latin typeface="Times New Roman" panose="02020603050405020304" pitchFamily="18" charset="0"/>
                        </a:rPr>
                        <a:t>Ready</a:t>
                      </a:r>
                    </a:p>
                  </a:txBody>
                  <a:tcPr marL="47625" marR="47625" marT="0" marB="0">
                    <a:lnL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>
                          <a:effectLst/>
                          <a:latin typeface="Times New Roman" panose="02020603050405020304" pitchFamily="18" charset="0"/>
                        </a:rPr>
                        <a:t>Done</a:t>
                      </a:r>
                    </a:p>
                  </a:txBody>
                  <a:tcPr marL="47625" marR="47625" marT="0" marB="0">
                    <a:lnL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87781493"/>
                  </a:ext>
                </a:extLst>
              </a:tr>
              <a:tr h="240400">
                <a:tc>
                  <a:txBody>
                    <a:bodyPr/>
                    <a:lstStyle/>
                    <a:p>
                      <a:r>
                        <a:rPr lang="en-GB" b="1">
                          <a:effectLst/>
                          <a:latin typeface="Times New Roman" panose="02020603050405020304" pitchFamily="18" charset="0"/>
                        </a:rPr>
                        <a:t>Staging</a:t>
                      </a:r>
                      <a:endParaRPr lang="en-GB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625" marR="47625" marT="0" marB="0">
                    <a:lnL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>
                          <a:effectLst/>
                          <a:latin typeface="Times New Roman" panose="02020603050405020304" pitchFamily="18" charset="0"/>
                        </a:rPr>
                        <a:t>Ongoing</a:t>
                      </a:r>
                    </a:p>
                  </a:txBody>
                  <a:tcPr marL="47625" marR="47625" marT="0" marB="0">
                    <a:lnL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>
                          <a:effectLst/>
                          <a:latin typeface="Times New Roman" panose="02020603050405020304" pitchFamily="18" charset="0"/>
                        </a:rPr>
                        <a:t>Ready</a:t>
                      </a:r>
                    </a:p>
                  </a:txBody>
                  <a:tcPr marL="47625" marR="47625" marT="0" marB="0">
                    <a:lnL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>
                          <a:effectLst/>
                          <a:latin typeface="Times New Roman" panose="02020603050405020304" pitchFamily="18" charset="0"/>
                        </a:rPr>
                        <a:t>Ongoing</a:t>
                      </a:r>
                    </a:p>
                  </a:txBody>
                  <a:tcPr marL="47625" marR="47625" marT="0" marB="0">
                    <a:lnL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>
                          <a:effectLst/>
                          <a:latin typeface="Times New Roman" panose="02020603050405020304" pitchFamily="18" charset="0"/>
                        </a:rPr>
                        <a:t>Long-term</a:t>
                      </a:r>
                    </a:p>
                  </a:txBody>
                  <a:tcPr marL="47625" marR="47625" marT="0" marB="0">
                    <a:lnL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effectLst/>
                          <a:latin typeface="Times New Roman" panose="02020603050405020304" pitchFamily="18" charset="0"/>
                        </a:rPr>
                        <a:t>Done</a:t>
                      </a:r>
                    </a:p>
                  </a:txBody>
                  <a:tcPr marL="47625" marR="47625" marT="0" marB="0">
                    <a:lnL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13598323"/>
                  </a:ext>
                </a:extLst>
              </a:tr>
            </a:tbl>
          </a:graphicData>
        </a:graphic>
      </p:graphicFrame>
      <p:sp>
        <p:nvSpPr>
          <p:cNvPr id="17" name="Rectangle 16">
            <a:extLst>
              <a:ext uri="{FF2B5EF4-FFF2-40B4-BE49-F238E27FC236}">
                <a16:creationId xmlns:a16="http://schemas.microsoft.com/office/drawing/2014/main" id="{8810841D-C4A3-1E8D-0A15-8304D096A07A}"/>
              </a:ext>
            </a:extLst>
          </p:cNvPr>
          <p:cNvSpPr/>
          <p:nvPr/>
        </p:nvSpPr>
        <p:spPr bwMode="auto">
          <a:xfrm>
            <a:off x="179512" y="5373216"/>
            <a:ext cx="8741507" cy="38210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Arial Unicode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151529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oxford_log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981" y="152400"/>
            <a:ext cx="715929" cy="868660"/>
          </a:xfrm>
          <a:prstGeom prst="rect">
            <a:avLst/>
          </a:prstGeom>
        </p:spPr>
      </p:pic>
      <p:pic>
        <p:nvPicPr>
          <p:cNvPr id="9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3A7D7733-CFCB-AD7C-6E82-C9F563D969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4248" y="68062"/>
            <a:ext cx="2279650" cy="609600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685FB2-3B0D-06BA-24BD-F402D8A91F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9512" y="6196624"/>
            <a:ext cx="2667000" cy="457200"/>
          </a:xfrm>
        </p:spPr>
        <p:txBody>
          <a:bodyPr/>
          <a:lstStyle/>
          <a:p>
            <a:pPr>
              <a:defRPr/>
            </a:pPr>
            <a:r>
              <a:rPr lang="en-GB"/>
              <a:t>B. Foster - Heraeus - 5/22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F7F2C4-568F-F4F6-306B-1D1C4E68CC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B05583-F136-1B49-9B95-810A55B4401F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  <p:sp>
        <p:nvSpPr>
          <p:cNvPr id="10" name="Rectangle 5">
            <a:extLst>
              <a:ext uri="{FF2B5EF4-FFF2-40B4-BE49-F238E27FC236}">
                <a16:creationId xmlns:a16="http://schemas.microsoft.com/office/drawing/2014/main" id="{46B013A4-55CD-8A25-6B05-3580702C4D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584" y="-27384"/>
            <a:ext cx="6934200" cy="9144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rgbClr val="23346C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23346C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23346C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23346C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23346C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23346C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23346C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23346C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23346C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 lvl="0" algn="l" eaLnBrk="1" fontAlgn="ctr" hangingPunct="1">
              <a:defRPr/>
            </a:pPr>
            <a:r>
              <a:rPr lang="en-US" sz="3600" kern="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       </a:t>
            </a:r>
            <a:r>
              <a:rPr lang="en-GB" sz="3200" dirty="0"/>
              <a:t>Application Readiness</a:t>
            </a:r>
            <a:endParaRPr lang="en-US" sz="3200" kern="0" dirty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84AA866B-4037-BF20-E30A-215848F6ABC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0073411"/>
              </p:ext>
            </p:extLst>
          </p:nvPr>
        </p:nvGraphicFramePr>
        <p:xfrm>
          <a:off x="395536" y="1628800"/>
          <a:ext cx="8424936" cy="3611380"/>
        </p:xfrm>
        <a:graphic>
          <a:graphicData uri="http://schemas.openxmlformats.org/drawingml/2006/table">
            <a:tbl>
              <a:tblPr/>
              <a:tblGrid>
                <a:gridCol w="1404156">
                  <a:extLst>
                    <a:ext uri="{9D8B030D-6E8A-4147-A177-3AD203B41FA5}">
                      <a16:colId xmlns:a16="http://schemas.microsoft.com/office/drawing/2014/main" val="1422592753"/>
                    </a:ext>
                  </a:extLst>
                </a:gridCol>
                <a:gridCol w="1404156">
                  <a:extLst>
                    <a:ext uri="{9D8B030D-6E8A-4147-A177-3AD203B41FA5}">
                      <a16:colId xmlns:a16="http://schemas.microsoft.com/office/drawing/2014/main" val="2527732170"/>
                    </a:ext>
                  </a:extLst>
                </a:gridCol>
                <a:gridCol w="1404156">
                  <a:extLst>
                    <a:ext uri="{9D8B030D-6E8A-4147-A177-3AD203B41FA5}">
                      <a16:colId xmlns:a16="http://schemas.microsoft.com/office/drawing/2014/main" val="2617265088"/>
                    </a:ext>
                  </a:extLst>
                </a:gridCol>
                <a:gridCol w="1404156">
                  <a:extLst>
                    <a:ext uri="{9D8B030D-6E8A-4147-A177-3AD203B41FA5}">
                      <a16:colId xmlns:a16="http://schemas.microsoft.com/office/drawing/2014/main" val="3762793790"/>
                    </a:ext>
                  </a:extLst>
                </a:gridCol>
                <a:gridCol w="1404156">
                  <a:extLst>
                    <a:ext uri="{9D8B030D-6E8A-4147-A177-3AD203B41FA5}">
                      <a16:colId xmlns:a16="http://schemas.microsoft.com/office/drawing/2014/main" val="1681619737"/>
                    </a:ext>
                  </a:extLst>
                </a:gridCol>
                <a:gridCol w="1404156">
                  <a:extLst>
                    <a:ext uri="{9D8B030D-6E8A-4147-A177-3AD203B41FA5}">
                      <a16:colId xmlns:a16="http://schemas.microsoft.com/office/drawing/2014/main" val="3474138792"/>
                    </a:ext>
                  </a:extLst>
                </a:gridCol>
              </a:tblGrid>
              <a:tr h="556515">
                <a:tc>
                  <a:txBody>
                    <a:bodyPr/>
                    <a:lstStyle/>
                    <a:p>
                      <a:r>
                        <a:rPr lang="en-GB" b="1" i="1">
                          <a:effectLst/>
                          <a:latin typeface="Times New Roman" panose="02020603050405020304" pitchFamily="18" charset="0"/>
                        </a:rPr>
                        <a:t>Application</a:t>
                      </a:r>
                      <a:endParaRPr lang="en-GB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625" marR="47625" marT="0" marB="0">
                    <a:lnL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b="1">
                          <a:effectLst/>
                          <a:latin typeface="Times New Roman" panose="02020603050405020304" pitchFamily="18" charset="0"/>
                        </a:rPr>
                        <a:t>LWFA</a:t>
                      </a:r>
                      <a:endParaRPr lang="en-GB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625" marR="47625" marT="0" marB="0">
                    <a:lnL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b="1">
                          <a:effectLst/>
                          <a:latin typeface="Times New Roman" panose="02020603050405020304" pitchFamily="18" charset="0"/>
                        </a:rPr>
                        <a:t>PWFA</a:t>
                      </a:r>
                      <a:endParaRPr lang="en-GB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625" marR="47625" marT="0" marB="0">
                    <a:lnL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b="1" dirty="0">
                          <a:effectLst/>
                          <a:latin typeface="Times New Roman" panose="02020603050405020304" pitchFamily="18" charset="0"/>
                        </a:rPr>
                        <a:t>DWFA</a:t>
                      </a:r>
                      <a:endParaRPr lang="en-GB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625" marR="47625" marT="0" marB="0">
                    <a:lnL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b="1">
                          <a:effectLst/>
                          <a:latin typeface="Times New Roman" panose="02020603050405020304" pitchFamily="18" charset="0"/>
                        </a:rPr>
                        <a:t>DLA</a:t>
                      </a:r>
                      <a:endParaRPr lang="en-GB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625" marR="47625" marT="0" marB="0">
                    <a:lnL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b="1">
                          <a:effectLst/>
                          <a:latin typeface="Times New Roman" panose="02020603050405020304" pitchFamily="18" charset="0"/>
                        </a:rPr>
                        <a:t>Cyro NCRF</a:t>
                      </a:r>
                      <a:endParaRPr lang="en-GB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625" marR="47625" marT="0" marB="0">
                    <a:lnL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53558939"/>
                  </a:ext>
                </a:extLst>
              </a:tr>
              <a:tr h="556515">
                <a:tc>
                  <a:txBody>
                    <a:bodyPr/>
                    <a:lstStyle/>
                    <a:p>
                      <a:r>
                        <a:rPr lang="en-GB" b="1">
                          <a:effectLst/>
                          <a:latin typeface="Times New Roman" panose="02020603050405020304" pitchFamily="18" charset="0"/>
                        </a:rPr>
                        <a:t>Light sources</a:t>
                      </a:r>
                      <a:endParaRPr lang="en-GB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625" marR="47625" marT="0" marB="0">
                    <a:lnL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>
                          <a:effectLst/>
                          <a:latin typeface="Times New Roman" panose="02020603050405020304" pitchFamily="18" charset="0"/>
                        </a:rPr>
                        <a:t>Near to mid</a:t>
                      </a:r>
                    </a:p>
                  </a:txBody>
                  <a:tcPr marL="47625" marR="47625" marT="0" marB="0">
                    <a:lnL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>
                          <a:effectLst/>
                          <a:latin typeface="Times New Roman" panose="02020603050405020304" pitchFamily="18" charset="0"/>
                        </a:rPr>
                        <a:t>Near to mid</a:t>
                      </a:r>
                    </a:p>
                  </a:txBody>
                  <a:tcPr marL="47625" marR="47625" marT="0" marB="0">
                    <a:lnL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>
                          <a:effectLst/>
                          <a:latin typeface="Times New Roman" panose="02020603050405020304" pitchFamily="18" charset="0"/>
                        </a:rPr>
                        <a:t>Near</a:t>
                      </a:r>
                    </a:p>
                  </a:txBody>
                  <a:tcPr marL="47625" marR="47625" marT="0" marB="0">
                    <a:lnL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>
                          <a:effectLst/>
                          <a:latin typeface="Times New Roman" panose="02020603050405020304" pitchFamily="18" charset="0"/>
                        </a:rPr>
                        <a:t>Mid to long</a:t>
                      </a:r>
                    </a:p>
                  </a:txBody>
                  <a:tcPr marL="47625" marR="47625" marT="0" marB="0">
                    <a:lnL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>
                          <a:effectLst/>
                          <a:latin typeface="Times New Roman" panose="02020603050405020304" pitchFamily="18" charset="0"/>
                        </a:rPr>
                        <a:t>Near</a:t>
                      </a:r>
                    </a:p>
                  </a:txBody>
                  <a:tcPr marL="47625" marR="47625" marT="0" marB="0">
                    <a:lnL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58301833"/>
                  </a:ext>
                </a:extLst>
              </a:tr>
              <a:tr h="556515">
                <a:tc>
                  <a:txBody>
                    <a:bodyPr/>
                    <a:lstStyle/>
                    <a:p>
                      <a:r>
                        <a:rPr lang="en-GB" b="1">
                          <a:effectLst/>
                          <a:latin typeface="Times New Roman" panose="02020603050405020304" pitchFamily="18" charset="0"/>
                        </a:rPr>
                        <a:t>HEP add-ons</a:t>
                      </a:r>
                      <a:endParaRPr lang="en-GB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625" marR="47625" marT="0" marB="0">
                    <a:lnL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effectLst/>
                          <a:latin typeface="Times New Roman" panose="02020603050405020304" pitchFamily="18" charset="0"/>
                        </a:rPr>
                        <a:t>Near to mid</a:t>
                      </a:r>
                    </a:p>
                  </a:txBody>
                  <a:tcPr marL="47625" marR="47625" marT="0" marB="0">
                    <a:lnL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>
                          <a:effectLst/>
                          <a:latin typeface="Times New Roman" panose="02020603050405020304" pitchFamily="18" charset="0"/>
                        </a:rPr>
                        <a:t>Near to mid</a:t>
                      </a:r>
                    </a:p>
                  </a:txBody>
                  <a:tcPr marL="47625" marR="47625" marT="0" marB="0">
                    <a:lnL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>
                          <a:effectLst/>
                          <a:latin typeface="Times New Roman" panose="02020603050405020304" pitchFamily="18" charset="0"/>
                        </a:rPr>
                        <a:t>Near</a:t>
                      </a:r>
                    </a:p>
                  </a:txBody>
                  <a:tcPr marL="47625" marR="47625" marT="0" marB="0">
                    <a:lnL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>
                          <a:effectLst/>
                          <a:latin typeface="Times New Roman" panose="02020603050405020304" pitchFamily="18" charset="0"/>
                        </a:rPr>
                        <a:t>Unknown</a:t>
                      </a:r>
                    </a:p>
                  </a:txBody>
                  <a:tcPr marL="47625" marR="47625" marT="0" marB="0">
                    <a:lnL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>
                          <a:effectLst/>
                          <a:latin typeface="Times New Roman" panose="02020603050405020304" pitchFamily="18" charset="0"/>
                        </a:rPr>
                        <a:t>Near</a:t>
                      </a:r>
                    </a:p>
                  </a:txBody>
                  <a:tcPr marL="47625" marR="47625" marT="0" marB="0">
                    <a:lnL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72018539"/>
                  </a:ext>
                </a:extLst>
              </a:tr>
              <a:tr h="556515">
                <a:tc>
                  <a:txBody>
                    <a:bodyPr/>
                    <a:lstStyle/>
                    <a:p>
                      <a:r>
                        <a:rPr lang="en-GB" b="1">
                          <a:effectLst/>
                          <a:latin typeface="Times New Roman" panose="02020603050405020304" pitchFamily="18" charset="0"/>
                        </a:rPr>
                        <a:t>e- only HEP</a:t>
                      </a:r>
                      <a:endParaRPr lang="en-GB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625" marR="47625" marT="0" marB="0">
                    <a:lnL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>
                          <a:effectLst/>
                          <a:latin typeface="Times New Roman" panose="02020603050405020304" pitchFamily="18" charset="0"/>
                        </a:rPr>
                        <a:t>Mid to long</a:t>
                      </a:r>
                    </a:p>
                  </a:txBody>
                  <a:tcPr marL="47625" marR="47625" marT="0" marB="0">
                    <a:lnL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>
                          <a:effectLst/>
                          <a:latin typeface="Times New Roman" panose="02020603050405020304" pitchFamily="18" charset="0"/>
                        </a:rPr>
                        <a:t>Mid to long</a:t>
                      </a:r>
                    </a:p>
                  </a:txBody>
                  <a:tcPr marL="47625" marR="47625" marT="0" marB="0">
                    <a:lnL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>
                          <a:effectLst/>
                          <a:latin typeface="Times New Roman" panose="02020603050405020304" pitchFamily="18" charset="0"/>
                        </a:rPr>
                        <a:t>Near to mid</a:t>
                      </a:r>
                    </a:p>
                  </a:txBody>
                  <a:tcPr marL="47625" marR="47625" marT="0" marB="0">
                    <a:lnL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>
                          <a:effectLst/>
                          <a:latin typeface="Times New Roman" panose="02020603050405020304" pitchFamily="18" charset="0"/>
                        </a:rPr>
                        <a:t>Unknown</a:t>
                      </a:r>
                    </a:p>
                  </a:txBody>
                  <a:tcPr marL="47625" marR="47625" marT="0" marB="0">
                    <a:lnL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>
                          <a:effectLst/>
                          <a:latin typeface="Times New Roman" panose="02020603050405020304" pitchFamily="18" charset="0"/>
                        </a:rPr>
                        <a:t>Near</a:t>
                      </a:r>
                    </a:p>
                  </a:txBody>
                  <a:tcPr marL="47625" marR="47625" marT="0" marB="0">
                    <a:lnL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88689481"/>
                  </a:ext>
                </a:extLst>
              </a:tr>
              <a:tr h="828805">
                <a:tc>
                  <a:txBody>
                    <a:bodyPr/>
                    <a:lstStyle/>
                    <a:p>
                      <a:r>
                        <a:rPr lang="en-GB" b="1">
                          <a:effectLst/>
                          <a:latin typeface="Times New Roman" panose="02020603050405020304" pitchFamily="18" charset="0"/>
                        </a:rPr>
                        <a:t>Multi-TeV ALIC</a:t>
                      </a:r>
                      <a:endParaRPr lang="en-GB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625" marR="47625" marT="0" marB="0">
                    <a:lnL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>
                          <a:effectLst/>
                          <a:latin typeface="Times New Roman" panose="02020603050405020304" pitchFamily="18" charset="0"/>
                        </a:rPr>
                        <a:t>Long</a:t>
                      </a:r>
                    </a:p>
                  </a:txBody>
                  <a:tcPr marL="47625" marR="47625" marT="0" marB="0">
                    <a:lnL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>
                          <a:effectLst/>
                          <a:latin typeface="Times New Roman" panose="02020603050405020304" pitchFamily="18" charset="0"/>
                        </a:rPr>
                        <a:t>Long</a:t>
                      </a:r>
                    </a:p>
                  </a:txBody>
                  <a:tcPr marL="47625" marR="47625" marT="0" marB="0">
                    <a:lnL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>
                          <a:effectLst/>
                          <a:latin typeface="Times New Roman" panose="02020603050405020304" pitchFamily="18" charset="0"/>
                        </a:rPr>
                        <a:t>Mid</a:t>
                      </a:r>
                    </a:p>
                  </a:txBody>
                  <a:tcPr marL="47625" marR="47625" marT="0" marB="0">
                    <a:lnL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>
                          <a:effectLst/>
                          <a:latin typeface="Times New Roman" panose="02020603050405020304" pitchFamily="18" charset="0"/>
                        </a:rPr>
                        <a:t>Unknown</a:t>
                      </a:r>
                    </a:p>
                  </a:txBody>
                  <a:tcPr marL="47625" marR="47625" marT="0" marB="0">
                    <a:lnL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>
                          <a:effectLst/>
                          <a:latin typeface="Times New Roman" panose="02020603050405020304" pitchFamily="18" charset="0"/>
                        </a:rPr>
                        <a:t>Near to Mid</a:t>
                      </a:r>
                    </a:p>
                  </a:txBody>
                  <a:tcPr marL="47625" marR="47625" marT="0" marB="0">
                    <a:lnL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889637"/>
                  </a:ext>
                </a:extLst>
              </a:tr>
              <a:tr h="556515">
                <a:tc>
                  <a:txBody>
                    <a:bodyPr/>
                    <a:lstStyle/>
                    <a:p>
                      <a:r>
                        <a:rPr lang="en-GB" b="1">
                          <a:effectLst/>
                          <a:latin typeface="Times New Roman" panose="02020603050405020304" pitchFamily="18" charset="0"/>
                        </a:rPr>
                        <a:t>10-TeV ALIC</a:t>
                      </a:r>
                      <a:endParaRPr lang="en-GB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625" marR="47625" marT="0" marB="0">
                    <a:lnL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>
                          <a:effectLst/>
                          <a:latin typeface="Times New Roman" panose="02020603050405020304" pitchFamily="18" charset="0"/>
                        </a:rPr>
                        <a:t>Longer</a:t>
                      </a:r>
                    </a:p>
                  </a:txBody>
                  <a:tcPr marL="47625" marR="47625" marT="0" marB="0">
                    <a:lnL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>
                          <a:effectLst/>
                          <a:latin typeface="Times New Roman" panose="02020603050405020304" pitchFamily="18" charset="0"/>
                        </a:rPr>
                        <a:t>Longer</a:t>
                      </a:r>
                    </a:p>
                  </a:txBody>
                  <a:tcPr marL="47625" marR="47625" marT="0" marB="0">
                    <a:lnL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>
                          <a:effectLst/>
                          <a:latin typeface="Times New Roman" panose="02020603050405020304" pitchFamily="18" charset="0"/>
                        </a:rPr>
                        <a:t>Not suitable</a:t>
                      </a:r>
                    </a:p>
                  </a:txBody>
                  <a:tcPr marL="47625" marR="47625" marT="0" marB="0">
                    <a:lnL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>
                          <a:effectLst/>
                          <a:latin typeface="Times New Roman" panose="02020603050405020304" pitchFamily="18" charset="0"/>
                        </a:rPr>
                        <a:t>Unknown</a:t>
                      </a:r>
                    </a:p>
                  </a:txBody>
                  <a:tcPr marL="47625" marR="47625" marT="0" marB="0">
                    <a:lnL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effectLst/>
                          <a:latin typeface="Times New Roman" panose="02020603050405020304" pitchFamily="18" charset="0"/>
                        </a:rPr>
                        <a:t>Not suitable</a:t>
                      </a:r>
                    </a:p>
                  </a:txBody>
                  <a:tcPr marL="47625" marR="47625" marT="0" marB="0">
                    <a:lnL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3990940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3DD08211-04FF-90B5-1CAC-9E6847A99AB4}"/>
              </a:ext>
            </a:extLst>
          </p:cNvPr>
          <p:cNvSpPr txBox="1"/>
          <p:nvPr/>
        </p:nvSpPr>
        <p:spPr>
          <a:xfrm>
            <a:off x="7164288" y="5589240"/>
            <a:ext cx="18886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err="1"/>
              <a:t>Carlston</a:t>
            </a:r>
            <a:r>
              <a:rPr lang="en-US" sz="1000" dirty="0"/>
              <a:t> et al, </a:t>
            </a:r>
          </a:p>
          <a:p>
            <a:r>
              <a:rPr lang="en-US" sz="1000" dirty="0"/>
              <a:t>J. Phys.1596 (2020) 012063 </a:t>
            </a:r>
          </a:p>
        </p:txBody>
      </p:sp>
    </p:spTree>
    <p:extLst>
      <p:ext uri="{BB962C8B-B14F-4D97-AF65-F5344CB8AC3E}">
        <p14:creationId xmlns:p14="http://schemas.microsoft.com/office/powerpoint/2010/main" val="1044253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7412" name="Rectangle 5"/>
              <p:cNvSpPr>
                <a:spLocks noGrp="1" noChangeArrowheads="1"/>
              </p:cNvSpPr>
              <p:nvPr>
                <p:ph type="subTitle" idx="1"/>
              </p:nvPr>
            </p:nvSpPr>
            <p:spPr>
              <a:xfrm>
                <a:off x="222981" y="762000"/>
                <a:ext cx="9067800" cy="2667000"/>
              </a:xfrm>
            </p:spPr>
            <p:txBody>
              <a:bodyPr/>
              <a:lstStyle/>
              <a:p>
                <a:pPr eaLnBrk="1" hangingPunct="1">
                  <a:lnSpc>
                    <a:spcPct val="80000"/>
                  </a:lnSpc>
                </a:pPr>
                <a:endParaRPr lang="en-US" sz="1800" dirty="0"/>
              </a:p>
              <a:p>
                <a:pPr marL="285750" indent="-285750" algn="l">
                  <a:buFont typeface="Arial" panose="020B0604020202020204" pitchFamily="34" charset="0"/>
                  <a:buChar char="•"/>
                </a:pPr>
                <a:r>
                  <a:rPr lang="en-US" sz="1800" dirty="0"/>
                  <a:t>~40</a:t>
                </a:r>
                <a:r>
                  <a:rPr lang="en-US" sz="1800" baseline="30000" dirty="0"/>
                  <a:t>th</a:t>
                </a:r>
                <a:r>
                  <a:rPr lang="en-US" sz="1800" dirty="0"/>
                  <a:t> anniversary of 1</a:t>
                </a:r>
                <a:r>
                  <a:rPr lang="en-US" sz="1800" baseline="30000" dirty="0"/>
                  <a:t>st</a:t>
                </a:r>
                <a:r>
                  <a:rPr lang="en-US" sz="1800" dirty="0"/>
                  <a:t> workshop on PWFA for pp – 3 years after </a:t>
                </a:r>
                <a:r>
                  <a:rPr lang="en-GB" sz="1800" dirty="0"/>
                  <a:t>Tajima and Dawson</a:t>
                </a:r>
                <a:r>
                  <a:rPr lang="en-US" sz="1800" dirty="0"/>
                  <a:t>. There has been no user-orientated pp application in the interim.</a:t>
                </a:r>
              </a:p>
              <a:p>
                <a:pPr marL="285750" indent="-285750" algn="l">
                  <a:buFont typeface="Arial" panose="020B0604020202020204" pitchFamily="34" charset="0"/>
                  <a:buChar char="•"/>
                </a:pPr>
                <a:r>
                  <a:rPr lang="en-US" sz="1800" dirty="0"/>
                  <a:t>Applications in colliders governed by ability to produce required luminosity:</a:t>
                </a:r>
              </a:p>
              <a:p>
                <a:r>
                  <a:rPr lang="en-US" sz="1800" dirty="0"/>
                  <a:t>Event rate = </a:t>
                </a:r>
                <a:r>
                  <a:rPr lang="en-US" sz="1800" dirty="0">
                    <a:latin typeface="Symbol" pitchFamily="2" charset="2"/>
                  </a:rPr>
                  <a:t>s</a:t>
                </a:r>
                <a:r>
                  <a:rPr lang="en-US" sz="1800" dirty="0"/>
                  <a:t> ℒ</a:t>
                </a:r>
                <a:r>
                  <a:rPr lang="en-US" sz="1800" dirty="0">
                    <a:latin typeface="Lucida Blackletter" pitchFamily="2" charset="77"/>
                  </a:rPr>
                  <a:t>; </a:t>
                </a:r>
              </a:p>
              <a:p>
                <a:r>
                  <a:rPr lang="en-US" sz="1800" dirty="0"/>
                  <a:t>ℒ = N</a:t>
                </a:r>
                <a:r>
                  <a:rPr lang="en-US" sz="1800" baseline="-25000" dirty="0"/>
                  <a:t>1</a:t>
                </a:r>
                <a:r>
                  <a:rPr lang="en-US" sz="1800" dirty="0"/>
                  <a:t>N</a:t>
                </a:r>
                <a:r>
                  <a:rPr lang="en-US" sz="1800" baseline="-25000" dirty="0"/>
                  <a:t>2</a:t>
                </a:r>
                <a:r>
                  <a:rPr lang="en-US" sz="1800" dirty="0"/>
                  <a:t>fn</a:t>
                </a:r>
                <a:r>
                  <a:rPr lang="en-US" sz="1800" baseline="-25000" dirty="0"/>
                  <a:t>b</a:t>
                </a:r>
                <a:r>
                  <a:rPr lang="en-US" sz="1800" dirty="0"/>
                  <a:t>/(4</a:t>
                </a:r>
                <a:r>
                  <a:rPr lang="en-US" sz="1800" dirty="0">
                    <a:latin typeface="Symbol" pitchFamily="2" charset="2"/>
                  </a:rPr>
                  <a:t>ps</a:t>
                </a:r>
                <a:r>
                  <a:rPr lang="en-US" sz="1800" baseline="-25000" dirty="0"/>
                  <a:t>x</a:t>
                </a:r>
                <a:r>
                  <a:rPr lang="en-US" sz="1800" dirty="0">
                    <a:latin typeface="Symbol" pitchFamily="2" charset="2"/>
                  </a:rPr>
                  <a:t>s</a:t>
                </a:r>
                <a:r>
                  <a:rPr lang="en-US" sz="1800" baseline="-25000" dirty="0"/>
                  <a:t>y</a:t>
                </a:r>
                <a:r>
                  <a:rPr lang="en-US" sz="1800" dirty="0"/>
                  <a:t>)</a:t>
                </a:r>
              </a:p>
              <a:p>
                <a:r>
                  <a:rPr lang="en-US" sz="1800" dirty="0"/>
                  <a:t>ℒ </a:t>
                </a:r>
                <a14:m>
                  <m:oMath xmlns:m="http://schemas.openxmlformats.org/officeDocument/2006/math">
                    <m:r>
                      <a:rPr lang="en-US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</m:t>
                    </m:r>
                    <m:r>
                      <a:rPr lang="en-GB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l-GR" sz="1800" dirty="0"/>
                  <a:t>η</a:t>
                </a:r>
                <a:r>
                  <a:rPr lang="en-US" sz="1800" dirty="0" err="1"/>
                  <a:t>P</a:t>
                </a:r>
                <a:r>
                  <a:rPr lang="en-US" sz="1800" baseline="-25000" dirty="0" err="1"/>
                  <a:t>wall</a:t>
                </a:r>
                <a:r>
                  <a:rPr lang="en-US" sz="1800" dirty="0"/>
                  <a:t>/</a:t>
                </a:r>
                <a:r>
                  <a:rPr lang="el-GR" sz="1800" dirty="0"/>
                  <a:t>σ</a:t>
                </a:r>
                <a:r>
                  <a:rPr lang="en-US" sz="1800" baseline="-25000" dirty="0" err="1"/>
                  <a:t>x</a:t>
                </a:r>
                <a:r>
                  <a:rPr lang="en-US" sz="1800" dirty="0" err="1">
                    <a:latin typeface="Symbol" pitchFamily="2" charset="2"/>
                  </a:rPr>
                  <a:t>s</a:t>
                </a:r>
                <a:r>
                  <a:rPr lang="en-US" sz="1800" baseline="-25000" dirty="0" err="1"/>
                  <a:t>y</a:t>
                </a:r>
                <a:endParaRPr lang="en-US" sz="1800" dirty="0"/>
              </a:p>
              <a:p>
                <a:r>
                  <a:rPr lang="en-US" sz="1800" dirty="0"/>
                  <a:t>Point-like cross section goes like 1/E</a:t>
                </a:r>
                <a:r>
                  <a:rPr lang="en-US" sz="1800" baseline="30000" dirty="0"/>
                  <a:t>2</a:t>
                </a:r>
                <a:r>
                  <a:rPr lang="en-US" sz="1800" baseline="-25000" dirty="0"/>
                  <a:t>CM</a:t>
                </a:r>
                <a:r>
                  <a:rPr lang="en-US" sz="1800" dirty="0"/>
                  <a:t> – so to get the same number of events, </a:t>
                </a:r>
                <a:r>
                  <a:rPr lang="en-US" sz="1800" dirty="0">
                    <a:latin typeface="Lucida Blackletter" pitchFamily="2" charset="77"/>
                  </a:rPr>
                  <a:t>L</a:t>
                </a:r>
                <a:r>
                  <a:rPr lang="en-US" sz="1800" dirty="0"/>
                  <a:t> </a:t>
                </a:r>
              </a:p>
              <a:p>
                <a:r>
                  <a:rPr lang="en-US" sz="1800" dirty="0"/>
                  <a:t>must increase like s.</a:t>
                </a:r>
              </a:p>
              <a:p>
                <a:pPr marL="285750" indent="-285750" algn="l">
                  <a:buFont typeface="Arial" panose="020B0604020202020204" pitchFamily="34" charset="0"/>
                  <a:buChar char="•"/>
                </a:pPr>
                <a:r>
                  <a:rPr lang="en-US" sz="1800" dirty="0"/>
                  <a:t>In the end, getting power into beams is the show-stopper – but lots of other potential ones on the way. </a:t>
                </a:r>
              </a:p>
              <a:p>
                <a:pPr marL="285750" indent="-285750" algn="l">
                  <a:buFont typeface="Arial" panose="020B0604020202020204" pitchFamily="34" charset="0"/>
                  <a:buChar char="•"/>
                </a:pPr>
                <a:r>
                  <a:rPr lang="en-US" sz="1800" dirty="0"/>
                  <a:t>Some warning remarks:</a:t>
                </a:r>
              </a:p>
              <a:p>
                <a:pPr marL="285750" indent="-285750" algn="l">
                  <a:buFont typeface="Courier New" panose="02070309020205020404" pitchFamily="49" charset="0"/>
                  <a:buChar char="o"/>
                </a:pPr>
                <a:r>
                  <a:rPr lang="en-US" sz="1800" dirty="0">
                    <a:solidFill>
                      <a:srgbClr val="FF0000"/>
                    </a:solidFill>
                  </a:rPr>
                  <a:t>L/PWFA can show wonderful results – generally as one-offs, on a good day, when </a:t>
                </a:r>
              </a:p>
              <a:p>
                <a:pPr algn="l"/>
                <a:r>
                  <a:rPr lang="en-US" sz="1800" dirty="0">
                    <a:solidFill>
                      <a:srgbClr val="FF0000"/>
                    </a:solidFill>
                  </a:rPr>
                  <a:t>     all the stars align. For a user machine like a collider – the stars must align 24/7. </a:t>
                </a:r>
              </a:p>
              <a:p>
                <a:pPr marL="285750" indent="-285750" algn="l">
                  <a:buFont typeface="Courier New" panose="02070309020205020404" pitchFamily="49" charset="0"/>
                  <a:buChar char="o"/>
                </a:pPr>
                <a:r>
                  <a:rPr lang="en-US" sz="1800" dirty="0">
                    <a:solidFill>
                      <a:srgbClr val="FF0000"/>
                    </a:solidFill>
                  </a:rPr>
                  <a:t>Reproducibility, reliability are key. Some examples in what follows.</a:t>
                </a:r>
              </a:p>
              <a:p>
                <a:pPr marL="285750" indent="-285750" algn="l">
                  <a:buFont typeface="Courier New" panose="02070309020205020404" pitchFamily="49" charset="0"/>
                  <a:buChar char="o"/>
                </a:pPr>
                <a:r>
                  <a:rPr lang="en-US" sz="1800" dirty="0">
                    <a:solidFill>
                      <a:srgbClr val="FF0000"/>
                    </a:solidFill>
                  </a:rPr>
                  <a:t>Positrons! Beam Delivery System (BDS)! </a:t>
                </a:r>
                <a:r>
                  <a:rPr lang="en-US" sz="1400" dirty="0">
                    <a:solidFill>
                      <a:srgbClr val="FF0000"/>
                    </a:solidFill>
                  </a:rPr>
                  <a:t>(see Adli, JINST 17 (2022) 05, T05006)</a:t>
                </a:r>
              </a:p>
              <a:p>
                <a:pPr marL="285750" indent="-285750" algn="l">
                  <a:buFont typeface="Courier New" panose="02070309020205020404" pitchFamily="49" charset="0"/>
                  <a:buChar char="o"/>
                </a:pPr>
                <a:r>
                  <a:rPr lang="en-US" sz="1800" dirty="0">
                    <a:solidFill>
                      <a:srgbClr val="FF0000"/>
                    </a:solidFill>
                  </a:rPr>
                  <a:t>I concentrate on L/PWFA – but some remarks on other “advanced” methods. </a:t>
                </a:r>
              </a:p>
              <a:p>
                <a:pPr algn="l" eaLnBrk="1" hangingPunct="1">
                  <a:lnSpc>
                    <a:spcPct val="80000"/>
                  </a:lnSpc>
                </a:pPr>
                <a:endParaRPr lang="en-GB" sz="2400" dirty="0">
                  <a:latin typeface="Arial" charset="0"/>
                  <a:ea typeface="ＭＳ Ｐゴシック" charset="0"/>
                  <a:cs typeface="Arial Unicode MS" charset="0"/>
                </a:endParaRPr>
              </a:p>
              <a:p>
                <a:pPr algn="l" eaLnBrk="1" hangingPunct="1">
                  <a:lnSpc>
                    <a:spcPct val="80000"/>
                  </a:lnSpc>
                </a:pPr>
                <a:endParaRPr lang="en-US" sz="2400" dirty="0">
                  <a:latin typeface="Arial" charset="0"/>
                  <a:ea typeface="ＭＳ Ｐゴシック" charset="0"/>
                  <a:cs typeface="Arial Unicode MS" charset="0"/>
                </a:endParaRPr>
              </a:p>
            </p:txBody>
          </p:sp>
        </mc:Choice>
        <mc:Fallback xmlns="">
          <p:sp>
            <p:nvSpPr>
              <p:cNvPr id="17412" name="Rectangle 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subTitle" idx="1"/>
              </p:nvPr>
            </p:nvSpPr>
            <p:spPr>
              <a:xfrm>
                <a:off x="222981" y="762000"/>
                <a:ext cx="9067800" cy="2667000"/>
              </a:xfrm>
              <a:blipFill>
                <a:blip r:embed="rId3"/>
                <a:stretch>
                  <a:fillRect l="-420" r="-140" b="-1075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 descr="oxford_logo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981" y="152400"/>
            <a:ext cx="715929" cy="868660"/>
          </a:xfrm>
          <a:prstGeom prst="rect">
            <a:avLst/>
          </a:prstGeom>
        </p:spPr>
      </p:pic>
      <p:pic>
        <p:nvPicPr>
          <p:cNvPr id="9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3A7D7733-CFCB-AD7C-6E82-C9F563D969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04248" y="68062"/>
            <a:ext cx="2279650" cy="609600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685FB2-3B0D-06BA-24BD-F402D8A91F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B. Foster - Heraeus - 5/22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F7F2C4-568F-F4F6-306B-1D1C4E68CC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B05583-F136-1B49-9B95-810A55B4401F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0FEC48CE-0D74-E8CA-3402-8B5F3C4996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552" y="0"/>
            <a:ext cx="6934200" cy="9144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rgbClr val="23346C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23346C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23346C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23346C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23346C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23346C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23346C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23346C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23346C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 eaLnBrk="1" hangingPunct="1">
              <a:defRPr/>
            </a:pPr>
            <a:r>
              <a:rPr lang="en-US" altLang="ja-JP" kern="0" dirty="0"/>
              <a:t>Introduction</a:t>
            </a:r>
          </a:p>
        </p:txBody>
      </p:sp>
    </p:spTree>
    <p:extLst>
      <p:ext uri="{BB962C8B-B14F-4D97-AF65-F5344CB8AC3E}">
        <p14:creationId xmlns:p14="http://schemas.microsoft.com/office/powerpoint/2010/main" val="807491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4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74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74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74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74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74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74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74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741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1741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1741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1741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1741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oxford_log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981" y="152400"/>
            <a:ext cx="715929" cy="868660"/>
          </a:xfrm>
          <a:prstGeom prst="rect">
            <a:avLst/>
          </a:prstGeom>
        </p:spPr>
      </p:pic>
      <p:pic>
        <p:nvPicPr>
          <p:cNvPr id="9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3A7D7733-CFCB-AD7C-6E82-C9F563D969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4248" y="68062"/>
            <a:ext cx="2279650" cy="609600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685FB2-3B0D-06BA-24BD-F402D8A91F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9512" y="6196624"/>
            <a:ext cx="2667000" cy="457200"/>
          </a:xfrm>
        </p:spPr>
        <p:txBody>
          <a:bodyPr/>
          <a:lstStyle/>
          <a:p>
            <a:pPr>
              <a:defRPr/>
            </a:pPr>
            <a:r>
              <a:rPr lang="en-GB"/>
              <a:t>B. Foster - Heraeus - 5/22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F7F2C4-568F-F4F6-306B-1D1C4E68CC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B05583-F136-1B49-9B95-810A55B4401F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  <p:sp>
        <p:nvSpPr>
          <p:cNvPr id="10" name="Rectangle 5">
            <a:extLst>
              <a:ext uri="{FF2B5EF4-FFF2-40B4-BE49-F238E27FC236}">
                <a16:creationId xmlns:a16="http://schemas.microsoft.com/office/drawing/2014/main" id="{46B013A4-55CD-8A25-6B05-3580702C4D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584" y="-27384"/>
            <a:ext cx="5976664" cy="9144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rgbClr val="23346C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23346C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23346C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23346C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23346C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23346C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23346C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23346C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23346C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 lvl="0" eaLnBrk="1" fontAlgn="ctr" hangingPunct="1">
              <a:defRPr/>
            </a:pPr>
            <a:r>
              <a:rPr lang="en-US" sz="3600" kern="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   </a:t>
            </a:r>
          </a:p>
          <a:p>
            <a:pPr lvl="0" eaLnBrk="1" fontAlgn="ctr" hangingPunct="1">
              <a:defRPr/>
            </a:pPr>
            <a:r>
              <a:rPr lang="en-GB" sz="2800" dirty="0"/>
              <a:t>Asymmetric Hybrid Higgs Factory </a:t>
            </a:r>
          </a:p>
          <a:p>
            <a:pPr lvl="0" algn="l" eaLnBrk="1" fontAlgn="ctr" hangingPunct="1">
              <a:defRPr/>
            </a:pPr>
            <a:endParaRPr lang="en-US" sz="2800" kern="0" dirty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BF6F8CB-5CC3-1601-851C-F3BB06E92776}"/>
              </a:ext>
            </a:extLst>
          </p:cNvPr>
          <p:cNvSpPr txBox="1"/>
          <p:nvPr/>
        </p:nvSpPr>
        <p:spPr>
          <a:xfrm>
            <a:off x="179512" y="1384315"/>
            <a:ext cx="8958243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Another way to avoid the e</a:t>
            </a:r>
            <a:r>
              <a:rPr lang="en-US" baseline="30000" dirty="0"/>
              <a:t>+</a:t>
            </a:r>
            <a:r>
              <a:rPr lang="en-US" dirty="0"/>
              <a:t> problem - use conventional technology and</a:t>
            </a:r>
          </a:p>
          <a:p>
            <a:r>
              <a:rPr lang="en-US" dirty="0"/>
              <a:t>reduce cost by reducing energy. Obviously, this boosts the collision frame.</a:t>
            </a:r>
          </a:p>
          <a:p>
            <a:endParaRPr lang="en-US" dirty="0"/>
          </a:p>
          <a:p>
            <a:r>
              <a:rPr lang="en-US" dirty="0"/>
              <a:t>Some simple relativistic kinematics:</a:t>
            </a:r>
          </a:p>
          <a:p>
            <a:endParaRPr lang="en-US" dirty="0"/>
          </a:p>
          <a:p>
            <a:r>
              <a:rPr lang="en-US" dirty="0" err="1"/>
              <a:t>E</a:t>
            </a:r>
            <a:r>
              <a:rPr lang="en-US" baseline="-25000" dirty="0" err="1"/>
              <a:t>cm</a:t>
            </a:r>
            <a:r>
              <a:rPr lang="en-US" dirty="0"/>
              <a:t>= 2sqrt(E</a:t>
            </a:r>
            <a:r>
              <a:rPr lang="en-US" baseline="-25000" dirty="0"/>
              <a:t>1</a:t>
            </a:r>
            <a:r>
              <a:rPr lang="en-US" dirty="0"/>
              <a:t>E</a:t>
            </a:r>
            <a:r>
              <a:rPr lang="en-US" baseline="-25000" dirty="0"/>
              <a:t>2</a:t>
            </a:r>
            <a:r>
              <a:rPr lang="en-US" dirty="0"/>
              <a:t>); gamma = (E</a:t>
            </a:r>
            <a:r>
              <a:rPr lang="en-US" baseline="-25000" dirty="0"/>
              <a:t>1</a:t>
            </a:r>
            <a:r>
              <a:rPr lang="en-US" dirty="0"/>
              <a:t>+E</a:t>
            </a:r>
            <a:r>
              <a:rPr lang="en-US" baseline="-25000" dirty="0"/>
              <a:t>2</a:t>
            </a:r>
            <a:r>
              <a:rPr lang="en-US" dirty="0"/>
              <a:t>)/</a:t>
            </a:r>
            <a:r>
              <a:rPr lang="en-US" dirty="0" err="1"/>
              <a:t>E</a:t>
            </a:r>
            <a:r>
              <a:rPr lang="en-US" baseline="-25000" dirty="0" err="1"/>
              <a:t>cm</a:t>
            </a:r>
            <a:endParaRPr lang="en-US" baseline="-25000" dirty="0"/>
          </a:p>
          <a:p>
            <a:endParaRPr lang="en-US" dirty="0"/>
          </a:p>
          <a:p>
            <a:r>
              <a:rPr lang="en-US" dirty="0"/>
              <a:t>For HERA, </a:t>
            </a:r>
            <a:r>
              <a:rPr lang="en-US" dirty="0">
                <a:latin typeface="Symbol" pitchFamily="2" charset="2"/>
              </a:rPr>
              <a:t>g</a:t>
            </a:r>
            <a:r>
              <a:rPr lang="en-US" dirty="0"/>
              <a:t> of CM was (27.5+920)/318 = ~3</a:t>
            </a:r>
          </a:p>
          <a:p>
            <a:endParaRPr lang="en-US" dirty="0"/>
          </a:p>
          <a:p>
            <a:r>
              <a:rPr lang="en-US" dirty="0"/>
              <a:t>For an </a:t>
            </a:r>
            <a:r>
              <a:rPr lang="en-US" dirty="0" err="1"/>
              <a:t>e</a:t>
            </a:r>
            <a:r>
              <a:rPr lang="en-US" baseline="30000" dirty="0" err="1"/>
              <a:t>+</a:t>
            </a:r>
            <a:r>
              <a:rPr lang="en-US" dirty="0" err="1"/>
              <a:t>e</a:t>
            </a:r>
            <a:r>
              <a:rPr lang="en-US" baseline="30000" dirty="0"/>
              <a:t>-</a:t>
            </a:r>
            <a:r>
              <a:rPr lang="en-US" dirty="0"/>
              <a:t> Higgs factory assume </a:t>
            </a:r>
            <a:r>
              <a:rPr lang="en-US" dirty="0" err="1"/>
              <a:t>E</a:t>
            </a:r>
            <a:r>
              <a:rPr lang="en-US" baseline="-25000" dirty="0" err="1"/>
              <a:t>cm</a:t>
            </a:r>
            <a:r>
              <a:rPr lang="en-US" dirty="0"/>
              <a:t> =125 GeV; for same </a:t>
            </a:r>
            <a:r>
              <a:rPr lang="en-US" dirty="0">
                <a:latin typeface="Symbol" pitchFamily="2" charset="2"/>
              </a:rPr>
              <a:t>g</a:t>
            </a:r>
            <a:r>
              <a:rPr lang="en-US" dirty="0"/>
              <a:t> as Hera,</a:t>
            </a:r>
          </a:p>
          <a:p>
            <a:endParaRPr lang="en-US" dirty="0"/>
          </a:p>
          <a:p>
            <a:r>
              <a:rPr lang="en-US" dirty="0"/>
              <a:t>E</a:t>
            </a:r>
            <a:r>
              <a:rPr lang="en-US" baseline="-25000" dirty="0"/>
              <a:t>1</a:t>
            </a:r>
            <a:r>
              <a:rPr lang="en-US" dirty="0"/>
              <a:t>E</a:t>
            </a:r>
            <a:r>
              <a:rPr lang="en-US" baseline="-25000" dirty="0"/>
              <a:t>2 </a:t>
            </a:r>
            <a:r>
              <a:rPr lang="en-US" dirty="0"/>
              <a:t>= 125*125/4 and E</a:t>
            </a:r>
            <a:r>
              <a:rPr lang="en-US" baseline="-25000" dirty="0"/>
              <a:t>1</a:t>
            </a:r>
            <a:r>
              <a:rPr lang="en-US" dirty="0"/>
              <a:t>+E</a:t>
            </a:r>
            <a:r>
              <a:rPr lang="en-US" baseline="-25000" dirty="0"/>
              <a:t>2 </a:t>
            </a:r>
            <a:r>
              <a:rPr lang="en-US" dirty="0"/>
              <a:t>= 3*125, which has solution for roughly</a:t>
            </a:r>
          </a:p>
          <a:p>
            <a:endParaRPr lang="en-US" dirty="0"/>
          </a:p>
          <a:p>
            <a:r>
              <a:rPr lang="en-US" dirty="0"/>
              <a:t>E</a:t>
            </a:r>
            <a:r>
              <a:rPr lang="en-US" baseline="-25000" dirty="0"/>
              <a:t>1 </a:t>
            </a:r>
            <a:r>
              <a:rPr lang="en-US" dirty="0"/>
              <a:t>~ 10.7 GeV, E</a:t>
            </a:r>
            <a:r>
              <a:rPr lang="en-US" baseline="-25000" dirty="0"/>
              <a:t>2</a:t>
            </a:r>
            <a:r>
              <a:rPr lang="en-US" dirty="0"/>
              <a:t> ~ 364.3 GeV.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683916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oxford_log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981" y="152400"/>
            <a:ext cx="715929" cy="868660"/>
          </a:xfrm>
          <a:prstGeom prst="rect">
            <a:avLst/>
          </a:prstGeom>
        </p:spPr>
      </p:pic>
      <p:pic>
        <p:nvPicPr>
          <p:cNvPr id="9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3A7D7733-CFCB-AD7C-6E82-C9F563D969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4248" y="68062"/>
            <a:ext cx="2279650" cy="609600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685FB2-3B0D-06BA-24BD-F402D8A91F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9512" y="6196624"/>
            <a:ext cx="2667000" cy="457200"/>
          </a:xfrm>
        </p:spPr>
        <p:txBody>
          <a:bodyPr/>
          <a:lstStyle/>
          <a:p>
            <a:pPr>
              <a:defRPr/>
            </a:pPr>
            <a:r>
              <a:rPr lang="en-GB"/>
              <a:t>B. Foster - Heraeus - 5/22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F7F2C4-568F-F4F6-306B-1D1C4E68CC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B05583-F136-1B49-9B95-810A55B4401F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  <p:sp>
        <p:nvSpPr>
          <p:cNvPr id="10" name="Rectangle 5">
            <a:extLst>
              <a:ext uri="{FF2B5EF4-FFF2-40B4-BE49-F238E27FC236}">
                <a16:creationId xmlns:a16="http://schemas.microsoft.com/office/drawing/2014/main" id="{46B013A4-55CD-8A25-6B05-3580702C4D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584" y="-27384"/>
            <a:ext cx="5922807" cy="9144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rgbClr val="23346C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23346C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23346C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23346C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23346C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23346C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23346C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23346C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23346C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 lvl="0" eaLnBrk="1" fontAlgn="ctr" hangingPunct="1">
              <a:defRPr/>
            </a:pPr>
            <a:r>
              <a:rPr lang="en-US" sz="3600" kern="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 </a:t>
            </a:r>
            <a:r>
              <a:rPr lang="en-GB" sz="2800" dirty="0"/>
              <a:t>Asymmetric Hybrid Higgs Factory </a:t>
            </a:r>
          </a:p>
          <a:p>
            <a:pPr lvl="0" eaLnBrk="1" fontAlgn="ctr" hangingPunct="1">
              <a:defRPr/>
            </a:pPr>
            <a:r>
              <a:rPr lang="en-GB" sz="2800" dirty="0"/>
              <a:t>A HH Factory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BF6F8CB-5CC3-1601-851C-F3BB06E92776}"/>
              </a:ext>
            </a:extLst>
          </p:cNvPr>
          <p:cNvSpPr txBox="1"/>
          <p:nvPr/>
        </p:nvSpPr>
        <p:spPr>
          <a:xfrm>
            <a:off x="179512" y="501640"/>
            <a:ext cx="895824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endParaRPr lang="en-US" dirty="0"/>
          </a:p>
          <a:p>
            <a:r>
              <a:rPr lang="en-US" dirty="0"/>
              <a:t>Why not use E-XFEL, with added e</a:t>
            </a:r>
            <a:r>
              <a:rPr lang="en-US" baseline="30000" dirty="0"/>
              <a:t>+</a:t>
            </a:r>
            <a:r>
              <a:rPr lang="en-US" dirty="0"/>
              <a:t> source @ 17.5 GeV? For </a:t>
            </a:r>
            <a:r>
              <a:rPr lang="en-US" dirty="0" err="1"/>
              <a:t>E</a:t>
            </a:r>
            <a:r>
              <a:rPr lang="en-US" baseline="-25000" dirty="0" err="1"/>
              <a:t>cm</a:t>
            </a:r>
            <a:r>
              <a:rPr lang="en-US" dirty="0"/>
              <a:t> =125 GeV, </a:t>
            </a:r>
            <a:r>
              <a:rPr lang="en-US" dirty="0" err="1"/>
              <a:t>E</a:t>
            </a:r>
            <a:r>
              <a:rPr lang="en-US" baseline="-25000" dirty="0" err="1"/>
              <a:t>e</a:t>
            </a:r>
            <a:r>
              <a:rPr lang="en-US" baseline="-25000" dirty="0"/>
              <a:t>- </a:t>
            </a:r>
            <a:r>
              <a:rPr lang="en-US" dirty="0"/>
              <a:t>~223 GeV =&gt; </a:t>
            </a:r>
            <a:r>
              <a:rPr lang="en-US" dirty="0">
                <a:latin typeface="Symbol" pitchFamily="2" charset="2"/>
              </a:rPr>
              <a:t>g</a:t>
            </a:r>
            <a:r>
              <a:rPr lang="en-US" dirty="0"/>
              <a:t> ~ 2. Assuming 1 GV/m PWFA then:</a:t>
            </a:r>
            <a:endParaRPr lang="en-US" baseline="-25000" dirty="0"/>
          </a:p>
          <a:p>
            <a:endParaRPr lang="en-US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02DA06F-4803-0345-3F94-9C77E8C6D1AC}"/>
              </a:ext>
            </a:extLst>
          </p:cNvPr>
          <p:cNvGrpSpPr/>
          <p:nvPr/>
        </p:nvGrpSpPr>
        <p:grpSpPr>
          <a:xfrm>
            <a:off x="951499" y="1763524"/>
            <a:ext cx="7508933" cy="3177644"/>
            <a:chOff x="4485357" y="1342615"/>
            <a:chExt cx="7508933" cy="3177644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676523B-CEB7-BA90-E860-8CAF4A28EB3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485357" y="1878227"/>
              <a:ext cx="7508933" cy="2642032"/>
            </a:xfrm>
            <a:prstGeom prst="rect">
              <a:avLst/>
            </a:prstGeom>
          </p:spPr>
        </p:pic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D38D0276-741D-24BE-4122-7137A49444BF}"/>
                </a:ext>
              </a:extLst>
            </p:cNvPr>
            <p:cNvGrpSpPr/>
            <p:nvPr/>
          </p:nvGrpSpPr>
          <p:grpSpPr>
            <a:xfrm>
              <a:off x="4868561" y="1342615"/>
              <a:ext cx="6512011" cy="369332"/>
              <a:chOff x="4868562" y="1342615"/>
              <a:chExt cx="6243386" cy="369332"/>
            </a:xfrm>
          </p:grpSpPr>
          <p:cxnSp>
            <p:nvCxnSpPr>
              <p:cNvPr id="16" name="Straight Arrow Connector 15">
                <a:extLst>
                  <a:ext uri="{FF2B5EF4-FFF2-40B4-BE49-F238E27FC236}">
                    <a16:creationId xmlns:a16="http://schemas.microsoft.com/office/drawing/2014/main" id="{AB409278-C4FF-BF54-8A3D-392365CD9F63}"/>
                  </a:ext>
                </a:extLst>
              </p:cNvPr>
              <p:cNvCxnSpPr/>
              <p:nvPr/>
            </p:nvCxnSpPr>
            <p:spPr>
              <a:xfrm>
                <a:off x="4868562" y="1711947"/>
                <a:ext cx="6243386" cy="0"/>
              </a:xfrm>
              <a:prstGeom prst="straightConnector1">
                <a:avLst/>
              </a:prstGeom>
              <a:ln>
                <a:headEnd type="triangle"/>
                <a:tailEnd type="triangle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4E1D4E2A-8B08-EDB0-9AC6-3FB4491FB109}"/>
                  </a:ext>
                </a:extLst>
              </p:cNvPr>
              <p:cNvSpPr txBox="1"/>
              <p:nvPr/>
            </p:nvSpPr>
            <p:spPr>
              <a:xfrm>
                <a:off x="7484076" y="1342615"/>
                <a:ext cx="64312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2 km</a:t>
                </a:r>
              </a:p>
            </p:txBody>
          </p:sp>
        </p:grp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2BBBB02-6D9F-ABC4-7008-00FFBA5B43EA}"/>
              </a:ext>
            </a:extLst>
          </p:cNvPr>
          <p:cNvGrpSpPr/>
          <p:nvPr/>
        </p:nvGrpSpPr>
        <p:grpSpPr>
          <a:xfrm>
            <a:off x="3642194" y="3557956"/>
            <a:ext cx="3935896" cy="369332"/>
            <a:chOff x="7176052" y="3198816"/>
            <a:chExt cx="3935896" cy="369332"/>
          </a:xfrm>
        </p:grpSpPr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0085CC58-882E-453E-0957-677F5AFFACAC}"/>
                </a:ext>
              </a:extLst>
            </p:cNvPr>
            <p:cNvCxnSpPr/>
            <p:nvPr/>
          </p:nvCxnSpPr>
          <p:spPr>
            <a:xfrm flipH="1">
              <a:off x="7176052" y="3289852"/>
              <a:ext cx="3935896" cy="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F1916E0-1FA4-E484-46B4-7E2CF9EC9FB1}"/>
                </a:ext>
              </a:extLst>
            </p:cNvPr>
            <p:cNvSpPr txBox="1"/>
            <p:nvPr/>
          </p:nvSpPr>
          <p:spPr>
            <a:xfrm>
              <a:off x="7545861" y="3198816"/>
              <a:ext cx="377026" cy="369332"/>
            </a:xfrm>
            <a:prstGeom prst="rect">
              <a:avLst/>
            </a:prstGeom>
            <a:noFill/>
            <a:ln w="57150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dirty="0">
                  <a:ln w="0"/>
                  <a:solidFill>
                    <a:schemeClr val="accent5">
                      <a:lumMod val="40000"/>
                      <a:lumOff val="60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e</a:t>
              </a:r>
              <a:r>
                <a:rPr lang="en-US" baseline="30000" dirty="0">
                  <a:ln w="0"/>
                  <a:solidFill>
                    <a:schemeClr val="accent5">
                      <a:lumMod val="40000"/>
                      <a:lumOff val="60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+</a:t>
              </a:r>
              <a:endParaRPr lang="en-US" baseline="30000" dirty="0">
                <a:solidFill>
                  <a:schemeClr val="accent5">
                    <a:lumMod val="40000"/>
                    <a:lumOff val="60000"/>
                  </a:schemeClr>
                </a:solidFill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FC3445C9-1F94-860D-D1DC-86FDC02A7750}"/>
              </a:ext>
            </a:extLst>
          </p:cNvPr>
          <p:cNvGrpSpPr/>
          <p:nvPr/>
        </p:nvGrpSpPr>
        <p:grpSpPr>
          <a:xfrm>
            <a:off x="3194933" y="3558383"/>
            <a:ext cx="402225" cy="369332"/>
            <a:chOff x="3194933" y="3558383"/>
            <a:chExt cx="402225" cy="369332"/>
          </a:xfrm>
        </p:grpSpPr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30B8056E-3267-78AF-9C23-6C74C26840D4}"/>
                </a:ext>
              </a:extLst>
            </p:cNvPr>
            <p:cNvCxnSpPr>
              <a:cxnSpLocks/>
            </p:cNvCxnSpPr>
            <p:nvPr/>
          </p:nvCxnSpPr>
          <p:spPr>
            <a:xfrm>
              <a:off x="3194933" y="3658394"/>
              <a:ext cx="402225" cy="0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B0E343F1-B77D-1156-5BA8-F18BCD71210A}"/>
                </a:ext>
              </a:extLst>
            </p:cNvPr>
            <p:cNvSpPr txBox="1"/>
            <p:nvPr/>
          </p:nvSpPr>
          <p:spPr>
            <a:xfrm>
              <a:off x="3194933" y="3558383"/>
              <a:ext cx="3706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C000"/>
                  </a:solidFill>
                </a:rPr>
                <a:t>e-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8E9D1240-ADC8-7055-256C-11C1A6545B68}"/>
              </a:ext>
            </a:extLst>
          </p:cNvPr>
          <p:cNvGrpSpPr/>
          <p:nvPr/>
        </p:nvGrpSpPr>
        <p:grpSpPr>
          <a:xfrm>
            <a:off x="803453" y="3648992"/>
            <a:ext cx="6927037" cy="2372296"/>
            <a:chOff x="803453" y="3648992"/>
            <a:chExt cx="6927037" cy="2372296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093655A5-C744-1C08-C3EC-CC30CEF5D01E}"/>
                </a:ext>
              </a:extLst>
            </p:cNvPr>
            <p:cNvGrpSpPr/>
            <p:nvPr/>
          </p:nvGrpSpPr>
          <p:grpSpPr>
            <a:xfrm>
              <a:off x="803453" y="3648992"/>
              <a:ext cx="6887280" cy="2150162"/>
              <a:chOff x="4337311" y="3289852"/>
              <a:chExt cx="6887280" cy="2150162"/>
            </a:xfrm>
          </p:grpSpPr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id="{76CE334A-70A9-E2CB-9249-AFBFC81692E4}"/>
                  </a:ext>
                </a:extLst>
              </p:cNvPr>
              <p:cNvGrpSpPr/>
              <p:nvPr/>
            </p:nvGrpSpPr>
            <p:grpSpPr>
              <a:xfrm>
                <a:off x="4337311" y="3306779"/>
                <a:ext cx="6887280" cy="2133235"/>
                <a:chOff x="4337311" y="3306779"/>
                <a:chExt cx="6887280" cy="2133235"/>
              </a:xfrm>
            </p:grpSpPr>
            <p:cxnSp>
              <p:nvCxnSpPr>
                <p:cNvPr id="31" name="Straight Arrow Connector 30">
                  <a:extLst>
                    <a:ext uri="{FF2B5EF4-FFF2-40B4-BE49-F238E27FC236}">
                      <a16:creationId xmlns:a16="http://schemas.microsoft.com/office/drawing/2014/main" id="{A1DB9244-03DF-792B-D6ED-1DB5DBF1030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337311" y="5169243"/>
                  <a:ext cx="3723324" cy="0"/>
                </a:xfrm>
                <a:prstGeom prst="straightConnector1">
                  <a:avLst/>
                </a:prstGeom>
                <a:ln w="57150">
                  <a:solidFill>
                    <a:srgbClr val="FF0000"/>
                  </a:solidFill>
                  <a:tailEnd type="triangle"/>
                </a:ln>
              </p:spPr>
              <p:style>
                <a:lnRef idx="3">
                  <a:schemeClr val="accent2"/>
                </a:lnRef>
                <a:fillRef idx="0">
                  <a:schemeClr val="accent2"/>
                </a:fillRef>
                <a:effectRef idx="2">
                  <a:schemeClr val="accent2"/>
                </a:effectRef>
                <a:fontRef idx="minor">
                  <a:schemeClr val="tx1"/>
                </a:fontRef>
              </p:style>
            </p:cxnSp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214EF1D4-AFA4-0017-F295-361D6E46F7D9}"/>
                    </a:ext>
                  </a:extLst>
                </p:cNvPr>
                <p:cNvSpPr txBox="1"/>
                <p:nvPr/>
              </p:nvSpPr>
              <p:spPr>
                <a:xfrm>
                  <a:off x="6728791" y="5070682"/>
                  <a:ext cx="3826565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>
                      <a:solidFill>
                        <a:srgbClr val="FFC000"/>
                      </a:solidFill>
                    </a:rPr>
                    <a:t>              e-</a:t>
                  </a:r>
                </a:p>
              </p:txBody>
            </p:sp>
            <p:grpSp>
              <p:nvGrpSpPr>
                <p:cNvPr id="33" name="Group 32">
                  <a:extLst>
                    <a:ext uri="{FF2B5EF4-FFF2-40B4-BE49-F238E27FC236}">
                      <a16:creationId xmlns:a16="http://schemas.microsoft.com/office/drawing/2014/main" id="{54082B14-6ED9-D0B1-C1F3-5E952C6FD261}"/>
                    </a:ext>
                  </a:extLst>
                </p:cNvPr>
                <p:cNvGrpSpPr/>
                <p:nvPr/>
              </p:nvGrpSpPr>
              <p:grpSpPr>
                <a:xfrm>
                  <a:off x="8060635" y="5070682"/>
                  <a:ext cx="3163956" cy="369332"/>
                  <a:chOff x="7176052" y="3198816"/>
                  <a:chExt cx="3935896" cy="369332"/>
                </a:xfrm>
              </p:grpSpPr>
              <p:cxnSp>
                <p:nvCxnSpPr>
                  <p:cNvPr id="36" name="Straight Arrow Connector 35">
                    <a:extLst>
                      <a:ext uri="{FF2B5EF4-FFF2-40B4-BE49-F238E27FC236}">
                        <a16:creationId xmlns:a16="http://schemas.microsoft.com/office/drawing/2014/main" id="{F80ECDBF-1D6A-38F6-E115-FC6206C33F0F}"/>
                      </a:ext>
                    </a:extLst>
                  </p:cNvPr>
                  <p:cNvCxnSpPr/>
                  <p:nvPr/>
                </p:nvCxnSpPr>
                <p:spPr>
                  <a:xfrm flipH="1">
                    <a:off x="7176052" y="3289852"/>
                    <a:ext cx="3935896" cy="0"/>
                  </a:xfrm>
                  <a:prstGeom prst="straightConnector1">
                    <a:avLst/>
                  </a:prstGeom>
                  <a:ln w="57150">
                    <a:tailEnd type="triangle"/>
                  </a:ln>
                </p:spPr>
                <p:style>
                  <a:lnRef idx="3">
                    <a:schemeClr val="accent1"/>
                  </a:lnRef>
                  <a:fillRef idx="0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7" name="TextBox 36">
                    <a:extLst>
                      <a:ext uri="{FF2B5EF4-FFF2-40B4-BE49-F238E27FC236}">
                        <a16:creationId xmlns:a16="http://schemas.microsoft.com/office/drawing/2014/main" id="{DCF630FC-0B0C-5C84-C030-A37F370E731F}"/>
                      </a:ext>
                    </a:extLst>
                  </p:cNvPr>
                  <p:cNvSpPr txBox="1"/>
                  <p:nvPr/>
                </p:nvSpPr>
                <p:spPr>
                  <a:xfrm>
                    <a:off x="7545861" y="3198816"/>
                    <a:ext cx="377026" cy="369332"/>
                  </a:xfrm>
                  <a:prstGeom prst="rect">
                    <a:avLst/>
                  </a:prstGeom>
                  <a:noFill/>
                  <a:ln w="57150"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dirty="0">
                        <a:ln w="0"/>
                        <a:solidFill>
                          <a:schemeClr val="accent5">
                            <a:lumMod val="40000"/>
                            <a:lumOff val="60000"/>
                          </a:schemeClr>
                        </a:solidFill>
                        <a:effectLst>
                          <a:outerShdw blurRad="38100" dist="25400" dir="5400000" algn="ctr" rotWithShape="0">
                            <a:srgbClr val="6E747A">
                              <a:alpha val="43000"/>
                            </a:srgbClr>
                          </a:outerShdw>
                        </a:effectLst>
                      </a:rPr>
                      <a:t>e</a:t>
                    </a:r>
                    <a:r>
                      <a:rPr lang="en-US" baseline="30000" dirty="0">
                        <a:ln w="0"/>
                        <a:solidFill>
                          <a:schemeClr val="accent5">
                            <a:lumMod val="40000"/>
                            <a:lumOff val="60000"/>
                          </a:schemeClr>
                        </a:solidFill>
                        <a:effectLst>
                          <a:outerShdw blurRad="38100" dist="25400" dir="5400000" algn="ctr" rotWithShape="0">
                            <a:srgbClr val="6E747A">
                              <a:alpha val="43000"/>
                            </a:srgbClr>
                          </a:outerShdw>
                        </a:effectLst>
                      </a:rPr>
                      <a:t>+</a:t>
                    </a:r>
                    <a:endParaRPr lang="en-US" baseline="30000" dirty="0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</a:endParaRPr>
                  </a:p>
                </p:txBody>
              </p:sp>
            </p:grpSp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71BD31F4-3975-F27E-8F3E-ADF76505C514}"/>
                    </a:ext>
                  </a:extLst>
                </p:cNvPr>
                <p:cNvSpPr txBox="1"/>
                <p:nvPr/>
              </p:nvSpPr>
              <p:spPr>
                <a:xfrm>
                  <a:off x="6927571" y="4572002"/>
                  <a:ext cx="1566454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dirty="0"/>
                    <a:t>BUT BDS!</a:t>
                  </a:r>
                </a:p>
              </p:txBody>
            </p:sp>
            <p:cxnSp>
              <p:nvCxnSpPr>
                <p:cNvPr id="35" name="Straight Connector 34">
                  <a:extLst>
                    <a:ext uri="{FF2B5EF4-FFF2-40B4-BE49-F238E27FC236}">
                      <a16:creationId xmlns:a16="http://schemas.microsoft.com/office/drawing/2014/main" id="{424E5971-2A96-5D88-F3BD-F5D72FE8CE36}"/>
                    </a:ext>
                  </a:extLst>
                </p:cNvPr>
                <p:cNvCxnSpPr/>
                <p:nvPr/>
              </p:nvCxnSpPr>
              <p:spPr>
                <a:xfrm flipV="1">
                  <a:off x="4337311" y="3306779"/>
                  <a:ext cx="2793705" cy="1847415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7B87A010-9C2A-D1CF-C401-596F16C4DB1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7131016" y="3289852"/>
                <a:ext cx="4093575" cy="1886916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10BB7516-941F-3E74-BBE0-B121C7806232}"/>
                </a:ext>
              </a:extLst>
            </p:cNvPr>
            <p:cNvGrpSpPr/>
            <p:nvPr/>
          </p:nvGrpSpPr>
          <p:grpSpPr>
            <a:xfrm>
              <a:off x="803453" y="5651956"/>
              <a:ext cx="6927037" cy="369332"/>
              <a:chOff x="4868562" y="1186248"/>
              <a:chExt cx="6243386" cy="369332"/>
            </a:xfrm>
          </p:grpSpPr>
          <p:cxnSp>
            <p:nvCxnSpPr>
              <p:cNvPr id="27" name="Straight Arrow Connector 26">
                <a:extLst>
                  <a:ext uri="{FF2B5EF4-FFF2-40B4-BE49-F238E27FC236}">
                    <a16:creationId xmlns:a16="http://schemas.microsoft.com/office/drawing/2014/main" id="{F3F02405-32E6-D91B-0ECE-C5E1566F5A3F}"/>
                  </a:ext>
                </a:extLst>
              </p:cNvPr>
              <p:cNvCxnSpPr/>
              <p:nvPr/>
            </p:nvCxnSpPr>
            <p:spPr>
              <a:xfrm>
                <a:off x="4868562" y="1495168"/>
                <a:ext cx="6243386" cy="0"/>
              </a:xfrm>
              <a:prstGeom prst="straightConnector1">
                <a:avLst/>
              </a:prstGeom>
              <a:ln>
                <a:headEnd type="triangle"/>
                <a:tailEnd type="triangle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80DDBE31-F9B1-F8A1-47A9-60D468E5F4BD}"/>
                  </a:ext>
                </a:extLst>
              </p:cNvPr>
              <p:cNvSpPr txBox="1"/>
              <p:nvPr/>
            </p:nvSpPr>
            <p:spPr>
              <a:xfrm>
                <a:off x="7484076" y="1186248"/>
                <a:ext cx="64312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2 km</a:t>
                </a:r>
              </a:p>
            </p:txBody>
          </p:sp>
        </p:grpSp>
      </p:grpSp>
      <p:pic>
        <p:nvPicPr>
          <p:cNvPr id="38" name="Picture 37" descr="A picture containing diagram&#10;&#10;Description automatically generated">
            <a:extLst>
              <a:ext uri="{FF2B5EF4-FFF2-40B4-BE49-F238E27FC236}">
                <a16:creationId xmlns:a16="http://schemas.microsoft.com/office/drawing/2014/main" id="{5DBD5258-CA04-7E1F-9FC4-EECEA71F7A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03848" y="3163436"/>
            <a:ext cx="947838" cy="108839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2CF604D-4E32-E61F-E9A9-B1AD30F28A85}"/>
              </a:ext>
            </a:extLst>
          </p:cNvPr>
          <p:cNvSpPr/>
          <p:nvPr/>
        </p:nvSpPr>
        <p:spPr bwMode="auto">
          <a:xfrm>
            <a:off x="2771800" y="1124744"/>
            <a:ext cx="2448272" cy="360040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Arial Unicode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0370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181" name="Rectangle 5"/>
          <p:cNvSpPr>
            <a:spLocks noGrp="1" noChangeArrowheads="1"/>
          </p:cNvSpPr>
          <p:nvPr>
            <p:ph type="title"/>
          </p:nvPr>
        </p:nvSpPr>
        <p:spPr>
          <a:xfrm>
            <a:off x="518120" y="-5680"/>
            <a:ext cx="6934200" cy="9144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/>
              <a:t>Final Remarks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7476" y="6584776"/>
            <a:ext cx="2438400" cy="228600"/>
          </a:xfrm>
        </p:spPr>
        <p:txBody>
          <a:bodyPr/>
          <a:lstStyle/>
          <a:p>
            <a:pPr>
              <a:defRPr/>
            </a:pPr>
            <a:r>
              <a:rPr lang="en-GB"/>
              <a:t>B. Foster - Heraeus - 5/22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FA7499-4D35-CC47-9C18-6CF7809DBF6A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  <p:sp>
        <p:nvSpPr>
          <p:cNvPr id="24" name="文本框 12">
            <a:extLst>
              <a:ext uri="{FF2B5EF4-FFF2-40B4-BE49-F238E27FC236}">
                <a16:creationId xmlns:a16="http://schemas.microsoft.com/office/drawing/2014/main" id="{A1F360AB-DAC3-CE49-90C4-428D49F60077}"/>
              </a:ext>
            </a:extLst>
          </p:cNvPr>
          <p:cNvSpPr txBox="1"/>
          <p:nvPr/>
        </p:nvSpPr>
        <p:spPr>
          <a:xfrm>
            <a:off x="9847053" y="1606456"/>
            <a:ext cx="1631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CN" sz="1800" b="1" dirty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3T &amp; 7.6m</a:t>
            </a:r>
            <a:endParaRPr lang="zh-CN" altLang="en-US" sz="1800" b="1" dirty="0">
              <a:solidFill>
                <a:prstClr val="black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BFFEB74-657C-D846-B41E-7E3AC5F39734}"/>
              </a:ext>
            </a:extLst>
          </p:cNvPr>
          <p:cNvSpPr txBox="1"/>
          <p:nvPr/>
        </p:nvSpPr>
        <p:spPr>
          <a:xfrm>
            <a:off x="127886" y="940327"/>
            <a:ext cx="89086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arenR"/>
            </a:pPr>
            <a:r>
              <a:rPr lang="en-GB" sz="2400" dirty="0">
                <a:solidFill>
                  <a:srgbClr val="FF0000"/>
                </a:solidFill>
              </a:rPr>
              <a:t>We have promised a lot on the applications of L/PWFA to pp. Progress but so far no application in the real world. Credibility not helped by propagating unrealistic timescales.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6C01F90-0DFC-C175-060A-9BC5CE73BC58}"/>
              </a:ext>
            </a:extLst>
          </p:cNvPr>
          <p:cNvSpPr txBox="1"/>
          <p:nvPr/>
        </p:nvSpPr>
        <p:spPr>
          <a:xfrm>
            <a:off x="107504" y="2132856"/>
            <a:ext cx="902379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arenR" startAt="2"/>
            </a:pPr>
            <a:r>
              <a:rPr lang="en-GB" sz="2400" dirty="0">
                <a:solidFill>
                  <a:srgbClr val="FF0000"/>
                </a:solidFill>
              </a:rPr>
              <a:t>Afterburners etc. have to accept beam parameters from conventional machines. Proper proposal for PWFA collider needs to start from </a:t>
            </a:r>
            <a:r>
              <a:rPr lang="en-GB" sz="2400" i="1" dirty="0">
                <a:solidFill>
                  <a:srgbClr val="FF0000"/>
                </a:solidFill>
              </a:rPr>
              <a:t>tabula rasa</a:t>
            </a:r>
            <a:r>
              <a:rPr lang="en-GB" sz="2400" dirty="0">
                <a:solidFill>
                  <a:srgbClr val="FF0000"/>
                </a:solidFill>
              </a:rPr>
              <a:t> to optimise  bunch numbers &amp; structure, currents etc. Shorten BDS – plasma lenses?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E59DAAB-9352-6116-B6A0-9FA4828F658F}"/>
              </a:ext>
            </a:extLst>
          </p:cNvPr>
          <p:cNvSpPr txBox="1"/>
          <p:nvPr/>
        </p:nvSpPr>
        <p:spPr>
          <a:xfrm>
            <a:off x="107504" y="4542219"/>
            <a:ext cx="89289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arenR" startAt="5"/>
            </a:pPr>
            <a:r>
              <a:rPr lang="en-GB" sz="2400" dirty="0">
                <a:solidFill>
                  <a:srgbClr val="FF0000"/>
                </a:solidFill>
              </a:rPr>
              <a:t>Positrons! Some distance from a solution that could be applied to a real machine. FACET-II!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99E092E-AF2B-6422-193D-54CA352A4B22}"/>
              </a:ext>
            </a:extLst>
          </p:cNvPr>
          <p:cNvSpPr txBox="1"/>
          <p:nvPr/>
        </p:nvSpPr>
        <p:spPr>
          <a:xfrm>
            <a:off x="107504" y="5334307"/>
            <a:ext cx="89289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arenR" startAt="6"/>
            </a:pPr>
            <a:r>
              <a:rPr lang="en-GB" sz="2400" dirty="0">
                <a:solidFill>
                  <a:srgbClr val="FF0000"/>
                </a:solidFill>
              </a:rPr>
              <a:t>Maybe hybrid solutions – either with conventional or structure acceleration – or </a:t>
            </a:r>
            <a:r>
              <a:rPr lang="en-GB" sz="2400" dirty="0">
                <a:solidFill>
                  <a:srgbClr val="FF0000"/>
                </a:solidFill>
                <a:latin typeface="Symbol" pitchFamily="2" charset="2"/>
              </a:rPr>
              <a:t>gg </a:t>
            </a:r>
            <a:r>
              <a:rPr lang="en-GB" sz="2400" dirty="0">
                <a:solidFill>
                  <a:srgbClr val="FF0000"/>
                </a:solidFill>
              </a:rPr>
              <a:t>- are the way forward?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F1397EB-43DC-8B9B-51FC-58896248F30C}"/>
              </a:ext>
            </a:extLst>
          </p:cNvPr>
          <p:cNvSpPr txBox="1"/>
          <p:nvPr/>
        </p:nvSpPr>
        <p:spPr>
          <a:xfrm>
            <a:off x="107504" y="6063679"/>
            <a:ext cx="89289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arenR" startAt="7"/>
            </a:pPr>
            <a:r>
              <a:rPr lang="en-GB" sz="2400" dirty="0">
                <a:solidFill>
                  <a:srgbClr val="FF0000"/>
                </a:solidFill>
              </a:rPr>
              <a:t>For </a:t>
            </a:r>
            <a:r>
              <a:rPr lang="en-GB" sz="2400" dirty="0" err="1">
                <a:solidFill>
                  <a:srgbClr val="FF0000"/>
                </a:solidFill>
              </a:rPr>
              <a:t>e</a:t>
            </a:r>
            <a:r>
              <a:rPr lang="en-GB" sz="2400" baseline="30000" dirty="0" err="1">
                <a:solidFill>
                  <a:srgbClr val="FF0000"/>
                </a:solidFill>
              </a:rPr>
              <a:t>+</a:t>
            </a:r>
            <a:r>
              <a:rPr lang="en-GB" sz="2400" dirty="0" err="1">
                <a:solidFill>
                  <a:srgbClr val="FF0000"/>
                </a:solidFill>
              </a:rPr>
              <a:t>e</a:t>
            </a:r>
            <a:r>
              <a:rPr lang="en-GB" sz="2400" baseline="30000" dirty="0">
                <a:solidFill>
                  <a:srgbClr val="FF0000"/>
                </a:solidFill>
              </a:rPr>
              <a:t>-</a:t>
            </a:r>
            <a:r>
              <a:rPr lang="en-GB" sz="2400" dirty="0">
                <a:solidFill>
                  <a:srgbClr val="FF0000"/>
                </a:solidFill>
              </a:rPr>
              <a:t> particle physicists – boosted systems don’t bite! 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CFEF034-49CD-42A6-1B4B-436019432403}"/>
              </a:ext>
            </a:extLst>
          </p:cNvPr>
          <p:cNvSpPr txBox="1"/>
          <p:nvPr/>
        </p:nvSpPr>
        <p:spPr>
          <a:xfrm>
            <a:off x="107504" y="3687415"/>
            <a:ext cx="89289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arenR" startAt="3"/>
            </a:pPr>
            <a:r>
              <a:rPr lang="en-GB" sz="2400" dirty="0">
                <a:solidFill>
                  <a:srgbClr val="FF0000"/>
                </a:solidFill>
              </a:rPr>
              <a:t>24/7 reliability! Long periods – weeks - of stable operation!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AFAF958-D7D3-B0C8-4BA9-D70FC6321232}"/>
              </a:ext>
            </a:extLst>
          </p:cNvPr>
          <p:cNvSpPr txBox="1"/>
          <p:nvPr/>
        </p:nvSpPr>
        <p:spPr>
          <a:xfrm>
            <a:off x="107504" y="4119463"/>
            <a:ext cx="89289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arenR" startAt="4"/>
            </a:pPr>
            <a:r>
              <a:rPr lang="en-GB" sz="2400" dirty="0">
                <a:solidFill>
                  <a:srgbClr val="FF0000"/>
                </a:solidFill>
              </a:rPr>
              <a:t>High power/repetition rate/efficiency! 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9748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oxford_log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981" y="152400"/>
            <a:ext cx="715929" cy="868660"/>
          </a:xfrm>
          <a:prstGeom prst="rect">
            <a:avLst/>
          </a:prstGeom>
        </p:spPr>
      </p:pic>
      <p:pic>
        <p:nvPicPr>
          <p:cNvPr id="9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3A7D7733-CFCB-AD7C-6E82-C9F563D969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4248" y="68062"/>
            <a:ext cx="2279650" cy="609600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685FB2-3B0D-06BA-24BD-F402D8A91F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9512" y="6196624"/>
            <a:ext cx="2667000" cy="457200"/>
          </a:xfrm>
        </p:spPr>
        <p:txBody>
          <a:bodyPr/>
          <a:lstStyle/>
          <a:p>
            <a:pPr>
              <a:defRPr/>
            </a:pPr>
            <a:r>
              <a:rPr lang="en-GB"/>
              <a:t>B. Foster - Heraeus - 5/22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F7F2C4-568F-F4F6-306B-1D1C4E68CC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B05583-F136-1B49-9B95-810A55B4401F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  <p:sp>
        <p:nvSpPr>
          <p:cNvPr id="10" name="Rectangle 5">
            <a:extLst>
              <a:ext uri="{FF2B5EF4-FFF2-40B4-BE49-F238E27FC236}">
                <a16:creationId xmlns:a16="http://schemas.microsoft.com/office/drawing/2014/main" id="{46B013A4-55CD-8A25-6B05-3580702C4D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584" y="-171400"/>
            <a:ext cx="5976664" cy="9144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rgbClr val="23346C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23346C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23346C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23346C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23346C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23346C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23346C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23346C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23346C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 lvl="0" eaLnBrk="1" fontAlgn="ctr" hangingPunct="1">
              <a:defRPr/>
            </a:pPr>
            <a:r>
              <a:rPr lang="en-US" sz="3600" kern="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   </a:t>
            </a:r>
          </a:p>
          <a:p>
            <a:pPr lvl="0" eaLnBrk="1" fontAlgn="ctr" hangingPunct="1">
              <a:defRPr/>
            </a:pPr>
            <a:r>
              <a:rPr lang="en-GB" sz="2800" dirty="0"/>
              <a:t>A Final Thought</a:t>
            </a:r>
          </a:p>
          <a:p>
            <a:pPr lvl="0" algn="l" eaLnBrk="1" fontAlgn="ctr" hangingPunct="1">
              <a:defRPr/>
            </a:pPr>
            <a:endParaRPr lang="en-US" sz="2800" kern="0" dirty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pic>
        <p:nvPicPr>
          <p:cNvPr id="8" name="Picture 7" descr="A picture containing tree, sky, outdoor, house&#10;&#10;Description automatically generated">
            <a:extLst>
              <a:ext uri="{FF2B5EF4-FFF2-40B4-BE49-F238E27FC236}">
                <a16:creationId xmlns:a16="http://schemas.microsoft.com/office/drawing/2014/main" id="{51A0E401-E562-88F1-BC45-B8002600FD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33347" y="594312"/>
            <a:ext cx="6292404" cy="443550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A654EA8-7322-B351-A4B3-276960DEA81F}"/>
              </a:ext>
            </a:extLst>
          </p:cNvPr>
          <p:cNvSpPr txBox="1"/>
          <p:nvPr/>
        </p:nvSpPr>
        <p:spPr>
          <a:xfrm>
            <a:off x="107504" y="5013176"/>
            <a:ext cx="89289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1F296A"/>
                </a:solidFill>
              </a:rPr>
              <a:t>Konrad Adenauer:</a:t>
            </a:r>
            <a:r>
              <a:rPr lang="en-GB" sz="2400" dirty="0">
                <a:solidFill>
                  <a:srgbClr val="FF0000"/>
                </a:solidFill>
              </a:rPr>
              <a:t> </a:t>
            </a:r>
            <a:r>
              <a:rPr lang="en-US" sz="2400" dirty="0">
                <a:solidFill>
                  <a:srgbClr val="1F296A"/>
                </a:solidFill>
              </a:rPr>
              <a:t>“When everybody else thinks it is the end, we have to begin.”</a:t>
            </a:r>
          </a:p>
        </p:txBody>
      </p:sp>
      <p:pic>
        <p:nvPicPr>
          <p:cNvPr id="21506" name="Picture 2" descr="Konrad Adenauer: Kanzler nahm Methamphetamin – und 15 Schlafmittel - WELT">
            <a:extLst>
              <a:ext uri="{FF2B5EF4-FFF2-40B4-BE49-F238E27FC236}">
                <a16:creationId xmlns:a16="http://schemas.microsoft.com/office/drawing/2014/main" id="{652BDE24-89B9-44BD-862B-166E761592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3729" y="864096"/>
            <a:ext cx="1960759" cy="1916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CF8D13C-A552-6AAB-F6BE-1FD5F734F625}"/>
              </a:ext>
            </a:extLst>
          </p:cNvPr>
          <p:cNvSpPr txBox="1"/>
          <p:nvPr/>
        </p:nvSpPr>
        <p:spPr>
          <a:xfrm>
            <a:off x="107504" y="5857527"/>
            <a:ext cx="89289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rgbClr val="1F296A"/>
                </a:solidFill>
              </a:rPr>
              <a:t>Acknowledgements &amp; thanks: R. D’Arcy, C. </a:t>
            </a:r>
            <a:r>
              <a:rPr lang="en-GB" sz="1400" dirty="0" err="1">
                <a:solidFill>
                  <a:srgbClr val="1F296A"/>
                </a:solidFill>
              </a:rPr>
              <a:t>Lindstrøm</a:t>
            </a:r>
            <a:r>
              <a:rPr lang="en-GB" sz="1400" dirty="0">
                <a:solidFill>
                  <a:srgbClr val="1F296A"/>
                </a:solidFill>
              </a:rPr>
              <a:t>, J. </a:t>
            </a:r>
            <a:r>
              <a:rPr lang="en-GB" sz="1400" dirty="0" err="1">
                <a:solidFill>
                  <a:srgbClr val="1F296A"/>
                </a:solidFill>
              </a:rPr>
              <a:t>Osterhoff</a:t>
            </a:r>
            <a:r>
              <a:rPr lang="en-GB" sz="1400" dirty="0">
                <a:solidFill>
                  <a:srgbClr val="1F296A"/>
                </a:solidFill>
              </a:rPr>
              <a:t>. </a:t>
            </a:r>
            <a:endParaRPr lang="en-US" sz="1400" dirty="0">
              <a:solidFill>
                <a:srgbClr val="1F296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2252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222981" y="762000"/>
            <a:ext cx="8921019" cy="5249662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en-US" sz="1800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dirty="0"/>
              <a:t>An obvious use of L/PWFA – intrinsically tiny “feature-size” promises intrinsically excellent 6D emittance – low energy, no staging required. But archetypically the area where reliability crucial. Some applications need low rep. rate.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dirty="0"/>
              <a:t>What is state of art? </a:t>
            </a:r>
            <a:endParaRPr lang="en-US" sz="2400" dirty="0">
              <a:latin typeface="Arial" charset="0"/>
              <a:ea typeface="ＭＳ Ｐゴシック" charset="0"/>
              <a:cs typeface="Arial Unicode MS" charset="0"/>
            </a:endParaRPr>
          </a:p>
        </p:txBody>
      </p:sp>
      <p:pic>
        <p:nvPicPr>
          <p:cNvPr id="6" name="Picture 5" descr="oxford_log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981" y="152400"/>
            <a:ext cx="715929" cy="868660"/>
          </a:xfrm>
          <a:prstGeom prst="rect">
            <a:avLst/>
          </a:prstGeom>
        </p:spPr>
      </p:pic>
      <p:pic>
        <p:nvPicPr>
          <p:cNvPr id="9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3A7D7733-CFCB-AD7C-6E82-C9F563D969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4248" y="68062"/>
            <a:ext cx="2279650" cy="609600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685FB2-3B0D-06BA-24BD-F402D8A91F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B. Foster - Heraeus - 5/22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F7F2C4-568F-F4F6-306B-1D1C4E68CC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B05583-F136-1B49-9B95-810A55B4401F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0FEC48CE-0D74-E8CA-3402-8B5F3C4996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552" y="0"/>
            <a:ext cx="6934200" cy="9144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rgbClr val="23346C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23346C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23346C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23346C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23346C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23346C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23346C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23346C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23346C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 eaLnBrk="1" hangingPunct="1">
              <a:defRPr/>
            </a:pPr>
            <a:r>
              <a:rPr lang="en-US" altLang="ja-JP" kern="0" dirty="0"/>
              <a:t>Injectors</a:t>
            </a:r>
          </a:p>
        </p:txBody>
      </p:sp>
      <p:pic>
        <p:nvPicPr>
          <p:cNvPr id="10" name="Picture 9" descr="Table&#10;&#10;Description automatically generated">
            <a:extLst>
              <a:ext uri="{FF2B5EF4-FFF2-40B4-BE49-F238E27FC236}">
                <a16:creationId xmlns:a16="http://schemas.microsoft.com/office/drawing/2014/main" id="{BDC634DA-0EA8-E99F-9CE0-6AB2D44F56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48120" y="1932485"/>
            <a:ext cx="4587125" cy="4865214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3F1A935-1633-3B55-2343-A28F21FBE897}"/>
              </a:ext>
            </a:extLst>
          </p:cNvPr>
          <p:cNvSpPr/>
          <p:nvPr/>
        </p:nvSpPr>
        <p:spPr>
          <a:xfrm>
            <a:off x="3347864" y="5301208"/>
            <a:ext cx="5050787" cy="50298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3ACC7C3-BE1E-DB92-E125-DF05A30C296A}"/>
              </a:ext>
            </a:extLst>
          </p:cNvPr>
          <p:cNvSpPr txBox="1"/>
          <p:nvPr/>
        </p:nvSpPr>
        <p:spPr>
          <a:xfrm>
            <a:off x="1172385" y="3912341"/>
            <a:ext cx="2475735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/>
              <a:t>Plasma-Based Particle Sources, </a:t>
            </a:r>
          </a:p>
          <a:p>
            <a:r>
              <a:rPr lang="en-GB" sz="1100" dirty="0"/>
              <a:t>Fuchs et al., Snowmass2021, </a:t>
            </a:r>
          </a:p>
          <a:p>
            <a:r>
              <a:rPr lang="en-GB" sz="1100" dirty="0"/>
              <a:t>arXiv:2203.08379 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0602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4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4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222981" y="762000"/>
            <a:ext cx="9067800" cy="5249662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en-US" sz="1800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dirty="0"/>
              <a:t>Perhaps most obvious use of L/PWFA – intrinsically tiny “feature-size” promises intrinsically excellent 6D emittance – low energy, no staging required. But archetypically the area where reliability crucial.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dirty="0"/>
              <a:t>What is state of art? </a:t>
            </a:r>
            <a:endParaRPr lang="en-US" sz="2400" dirty="0">
              <a:latin typeface="Arial" charset="0"/>
              <a:ea typeface="ＭＳ Ｐゴシック" charset="0"/>
              <a:cs typeface="Arial Unicode MS" charset="0"/>
            </a:endParaRPr>
          </a:p>
        </p:txBody>
      </p:sp>
      <p:pic>
        <p:nvPicPr>
          <p:cNvPr id="6" name="Picture 5" descr="oxford_log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981" y="152400"/>
            <a:ext cx="715929" cy="868660"/>
          </a:xfrm>
          <a:prstGeom prst="rect">
            <a:avLst/>
          </a:prstGeom>
        </p:spPr>
      </p:pic>
      <p:pic>
        <p:nvPicPr>
          <p:cNvPr id="9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3A7D7733-CFCB-AD7C-6E82-C9F563D969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4248" y="68062"/>
            <a:ext cx="2279650" cy="609600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685FB2-3B0D-06BA-24BD-F402D8A91F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B. Foster - Heraeus - 5/22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F7F2C4-568F-F4F6-306B-1D1C4E68CC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B05583-F136-1B49-9B95-810A55B4401F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0FEC48CE-0D74-E8CA-3402-8B5F3C4996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552" y="0"/>
            <a:ext cx="6934200" cy="9144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rgbClr val="23346C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23346C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23346C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23346C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23346C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23346C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23346C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23346C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23346C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 eaLnBrk="1" hangingPunct="1">
              <a:defRPr/>
            </a:pPr>
            <a:r>
              <a:rPr lang="en-US" altLang="ja-JP" kern="0" dirty="0"/>
              <a:t>Injectors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7FB05CC-2A62-7524-8269-17B12F7FDF30}"/>
              </a:ext>
            </a:extLst>
          </p:cNvPr>
          <p:cNvGrpSpPr/>
          <p:nvPr/>
        </p:nvGrpSpPr>
        <p:grpSpPr>
          <a:xfrm>
            <a:off x="323528" y="4251181"/>
            <a:ext cx="8496944" cy="2232458"/>
            <a:chOff x="0" y="1945381"/>
            <a:chExt cx="12421312" cy="4128060"/>
          </a:xfrm>
        </p:grpSpPr>
        <p:pic>
          <p:nvPicPr>
            <p:cNvPr id="14" name="Picture 13" descr="A screenshot of a computer&#10;&#10;Description automatically generated with medium confidence">
              <a:extLst>
                <a:ext uri="{FF2B5EF4-FFF2-40B4-BE49-F238E27FC236}">
                  <a16:creationId xmlns:a16="http://schemas.microsoft.com/office/drawing/2014/main" id="{42852715-116E-AE15-E38B-166F33FE590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1945381"/>
              <a:ext cx="12192000" cy="2967238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7F2ADFC-DE95-F965-13B9-440C2919ABDF}"/>
                </a:ext>
              </a:extLst>
            </p:cNvPr>
            <p:cNvSpPr txBox="1"/>
            <p:nvPr/>
          </p:nvSpPr>
          <p:spPr>
            <a:xfrm>
              <a:off x="7148282" y="4992128"/>
              <a:ext cx="5273030" cy="10813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dirty="0"/>
                <a:t>L. </a:t>
              </a:r>
              <a:r>
                <a:rPr lang="en-GB" sz="1200" dirty="0" err="1"/>
                <a:t>Rovige</a:t>
              </a:r>
              <a:r>
                <a:rPr lang="en-GB" sz="1200" dirty="0"/>
                <a:t> et al., Phys. Plasmas 28, 033105 (2021)</a:t>
              </a:r>
            </a:p>
            <a:p>
              <a:endParaRPr lang="en-US" dirty="0"/>
            </a:p>
          </p:txBody>
        </p:sp>
      </p:grpSp>
      <p:pic>
        <p:nvPicPr>
          <p:cNvPr id="16" name="Picture 15" descr="A picture containing text, sky, different, line&#10;&#10;Description automatically generated">
            <a:extLst>
              <a:ext uri="{FF2B5EF4-FFF2-40B4-BE49-F238E27FC236}">
                <a16:creationId xmlns:a16="http://schemas.microsoft.com/office/drawing/2014/main" id="{03E7F574-4C48-A9EF-2AA9-4E8ADF38CF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95600" y="2008460"/>
            <a:ext cx="3515765" cy="2140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24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ja-JP" dirty="0"/>
              <a:t>CEPC Accelerator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B. Foster - Heraeus - 5/22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FA7499-4D35-CC47-9C18-6CF7809DBF6A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F500568-081F-FA4C-A7ED-FF0D799B36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048" y="980728"/>
            <a:ext cx="8316416" cy="5469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0019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181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CEPC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B. Foster - Heraeus - 5/22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FA7499-4D35-CC47-9C18-6CF7809DBF6A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A3FCDAF-DEE3-A241-B04D-B7D826A277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158" y="1052736"/>
            <a:ext cx="7753250" cy="526606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5948E39-BFB6-C54D-A2DD-1E36AA8584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4168" y="883444"/>
            <a:ext cx="2857500" cy="2413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4F1B719-D7C5-D746-AD83-AC47BDE7AC60}"/>
              </a:ext>
            </a:extLst>
          </p:cNvPr>
          <p:cNvSpPr txBox="1"/>
          <p:nvPr/>
        </p:nvSpPr>
        <p:spPr>
          <a:xfrm>
            <a:off x="2555776" y="2780928"/>
            <a:ext cx="123783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m  tunnel</a:t>
            </a:r>
          </a:p>
          <a:p>
            <a:r>
              <a:rPr lang="en-US" dirty="0">
                <a:solidFill>
                  <a:srgbClr val="FF0000"/>
                </a:solidFill>
              </a:rPr>
              <a:t>/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CE36189-E0C0-4FE2-5E8D-7C521CD54CDD}"/>
              </a:ext>
            </a:extLst>
          </p:cNvPr>
          <p:cNvSpPr txBox="1"/>
          <p:nvPr/>
        </p:nvSpPr>
        <p:spPr>
          <a:xfrm>
            <a:off x="146756" y="4797152"/>
            <a:ext cx="356114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>
                <a:solidFill>
                  <a:srgbClr val="FF0000"/>
                </a:solidFill>
              </a:rPr>
              <a:t>BUT – </a:t>
            </a:r>
            <a:r>
              <a:rPr lang="en-GB" sz="1800" dirty="0" err="1">
                <a:solidFill>
                  <a:srgbClr val="FF0000"/>
                </a:solidFill>
              </a:rPr>
              <a:t>Linacs</a:t>
            </a:r>
            <a:r>
              <a:rPr lang="en-GB" sz="1800" dirty="0">
                <a:solidFill>
                  <a:srgbClr val="FF0000"/>
                </a:solidFill>
              </a:rPr>
              <a:t> are </a:t>
            </a:r>
          </a:p>
          <a:p>
            <a:r>
              <a:rPr lang="en-GB" sz="1800" dirty="0">
                <a:solidFill>
                  <a:srgbClr val="FF0000"/>
                </a:solidFill>
              </a:rPr>
              <a:t>very expensive –</a:t>
            </a:r>
          </a:p>
          <a:p>
            <a:r>
              <a:rPr lang="en-GB" sz="1800" dirty="0">
                <a:solidFill>
                  <a:srgbClr val="FF0000"/>
                </a:solidFill>
              </a:rPr>
              <a:t>this is essentially 1*XFEL.</a:t>
            </a:r>
          </a:p>
          <a:p>
            <a:r>
              <a:rPr lang="en-GB" sz="1800" dirty="0">
                <a:solidFill>
                  <a:srgbClr val="FF0000"/>
                </a:solidFill>
              </a:rPr>
              <a:t>Injecting into Booster at </a:t>
            </a:r>
          </a:p>
          <a:p>
            <a:r>
              <a:rPr lang="en-GB" sz="1800" dirty="0">
                <a:solidFill>
                  <a:srgbClr val="FF0000"/>
                </a:solidFill>
              </a:rPr>
              <a:t>such low energy is a pain!</a:t>
            </a:r>
            <a:endParaRPr lang="en-US" sz="1800" dirty="0">
              <a:solidFill>
                <a:srgbClr val="FF0000"/>
              </a:solidFill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BFEA2E0-F20E-0B23-AF4B-5F40493A194F}"/>
              </a:ext>
            </a:extLst>
          </p:cNvPr>
          <p:cNvCxnSpPr>
            <a:cxnSpLocks/>
          </p:cNvCxnSpPr>
          <p:nvPr/>
        </p:nvCxnSpPr>
        <p:spPr bwMode="auto">
          <a:xfrm>
            <a:off x="2953642" y="3284984"/>
            <a:ext cx="898278" cy="6097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3CB7643-9C86-A894-DA6B-B0E2B708B6A6}"/>
              </a:ext>
            </a:extLst>
          </p:cNvPr>
          <p:cNvGrpSpPr/>
          <p:nvPr/>
        </p:nvGrpSpPr>
        <p:grpSpPr>
          <a:xfrm>
            <a:off x="1547664" y="1268760"/>
            <a:ext cx="470000" cy="648072"/>
            <a:chOff x="1547664" y="1268760"/>
            <a:chExt cx="470000" cy="648072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B6E1D174-800A-8BA1-CA9A-181188A9FC47}"/>
                </a:ext>
              </a:extLst>
            </p:cNvPr>
            <p:cNvCxnSpPr/>
            <p:nvPr/>
          </p:nvCxnSpPr>
          <p:spPr bwMode="auto">
            <a:xfrm flipV="1">
              <a:off x="1619672" y="1628800"/>
              <a:ext cx="288032" cy="288032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23A2214-082E-6CF4-EAA0-F6F726A3BB19}"/>
                </a:ext>
              </a:extLst>
            </p:cNvPr>
            <p:cNvSpPr txBox="1"/>
            <p:nvPr/>
          </p:nvSpPr>
          <p:spPr>
            <a:xfrm>
              <a:off x="1547664" y="1268760"/>
              <a:ext cx="47000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20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18150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181" name="Rectangle 5"/>
          <p:cNvSpPr>
            <a:spLocks noGrp="1" noChangeArrowheads="1"/>
          </p:cNvSpPr>
          <p:nvPr>
            <p:ph type="title"/>
          </p:nvPr>
        </p:nvSpPr>
        <p:spPr>
          <a:xfrm>
            <a:off x="1447800" y="-149696"/>
            <a:ext cx="6934200" cy="9144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/>
              <a:t>CEPC PWFA </a:t>
            </a:r>
            <a:r>
              <a:rPr lang="en-US" dirty="0" err="1"/>
              <a:t>Linac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B. Foster - Heraeus - 5/22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FA7499-4D35-CC47-9C18-6CF7809DBF6A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02012454-59BC-D3D9-E00D-FD250CC3AC50}"/>
              </a:ext>
            </a:extLst>
          </p:cNvPr>
          <p:cNvGrpSpPr/>
          <p:nvPr/>
        </p:nvGrpSpPr>
        <p:grpSpPr>
          <a:xfrm>
            <a:off x="934690" y="476672"/>
            <a:ext cx="6789911" cy="3768927"/>
            <a:chOff x="934690" y="764704"/>
            <a:chExt cx="6789911" cy="3768927"/>
          </a:xfrm>
        </p:grpSpPr>
        <p:pic>
          <p:nvPicPr>
            <p:cNvPr id="5" name="Picture 4" descr="Timeline&#10;&#10;Description automatically generated">
              <a:extLst>
                <a:ext uri="{FF2B5EF4-FFF2-40B4-BE49-F238E27FC236}">
                  <a16:creationId xmlns:a16="http://schemas.microsoft.com/office/drawing/2014/main" id="{81789735-BECD-8C97-980A-006F3DE4D09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34690" y="764704"/>
              <a:ext cx="6789911" cy="3768927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46D2FAB3-F1CF-1E9D-7ED5-6F64C42355CB}"/>
                </a:ext>
              </a:extLst>
            </p:cNvPr>
            <p:cNvSpPr/>
            <p:nvPr/>
          </p:nvSpPr>
          <p:spPr bwMode="auto">
            <a:xfrm>
              <a:off x="4932040" y="4221088"/>
              <a:ext cx="2664296" cy="312543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ctr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ＭＳ Ｐゴシック" charset="0"/>
                <a:cs typeface="Arial Unicode MS" charset="0"/>
              </a:endParaRPr>
            </a:p>
          </p:txBody>
        </p:sp>
      </p:grpSp>
      <p:sp>
        <p:nvSpPr>
          <p:cNvPr id="28" name="Rectangle 5">
            <a:extLst>
              <a:ext uri="{FF2B5EF4-FFF2-40B4-BE49-F238E27FC236}">
                <a16:creationId xmlns:a16="http://schemas.microsoft.com/office/drawing/2014/main" id="{2A19D6AF-8FD9-166A-95F8-1084222397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2981" y="3858344"/>
            <a:ext cx="6345920" cy="2709144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23346C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 b="1">
                <a:solidFill>
                  <a:schemeClr val="folHlink"/>
                </a:solidFill>
                <a:latin typeface="+mn-lt"/>
                <a:ea typeface="Arial Unicode MS" charset="0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Arial Unicode MS" charset="0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Arial Unicode MS" charset="0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Arial Unicode MS" charset="0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Arial Unicode MS" charset="0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Arial Unicode MS" charset="0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Arial Unicode MS" charset="0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Arial Unicode MS" charset="0"/>
                <a:cs typeface="+mn-cs"/>
              </a:defRPr>
            </a:lvl9pPr>
          </a:lstStyle>
          <a:p>
            <a:pPr eaLnBrk="1" hangingPunct="1">
              <a:lnSpc>
                <a:spcPct val="80000"/>
              </a:lnSpc>
            </a:pPr>
            <a:endParaRPr lang="en-US" sz="1800" kern="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kern="0" dirty="0"/>
              <a:t>e</a:t>
            </a:r>
            <a:r>
              <a:rPr lang="en-US" sz="1800" kern="0" baseline="30000" dirty="0"/>
              <a:t>-</a:t>
            </a:r>
            <a:r>
              <a:rPr lang="en-US" sz="1800" kern="0" dirty="0"/>
              <a:t> run at low Transformer ratio 1 – 1.5 – </a:t>
            </a:r>
          </a:p>
          <a:p>
            <a:pPr marL="0" indent="0">
              <a:buNone/>
            </a:pPr>
            <a:r>
              <a:rPr lang="en-US" sz="1800" kern="0" dirty="0"/>
              <a:t>some concern that beams unstable to small </a:t>
            </a:r>
          </a:p>
          <a:p>
            <a:pPr marL="0" indent="0">
              <a:buNone/>
            </a:pPr>
            <a:r>
              <a:rPr lang="en-US" sz="1800" kern="0" dirty="0"/>
              <a:t>offsets and enhanced hosing instability </a:t>
            </a:r>
          </a:p>
          <a:p>
            <a:pPr marL="0" indent="0">
              <a:buNone/>
            </a:pPr>
            <a:r>
              <a:rPr lang="en-US" sz="1800" kern="0" dirty="0"/>
              <a:t>– under study. </a:t>
            </a:r>
          </a:p>
          <a:p>
            <a:r>
              <a:rPr lang="en-US" sz="1800" kern="0" dirty="0"/>
              <a:t>Uniquely useful for green-field site – </a:t>
            </a:r>
            <a:r>
              <a:rPr lang="en-US" sz="1800" kern="0" dirty="0" err="1"/>
              <a:t>FCCee</a:t>
            </a:r>
            <a:r>
              <a:rPr lang="en-US" sz="1800" kern="0" dirty="0"/>
              <a:t>? No.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kern="0" dirty="0"/>
              <a:t>But e</a:t>
            </a:r>
            <a:r>
              <a:rPr lang="en-US" sz="1800" kern="0" baseline="30000" dirty="0"/>
              <a:t>+</a:t>
            </a:r>
            <a:r>
              <a:rPr lang="en-US" sz="1800" kern="0" dirty="0"/>
              <a:t>? Linear wakes can </a:t>
            </a:r>
            <a:r>
              <a:rPr lang="en-US" sz="1800" kern="0" dirty="0" err="1"/>
              <a:t>symmetrise</a:t>
            </a:r>
            <a:r>
              <a:rPr lang="en-US" sz="1800" kern="0" dirty="0"/>
              <a:t> e</a:t>
            </a:r>
            <a:r>
              <a:rPr lang="en-US" sz="1800" kern="0" baseline="30000" dirty="0"/>
              <a:t>+</a:t>
            </a:r>
            <a:r>
              <a:rPr lang="en-US" sz="1800" kern="0" dirty="0"/>
              <a:t>/</a:t>
            </a:r>
            <a:r>
              <a:rPr lang="en-US" sz="1800" kern="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e</a:t>
            </a:r>
            <a:r>
              <a:rPr lang="en-US" sz="1800" kern="0" baseline="300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- </a:t>
            </a:r>
            <a:r>
              <a:rPr lang="en-US" sz="1800" kern="0" dirty="0">
                <a:solidFill>
                  <a:srgbClr val="1F296A"/>
                </a:solidFill>
                <a:latin typeface="Arial" charset="0"/>
                <a:ea typeface="ＭＳ Ｐゴシック" charset="0"/>
              </a:rPr>
              <a:t>but only </a:t>
            </a:r>
          </a:p>
          <a:p>
            <a:pPr marL="0" indent="0">
              <a:buNone/>
            </a:pPr>
            <a:r>
              <a:rPr lang="en-US" sz="1800" kern="0" dirty="0">
                <a:solidFill>
                  <a:srgbClr val="1F296A"/>
                </a:solidFill>
                <a:latin typeface="Arial" charset="0"/>
                <a:ea typeface="ＭＳ Ｐゴシック" charset="0"/>
              </a:rPr>
              <a:t>with low efficiency, high emittance, low gradient. Non-linear?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kern="0" dirty="0">
              <a:solidFill>
                <a:schemeClr val="accent6"/>
              </a:solidFill>
              <a:latin typeface="Arial" charset="0"/>
              <a:ea typeface="ＭＳ Ｐゴシック" charset="0"/>
            </a:endParaRPr>
          </a:p>
          <a:p>
            <a:pPr marL="0" indent="0">
              <a:buNone/>
            </a:pPr>
            <a:endParaRPr lang="en-US" sz="1800" kern="0" baseline="30000" dirty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kern="0" dirty="0">
              <a:latin typeface="Arial" charset="0"/>
              <a:ea typeface="ＭＳ Ｐゴシック" charset="0"/>
              <a:cs typeface="Arial Unicode MS" charset="0"/>
            </a:endParaRPr>
          </a:p>
        </p:txBody>
      </p:sp>
      <p:pic>
        <p:nvPicPr>
          <p:cNvPr id="11" name="Picture 10" descr="Text, whiteboard&#10;&#10;Description automatically generated">
            <a:extLst>
              <a:ext uri="{FF2B5EF4-FFF2-40B4-BE49-F238E27FC236}">
                <a16:creationId xmlns:a16="http://schemas.microsoft.com/office/drawing/2014/main" id="{53F8DE59-83DC-B757-8503-708461B12E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53032" y="3501008"/>
            <a:ext cx="2727480" cy="2924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329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2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2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181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Positron acceleration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B. Foster - Heraeus - 5/22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FA7499-4D35-CC47-9C18-6CF7809DBF6A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sp>
        <p:nvSpPr>
          <p:cNvPr id="28" name="Rectangle 5">
            <a:extLst>
              <a:ext uri="{FF2B5EF4-FFF2-40B4-BE49-F238E27FC236}">
                <a16:creationId xmlns:a16="http://schemas.microsoft.com/office/drawing/2014/main" id="{2A19D6AF-8FD9-166A-95F8-1084222397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27984" y="692696"/>
            <a:ext cx="4781067" cy="1759272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23346C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 b="1">
                <a:solidFill>
                  <a:schemeClr val="folHlink"/>
                </a:solidFill>
                <a:latin typeface="+mn-lt"/>
                <a:ea typeface="Arial Unicode MS" charset="0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Arial Unicode MS" charset="0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Arial Unicode MS" charset="0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Arial Unicode MS" charset="0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Arial Unicode MS" charset="0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Arial Unicode MS" charset="0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Arial Unicode MS" charset="0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Arial Unicode MS" charset="0"/>
                <a:cs typeface="+mn-cs"/>
              </a:defRPr>
            </a:lvl9pPr>
          </a:lstStyle>
          <a:p>
            <a:pPr eaLnBrk="1" hangingPunct="1">
              <a:lnSpc>
                <a:spcPct val="80000"/>
              </a:lnSpc>
            </a:pPr>
            <a:endParaRPr lang="en-US" sz="1800" kern="0" dirty="0"/>
          </a:p>
          <a:p>
            <a:pPr marL="285750" indent="-285750">
              <a:spcBef>
                <a:spcPts val="576"/>
              </a:spcBef>
              <a:buFont typeface="Arial" panose="020B0604020202020204" pitchFamily="34" charset="0"/>
              <a:buChar char="•"/>
            </a:pPr>
            <a:r>
              <a:rPr lang="en-US" sz="1800" kern="0" dirty="0"/>
              <a:t>Asymmetric (</a:t>
            </a:r>
            <a:r>
              <a:rPr lang="en-US" sz="1800" kern="0" dirty="0" err="1"/>
              <a:t>eliptical</a:t>
            </a:r>
            <a:r>
              <a:rPr lang="en-US" sz="1800" kern="0" dirty="0"/>
              <a:t>) drive beam forms stable </a:t>
            </a:r>
            <a:r>
              <a:rPr lang="en-US" sz="1800" kern="0" dirty="0">
                <a:latin typeface="Arial" charset="0"/>
                <a:ea typeface="ＭＳ Ｐゴシック" charset="0"/>
                <a:cs typeface="Arial Unicode MS" charset="0"/>
              </a:rPr>
              <a:t>configuration at the edge of the plasma </a:t>
            </a:r>
            <a:r>
              <a:rPr lang="en-US" sz="1800" i="1" kern="0" dirty="0">
                <a:latin typeface="Arial" charset="0"/>
                <a:ea typeface="ＭＳ Ｐゴシック" charset="0"/>
                <a:cs typeface="Arial Unicode MS" charset="0"/>
              </a:rPr>
              <a:t>after a few cm of propagation </a:t>
            </a:r>
            <a:r>
              <a:rPr lang="en-US" sz="1800" kern="0" dirty="0">
                <a:latin typeface="Arial" charset="0"/>
                <a:ea typeface="ＭＳ Ｐゴシック" charset="0"/>
                <a:cs typeface="Arial Unicode MS" charset="0"/>
              </a:rPr>
              <a:t>– focus and accelerate positrons. Hollow channel means no ions to defocus e</a:t>
            </a:r>
            <a:r>
              <a:rPr lang="en-US" sz="1800" kern="0" baseline="30000" dirty="0">
                <a:latin typeface="Arial" charset="0"/>
                <a:ea typeface="ＭＳ Ｐゴシック" charset="0"/>
                <a:cs typeface="Arial Unicode MS" charset="0"/>
              </a:rPr>
              <a:t>+</a:t>
            </a:r>
            <a:r>
              <a:rPr lang="en-US" sz="1800" kern="0" dirty="0">
                <a:latin typeface="Arial" charset="0"/>
                <a:ea typeface="ＭＳ Ｐゴシック" charset="0"/>
                <a:cs typeface="Arial Unicode MS" charset="0"/>
              </a:rPr>
              <a:t>. positrons.</a:t>
            </a:r>
            <a:endParaRPr lang="en-US" sz="2400" kern="0" dirty="0">
              <a:latin typeface="Arial" charset="0"/>
              <a:ea typeface="ＭＳ Ｐゴシック" charset="0"/>
              <a:cs typeface="Arial Unicode MS" charset="0"/>
            </a:endParaRPr>
          </a:p>
        </p:txBody>
      </p:sp>
      <p:pic>
        <p:nvPicPr>
          <p:cNvPr id="6" name="Picture 5" descr="Company name&#10;&#10;Description automatically generated">
            <a:extLst>
              <a:ext uri="{FF2B5EF4-FFF2-40B4-BE49-F238E27FC236}">
                <a16:creationId xmlns:a16="http://schemas.microsoft.com/office/drawing/2014/main" id="{82DC63DF-BDBF-CB31-87BD-66EE3C7089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1084312"/>
            <a:ext cx="4075832" cy="479296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2D63406D-44A5-A851-ACA0-2EEA391B0388}"/>
              </a:ext>
            </a:extLst>
          </p:cNvPr>
          <p:cNvGrpSpPr/>
          <p:nvPr/>
        </p:nvGrpSpPr>
        <p:grpSpPr>
          <a:xfrm>
            <a:off x="4427984" y="2451968"/>
            <a:ext cx="4933467" cy="4652144"/>
            <a:chOff x="4427984" y="2451968"/>
            <a:chExt cx="4933467" cy="4652144"/>
          </a:xfrm>
        </p:grpSpPr>
        <p:pic>
          <p:nvPicPr>
            <p:cNvPr id="10" name="Picture 9" descr="Diagram&#10;&#10;Description automatically generated">
              <a:extLst>
                <a:ext uri="{FF2B5EF4-FFF2-40B4-BE49-F238E27FC236}">
                  <a16:creationId xmlns:a16="http://schemas.microsoft.com/office/drawing/2014/main" id="{46598768-5A7C-CA49-28C2-7B0E6F80159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427984" y="2451968"/>
              <a:ext cx="4165600" cy="2489200"/>
            </a:xfrm>
            <a:prstGeom prst="rect">
              <a:avLst/>
            </a:prstGeom>
          </p:spPr>
        </p:pic>
        <p:sp>
          <p:nvSpPr>
            <p:cNvPr id="14" name="Rectangle 5">
              <a:extLst>
                <a:ext uri="{FF2B5EF4-FFF2-40B4-BE49-F238E27FC236}">
                  <a16:creationId xmlns:a16="http://schemas.microsoft.com/office/drawing/2014/main" id="{81BF6A41-B10B-0E09-F63A-B5E2BFE07D6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80384" y="4725144"/>
              <a:ext cx="4781067" cy="2378968"/>
            </a:xfrm>
            <a:prstGeom prst="rect">
              <a:avLst/>
            </a:prstGeom>
            <a:noFill/>
            <a:ln>
              <a:noFill/>
            </a:ln>
            <a:extLst>
              <a:ext uri="{FAA26D3D-D897-4be2-8F04-BA451C77F1D7}">
                <ma14:placeholderFlag xmlns:ma14="http://schemas.microsoft.com/office/mac/drawingml/2011/main" xmlns="" val="1"/>
              </a:ex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800">
                  <a:solidFill>
                    <a:srgbClr val="23346C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400" b="1">
                  <a:solidFill>
                    <a:schemeClr val="folHlink"/>
                  </a:solidFill>
                  <a:latin typeface="+mn-lt"/>
                  <a:ea typeface="Arial Unicode MS" charset="0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+mn-lt"/>
                  <a:ea typeface="Arial Unicode MS" charset="0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  <a:ea typeface="Arial Unicode MS" charset="0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ea typeface="Arial Unicode MS" charset="0"/>
                  <a:cs typeface="+mn-cs"/>
                </a:defRPr>
              </a:lvl5pPr>
              <a:lvl6pPr marL="25146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ea typeface="Arial Unicode MS" charset="0"/>
                  <a:cs typeface="+mn-cs"/>
                </a:defRPr>
              </a:lvl6pPr>
              <a:lvl7pPr marL="29718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ea typeface="Arial Unicode MS" charset="0"/>
                  <a:cs typeface="+mn-cs"/>
                </a:defRPr>
              </a:lvl7pPr>
              <a:lvl8pPr marL="34290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ea typeface="Arial Unicode MS" charset="0"/>
                  <a:cs typeface="+mn-cs"/>
                </a:defRPr>
              </a:lvl8pPr>
              <a:lvl9pPr marL="38862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ea typeface="Arial Unicode MS" charset="0"/>
                  <a:cs typeface="+mn-cs"/>
                </a:defRPr>
              </a:lvl9pPr>
            </a:lstStyle>
            <a:p>
              <a:pPr eaLnBrk="1" hangingPunct="1">
                <a:lnSpc>
                  <a:spcPct val="80000"/>
                </a:lnSpc>
              </a:pPr>
              <a:endParaRPr lang="en-US" sz="1800" kern="0" dirty="0"/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200" kern="0" dirty="0"/>
                <a:t>Zhou et al., Phys, Rev. Lett. 127,174801 (2021)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800" kern="0" dirty="0"/>
                <a:t>The offset for the asymmetric beam is</a:t>
              </a:r>
            </a:p>
            <a:p>
              <a:pPr marL="0" indent="0">
                <a:buNone/>
              </a:pPr>
              <a:r>
                <a:rPr lang="en-US" sz="1800" kern="0" dirty="0">
                  <a:latin typeface="Arial" charset="0"/>
                  <a:ea typeface="ＭＳ Ｐゴシック" charset="0"/>
                  <a:cs typeface="Arial Unicode MS" charset="0"/>
                </a:rPr>
                <a:t>100nm. Elliptical beam stable in simulation but needs verification at FACET-II. </a:t>
              </a:r>
              <a:endParaRPr lang="en-US" sz="2400" kern="0" dirty="0">
                <a:solidFill>
                  <a:srgbClr val="FF0000"/>
                </a:solidFill>
                <a:latin typeface="Arial" charset="0"/>
                <a:ea typeface="ＭＳ Ｐゴシック" charset="0"/>
                <a:cs typeface="Arial Unicode MS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83511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Arial Unicode MS"/>
      </a:majorFont>
      <a:minorFont>
        <a:latin typeface="Arial"/>
        <a:ea typeface="ＭＳ Ｐゴシック"/>
        <a:cs typeface="Arial Unicode M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ctr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Arial Unicode M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ctr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Arial Unicode MS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112036</TotalTime>
  <Words>2653</Words>
  <Application>Microsoft Macintosh PowerPoint</Application>
  <PresentationFormat>On-screen Show (4:3)</PresentationFormat>
  <Paragraphs>567</Paragraphs>
  <Slides>33</Slides>
  <Notes>33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1" baseType="lpstr">
      <vt:lpstr>メイリオ</vt:lpstr>
      <vt:lpstr>Arial</vt:lpstr>
      <vt:lpstr>Cambria Math</vt:lpstr>
      <vt:lpstr>Courier New</vt:lpstr>
      <vt:lpstr>Lucida Blackletter</vt:lpstr>
      <vt:lpstr>Symbol</vt:lpstr>
      <vt:lpstr>Times New Roman</vt:lpstr>
      <vt:lpstr>Blank Presentation</vt:lpstr>
      <vt:lpstr>Applications of Plasma-Wave Acceleration Techniques to Particle Colliders </vt:lpstr>
      <vt:lpstr>PowerPoint Presentation</vt:lpstr>
      <vt:lpstr>PowerPoint Presentation</vt:lpstr>
      <vt:lpstr>PowerPoint Presentation</vt:lpstr>
      <vt:lpstr>PowerPoint Presentation</vt:lpstr>
      <vt:lpstr>CEPC Accelerator</vt:lpstr>
      <vt:lpstr>CEPC</vt:lpstr>
      <vt:lpstr>CEPC PWFA Linac</vt:lpstr>
      <vt:lpstr>Positron acceleration</vt:lpstr>
      <vt:lpstr>CEPC Timeline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Basic Limits - Positron acceleration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Final Remarks</vt:lpstr>
      <vt:lpstr>PowerPoint Presentation</vt:lpstr>
    </vt:vector>
  </TitlesOfParts>
  <Company>SLAC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BDS Status, VLCW06</dc:title>
  <dc:creator>Andrei Seryi</dc:creator>
  <cp:lastModifiedBy>Brian Foster</cp:lastModifiedBy>
  <cp:revision>998</cp:revision>
  <cp:lastPrinted>2015-03-05T12:55:59Z</cp:lastPrinted>
  <dcterms:created xsi:type="dcterms:W3CDTF">2005-11-21T04:08:26Z</dcterms:created>
  <dcterms:modified xsi:type="dcterms:W3CDTF">2022-05-23T16:23:05Z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NewReviewCycle">
    <vt:lpwstr/>
  </property>
</Properties>
</file>