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96" r:id="rId2"/>
    <p:sldId id="397" r:id="rId3"/>
    <p:sldId id="398" r:id="rId4"/>
    <p:sldId id="399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44" r:id="rId14"/>
    <p:sldId id="368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7" r:id="rId32"/>
    <p:sldId id="440" r:id="rId3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>
      <p:cViewPr varScale="1">
        <p:scale>
          <a:sx n="73" d="100"/>
          <a:sy n="73" d="100"/>
        </p:scale>
        <p:origin x="74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6E99-5F19-4EBC-9CC1-7C04D3A12108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14FA2-0B03-46AE-9607-FFD731A3E9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8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14382-5938-48F2-AA06-57AC3A7D0757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12987-8DCF-4C16-8699-CF48698B4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50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99096" y="6309325"/>
            <a:ext cx="493845" cy="365125"/>
          </a:xfrm>
        </p:spPr>
        <p:txBody>
          <a:bodyPr/>
          <a:lstStyle>
            <a:lvl1pPr>
              <a:defRPr sz="1100">
                <a:latin typeface="+mn-lt"/>
              </a:defRPr>
            </a:lvl1pPr>
          </a:lstStyle>
          <a:p>
            <a:fld id="{A4AFB13C-CD2B-4D37-B21C-4D5084C870A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46CA44A-4D28-1C2C-5642-0C323038E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5660" y="6295256"/>
            <a:ext cx="6120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 Heraeus seminar ‘Science and Applications of Plasma‐Based Accelerators’, Bad </a:t>
            </a:r>
            <a:r>
              <a:rPr lang="en-GB" dirty="0" err="1"/>
              <a:t>Honnef</a:t>
            </a:r>
            <a:r>
              <a:rPr lang="en-GB" dirty="0"/>
              <a:t> 17</a:t>
            </a:r>
            <a:r>
              <a:rPr lang="en-GB" baseline="30000" dirty="0"/>
              <a:t>th</a:t>
            </a:r>
            <a:r>
              <a:rPr lang="en-GB" dirty="0"/>
              <a:t> May 2022</a:t>
            </a:r>
          </a:p>
        </p:txBody>
      </p:sp>
    </p:spTree>
    <p:extLst>
      <p:ext uri="{BB962C8B-B14F-4D97-AF65-F5344CB8AC3E}">
        <p14:creationId xmlns:p14="http://schemas.microsoft.com/office/powerpoint/2010/main" val="355191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5660" y="6295256"/>
            <a:ext cx="6120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 Heraeus seminar ‘Science and Applications of Plasma‐Based Accelerators’, Bad </a:t>
            </a:r>
            <a:r>
              <a:rPr lang="en-GB" dirty="0" err="1"/>
              <a:t>Honnef</a:t>
            </a:r>
            <a:r>
              <a:rPr lang="en-GB" dirty="0"/>
              <a:t> 17</a:t>
            </a:r>
            <a:r>
              <a:rPr lang="en-GB" baseline="30000" dirty="0"/>
              <a:t>th</a:t>
            </a:r>
            <a:r>
              <a:rPr lang="en-GB" dirty="0"/>
              <a:t> May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4280" y="6295257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A4AFB13C-CD2B-4D37-B21C-4D5084C870A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8DE7C8-78C5-4D72-BAF0-70D690FBD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240509"/>
            <a:ext cx="1269842" cy="717461"/>
          </a:xfrm>
          <a:prstGeom prst="rect">
            <a:avLst/>
          </a:prstGeom>
        </p:spPr>
      </p:pic>
      <p:pic>
        <p:nvPicPr>
          <p:cNvPr id="10" name="Picture 2" descr="H:\Laura\Liverpool\UoL_University_Logo\UoL - Logo - CMYK.png">
            <a:extLst>
              <a:ext uri="{FF2B5EF4-FFF2-40B4-BE49-F238E27FC236}">
                <a16:creationId xmlns:a16="http://schemas.microsoft.com/office/drawing/2014/main" id="{CC1674B0-0CD3-4A0F-83DC-B36C1EF78B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8" y="243359"/>
            <a:ext cx="1803175" cy="4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67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lbl.gov/LBL-Programs/atap/Report_Workshop_k-BELLA_laser_tech_final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203.08366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0316C-FDFD-5BD1-A846-D3686A45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3CFAB4-4704-3072-C077-F1ACB836C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6A9C1-8D68-C5D7-0DFD-102CDEA3C313}"/>
              </a:ext>
            </a:extLst>
          </p:cNvPr>
          <p:cNvSpPr txBox="1"/>
          <p:nvPr/>
        </p:nvSpPr>
        <p:spPr>
          <a:xfrm>
            <a:off x="2351584" y="1700812"/>
            <a:ext cx="69020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technology for Accelerators</a:t>
            </a:r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Laura Corner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laura.corner@liverpool.ac.uk</a:t>
            </a:r>
          </a:p>
          <a:p>
            <a:pPr algn="ctr"/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Liverpool, Cockcroft Institute for Accelerator Science</a:t>
            </a:r>
          </a:p>
          <a:p>
            <a:pPr algn="ctr"/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94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D788EB-5B8F-1897-96BE-71C4E1F7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37C7F-C362-AB72-D2BE-2912ED725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0A27CD8-0C3E-8067-950D-F77ABDA6D257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2A7D9C-28F7-9D25-D1A3-D599782A31EB}"/>
              </a:ext>
            </a:extLst>
          </p:cNvPr>
          <p:cNvGrpSpPr/>
          <p:nvPr/>
        </p:nvGrpSpPr>
        <p:grpSpPr>
          <a:xfrm>
            <a:off x="1703512" y="500113"/>
            <a:ext cx="9073008" cy="5755555"/>
            <a:chOff x="1487488" y="625773"/>
            <a:chExt cx="9073008" cy="575555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D61495-472A-5FC0-72CD-DCA2E3EC62AD}"/>
                </a:ext>
              </a:extLst>
            </p:cNvPr>
            <p:cNvSpPr/>
            <p:nvPr/>
          </p:nvSpPr>
          <p:spPr>
            <a:xfrm>
              <a:off x="1487488" y="625773"/>
              <a:ext cx="9073008" cy="5755555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10" descr="fibre coupling title.png">
              <a:extLst>
                <a:ext uri="{FF2B5EF4-FFF2-40B4-BE49-F238E27FC236}">
                  <a16:creationId xmlns:a16="http://schemas.microsoft.com/office/drawing/2014/main" id="{B798CA44-F802-656A-AE92-59588E664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19" y="777305"/>
              <a:ext cx="2347913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double clad photo.png">
              <a:extLst>
                <a:ext uri="{FF2B5EF4-FFF2-40B4-BE49-F238E27FC236}">
                  <a16:creationId xmlns:a16="http://schemas.microsoft.com/office/drawing/2014/main" id="{C2CD4E1A-7B26-B7E6-1E90-E8DA606A2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082" y="1364680"/>
              <a:ext cx="3335337" cy="20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double clad bad alignment.png">
              <a:extLst>
                <a:ext uri="{FF2B5EF4-FFF2-40B4-BE49-F238E27FC236}">
                  <a16:creationId xmlns:a16="http://schemas.microsoft.com/office/drawing/2014/main" id="{CD534255-5E29-1174-D3FD-3A821B0B4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769" y="3650680"/>
              <a:ext cx="1765300" cy="176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double clad good alignment.png">
              <a:extLst>
                <a:ext uri="{FF2B5EF4-FFF2-40B4-BE49-F238E27FC236}">
                  <a16:creationId xmlns:a16="http://schemas.microsoft.com/office/drawing/2014/main" id="{DFE0A58E-D403-AE81-D2B5-92DD6CFA1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3582" y="3630042"/>
              <a:ext cx="20574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PCF photo.png">
              <a:extLst>
                <a:ext uri="{FF2B5EF4-FFF2-40B4-BE49-F238E27FC236}">
                  <a16:creationId xmlns:a16="http://schemas.microsoft.com/office/drawing/2014/main" id="{CCEA4205-FF21-4EEF-50F9-360EE1EC5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194" y="1293242"/>
              <a:ext cx="4267200" cy="224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 descr="PCF bad alignment.png">
              <a:extLst>
                <a:ext uri="{FF2B5EF4-FFF2-40B4-BE49-F238E27FC236}">
                  <a16:creationId xmlns:a16="http://schemas.microsoft.com/office/drawing/2014/main" id="{65B4674E-F0F4-9EE6-8C64-9B08A4467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257" y="2610867"/>
              <a:ext cx="1935162" cy="316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 descr="PCD good alignment.png">
              <a:extLst>
                <a:ext uri="{FF2B5EF4-FFF2-40B4-BE49-F238E27FC236}">
                  <a16:creationId xmlns:a16="http://schemas.microsoft.com/office/drawing/2014/main" id="{E70032F7-98D2-282E-FEB5-3F4E9D830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969" y="2612455"/>
              <a:ext cx="2379663" cy="3716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470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A9128B-F35C-98F7-6890-9CB9F652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B79458-4FA7-C520-A307-C58E9BD7E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89133E6-92B5-6D38-2ACD-AA563626E583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5BBBB-3C85-5A27-D4A5-76C01D59ECBF}"/>
              </a:ext>
            </a:extLst>
          </p:cNvPr>
          <p:cNvSpPr txBox="1"/>
          <p:nvPr/>
        </p:nvSpPr>
        <p:spPr>
          <a:xfrm>
            <a:off x="5008710" y="188635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AB2FB-A7C2-5565-44F9-D5AF57C94037}"/>
              </a:ext>
            </a:extLst>
          </p:cNvPr>
          <p:cNvSpPr txBox="1"/>
          <p:nvPr/>
        </p:nvSpPr>
        <p:spPr>
          <a:xfrm>
            <a:off x="193076" y="833603"/>
            <a:ext cx="43943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Fibre lasers: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Yb – low quantum defect.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Direct diode pumping </a:t>
            </a:r>
            <a:r>
              <a:rPr lang="en-GB" dirty="0" err="1">
                <a:solidFill>
                  <a:srgbClr val="002060"/>
                </a:solidFill>
              </a:rPr>
              <a:t>nir</a:t>
            </a:r>
            <a:r>
              <a:rPr lang="en-GB" dirty="0">
                <a:solidFill>
                  <a:srgbClr val="002060"/>
                </a:solidFill>
              </a:rPr>
              <a:t> (@976nm).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Optical-optical 80%.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WPE 40%.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Single mode – efficiency at focus.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Air/water cooled.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62395-9060-4FAF-279D-AF2BA7E37F48}"/>
              </a:ext>
            </a:extLst>
          </p:cNvPr>
          <p:cNvSpPr txBox="1"/>
          <p:nvPr/>
        </p:nvSpPr>
        <p:spPr>
          <a:xfrm>
            <a:off x="193076" y="2944448"/>
            <a:ext cx="1034475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</a:rPr>
              <a:t>Current laser drivers for LWFA: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High peak power (100s TW/PW systems, J, &lt;100 fs)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Low repetition rates 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GB" dirty="0">
                <a:solidFill>
                  <a:srgbClr val="002060"/>
                </a:solidFill>
              </a:rPr>
              <a:t> 1Hz (low average power)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Inefficient – expensive to run</a:t>
            </a: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Fibre lasers: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High repetition rates (&gt; kHz)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Low pulse energy (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GB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mJ</a:t>
            </a:r>
            <a:r>
              <a:rPr lang="en-GB" dirty="0">
                <a:solidFill>
                  <a:srgbClr val="00206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Single fibres considered limited to &lt; 10GW peak power </a:t>
            </a:r>
            <a:r>
              <a:rPr lang="en-GB" sz="1600" dirty="0">
                <a:solidFill>
                  <a:srgbClr val="002060"/>
                </a:solidFill>
              </a:rPr>
              <a:t>(Schimpf et al. J. Opt. Soc. Am. B. 27 20151 (2010))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2060"/>
              </a:solidFill>
            </a:endParaRPr>
          </a:p>
          <a:p>
            <a:r>
              <a:rPr lang="en-GB" dirty="0">
                <a:solidFill>
                  <a:srgbClr val="002060"/>
                </a:solidFill>
              </a:rPr>
              <a:t>Can we use this technology to make both high </a:t>
            </a:r>
            <a:r>
              <a:rPr lang="en-GB" b="1" dirty="0">
                <a:solidFill>
                  <a:srgbClr val="C00000"/>
                </a:solidFill>
              </a:rPr>
              <a:t>peak and average </a:t>
            </a:r>
            <a:r>
              <a:rPr lang="en-GB" dirty="0">
                <a:solidFill>
                  <a:srgbClr val="002060"/>
                </a:solidFill>
              </a:rPr>
              <a:t>power lasers?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52DDB-CBF9-EA89-7D66-6F1D33BA1EEE}"/>
              </a:ext>
            </a:extLst>
          </p:cNvPr>
          <p:cNvSpPr txBox="1"/>
          <p:nvPr/>
        </p:nvSpPr>
        <p:spPr>
          <a:xfrm>
            <a:off x="1675488" y="6031016"/>
            <a:ext cx="7921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many low energy pulses into one high energy pulse – coherent combination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319D97-2C2C-8FC7-2EA6-C5B39D4E0A63}"/>
              </a:ext>
            </a:extLst>
          </p:cNvPr>
          <p:cNvGrpSpPr/>
          <p:nvPr/>
        </p:nvGrpSpPr>
        <p:grpSpPr>
          <a:xfrm>
            <a:off x="5735960" y="622843"/>
            <a:ext cx="6293027" cy="4061868"/>
            <a:chOff x="5735960" y="622843"/>
            <a:chExt cx="6293027" cy="40618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7B66F6-59CD-E4B0-B65D-4C40DCDDC6F0}"/>
                </a:ext>
              </a:extLst>
            </p:cNvPr>
            <p:cNvGrpSpPr/>
            <p:nvPr/>
          </p:nvGrpSpPr>
          <p:grpSpPr>
            <a:xfrm>
              <a:off x="5735960" y="1299170"/>
              <a:ext cx="6293027" cy="3385541"/>
              <a:chOff x="5951502" y="892378"/>
              <a:chExt cx="6240498" cy="3044341"/>
            </a:xfrm>
          </p:grpSpPr>
          <p:pic>
            <p:nvPicPr>
              <p:cNvPr id="16" name="Picture 15" descr="Chart, line chart&#10;&#10;Description automatically generated">
                <a:extLst>
                  <a:ext uri="{FF2B5EF4-FFF2-40B4-BE49-F238E27FC236}">
                    <a16:creationId xmlns:a16="http://schemas.microsoft.com/office/drawing/2014/main" id="{5D7A7BA1-06D5-73EB-8B97-CD8963E99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1502" y="892378"/>
                <a:ext cx="6240498" cy="3044341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1E44C35-EB9D-89BE-B0D7-971D591F4C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2344" y="892378"/>
                <a:ext cx="1080120" cy="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9167B7-84D0-DFB4-949C-CD3049139A60}"/>
                </a:ext>
              </a:extLst>
            </p:cNvPr>
            <p:cNvSpPr txBox="1"/>
            <p:nvPr/>
          </p:nvSpPr>
          <p:spPr>
            <a:xfrm>
              <a:off x="6744072" y="1664599"/>
              <a:ext cx="933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02060"/>
                  </a:solidFill>
                </a:rPr>
                <a:t>Yb:glass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FD9E84-5E6E-CEFB-6A01-2B4585CEC5F6}"/>
                </a:ext>
              </a:extLst>
            </p:cNvPr>
            <p:cNvSpPr txBox="1"/>
            <p:nvPr/>
          </p:nvSpPr>
          <p:spPr>
            <a:xfrm>
              <a:off x="9027808" y="622843"/>
              <a:ext cx="1041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</a:rPr>
                <a:t>quantum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</a:rPr>
                <a:t>defect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39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BCD3E-BFAC-A96D-233A-783C36A2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887525-9201-A9C0-0F4E-040E485D7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C24B782-D6DA-AAFD-0E5D-73290C61C0D2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34FF2-8BF0-2AE2-E3A9-3B7B08C749A6}"/>
              </a:ext>
            </a:extLst>
          </p:cNvPr>
          <p:cNvSpPr txBox="1"/>
          <p:nvPr/>
        </p:nvSpPr>
        <p:spPr>
          <a:xfrm>
            <a:off x="4112111" y="188635"/>
            <a:ext cx="352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Coherent combination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1119C-F160-D5EC-4717-15198B05885A}"/>
              </a:ext>
            </a:extLst>
          </p:cNvPr>
          <p:cNvSpPr txBox="1"/>
          <p:nvPr/>
        </p:nvSpPr>
        <p:spPr>
          <a:xfrm>
            <a:off x="4064886" y="710182"/>
            <a:ext cx="3712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Tiled aperture v. filled aperture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C33F5-93D4-8F77-2F9F-35FED0F085FA}"/>
              </a:ext>
            </a:extLst>
          </p:cNvPr>
          <p:cNvSpPr txBox="1"/>
          <p:nvPr/>
        </p:nvSpPr>
        <p:spPr>
          <a:xfrm>
            <a:off x="213191" y="6060749"/>
            <a:ext cx="3851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Review: </a:t>
            </a:r>
            <a:r>
              <a:rPr lang="en-GB" sz="1600" dirty="0" err="1">
                <a:solidFill>
                  <a:srgbClr val="002060"/>
                </a:solidFill>
              </a:rPr>
              <a:t>Fathi</a:t>
            </a:r>
            <a:r>
              <a:rPr lang="en-GB" sz="1600" dirty="0">
                <a:solidFill>
                  <a:srgbClr val="002060"/>
                </a:solidFill>
              </a:rPr>
              <a:t> et al., Photonics 8, 566 (2021)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6B5C6E-5EC8-5810-CBCA-F6333571A91C}"/>
              </a:ext>
            </a:extLst>
          </p:cNvPr>
          <p:cNvGrpSpPr/>
          <p:nvPr/>
        </p:nvGrpSpPr>
        <p:grpSpPr>
          <a:xfrm>
            <a:off x="1587119" y="1340768"/>
            <a:ext cx="9044602" cy="4270263"/>
            <a:chOff x="1731918" y="1772816"/>
            <a:chExt cx="9044602" cy="4270263"/>
          </a:xfrm>
        </p:grpSpPr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ECD4441E-8FB7-B7D3-A2A9-7FE98176507E}"/>
                </a:ext>
              </a:extLst>
            </p:cNvPr>
            <p:cNvSpPr/>
            <p:nvPr/>
          </p:nvSpPr>
          <p:spPr>
            <a:xfrm>
              <a:off x="1731918" y="1772816"/>
              <a:ext cx="9044602" cy="4176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FD22CA-3176-7702-D789-D336B17D0D56}"/>
                </a:ext>
              </a:extLst>
            </p:cNvPr>
            <p:cNvSpPr txBox="1"/>
            <p:nvPr/>
          </p:nvSpPr>
          <p:spPr>
            <a:xfrm>
              <a:off x="2351584" y="2072761"/>
              <a:ext cx="3822713" cy="3970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Tiled aperture:</a:t>
              </a:r>
            </a:p>
            <a:p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Beams placed alongside each other.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Combined in the far field.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 beam combination element.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Inherent &lt; 100% combination.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in side lobes.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Phase control.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EE736E-D8A6-094B-1D95-4E873F43D82C}"/>
                </a:ext>
              </a:extLst>
            </p:cNvPr>
            <p:cNvSpPr txBox="1"/>
            <p:nvPr/>
          </p:nvSpPr>
          <p:spPr>
            <a:xfrm>
              <a:off x="6240016" y="2093308"/>
              <a:ext cx="4220066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Filled aperture:</a:t>
              </a:r>
            </a:p>
            <a:p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Beams combined in near and far field.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Beam combination element(s) required.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Scaling with channel number?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Phase control.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578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9BFE1C-7C7E-B7C0-F46A-79280D8C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7AACD-E433-C7C5-9869-5EBF68BBD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 Heraeus seminar ‘Science and Applications of Plasma‐Based Accelerators’, Bad </a:t>
            </a:r>
            <a:r>
              <a:rPr lang="en-GB" dirty="0" err="1"/>
              <a:t>Honnef</a:t>
            </a:r>
            <a:r>
              <a:rPr lang="en-GB" dirty="0"/>
              <a:t> 17</a:t>
            </a:r>
            <a:r>
              <a:rPr lang="en-GB" baseline="30000" dirty="0"/>
              <a:t>th</a:t>
            </a:r>
            <a:r>
              <a:rPr lang="en-GB" dirty="0"/>
              <a:t> May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01544-D14E-48FC-6773-35A8AEDD5AD9}"/>
              </a:ext>
            </a:extLst>
          </p:cNvPr>
          <p:cNvSpPr txBox="1"/>
          <p:nvPr/>
        </p:nvSpPr>
        <p:spPr>
          <a:xfrm>
            <a:off x="4462074" y="297345"/>
            <a:ext cx="2296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Tiled aperture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3865727-F248-3146-2133-31E64A3EEFBE}"/>
              </a:ext>
            </a:extLst>
          </p:cNvPr>
          <p:cNvGrpSpPr/>
          <p:nvPr/>
        </p:nvGrpSpPr>
        <p:grpSpPr>
          <a:xfrm>
            <a:off x="2251423" y="1268760"/>
            <a:ext cx="3816424" cy="1286312"/>
            <a:chOff x="755576" y="1700808"/>
            <a:chExt cx="3816424" cy="1286312"/>
          </a:xfrm>
        </p:grpSpPr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F7513E40-E345-D1B2-E092-53212510F4EF}"/>
                </a:ext>
              </a:extLst>
            </p:cNvPr>
            <p:cNvSpPr/>
            <p:nvPr/>
          </p:nvSpPr>
          <p:spPr bwMode="auto">
            <a:xfrm>
              <a:off x="755576" y="2137140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2D6778A-7B8B-ED80-A0AA-B7952D411962}"/>
                </a:ext>
              </a:extLst>
            </p:cNvPr>
            <p:cNvSpPr/>
            <p:nvPr/>
          </p:nvSpPr>
          <p:spPr bwMode="auto">
            <a:xfrm>
              <a:off x="945183" y="2222442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E335A75D-1CB8-FE4A-7FB0-2B1501BBD228}"/>
                </a:ext>
              </a:extLst>
            </p:cNvPr>
            <p:cNvSpPr/>
            <p:nvPr/>
          </p:nvSpPr>
          <p:spPr bwMode="auto">
            <a:xfrm>
              <a:off x="3177431" y="1700808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33543006-164D-E702-9383-91230E77A176}"/>
                </a:ext>
              </a:extLst>
            </p:cNvPr>
            <p:cNvSpPr/>
            <p:nvPr/>
          </p:nvSpPr>
          <p:spPr bwMode="auto">
            <a:xfrm>
              <a:off x="755576" y="2793923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9D381CF-ECA3-98FD-81FE-CA712C9B5E3F}"/>
                </a:ext>
              </a:extLst>
            </p:cNvPr>
            <p:cNvSpPr/>
            <p:nvPr/>
          </p:nvSpPr>
          <p:spPr bwMode="auto">
            <a:xfrm>
              <a:off x="945183" y="2879225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9197C523-7B72-6544-23D8-23267540BAC4}"/>
                </a:ext>
              </a:extLst>
            </p:cNvPr>
            <p:cNvSpPr/>
            <p:nvPr/>
          </p:nvSpPr>
          <p:spPr bwMode="auto">
            <a:xfrm>
              <a:off x="3177431" y="2357591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60" name="Elbow Connector 10">
              <a:extLst>
                <a:ext uri="{FF2B5EF4-FFF2-40B4-BE49-F238E27FC236}">
                  <a16:creationId xmlns:a16="http://schemas.microsoft.com/office/drawing/2014/main" id="{85A4C91B-AEC8-17ED-43A4-28119EF8773F}"/>
                </a:ext>
              </a:extLst>
            </p:cNvPr>
            <p:cNvCxnSpPr/>
            <p:nvPr/>
          </p:nvCxnSpPr>
          <p:spPr bwMode="auto">
            <a:xfrm>
              <a:off x="3635896" y="2137140"/>
              <a:ext cx="936104" cy="764944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AC31EE8-C7BE-63CB-7ACC-11307D341D17}"/>
                </a:ext>
              </a:extLst>
            </p:cNvPr>
            <p:cNvCxnSpPr/>
            <p:nvPr/>
          </p:nvCxnSpPr>
          <p:spPr bwMode="auto">
            <a:xfrm>
              <a:off x="3635896" y="2905280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AC5E350-2D90-1B4F-C520-B7A48752D7BB}"/>
                </a:ext>
              </a:extLst>
            </p:cNvPr>
            <p:cNvGrpSpPr/>
            <p:nvPr/>
          </p:nvGrpSpPr>
          <p:grpSpPr>
            <a:xfrm>
              <a:off x="4005768" y="2784091"/>
              <a:ext cx="216024" cy="203029"/>
              <a:chOff x="4005768" y="2784091"/>
              <a:chExt cx="216024" cy="203029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57C8766-56D0-0176-B5D5-9530EC63CF23}"/>
                  </a:ext>
                </a:extLst>
              </p:cNvPr>
              <p:cNvSpPr/>
              <p:nvPr/>
            </p:nvSpPr>
            <p:spPr bwMode="auto">
              <a:xfrm>
                <a:off x="4005768" y="2784091"/>
                <a:ext cx="216024" cy="20302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4131DD36-2DFC-DA74-2103-8F9B702E9D4D}"/>
                  </a:ext>
                </a:extLst>
              </p:cNvPr>
              <p:cNvCxnSpPr/>
              <p:nvPr/>
            </p:nvCxnSpPr>
            <p:spPr bwMode="auto">
              <a:xfrm>
                <a:off x="4005768" y="2784091"/>
                <a:ext cx="216024" cy="2030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19DB717-59E2-B420-1812-D3C485116E4F}"/>
              </a:ext>
            </a:extLst>
          </p:cNvPr>
          <p:cNvGrpSpPr/>
          <p:nvPr/>
        </p:nvGrpSpPr>
        <p:grpSpPr>
          <a:xfrm>
            <a:off x="2251423" y="4301807"/>
            <a:ext cx="3816424" cy="1287433"/>
            <a:chOff x="755576" y="3725743"/>
            <a:chExt cx="3816424" cy="1287433"/>
          </a:xfrm>
        </p:grpSpPr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6E239D61-4823-915A-5D92-4D1F5D67FECF}"/>
                </a:ext>
              </a:extLst>
            </p:cNvPr>
            <p:cNvSpPr/>
            <p:nvPr/>
          </p:nvSpPr>
          <p:spPr bwMode="auto">
            <a:xfrm>
              <a:off x="755576" y="4162075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09FE4AA-1B7C-7AB2-603C-50762D9E0C10}"/>
                </a:ext>
              </a:extLst>
            </p:cNvPr>
            <p:cNvSpPr/>
            <p:nvPr/>
          </p:nvSpPr>
          <p:spPr bwMode="auto">
            <a:xfrm>
              <a:off x="945183" y="4247377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030E247C-0FC7-0B49-23B1-A68BB5888962}"/>
                </a:ext>
              </a:extLst>
            </p:cNvPr>
            <p:cNvSpPr/>
            <p:nvPr/>
          </p:nvSpPr>
          <p:spPr bwMode="auto">
            <a:xfrm>
              <a:off x="3177431" y="3725743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189EFF2A-9416-0B04-FFEA-425026722FDE}"/>
                </a:ext>
              </a:extLst>
            </p:cNvPr>
            <p:cNvSpPr/>
            <p:nvPr/>
          </p:nvSpPr>
          <p:spPr bwMode="auto">
            <a:xfrm>
              <a:off x="755576" y="4882155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A363AF1-7F98-6A84-1AC2-AFC153DF5B57}"/>
                </a:ext>
              </a:extLst>
            </p:cNvPr>
            <p:cNvSpPr/>
            <p:nvPr/>
          </p:nvSpPr>
          <p:spPr bwMode="auto">
            <a:xfrm>
              <a:off x="945183" y="4967457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23F772CE-0F32-22F3-53E5-8F733B52FCB9}"/>
                </a:ext>
              </a:extLst>
            </p:cNvPr>
            <p:cNvSpPr/>
            <p:nvPr/>
          </p:nvSpPr>
          <p:spPr bwMode="auto">
            <a:xfrm>
              <a:off x="3177431" y="4445823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2" name="Elbow Connector 36">
              <a:extLst>
                <a:ext uri="{FF2B5EF4-FFF2-40B4-BE49-F238E27FC236}">
                  <a16:creationId xmlns:a16="http://schemas.microsoft.com/office/drawing/2014/main" id="{B316C4BA-5443-D2B9-5E01-BC6334E81849}"/>
                </a:ext>
              </a:extLst>
            </p:cNvPr>
            <p:cNvCxnSpPr/>
            <p:nvPr/>
          </p:nvCxnSpPr>
          <p:spPr bwMode="auto">
            <a:xfrm flipV="1">
              <a:off x="3635896" y="4247377"/>
              <a:ext cx="936104" cy="720081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9FE1C66-7A62-2CD2-7EC9-F92427C58E54}"/>
                </a:ext>
              </a:extLst>
            </p:cNvPr>
            <p:cNvCxnSpPr/>
            <p:nvPr/>
          </p:nvCxnSpPr>
          <p:spPr bwMode="auto">
            <a:xfrm>
              <a:off x="3635896" y="4247377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0FFC6AD9-C0FA-02E2-AF72-9CE88E7B79E1}"/>
                </a:ext>
              </a:extLst>
            </p:cNvPr>
            <p:cNvGrpSpPr/>
            <p:nvPr/>
          </p:nvGrpSpPr>
          <p:grpSpPr>
            <a:xfrm rot="16200000">
              <a:off x="4005768" y="4142411"/>
              <a:ext cx="216024" cy="203029"/>
              <a:chOff x="4005768" y="2784091"/>
              <a:chExt cx="216024" cy="203029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688AB7A-5FA0-4D27-3753-A1079DD85FBF}"/>
                  </a:ext>
                </a:extLst>
              </p:cNvPr>
              <p:cNvSpPr/>
              <p:nvPr/>
            </p:nvSpPr>
            <p:spPr bwMode="auto">
              <a:xfrm>
                <a:off x="4005768" y="2784091"/>
                <a:ext cx="216024" cy="20302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FA4C1D1-C0EB-DB0F-480E-AC471145856A}"/>
                  </a:ext>
                </a:extLst>
              </p:cNvPr>
              <p:cNvCxnSpPr/>
              <p:nvPr/>
            </p:nvCxnSpPr>
            <p:spPr bwMode="auto">
              <a:xfrm>
                <a:off x="4005768" y="2784091"/>
                <a:ext cx="216024" cy="2030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5C690B2-6BF5-5A70-32A2-B81CE8F69762}"/>
              </a:ext>
            </a:extLst>
          </p:cNvPr>
          <p:cNvGrpSpPr/>
          <p:nvPr/>
        </p:nvGrpSpPr>
        <p:grpSpPr>
          <a:xfrm>
            <a:off x="2251423" y="2780928"/>
            <a:ext cx="3816424" cy="1287433"/>
            <a:chOff x="755576" y="3725743"/>
            <a:chExt cx="3816424" cy="1287433"/>
          </a:xfrm>
        </p:grpSpPr>
        <p:sp>
          <p:nvSpPr>
            <p:cNvPr id="78" name="Freeform 52">
              <a:extLst>
                <a:ext uri="{FF2B5EF4-FFF2-40B4-BE49-F238E27FC236}">
                  <a16:creationId xmlns:a16="http://schemas.microsoft.com/office/drawing/2014/main" id="{CB377727-D412-6CE3-F0E7-9464760A7692}"/>
                </a:ext>
              </a:extLst>
            </p:cNvPr>
            <p:cNvSpPr/>
            <p:nvPr/>
          </p:nvSpPr>
          <p:spPr bwMode="auto">
            <a:xfrm>
              <a:off x="755576" y="4162075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FDA8B75-BF36-7E55-F707-DB5BB152FD69}"/>
                </a:ext>
              </a:extLst>
            </p:cNvPr>
            <p:cNvSpPr/>
            <p:nvPr/>
          </p:nvSpPr>
          <p:spPr bwMode="auto">
            <a:xfrm>
              <a:off x="945183" y="4247377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0" name="Freeform 54">
              <a:extLst>
                <a:ext uri="{FF2B5EF4-FFF2-40B4-BE49-F238E27FC236}">
                  <a16:creationId xmlns:a16="http://schemas.microsoft.com/office/drawing/2014/main" id="{40C53BC6-7557-0A6B-A44C-AFEC9DFAA204}"/>
                </a:ext>
              </a:extLst>
            </p:cNvPr>
            <p:cNvSpPr/>
            <p:nvPr/>
          </p:nvSpPr>
          <p:spPr bwMode="auto">
            <a:xfrm>
              <a:off x="3177431" y="3725743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1" name="Freeform 55">
              <a:extLst>
                <a:ext uri="{FF2B5EF4-FFF2-40B4-BE49-F238E27FC236}">
                  <a16:creationId xmlns:a16="http://schemas.microsoft.com/office/drawing/2014/main" id="{AF227B7C-21AC-6665-E19B-C7485EC76E69}"/>
                </a:ext>
              </a:extLst>
            </p:cNvPr>
            <p:cNvSpPr/>
            <p:nvPr/>
          </p:nvSpPr>
          <p:spPr bwMode="auto">
            <a:xfrm>
              <a:off x="755576" y="4882155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89D2761-DE75-312F-60A8-1B35F679DCE7}"/>
                </a:ext>
              </a:extLst>
            </p:cNvPr>
            <p:cNvSpPr/>
            <p:nvPr/>
          </p:nvSpPr>
          <p:spPr bwMode="auto">
            <a:xfrm>
              <a:off x="945183" y="4967457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3" name="Freeform 57">
              <a:extLst>
                <a:ext uri="{FF2B5EF4-FFF2-40B4-BE49-F238E27FC236}">
                  <a16:creationId xmlns:a16="http://schemas.microsoft.com/office/drawing/2014/main" id="{3AF10CD6-7A65-E887-5D58-D5A40AD138C4}"/>
                </a:ext>
              </a:extLst>
            </p:cNvPr>
            <p:cNvSpPr/>
            <p:nvPr/>
          </p:nvSpPr>
          <p:spPr bwMode="auto">
            <a:xfrm>
              <a:off x="3177431" y="4445823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4" name="Elbow Connector 58">
              <a:extLst>
                <a:ext uri="{FF2B5EF4-FFF2-40B4-BE49-F238E27FC236}">
                  <a16:creationId xmlns:a16="http://schemas.microsoft.com/office/drawing/2014/main" id="{EA63723E-23B9-7D6D-5730-3FF62F0FBDD8}"/>
                </a:ext>
              </a:extLst>
            </p:cNvPr>
            <p:cNvCxnSpPr/>
            <p:nvPr/>
          </p:nvCxnSpPr>
          <p:spPr bwMode="auto">
            <a:xfrm flipV="1">
              <a:off x="3635896" y="4247377"/>
              <a:ext cx="936104" cy="720081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3D26DF8-EFFA-94B9-175C-5C4AA5AE57A5}"/>
                </a:ext>
              </a:extLst>
            </p:cNvPr>
            <p:cNvCxnSpPr/>
            <p:nvPr/>
          </p:nvCxnSpPr>
          <p:spPr bwMode="auto">
            <a:xfrm>
              <a:off x="3635896" y="4247377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DBDAE8A-48BE-C4DE-7B14-49FEB6384A4A}"/>
                </a:ext>
              </a:extLst>
            </p:cNvPr>
            <p:cNvGrpSpPr/>
            <p:nvPr/>
          </p:nvGrpSpPr>
          <p:grpSpPr>
            <a:xfrm rot="16200000">
              <a:off x="4005768" y="4142411"/>
              <a:ext cx="216024" cy="203029"/>
              <a:chOff x="4005768" y="2784091"/>
              <a:chExt cx="216024" cy="203029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2E07335-ECFA-437A-A4EA-8784E18BDC62}"/>
                  </a:ext>
                </a:extLst>
              </p:cNvPr>
              <p:cNvSpPr/>
              <p:nvPr/>
            </p:nvSpPr>
            <p:spPr bwMode="auto">
              <a:xfrm>
                <a:off x="4005768" y="2784091"/>
                <a:ext cx="216024" cy="20302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FC5D4B7-318C-9EC7-3558-53254182DA16}"/>
                  </a:ext>
                </a:extLst>
              </p:cNvPr>
              <p:cNvCxnSpPr/>
              <p:nvPr/>
            </p:nvCxnSpPr>
            <p:spPr bwMode="auto">
              <a:xfrm>
                <a:off x="4005768" y="2784091"/>
                <a:ext cx="216024" cy="2030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8341A1A-7C42-B153-49E0-3CF9EE267C74}"/>
              </a:ext>
            </a:extLst>
          </p:cNvPr>
          <p:cNvGrpSpPr/>
          <p:nvPr/>
        </p:nvGrpSpPr>
        <p:grpSpPr>
          <a:xfrm>
            <a:off x="6290613" y="2470035"/>
            <a:ext cx="936104" cy="834175"/>
            <a:chOff x="4650750" y="2902084"/>
            <a:chExt cx="936104" cy="768140"/>
          </a:xfrm>
        </p:grpSpPr>
        <p:cxnSp>
          <p:nvCxnSpPr>
            <p:cNvPr id="90" name="Elbow Connector 66">
              <a:extLst>
                <a:ext uri="{FF2B5EF4-FFF2-40B4-BE49-F238E27FC236}">
                  <a16:creationId xmlns:a16="http://schemas.microsoft.com/office/drawing/2014/main" id="{C8F198B0-8232-30F6-FD1B-61D3101E2CC8}"/>
                </a:ext>
              </a:extLst>
            </p:cNvPr>
            <p:cNvCxnSpPr/>
            <p:nvPr/>
          </p:nvCxnSpPr>
          <p:spPr bwMode="auto">
            <a:xfrm>
              <a:off x="4650750" y="2902084"/>
              <a:ext cx="936104" cy="764944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3EBA9615-BE90-F435-CFB1-84AE8E4EFD67}"/>
                </a:ext>
              </a:extLst>
            </p:cNvPr>
            <p:cNvCxnSpPr/>
            <p:nvPr/>
          </p:nvCxnSpPr>
          <p:spPr bwMode="auto">
            <a:xfrm>
              <a:off x="4650750" y="3670224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356FA0B-8FBF-CCC8-5F2E-31ADE560BC3F}"/>
              </a:ext>
            </a:extLst>
          </p:cNvPr>
          <p:cNvGrpSpPr/>
          <p:nvPr/>
        </p:nvGrpSpPr>
        <p:grpSpPr>
          <a:xfrm>
            <a:off x="6640821" y="3188974"/>
            <a:ext cx="216024" cy="207346"/>
            <a:chOff x="5020622" y="3549035"/>
            <a:chExt cx="216024" cy="207346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E00671F-C20E-88AC-941B-D8B488CE04F7}"/>
                </a:ext>
              </a:extLst>
            </p:cNvPr>
            <p:cNvSpPr/>
            <p:nvPr/>
          </p:nvSpPr>
          <p:spPr bwMode="auto">
            <a:xfrm>
              <a:off x="5020622" y="3553352"/>
              <a:ext cx="216024" cy="20302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5CE4481-6106-E923-26D0-FA341E3E2C9E}"/>
                </a:ext>
              </a:extLst>
            </p:cNvPr>
            <p:cNvCxnSpPr/>
            <p:nvPr/>
          </p:nvCxnSpPr>
          <p:spPr bwMode="auto">
            <a:xfrm>
              <a:off x="5020622" y="3549035"/>
              <a:ext cx="216024" cy="2030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1A2FF50-D19F-4E58-5ABE-F5F2D46CF479}"/>
              </a:ext>
            </a:extLst>
          </p:cNvPr>
          <p:cNvGrpSpPr/>
          <p:nvPr/>
        </p:nvGrpSpPr>
        <p:grpSpPr>
          <a:xfrm>
            <a:off x="6290613" y="3280557"/>
            <a:ext cx="2114638" cy="1542884"/>
            <a:chOff x="4650750" y="3712605"/>
            <a:chExt cx="2114638" cy="768140"/>
          </a:xfrm>
        </p:grpSpPr>
        <p:cxnSp>
          <p:nvCxnSpPr>
            <p:cNvPr id="96" name="Elbow Connector 70">
              <a:extLst>
                <a:ext uri="{FF2B5EF4-FFF2-40B4-BE49-F238E27FC236}">
                  <a16:creationId xmlns:a16="http://schemas.microsoft.com/office/drawing/2014/main" id="{A474E596-E8DA-FCF6-E296-B27C40A8AE61}"/>
                </a:ext>
              </a:extLst>
            </p:cNvPr>
            <p:cNvCxnSpPr/>
            <p:nvPr/>
          </p:nvCxnSpPr>
          <p:spPr bwMode="auto">
            <a:xfrm>
              <a:off x="5829284" y="3712605"/>
              <a:ext cx="936104" cy="764944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187D40EF-26ED-6DE8-3F72-971142A5CECD}"/>
                </a:ext>
              </a:extLst>
            </p:cNvPr>
            <p:cNvCxnSpPr/>
            <p:nvPr/>
          </p:nvCxnSpPr>
          <p:spPr bwMode="auto">
            <a:xfrm>
              <a:off x="4650750" y="4477549"/>
              <a:ext cx="2114638" cy="31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A31436B-193D-4842-E8A8-7E240B7BC8C6}"/>
              </a:ext>
            </a:extLst>
          </p:cNvPr>
          <p:cNvGrpSpPr/>
          <p:nvPr/>
        </p:nvGrpSpPr>
        <p:grpSpPr>
          <a:xfrm>
            <a:off x="7829187" y="4708643"/>
            <a:ext cx="216024" cy="203029"/>
            <a:chOff x="6199156" y="4359556"/>
            <a:chExt cx="216024" cy="203029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7EA1F8F-95DF-89A3-0CB8-C9EE92CE695A}"/>
                </a:ext>
              </a:extLst>
            </p:cNvPr>
            <p:cNvSpPr/>
            <p:nvPr/>
          </p:nvSpPr>
          <p:spPr bwMode="auto">
            <a:xfrm>
              <a:off x="6199156" y="4359556"/>
              <a:ext cx="216024" cy="203029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A3BE228-C244-78EC-CBB0-C355C59FED14}"/>
                </a:ext>
              </a:extLst>
            </p:cNvPr>
            <p:cNvCxnSpPr/>
            <p:nvPr/>
          </p:nvCxnSpPr>
          <p:spPr bwMode="auto">
            <a:xfrm>
              <a:off x="6199156" y="4359556"/>
              <a:ext cx="216024" cy="2030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9CC63A2-4B51-3B26-F86D-7D57B7202FD7}"/>
              </a:ext>
            </a:extLst>
          </p:cNvPr>
          <p:cNvGrpSpPr/>
          <p:nvPr/>
        </p:nvGrpSpPr>
        <p:grpSpPr>
          <a:xfrm>
            <a:off x="5048149" y="1258139"/>
            <a:ext cx="5313564" cy="4816107"/>
            <a:chOff x="3408286" y="1705022"/>
            <a:chExt cx="5313564" cy="4816107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5222763-E597-C117-0EBC-ABDD8ACDDC11}"/>
                </a:ext>
              </a:extLst>
            </p:cNvPr>
            <p:cNvSpPr/>
            <p:nvPr/>
          </p:nvSpPr>
          <p:spPr bwMode="auto">
            <a:xfrm>
              <a:off x="3408286" y="2060847"/>
              <a:ext cx="5313564" cy="41044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" name="Chord 102">
              <a:extLst>
                <a:ext uri="{FF2B5EF4-FFF2-40B4-BE49-F238E27FC236}">
                  <a16:creationId xmlns:a16="http://schemas.microsoft.com/office/drawing/2014/main" id="{FBF59E28-0641-7BE9-1C06-21CB0534E87D}"/>
                </a:ext>
              </a:extLst>
            </p:cNvPr>
            <p:cNvSpPr/>
            <p:nvPr/>
          </p:nvSpPr>
          <p:spPr bwMode="auto">
            <a:xfrm>
              <a:off x="4413877" y="1705022"/>
              <a:ext cx="1166235" cy="4816107"/>
            </a:xfrm>
            <a:prstGeom prst="chord">
              <a:avLst>
                <a:gd name="adj1" fmla="val 5844154"/>
                <a:gd name="adj2" fmla="val 15793843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F1D2A27-BF64-1958-FA54-9AFDE242A85B}"/>
                </a:ext>
              </a:extLst>
            </p:cNvPr>
            <p:cNvCxnSpPr/>
            <p:nvPr/>
          </p:nvCxnSpPr>
          <p:spPr bwMode="auto">
            <a:xfrm>
              <a:off x="4874863" y="2276872"/>
              <a:ext cx="2463864" cy="17427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0D0FAA31-5972-224E-9944-5AFEE08ECA89}"/>
                </a:ext>
              </a:extLst>
            </p:cNvPr>
            <p:cNvCxnSpPr/>
            <p:nvPr/>
          </p:nvCxnSpPr>
          <p:spPr bwMode="auto">
            <a:xfrm>
              <a:off x="4877406" y="2879225"/>
              <a:ext cx="2442820" cy="11770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D55BA1B1-FD1E-6533-6AA5-C46B50AB4828}"/>
                </a:ext>
              </a:extLst>
            </p:cNvPr>
            <p:cNvCxnSpPr/>
            <p:nvPr/>
          </p:nvCxnSpPr>
          <p:spPr bwMode="auto">
            <a:xfrm flipV="1">
              <a:off x="4834398" y="4179876"/>
              <a:ext cx="2478431" cy="108489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4CCC2F2-44C2-E198-F203-BCD6A35B3309}"/>
                </a:ext>
              </a:extLst>
            </p:cNvPr>
            <p:cNvCxnSpPr/>
            <p:nvPr/>
          </p:nvCxnSpPr>
          <p:spPr bwMode="auto">
            <a:xfrm flipV="1">
              <a:off x="4788024" y="4220546"/>
              <a:ext cx="2550703" cy="180074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71319096-3374-7E8D-0FCB-ECBCBFEA4FD2}"/>
                </a:ext>
              </a:extLst>
            </p:cNvPr>
            <p:cNvCxnSpPr/>
            <p:nvPr/>
          </p:nvCxnSpPr>
          <p:spPr bwMode="auto">
            <a:xfrm flipV="1">
              <a:off x="4802131" y="4132754"/>
              <a:ext cx="2496591" cy="3435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178D324F-2DB1-C49A-F6B7-52B49C2A5DAC}"/>
                </a:ext>
              </a:extLst>
            </p:cNvPr>
            <p:cNvCxnSpPr/>
            <p:nvPr/>
          </p:nvCxnSpPr>
          <p:spPr bwMode="auto">
            <a:xfrm>
              <a:off x="4874863" y="3703388"/>
              <a:ext cx="2421117" cy="3812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12550D8-A377-4BAF-7DA2-092CD42EDDE7}"/>
                </a:ext>
              </a:extLst>
            </p:cNvPr>
            <p:cNvSpPr/>
            <p:nvPr/>
          </p:nvSpPr>
          <p:spPr bwMode="auto">
            <a:xfrm>
              <a:off x="7358433" y="4019606"/>
              <a:ext cx="186720" cy="14401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1DE15054-C48C-DE11-531E-909C149E3F69}"/>
                </a:ext>
              </a:extLst>
            </p:cNvPr>
            <p:cNvCxnSpPr/>
            <p:nvPr/>
          </p:nvCxnSpPr>
          <p:spPr bwMode="auto">
            <a:xfrm>
              <a:off x="3408286" y="2276872"/>
              <a:ext cx="101969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4CE7568-4775-FDE1-3006-A74EE579BBA0}"/>
                </a:ext>
              </a:extLst>
            </p:cNvPr>
            <p:cNvCxnSpPr/>
            <p:nvPr/>
          </p:nvCxnSpPr>
          <p:spPr bwMode="auto">
            <a:xfrm>
              <a:off x="3408286" y="2924944"/>
              <a:ext cx="101969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EEFC52F-BF77-1DAB-A55B-9814DC225107}"/>
                </a:ext>
              </a:extLst>
            </p:cNvPr>
            <p:cNvCxnSpPr/>
            <p:nvPr/>
          </p:nvCxnSpPr>
          <p:spPr bwMode="auto">
            <a:xfrm>
              <a:off x="3419872" y="3760465"/>
              <a:ext cx="101969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9EFBC50-DDAB-3EDC-ED86-9B311F05FADF}"/>
                </a:ext>
              </a:extLst>
            </p:cNvPr>
            <p:cNvCxnSpPr/>
            <p:nvPr/>
          </p:nvCxnSpPr>
          <p:spPr bwMode="auto">
            <a:xfrm>
              <a:off x="3419872" y="4490070"/>
              <a:ext cx="101969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C7192E5-D67A-2F53-557F-6840CFB61995}"/>
                </a:ext>
              </a:extLst>
            </p:cNvPr>
            <p:cNvCxnSpPr/>
            <p:nvPr/>
          </p:nvCxnSpPr>
          <p:spPr bwMode="auto">
            <a:xfrm>
              <a:off x="3410347" y="5276825"/>
              <a:ext cx="101969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B21F559F-390F-7189-EE01-2C9C8CCA2D8C}"/>
                </a:ext>
              </a:extLst>
            </p:cNvPr>
            <p:cNvCxnSpPr/>
            <p:nvPr/>
          </p:nvCxnSpPr>
          <p:spPr bwMode="auto">
            <a:xfrm>
              <a:off x="3410347" y="6002238"/>
              <a:ext cx="101969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4376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87582-29B8-404C-A2DD-828759FE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B7924-408E-43FF-879D-842CD9A67852}"/>
              </a:ext>
            </a:extLst>
          </p:cNvPr>
          <p:cNvSpPr txBox="1"/>
          <p:nvPr/>
        </p:nvSpPr>
        <p:spPr>
          <a:xfrm>
            <a:off x="3863752" y="207619"/>
            <a:ext cx="4256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Tiled aperture combination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64FD9-F223-4CDD-A61E-82A2F8E7C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0" y="995940"/>
            <a:ext cx="5440535" cy="2649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E6EC0E-68D9-4C6F-A789-46F6DDB6E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07" y="1154968"/>
            <a:ext cx="5959287" cy="249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000577-74B7-40E7-A645-0C1E0B0E127B}"/>
              </a:ext>
            </a:extLst>
          </p:cNvPr>
          <p:cNvSpPr txBox="1"/>
          <p:nvPr/>
        </p:nvSpPr>
        <p:spPr>
          <a:xfrm>
            <a:off x="1832402" y="5044882"/>
            <a:ext cx="85805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split and amplified in 64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cw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fibres with integrated phase modulators.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collected in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microlens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array.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between adjacent fibres analysed in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quadriwave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lateral shearing interferometer.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34% beam in central lobe (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44% theoretical).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9A2C7C-6A07-42D1-9655-41BC25887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76" y="1943228"/>
            <a:ext cx="6165448" cy="2794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2F440-0B43-4D64-8399-18E62E766DFA}"/>
              </a:ext>
            </a:extLst>
          </p:cNvPr>
          <p:cNvSpPr txBox="1"/>
          <p:nvPr/>
        </p:nvSpPr>
        <p:spPr>
          <a:xfrm>
            <a:off x="790861" y="3953497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Bourderionnet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</a:p>
          <a:p>
            <a:pPr algn="ctr"/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 </a:t>
            </a:r>
            <a:r>
              <a:rPr lang="en-GB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19, 17053 (2011)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CFAA442-9C77-8508-DDE8-71FBD91BA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5660" y="6295256"/>
            <a:ext cx="6120680" cy="365125"/>
          </a:xfrm>
        </p:spPr>
        <p:txBody>
          <a:bodyPr/>
          <a:lstStyle/>
          <a:p>
            <a:r>
              <a:rPr lang="en-GB" dirty="0"/>
              <a:t> Heraeus seminar ‘Science and Applications of Plasma‐Based Accelerators’, Bad </a:t>
            </a:r>
            <a:r>
              <a:rPr lang="en-GB" dirty="0" err="1"/>
              <a:t>Honnef</a:t>
            </a:r>
            <a:r>
              <a:rPr lang="en-GB" dirty="0"/>
              <a:t> 17</a:t>
            </a:r>
            <a:r>
              <a:rPr lang="en-GB" baseline="30000" dirty="0"/>
              <a:t>th</a:t>
            </a:r>
            <a:r>
              <a:rPr lang="en-GB" dirty="0"/>
              <a:t> May 2022</a:t>
            </a:r>
          </a:p>
        </p:txBody>
      </p:sp>
    </p:spTree>
    <p:extLst>
      <p:ext uri="{BB962C8B-B14F-4D97-AF65-F5344CB8AC3E}">
        <p14:creationId xmlns:p14="http://schemas.microsoft.com/office/powerpoint/2010/main" val="10875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D891D-A3AF-A8C5-4007-9CBE30E2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B84C19-680F-3BE0-DC74-FE7B90A95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778EBB-D3AC-5F6C-9D1A-6764D89C869F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1F9DA-DCA9-753C-CF33-D45BD2B74878}"/>
              </a:ext>
            </a:extLst>
          </p:cNvPr>
          <p:cNvSpPr txBox="1"/>
          <p:nvPr/>
        </p:nvSpPr>
        <p:spPr>
          <a:xfrm>
            <a:off x="4203494" y="303511"/>
            <a:ext cx="4332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Filled aperture combination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78AE2-4A59-44AA-5758-0B3FE39F2C7A}"/>
              </a:ext>
            </a:extLst>
          </p:cNvPr>
          <p:cNvGrpSpPr/>
          <p:nvPr/>
        </p:nvGrpSpPr>
        <p:grpSpPr>
          <a:xfrm>
            <a:off x="695400" y="1471238"/>
            <a:ext cx="2565871" cy="544493"/>
            <a:chOff x="1477462" y="1371306"/>
            <a:chExt cx="2565871" cy="54449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73FB13A-FDB6-E6FA-BBBD-9BE19EDAD5B2}"/>
                </a:ext>
              </a:extLst>
            </p:cNvPr>
            <p:cNvSpPr/>
            <p:nvPr/>
          </p:nvSpPr>
          <p:spPr bwMode="auto">
            <a:xfrm>
              <a:off x="1477462" y="1807638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2598E0-3A38-4F73-C80D-52624FA84470}"/>
                </a:ext>
              </a:extLst>
            </p:cNvPr>
            <p:cNvSpPr/>
            <p:nvPr/>
          </p:nvSpPr>
          <p:spPr bwMode="auto">
            <a:xfrm>
              <a:off x="1667069" y="1864362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6E418D1-C63E-FD8A-1547-0EB30B36C92F}"/>
                </a:ext>
              </a:extLst>
            </p:cNvPr>
            <p:cNvSpPr/>
            <p:nvPr/>
          </p:nvSpPr>
          <p:spPr bwMode="auto">
            <a:xfrm>
              <a:off x="3899317" y="1371306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B31A29-0D35-F58C-5056-F49F929C0BA4}"/>
              </a:ext>
            </a:extLst>
          </p:cNvPr>
          <p:cNvGrpSpPr/>
          <p:nvPr/>
        </p:nvGrpSpPr>
        <p:grpSpPr>
          <a:xfrm>
            <a:off x="695400" y="2127629"/>
            <a:ext cx="2565871" cy="544493"/>
            <a:chOff x="1477462" y="2027697"/>
            <a:chExt cx="2565871" cy="544493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8531AA-4001-FC2E-6F85-969401891051}"/>
                </a:ext>
              </a:extLst>
            </p:cNvPr>
            <p:cNvSpPr/>
            <p:nvPr/>
          </p:nvSpPr>
          <p:spPr bwMode="auto">
            <a:xfrm>
              <a:off x="1477462" y="2464029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706743-2682-EA05-24EF-F52BA843B81E}"/>
                </a:ext>
              </a:extLst>
            </p:cNvPr>
            <p:cNvSpPr/>
            <p:nvPr/>
          </p:nvSpPr>
          <p:spPr bwMode="auto">
            <a:xfrm>
              <a:off x="1667069" y="2521145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D4B7718-A90D-A531-5E6F-3811493D4568}"/>
                </a:ext>
              </a:extLst>
            </p:cNvPr>
            <p:cNvSpPr/>
            <p:nvPr/>
          </p:nvSpPr>
          <p:spPr bwMode="auto">
            <a:xfrm>
              <a:off x="3899317" y="2027697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247C17-3155-2563-313E-0032D784C71F}"/>
              </a:ext>
            </a:extLst>
          </p:cNvPr>
          <p:cNvGrpSpPr/>
          <p:nvPr/>
        </p:nvGrpSpPr>
        <p:grpSpPr>
          <a:xfrm>
            <a:off x="695400" y="2716929"/>
            <a:ext cx="3976825" cy="1535813"/>
            <a:chOff x="1477462" y="2616997"/>
            <a:chExt cx="3976825" cy="1535813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F631937-1F3B-1391-0EA2-4D482A0E6BFC}"/>
                </a:ext>
              </a:extLst>
            </p:cNvPr>
            <p:cNvSpPr/>
            <p:nvPr/>
          </p:nvSpPr>
          <p:spPr bwMode="auto">
            <a:xfrm>
              <a:off x="1477462" y="3315043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94F451-1592-D034-5515-5516CD8659E7}"/>
                </a:ext>
              </a:extLst>
            </p:cNvPr>
            <p:cNvSpPr/>
            <p:nvPr/>
          </p:nvSpPr>
          <p:spPr bwMode="auto">
            <a:xfrm>
              <a:off x="1667069" y="3376530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C05149-E3FC-9C6E-27D8-AC751D5213C8}"/>
                </a:ext>
              </a:extLst>
            </p:cNvPr>
            <p:cNvSpPr/>
            <p:nvPr/>
          </p:nvSpPr>
          <p:spPr bwMode="auto">
            <a:xfrm>
              <a:off x="3899317" y="2901013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23495BF-8F2B-7EB4-82F6-167141D5346D}"/>
                </a:ext>
              </a:extLst>
            </p:cNvPr>
            <p:cNvSpPr/>
            <p:nvPr/>
          </p:nvSpPr>
          <p:spPr bwMode="auto">
            <a:xfrm>
              <a:off x="1477462" y="4044649"/>
              <a:ext cx="102402" cy="10816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BD4754-29CA-67F6-AEC0-E15E4B98383B}"/>
                </a:ext>
              </a:extLst>
            </p:cNvPr>
            <p:cNvSpPr/>
            <p:nvPr/>
          </p:nvSpPr>
          <p:spPr bwMode="auto">
            <a:xfrm>
              <a:off x="1667069" y="4096610"/>
              <a:ext cx="2160240" cy="4571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C1E6D8F-E6A3-9610-FFA5-D60A30873D26}"/>
                </a:ext>
              </a:extLst>
            </p:cNvPr>
            <p:cNvSpPr/>
            <p:nvPr/>
          </p:nvSpPr>
          <p:spPr bwMode="auto">
            <a:xfrm>
              <a:off x="3899317" y="3608317"/>
              <a:ext cx="144016" cy="521634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Elbow Connector 19">
              <a:extLst>
                <a:ext uri="{FF2B5EF4-FFF2-40B4-BE49-F238E27FC236}">
                  <a16:creationId xmlns:a16="http://schemas.microsoft.com/office/drawing/2014/main" id="{98211E2A-DE9F-3B6D-13F1-89562D5D7AC6}"/>
                </a:ext>
              </a:extLst>
            </p:cNvPr>
            <p:cNvCxnSpPr/>
            <p:nvPr/>
          </p:nvCxnSpPr>
          <p:spPr bwMode="auto">
            <a:xfrm flipV="1">
              <a:off x="4357782" y="3376530"/>
              <a:ext cx="936104" cy="720081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29D4D06-112A-1ABA-A073-BA93A00B7A37}"/>
                </a:ext>
              </a:extLst>
            </p:cNvPr>
            <p:cNvCxnSpPr/>
            <p:nvPr/>
          </p:nvCxnSpPr>
          <p:spPr bwMode="auto">
            <a:xfrm>
              <a:off x="4357782" y="3376530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975126F-E104-D162-509F-B4E7F4058547}"/>
                </a:ext>
              </a:extLst>
            </p:cNvPr>
            <p:cNvGrpSpPr/>
            <p:nvPr/>
          </p:nvGrpSpPr>
          <p:grpSpPr>
            <a:xfrm rot="16200000">
              <a:off x="4720511" y="3271564"/>
              <a:ext cx="216024" cy="203029"/>
              <a:chOff x="4005768" y="2784091"/>
              <a:chExt cx="216024" cy="20302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6B8A62-C6D2-C8B5-4364-202F1E983A48}"/>
                  </a:ext>
                </a:extLst>
              </p:cNvPr>
              <p:cNvSpPr/>
              <p:nvPr/>
            </p:nvSpPr>
            <p:spPr bwMode="auto">
              <a:xfrm>
                <a:off x="4005768" y="2784091"/>
                <a:ext cx="216024" cy="20302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52C3896-86EF-A4DE-FDAB-DB833FD8F476}"/>
                  </a:ext>
                </a:extLst>
              </p:cNvPr>
              <p:cNvCxnSpPr/>
              <p:nvPr/>
            </p:nvCxnSpPr>
            <p:spPr bwMode="auto">
              <a:xfrm>
                <a:off x="4005768" y="2784091"/>
                <a:ext cx="216024" cy="2030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86AA7C8E-79E2-5A5B-BE69-A5D77324D74F}"/>
                </a:ext>
              </a:extLst>
            </p:cNvPr>
            <p:cNvSpPr/>
            <p:nvPr/>
          </p:nvSpPr>
          <p:spPr bwMode="auto">
            <a:xfrm>
              <a:off x="5310271" y="2616997"/>
              <a:ext cx="144016" cy="78245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4ECC66-5F67-023A-EC98-B894A1C19BBC}"/>
              </a:ext>
            </a:extLst>
          </p:cNvPr>
          <p:cNvGrpSpPr/>
          <p:nvPr/>
        </p:nvGrpSpPr>
        <p:grpSpPr>
          <a:xfrm>
            <a:off x="3575720" y="1878992"/>
            <a:ext cx="1094580" cy="864266"/>
            <a:chOff x="4357782" y="1779060"/>
            <a:chExt cx="1094580" cy="864266"/>
          </a:xfrm>
        </p:grpSpPr>
        <p:cxnSp>
          <p:nvCxnSpPr>
            <p:cNvPr id="29" name="Elbow Connector 26">
              <a:extLst>
                <a:ext uri="{FF2B5EF4-FFF2-40B4-BE49-F238E27FC236}">
                  <a16:creationId xmlns:a16="http://schemas.microsoft.com/office/drawing/2014/main" id="{D4D82155-D0F5-C6A4-6B1B-B1361DF7905A}"/>
                </a:ext>
              </a:extLst>
            </p:cNvPr>
            <p:cNvCxnSpPr/>
            <p:nvPr/>
          </p:nvCxnSpPr>
          <p:spPr bwMode="auto">
            <a:xfrm>
              <a:off x="4357782" y="1779060"/>
              <a:ext cx="936104" cy="764944"/>
            </a:xfrm>
            <a:prstGeom prst="bentConnector3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D4E12F5-BB1A-9B75-8EC8-C8AB747852BD}"/>
                </a:ext>
              </a:extLst>
            </p:cNvPr>
            <p:cNvCxnSpPr/>
            <p:nvPr/>
          </p:nvCxnSpPr>
          <p:spPr bwMode="auto">
            <a:xfrm>
              <a:off x="4357782" y="2547200"/>
              <a:ext cx="9361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4ED4BB-2C90-E9FB-E5A3-A10D5567CF8B}"/>
                </a:ext>
              </a:extLst>
            </p:cNvPr>
            <p:cNvGrpSpPr/>
            <p:nvPr/>
          </p:nvGrpSpPr>
          <p:grpSpPr>
            <a:xfrm>
              <a:off x="4707720" y="2440297"/>
              <a:ext cx="216024" cy="203029"/>
              <a:chOff x="4005768" y="2784091"/>
              <a:chExt cx="216024" cy="20302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3DC7181-68D7-E517-51EA-B13D3BBF19CA}"/>
                  </a:ext>
                </a:extLst>
              </p:cNvPr>
              <p:cNvSpPr/>
              <p:nvPr/>
            </p:nvSpPr>
            <p:spPr bwMode="auto">
              <a:xfrm>
                <a:off x="4005768" y="2784091"/>
                <a:ext cx="216024" cy="20302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04A9AC9-5448-996B-41D3-3B0DE5F84DA0}"/>
                  </a:ext>
                </a:extLst>
              </p:cNvPr>
              <p:cNvCxnSpPr/>
              <p:nvPr/>
            </p:nvCxnSpPr>
            <p:spPr bwMode="auto">
              <a:xfrm>
                <a:off x="4005768" y="2784091"/>
                <a:ext cx="216024" cy="2030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B4900D38-6589-CF4D-BC82-DE760E00EE17}"/>
                </a:ext>
              </a:extLst>
            </p:cNvPr>
            <p:cNvSpPr/>
            <p:nvPr/>
          </p:nvSpPr>
          <p:spPr bwMode="auto">
            <a:xfrm>
              <a:off x="5308346" y="1791011"/>
              <a:ext cx="144016" cy="782451"/>
            </a:xfrm>
            <a:custGeom>
              <a:avLst/>
              <a:gdLst>
                <a:gd name="connsiteX0" fmla="*/ 0 w 4635374"/>
                <a:gd name="connsiteY0" fmla="*/ 1878151 h 1893831"/>
                <a:gd name="connsiteX1" fmla="*/ 959667 w 4635374"/>
                <a:gd name="connsiteY1" fmla="*/ 1706135 h 1893831"/>
                <a:gd name="connsiteX2" fmla="*/ 1475715 w 4635374"/>
                <a:gd name="connsiteY2" fmla="*/ 1280622 h 1893831"/>
                <a:gd name="connsiteX3" fmla="*/ 2073244 w 4635374"/>
                <a:gd name="connsiteY3" fmla="*/ 330008 h 1893831"/>
                <a:gd name="connsiteX4" fmla="*/ 2362955 w 4635374"/>
                <a:gd name="connsiteY4" fmla="*/ 49351 h 1893831"/>
                <a:gd name="connsiteX5" fmla="*/ 2706986 w 4635374"/>
                <a:gd name="connsiteY5" fmla="*/ 22190 h 1893831"/>
                <a:gd name="connsiteX6" fmla="*/ 3069125 w 4635374"/>
                <a:gd name="connsiteY6" fmla="*/ 284741 h 1893831"/>
                <a:gd name="connsiteX7" fmla="*/ 3413157 w 4635374"/>
                <a:gd name="connsiteY7" fmla="*/ 882269 h 1893831"/>
                <a:gd name="connsiteX8" fmla="*/ 3892990 w 4635374"/>
                <a:gd name="connsiteY8" fmla="*/ 1624654 h 1893831"/>
                <a:gd name="connsiteX9" fmla="*/ 4381877 w 4635374"/>
                <a:gd name="connsiteY9" fmla="*/ 1860044 h 1893831"/>
                <a:gd name="connsiteX10" fmla="*/ 4635374 w 4635374"/>
                <a:gd name="connsiteY10" fmla="*/ 1887204 h 189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35374" h="1893831">
                  <a:moveTo>
                    <a:pt x="0" y="1878151"/>
                  </a:moveTo>
                  <a:cubicBezTo>
                    <a:pt x="356857" y="1841937"/>
                    <a:pt x="713715" y="1805723"/>
                    <a:pt x="959667" y="1706135"/>
                  </a:cubicBezTo>
                  <a:cubicBezTo>
                    <a:pt x="1205620" y="1606547"/>
                    <a:pt x="1290119" y="1509976"/>
                    <a:pt x="1475715" y="1280622"/>
                  </a:cubicBezTo>
                  <a:cubicBezTo>
                    <a:pt x="1661311" y="1051268"/>
                    <a:pt x="1925371" y="535220"/>
                    <a:pt x="2073244" y="330008"/>
                  </a:cubicBezTo>
                  <a:cubicBezTo>
                    <a:pt x="2221117" y="124796"/>
                    <a:pt x="2257331" y="100654"/>
                    <a:pt x="2362955" y="49351"/>
                  </a:cubicBezTo>
                  <a:cubicBezTo>
                    <a:pt x="2468579" y="-1952"/>
                    <a:pt x="2589291" y="-17042"/>
                    <a:pt x="2706986" y="22190"/>
                  </a:cubicBezTo>
                  <a:cubicBezTo>
                    <a:pt x="2824681" y="61422"/>
                    <a:pt x="2951430" y="141394"/>
                    <a:pt x="3069125" y="284741"/>
                  </a:cubicBezTo>
                  <a:cubicBezTo>
                    <a:pt x="3186820" y="428087"/>
                    <a:pt x="3275846" y="658950"/>
                    <a:pt x="3413157" y="882269"/>
                  </a:cubicBezTo>
                  <a:cubicBezTo>
                    <a:pt x="3550468" y="1105588"/>
                    <a:pt x="3731537" y="1461692"/>
                    <a:pt x="3892990" y="1624654"/>
                  </a:cubicBezTo>
                  <a:cubicBezTo>
                    <a:pt x="4054443" y="1787616"/>
                    <a:pt x="4258146" y="1816286"/>
                    <a:pt x="4381877" y="1860044"/>
                  </a:cubicBezTo>
                  <a:cubicBezTo>
                    <a:pt x="4505608" y="1903802"/>
                    <a:pt x="4570491" y="1895503"/>
                    <a:pt x="4635374" y="1887204"/>
                  </a:cubicBezTo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D0E7E5-B1CB-A02A-079D-69D9C4B3720E}"/>
              </a:ext>
            </a:extLst>
          </p:cNvPr>
          <p:cNvGrpSpPr/>
          <p:nvPr/>
        </p:nvGrpSpPr>
        <p:grpSpPr>
          <a:xfrm>
            <a:off x="695400" y="2307784"/>
            <a:ext cx="6346576" cy="3470600"/>
            <a:chOff x="1477462" y="2207852"/>
            <a:chExt cx="6346576" cy="34706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8A3B123-5BEE-EA0D-137E-3BDA13F7A429}"/>
                </a:ext>
              </a:extLst>
            </p:cNvPr>
            <p:cNvGrpSpPr/>
            <p:nvPr/>
          </p:nvGrpSpPr>
          <p:grpSpPr>
            <a:xfrm>
              <a:off x="5869241" y="3270085"/>
              <a:ext cx="216024" cy="207346"/>
              <a:chOff x="5020622" y="3549035"/>
              <a:chExt cx="216024" cy="20734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3F26805-F286-15A3-F7C2-10322A363E97}"/>
                  </a:ext>
                </a:extLst>
              </p:cNvPr>
              <p:cNvSpPr/>
              <p:nvPr/>
            </p:nvSpPr>
            <p:spPr bwMode="auto">
              <a:xfrm>
                <a:off x="5020622" y="3553352"/>
                <a:ext cx="216024" cy="203029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C9968FF-1B3A-269B-1887-F1DE17F1DCE4}"/>
                  </a:ext>
                </a:extLst>
              </p:cNvPr>
              <p:cNvCxnSpPr/>
              <p:nvPr/>
            </p:nvCxnSpPr>
            <p:spPr bwMode="auto">
              <a:xfrm>
                <a:off x="5020622" y="3549035"/>
                <a:ext cx="216024" cy="20302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C668A07-A242-9139-7FD6-88E46FEE58A6}"/>
                </a:ext>
              </a:extLst>
            </p:cNvPr>
            <p:cNvGrpSpPr/>
            <p:nvPr/>
          </p:nvGrpSpPr>
          <p:grpSpPr>
            <a:xfrm>
              <a:off x="1477462" y="2207852"/>
              <a:ext cx="6346576" cy="3470600"/>
              <a:chOff x="1477462" y="2207852"/>
              <a:chExt cx="6346576" cy="3470600"/>
            </a:xfrm>
          </p:grpSpPr>
          <p:sp>
            <p:nvSpPr>
              <p:cNvPr id="38" name="Freeform 35">
                <a:extLst>
                  <a:ext uri="{FF2B5EF4-FFF2-40B4-BE49-F238E27FC236}">
                    <a16:creationId xmlns:a16="http://schemas.microsoft.com/office/drawing/2014/main" id="{1EDE6EE3-A098-0156-A24D-7092ED8DBEF9}"/>
                  </a:ext>
                </a:extLst>
              </p:cNvPr>
              <p:cNvSpPr/>
              <p:nvPr/>
            </p:nvSpPr>
            <p:spPr bwMode="auto">
              <a:xfrm>
                <a:off x="1477462" y="4849819"/>
                <a:ext cx="102402" cy="108161"/>
              </a:xfrm>
              <a:custGeom>
                <a:avLst/>
                <a:gdLst>
                  <a:gd name="connsiteX0" fmla="*/ 0 w 4635374"/>
                  <a:gd name="connsiteY0" fmla="*/ 1878151 h 1893831"/>
                  <a:gd name="connsiteX1" fmla="*/ 959667 w 4635374"/>
                  <a:gd name="connsiteY1" fmla="*/ 1706135 h 1893831"/>
                  <a:gd name="connsiteX2" fmla="*/ 1475715 w 4635374"/>
                  <a:gd name="connsiteY2" fmla="*/ 1280622 h 1893831"/>
                  <a:gd name="connsiteX3" fmla="*/ 2073244 w 4635374"/>
                  <a:gd name="connsiteY3" fmla="*/ 330008 h 1893831"/>
                  <a:gd name="connsiteX4" fmla="*/ 2362955 w 4635374"/>
                  <a:gd name="connsiteY4" fmla="*/ 49351 h 1893831"/>
                  <a:gd name="connsiteX5" fmla="*/ 2706986 w 4635374"/>
                  <a:gd name="connsiteY5" fmla="*/ 22190 h 1893831"/>
                  <a:gd name="connsiteX6" fmla="*/ 3069125 w 4635374"/>
                  <a:gd name="connsiteY6" fmla="*/ 284741 h 1893831"/>
                  <a:gd name="connsiteX7" fmla="*/ 3413157 w 4635374"/>
                  <a:gd name="connsiteY7" fmla="*/ 882269 h 1893831"/>
                  <a:gd name="connsiteX8" fmla="*/ 3892990 w 4635374"/>
                  <a:gd name="connsiteY8" fmla="*/ 1624654 h 1893831"/>
                  <a:gd name="connsiteX9" fmla="*/ 4381877 w 4635374"/>
                  <a:gd name="connsiteY9" fmla="*/ 1860044 h 1893831"/>
                  <a:gd name="connsiteX10" fmla="*/ 4635374 w 4635374"/>
                  <a:gd name="connsiteY10" fmla="*/ 1887204 h 189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35374" h="1893831">
                    <a:moveTo>
                      <a:pt x="0" y="1878151"/>
                    </a:moveTo>
                    <a:cubicBezTo>
                      <a:pt x="356857" y="1841937"/>
                      <a:pt x="713715" y="1805723"/>
                      <a:pt x="959667" y="1706135"/>
                    </a:cubicBezTo>
                    <a:cubicBezTo>
                      <a:pt x="1205620" y="1606547"/>
                      <a:pt x="1290119" y="1509976"/>
                      <a:pt x="1475715" y="1280622"/>
                    </a:cubicBezTo>
                    <a:cubicBezTo>
                      <a:pt x="1661311" y="1051268"/>
                      <a:pt x="1925371" y="535220"/>
                      <a:pt x="2073244" y="330008"/>
                    </a:cubicBezTo>
                    <a:cubicBezTo>
                      <a:pt x="2221117" y="124796"/>
                      <a:pt x="2257331" y="100654"/>
                      <a:pt x="2362955" y="49351"/>
                    </a:cubicBezTo>
                    <a:cubicBezTo>
                      <a:pt x="2468579" y="-1952"/>
                      <a:pt x="2589291" y="-17042"/>
                      <a:pt x="2706986" y="22190"/>
                    </a:cubicBezTo>
                    <a:cubicBezTo>
                      <a:pt x="2824681" y="61422"/>
                      <a:pt x="2951430" y="141394"/>
                      <a:pt x="3069125" y="284741"/>
                    </a:cubicBezTo>
                    <a:cubicBezTo>
                      <a:pt x="3186820" y="428087"/>
                      <a:pt x="3275846" y="658950"/>
                      <a:pt x="3413157" y="882269"/>
                    </a:cubicBezTo>
                    <a:cubicBezTo>
                      <a:pt x="3550468" y="1105588"/>
                      <a:pt x="3731537" y="1461692"/>
                      <a:pt x="3892990" y="1624654"/>
                    </a:cubicBezTo>
                    <a:cubicBezTo>
                      <a:pt x="4054443" y="1787616"/>
                      <a:pt x="4258146" y="1816286"/>
                      <a:pt x="4381877" y="1860044"/>
                    </a:cubicBezTo>
                    <a:cubicBezTo>
                      <a:pt x="4505608" y="1903802"/>
                      <a:pt x="4570491" y="1895503"/>
                      <a:pt x="4635374" y="1887204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689E276-3846-EEF0-4793-E04CFA844E70}"/>
                  </a:ext>
                </a:extLst>
              </p:cNvPr>
              <p:cNvSpPr/>
              <p:nvPr/>
            </p:nvSpPr>
            <p:spPr bwMode="auto">
              <a:xfrm>
                <a:off x="1667069" y="4897409"/>
                <a:ext cx="2160240" cy="4571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Freeform 37">
                <a:extLst>
                  <a:ext uri="{FF2B5EF4-FFF2-40B4-BE49-F238E27FC236}">
                    <a16:creationId xmlns:a16="http://schemas.microsoft.com/office/drawing/2014/main" id="{17110274-ABCD-9A2B-09F2-C8C04F868C10}"/>
                  </a:ext>
                </a:extLst>
              </p:cNvPr>
              <p:cNvSpPr/>
              <p:nvPr/>
            </p:nvSpPr>
            <p:spPr bwMode="auto">
              <a:xfrm>
                <a:off x="3899317" y="4413487"/>
                <a:ext cx="144016" cy="521634"/>
              </a:xfrm>
              <a:custGeom>
                <a:avLst/>
                <a:gdLst>
                  <a:gd name="connsiteX0" fmla="*/ 0 w 4635374"/>
                  <a:gd name="connsiteY0" fmla="*/ 1878151 h 1893831"/>
                  <a:gd name="connsiteX1" fmla="*/ 959667 w 4635374"/>
                  <a:gd name="connsiteY1" fmla="*/ 1706135 h 1893831"/>
                  <a:gd name="connsiteX2" fmla="*/ 1475715 w 4635374"/>
                  <a:gd name="connsiteY2" fmla="*/ 1280622 h 1893831"/>
                  <a:gd name="connsiteX3" fmla="*/ 2073244 w 4635374"/>
                  <a:gd name="connsiteY3" fmla="*/ 330008 h 1893831"/>
                  <a:gd name="connsiteX4" fmla="*/ 2362955 w 4635374"/>
                  <a:gd name="connsiteY4" fmla="*/ 49351 h 1893831"/>
                  <a:gd name="connsiteX5" fmla="*/ 2706986 w 4635374"/>
                  <a:gd name="connsiteY5" fmla="*/ 22190 h 1893831"/>
                  <a:gd name="connsiteX6" fmla="*/ 3069125 w 4635374"/>
                  <a:gd name="connsiteY6" fmla="*/ 284741 h 1893831"/>
                  <a:gd name="connsiteX7" fmla="*/ 3413157 w 4635374"/>
                  <a:gd name="connsiteY7" fmla="*/ 882269 h 1893831"/>
                  <a:gd name="connsiteX8" fmla="*/ 3892990 w 4635374"/>
                  <a:gd name="connsiteY8" fmla="*/ 1624654 h 1893831"/>
                  <a:gd name="connsiteX9" fmla="*/ 4381877 w 4635374"/>
                  <a:gd name="connsiteY9" fmla="*/ 1860044 h 1893831"/>
                  <a:gd name="connsiteX10" fmla="*/ 4635374 w 4635374"/>
                  <a:gd name="connsiteY10" fmla="*/ 1887204 h 189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35374" h="1893831">
                    <a:moveTo>
                      <a:pt x="0" y="1878151"/>
                    </a:moveTo>
                    <a:cubicBezTo>
                      <a:pt x="356857" y="1841937"/>
                      <a:pt x="713715" y="1805723"/>
                      <a:pt x="959667" y="1706135"/>
                    </a:cubicBezTo>
                    <a:cubicBezTo>
                      <a:pt x="1205620" y="1606547"/>
                      <a:pt x="1290119" y="1509976"/>
                      <a:pt x="1475715" y="1280622"/>
                    </a:cubicBezTo>
                    <a:cubicBezTo>
                      <a:pt x="1661311" y="1051268"/>
                      <a:pt x="1925371" y="535220"/>
                      <a:pt x="2073244" y="330008"/>
                    </a:cubicBezTo>
                    <a:cubicBezTo>
                      <a:pt x="2221117" y="124796"/>
                      <a:pt x="2257331" y="100654"/>
                      <a:pt x="2362955" y="49351"/>
                    </a:cubicBezTo>
                    <a:cubicBezTo>
                      <a:pt x="2468579" y="-1952"/>
                      <a:pt x="2589291" y="-17042"/>
                      <a:pt x="2706986" y="22190"/>
                    </a:cubicBezTo>
                    <a:cubicBezTo>
                      <a:pt x="2824681" y="61422"/>
                      <a:pt x="2951430" y="141394"/>
                      <a:pt x="3069125" y="284741"/>
                    </a:cubicBezTo>
                    <a:cubicBezTo>
                      <a:pt x="3186820" y="428087"/>
                      <a:pt x="3275846" y="658950"/>
                      <a:pt x="3413157" y="882269"/>
                    </a:cubicBezTo>
                    <a:cubicBezTo>
                      <a:pt x="3550468" y="1105588"/>
                      <a:pt x="3731537" y="1461692"/>
                      <a:pt x="3892990" y="1624654"/>
                    </a:cubicBezTo>
                    <a:cubicBezTo>
                      <a:pt x="4054443" y="1787616"/>
                      <a:pt x="4258146" y="1816286"/>
                      <a:pt x="4381877" y="1860044"/>
                    </a:cubicBezTo>
                    <a:cubicBezTo>
                      <a:pt x="4505608" y="1903802"/>
                      <a:pt x="4570491" y="1895503"/>
                      <a:pt x="4635374" y="1887204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Freeform 38">
                <a:extLst>
                  <a:ext uri="{FF2B5EF4-FFF2-40B4-BE49-F238E27FC236}">
                    <a16:creationId xmlns:a16="http://schemas.microsoft.com/office/drawing/2014/main" id="{7E4ADAD8-2054-0ED7-C86F-38617F21D05E}"/>
                  </a:ext>
                </a:extLst>
              </p:cNvPr>
              <p:cNvSpPr/>
              <p:nvPr/>
            </p:nvSpPr>
            <p:spPr bwMode="auto">
              <a:xfrm>
                <a:off x="1477462" y="5570291"/>
                <a:ext cx="102402" cy="108161"/>
              </a:xfrm>
              <a:custGeom>
                <a:avLst/>
                <a:gdLst>
                  <a:gd name="connsiteX0" fmla="*/ 0 w 4635374"/>
                  <a:gd name="connsiteY0" fmla="*/ 1878151 h 1893831"/>
                  <a:gd name="connsiteX1" fmla="*/ 959667 w 4635374"/>
                  <a:gd name="connsiteY1" fmla="*/ 1706135 h 1893831"/>
                  <a:gd name="connsiteX2" fmla="*/ 1475715 w 4635374"/>
                  <a:gd name="connsiteY2" fmla="*/ 1280622 h 1893831"/>
                  <a:gd name="connsiteX3" fmla="*/ 2073244 w 4635374"/>
                  <a:gd name="connsiteY3" fmla="*/ 330008 h 1893831"/>
                  <a:gd name="connsiteX4" fmla="*/ 2362955 w 4635374"/>
                  <a:gd name="connsiteY4" fmla="*/ 49351 h 1893831"/>
                  <a:gd name="connsiteX5" fmla="*/ 2706986 w 4635374"/>
                  <a:gd name="connsiteY5" fmla="*/ 22190 h 1893831"/>
                  <a:gd name="connsiteX6" fmla="*/ 3069125 w 4635374"/>
                  <a:gd name="connsiteY6" fmla="*/ 284741 h 1893831"/>
                  <a:gd name="connsiteX7" fmla="*/ 3413157 w 4635374"/>
                  <a:gd name="connsiteY7" fmla="*/ 882269 h 1893831"/>
                  <a:gd name="connsiteX8" fmla="*/ 3892990 w 4635374"/>
                  <a:gd name="connsiteY8" fmla="*/ 1624654 h 1893831"/>
                  <a:gd name="connsiteX9" fmla="*/ 4381877 w 4635374"/>
                  <a:gd name="connsiteY9" fmla="*/ 1860044 h 1893831"/>
                  <a:gd name="connsiteX10" fmla="*/ 4635374 w 4635374"/>
                  <a:gd name="connsiteY10" fmla="*/ 1887204 h 189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35374" h="1893831">
                    <a:moveTo>
                      <a:pt x="0" y="1878151"/>
                    </a:moveTo>
                    <a:cubicBezTo>
                      <a:pt x="356857" y="1841937"/>
                      <a:pt x="713715" y="1805723"/>
                      <a:pt x="959667" y="1706135"/>
                    </a:cubicBezTo>
                    <a:cubicBezTo>
                      <a:pt x="1205620" y="1606547"/>
                      <a:pt x="1290119" y="1509976"/>
                      <a:pt x="1475715" y="1280622"/>
                    </a:cubicBezTo>
                    <a:cubicBezTo>
                      <a:pt x="1661311" y="1051268"/>
                      <a:pt x="1925371" y="535220"/>
                      <a:pt x="2073244" y="330008"/>
                    </a:cubicBezTo>
                    <a:cubicBezTo>
                      <a:pt x="2221117" y="124796"/>
                      <a:pt x="2257331" y="100654"/>
                      <a:pt x="2362955" y="49351"/>
                    </a:cubicBezTo>
                    <a:cubicBezTo>
                      <a:pt x="2468579" y="-1952"/>
                      <a:pt x="2589291" y="-17042"/>
                      <a:pt x="2706986" y="22190"/>
                    </a:cubicBezTo>
                    <a:cubicBezTo>
                      <a:pt x="2824681" y="61422"/>
                      <a:pt x="2951430" y="141394"/>
                      <a:pt x="3069125" y="284741"/>
                    </a:cubicBezTo>
                    <a:cubicBezTo>
                      <a:pt x="3186820" y="428087"/>
                      <a:pt x="3275846" y="658950"/>
                      <a:pt x="3413157" y="882269"/>
                    </a:cubicBezTo>
                    <a:cubicBezTo>
                      <a:pt x="3550468" y="1105588"/>
                      <a:pt x="3731537" y="1461692"/>
                      <a:pt x="3892990" y="1624654"/>
                    </a:cubicBezTo>
                    <a:cubicBezTo>
                      <a:pt x="4054443" y="1787616"/>
                      <a:pt x="4258146" y="1816286"/>
                      <a:pt x="4381877" y="1860044"/>
                    </a:cubicBezTo>
                    <a:cubicBezTo>
                      <a:pt x="4505608" y="1903802"/>
                      <a:pt x="4570491" y="1895503"/>
                      <a:pt x="4635374" y="1887204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7D6ECE2-1687-69EA-4182-6B46E0359D7D}"/>
                  </a:ext>
                </a:extLst>
              </p:cNvPr>
              <p:cNvSpPr/>
              <p:nvPr/>
            </p:nvSpPr>
            <p:spPr bwMode="auto">
              <a:xfrm>
                <a:off x="1667069" y="5617489"/>
                <a:ext cx="2160240" cy="4571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Freeform 40">
                <a:extLst>
                  <a:ext uri="{FF2B5EF4-FFF2-40B4-BE49-F238E27FC236}">
                    <a16:creationId xmlns:a16="http://schemas.microsoft.com/office/drawing/2014/main" id="{DFCB10CF-6685-4EB9-A432-2D28D91A7272}"/>
                  </a:ext>
                </a:extLst>
              </p:cNvPr>
              <p:cNvSpPr/>
              <p:nvPr/>
            </p:nvSpPr>
            <p:spPr bwMode="auto">
              <a:xfrm>
                <a:off x="3899317" y="5133959"/>
                <a:ext cx="144016" cy="521634"/>
              </a:xfrm>
              <a:custGeom>
                <a:avLst/>
                <a:gdLst>
                  <a:gd name="connsiteX0" fmla="*/ 0 w 4635374"/>
                  <a:gd name="connsiteY0" fmla="*/ 1878151 h 1893831"/>
                  <a:gd name="connsiteX1" fmla="*/ 959667 w 4635374"/>
                  <a:gd name="connsiteY1" fmla="*/ 1706135 h 1893831"/>
                  <a:gd name="connsiteX2" fmla="*/ 1475715 w 4635374"/>
                  <a:gd name="connsiteY2" fmla="*/ 1280622 h 1893831"/>
                  <a:gd name="connsiteX3" fmla="*/ 2073244 w 4635374"/>
                  <a:gd name="connsiteY3" fmla="*/ 330008 h 1893831"/>
                  <a:gd name="connsiteX4" fmla="*/ 2362955 w 4635374"/>
                  <a:gd name="connsiteY4" fmla="*/ 49351 h 1893831"/>
                  <a:gd name="connsiteX5" fmla="*/ 2706986 w 4635374"/>
                  <a:gd name="connsiteY5" fmla="*/ 22190 h 1893831"/>
                  <a:gd name="connsiteX6" fmla="*/ 3069125 w 4635374"/>
                  <a:gd name="connsiteY6" fmla="*/ 284741 h 1893831"/>
                  <a:gd name="connsiteX7" fmla="*/ 3413157 w 4635374"/>
                  <a:gd name="connsiteY7" fmla="*/ 882269 h 1893831"/>
                  <a:gd name="connsiteX8" fmla="*/ 3892990 w 4635374"/>
                  <a:gd name="connsiteY8" fmla="*/ 1624654 h 1893831"/>
                  <a:gd name="connsiteX9" fmla="*/ 4381877 w 4635374"/>
                  <a:gd name="connsiteY9" fmla="*/ 1860044 h 1893831"/>
                  <a:gd name="connsiteX10" fmla="*/ 4635374 w 4635374"/>
                  <a:gd name="connsiteY10" fmla="*/ 1887204 h 189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35374" h="1893831">
                    <a:moveTo>
                      <a:pt x="0" y="1878151"/>
                    </a:moveTo>
                    <a:cubicBezTo>
                      <a:pt x="356857" y="1841937"/>
                      <a:pt x="713715" y="1805723"/>
                      <a:pt x="959667" y="1706135"/>
                    </a:cubicBezTo>
                    <a:cubicBezTo>
                      <a:pt x="1205620" y="1606547"/>
                      <a:pt x="1290119" y="1509976"/>
                      <a:pt x="1475715" y="1280622"/>
                    </a:cubicBezTo>
                    <a:cubicBezTo>
                      <a:pt x="1661311" y="1051268"/>
                      <a:pt x="1925371" y="535220"/>
                      <a:pt x="2073244" y="330008"/>
                    </a:cubicBezTo>
                    <a:cubicBezTo>
                      <a:pt x="2221117" y="124796"/>
                      <a:pt x="2257331" y="100654"/>
                      <a:pt x="2362955" y="49351"/>
                    </a:cubicBezTo>
                    <a:cubicBezTo>
                      <a:pt x="2468579" y="-1952"/>
                      <a:pt x="2589291" y="-17042"/>
                      <a:pt x="2706986" y="22190"/>
                    </a:cubicBezTo>
                    <a:cubicBezTo>
                      <a:pt x="2824681" y="61422"/>
                      <a:pt x="2951430" y="141394"/>
                      <a:pt x="3069125" y="284741"/>
                    </a:cubicBezTo>
                    <a:cubicBezTo>
                      <a:pt x="3186820" y="428087"/>
                      <a:pt x="3275846" y="658950"/>
                      <a:pt x="3413157" y="882269"/>
                    </a:cubicBezTo>
                    <a:cubicBezTo>
                      <a:pt x="3550468" y="1105588"/>
                      <a:pt x="3731537" y="1461692"/>
                      <a:pt x="3892990" y="1624654"/>
                    </a:cubicBezTo>
                    <a:cubicBezTo>
                      <a:pt x="4054443" y="1787616"/>
                      <a:pt x="4258146" y="1816286"/>
                      <a:pt x="4381877" y="1860044"/>
                    </a:cubicBezTo>
                    <a:cubicBezTo>
                      <a:pt x="4505608" y="1903802"/>
                      <a:pt x="4570491" y="1895503"/>
                      <a:pt x="4635374" y="1887204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4" name="Elbow Connector 41">
                <a:extLst>
                  <a:ext uri="{FF2B5EF4-FFF2-40B4-BE49-F238E27FC236}">
                    <a16:creationId xmlns:a16="http://schemas.microsoft.com/office/drawing/2014/main" id="{06596416-7232-1A03-7C21-13F893025578}"/>
                  </a:ext>
                </a:extLst>
              </p:cNvPr>
              <p:cNvCxnSpPr/>
              <p:nvPr/>
            </p:nvCxnSpPr>
            <p:spPr bwMode="auto">
              <a:xfrm flipV="1">
                <a:off x="4357782" y="4897409"/>
                <a:ext cx="936104" cy="720081"/>
              </a:xfrm>
              <a:prstGeom prst="bentConnector3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5135270-BB9A-4092-E118-383AEBC5DD47}"/>
                  </a:ext>
                </a:extLst>
              </p:cNvPr>
              <p:cNvCxnSpPr/>
              <p:nvPr/>
            </p:nvCxnSpPr>
            <p:spPr bwMode="auto">
              <a:xfrm>
                <a:off x="4357782" y="4897409"/>
                <a:ext cx="936104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88B2116-B648-B070-5CD8-31FB51232F09}"/>
                  </a:ext>
                </a:extLst>
              </p:cNvPr>
              <p:cNvGrpSpPr/>
              <p:nvPr/>
            </p:nvGrpSpPr>
            <p:grpSpPr>
              <a:xfrm rot="16200000">
                <a:off x="4722892" y="4792443"/>
                <a:ext cx="216024" cy="203029"/>
                <a:chOff x="4005768" y="2784091"/>
                <a:chExt cx="216024" cy="203029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324AB36-35C9-9E1D-3F4F-FD8DF641B3EE}"/>
                    </a:ext>
                  </a:extLst>
                </p:cNvPr>
                <p:cNvSpPr/>
                <p:nvPr/>
              </p:nvSpPr>
              <p:spPr bwMode="auto">
                <a:xfrm>
                  <a:off x="4005768" y="2784091"/>
                  <a:ext cx="216024" cy="203029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0BA4C02-60E4-9DC7-D8ED-EB136752FAF2}"/>
                    </a:ext>
                  </a:extLst>
                </p:cNvPr>
                <p:cNvCxnSpPr/>
                <p:nvPr/>
              </p:nvCxnSpPr>
              <p:spPr bwMode="auto">
                <a:xfrm>
                  <a:off x="4005768" y="2784091"/>
                  <a:ext cx="216024" cy="20302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F528B29-3E55-B24D-D1C5-F3FB1BD1D46E}"/>
                  </a:ext>
                </a:extLst>
              </p:cNvPr>
              <p:cNvGrpSpPr/>
              <p:nvPr/>
            </p:nvGrpSpPr>
            <p:grpSpPr>
              <a:xfrm>
                <a:off x="5516652" y="2544003"/>
                <a:ext cx="936104" cy="834175"/>
                <a:chOff x="4650750" y="2902084"/>
                <a:chExt cx="936104" cy="768140"/>
              </a:xfrm>
            </p:grpSpPr>
            <p:cxnSp>
              <p:nvCxnSpPr>
                <p:cNvPr id="57" name="Elbow Connector 54">
                  <a:extLst>
                    <a:ext uri="{FF2B5EF4-FFF2-40B4-BE49-F238E27FC236}">
                      <a16:creationId xmlns:a16="http://schemas.microsoft.com/office/drawing/2014/main" id="{AF6F1A64-99C1-BE4A-F8A0-228BEC25C31D}"/>
                    </a:ext>
                  </a:extLst>
                </p:cNvPr>
                <p:cNvCxnSpPr/>
                <p:nvPr/>
              </p:nvCxnSpPr>
              <p:spPr bwMode="auto">
                <a:xfrm>
                  <a:off x="4650750" y="2902084"/>
                  <a:ext cx="936104" cy="764944"/>
                </a:xfrm>
                <a:prstGeom prst="bent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43C66ED1-457D-86D7-4146-2C94359F0F71}"/>
                    </a:ext>
                  </a:extLst>
                </p:cNvPr>
                <p:cNvCxnSpPr/>
                <p:nvPr/>
              </p:nvCxnSpPr>
              <p:spPr bwMode="auto">
                <a:xfrm>
                  <a:off x="4650750" y="3670224"/>
                  <a:ext cx="936104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BB359AB-9565-B907-7B0B-E73FB0267170}"/>
                  </a:ext>
                </a:extLst>
              </p:cNvPr>
              <p:cNvGrpSpPr/>
              <p:nvPr/>
            </p:nvGrpSpPr>
            <p:grpSpPr>
              <a:xfrm>
                <a:off x="5516652" y="3354525"/>
                <a:ext cx="2114638" cy="1542884"/>
                <a:chOff x="4650750" y="3712605"/>
                <a:chExt cx="2114638" cy="768140"/>
              </a:xfrm>
            </p:grpSpPr>
            <p:cxnSp>
              <p:nvCxnSpPr>
                <p:cNvPr id="55" name="Elbow Connector 52">
                  <a:extLst>
                    <a:ext uri="{FF2B5EF4-FFF2-40B4-BE49-F238E27FC236}">
                      <a16:creationId xmlns:a16="http://schemas.microsoft.com/office/drawing/2014/main" id="{AD2560B6-01AD-D8FF-E86A-7C7258F63229}"/>
                    </a:ext>
                  </a:extLst>
                </p:cNvPr>
                <p:cNvCxnSpPr/>
                <p:nvPr/>
              </p:nvCxnSpPr>
              <p:spPr bwMode="auto">
                <a:xfrm>
                  <a:off x="5829284" y="3712605"/>
                  <a:ext cx="936104" cy="764944"/>
                </a:xfrm>
                <a:prstGeom prst="bentConnector3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4062177C-AA44-EF27-3CDE-AD4AF4DFE220}"/>
                    </a:ext>
                  </a:extLst>
                </p:cNvPr>
                <p:cNvCxnSpPr/>
                <p:nvPr/>
              </p:nvCxnSpPr>
              <p:spPr bwMode="auto">
                <a:xfrm>
                  <a:off x="4650750" y="4477549"/>
                  <a:ext cx="2114638" cy="3196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D4C0444-1694-C85F-7F44-E5A2FDB382C0}"/>
                  </a:ext>
                </a:extLst>
              </p:cNvPr>
              <p:cNvGrpSpPr/>
              <p:nvPr/>
            </p:nvGrpSpPr>
            <p:grpSpPr>
              <a:xfrm>
                <a:off x="7048083" y="4789754"/>
                <a:ext cx="216024" cy="203029"/>
                <a:chOff x="6199156" y="4359556"/>
                <a:chExt cx="216024" cy="203029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62E51AF8-C8A8-41A9-8E48-D80128F73D4D}"/>
                    </a:ext>
                  </a:extLst>
                </p:cNvPr>
                <p:cNvSpPr/>
                <p:nvPr/>
              </p:nvSpPr>
              <p:spPr bwMode="auto">
                <a:xfrm>
                  <a:off x="6199156" y="4359556"/>
                  <a:ext cx="216024" cy="203029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B13F05B4-41C1-730A-5C5F-31E4875640CB}"/>
                    </a:ext>
                  </a:extLst>
                </p:cNvPr>
                <p:cNvCxnSpPr/>
                <p:nvPr/>
              </p:nvCxnSpPr>
              <p:spPr bwMode="auto">
                <a:xfrm>
                  <a:off x="6199156" y="4359556"/>
                  <a:ext cx="216024" cy="20302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0" name="Freeform 47">
                <a:extLst>
                  <a:ext uri="{FF2B5EF4-FFF2-40B4-BE49-F238E27FC236}">
                    <a16:creationId xmlns:a16="http://schemas.microsoft.com/office/drawing/2014/main" id="{429939D2-497E-DE86-8E40-9D537425673A}"/>
                  </a:ext>
                </a:extLst>
              </p:cNvPr>
              <p:cNvSpPr/>
              <p:nvPr/>
            </p:nvSpPr>
            <p:spPr bwMode="auto">
              <a:xfrm>
                <a:off x="5308346" y="4143735"/>
                <a:ext cx="144016" cy="782451"/>
              </a:xfrm>
              <a:custGeom>
                <a:avLst/>
                <a:gdLst>
                  <a:gd name="connsiteX0" fmla="*/ 0 w 4635374"/>
                  <a:gd name="connsiteY0" fmla="*/ 1878151 h 1893831"/>
                  <a:gd name="connsiteX1" fmla="*/ 959667 w 4635374"/>
                  <a:gd name="connsiteY1" fmla="*/ 1706135 h 1893831"/>
                  <a:gd name="connsiteX2" fmla="*/ 1475715 w 4635374"/>
                  <a:gd name="connsiteY2" fmla="*/ 1280622 h 1893831"/>
                  <a:gd name="connsiteX3" fmla="*/ 2073244 w 4635374"/>
                  <a:gd name="connsiteY3" fmla="*/ 330008 h 1893831"/>
                  <a:gd name="connsiteX4" fmla="*/ 2362955 w 4635374"/>
                  <a:gd name="connsiteY4" fmla="*/ 49351 h 1893831"/>
                  <a:gd name="connsiteX5" fmla="*/ 2706986 w 4635374"/>
                  <a:gd name="connsiteY5" fmla="*/ 22190 h 1893831"/>
                  <a:gd name="connsiteX6" fmla="*/ 3069125 w 4635374"/>
                  <a:gd name="connsiteY6" fmla="*/ 284741 h 1893831"/>
                  <a:gd name="connsiteX7" fmla="*/ 3413157 w 4635374"/>
                  <a:gd name="connsiteY7" fmla="*/ 882269 h 1893831"/>
                  <a:gd name="connsiteX8" fmla="*/ 3892990 w 4635374"/>
                  <a:gd name="connsiteY8" fmla="*/ 1624654 h 1893831"/>
                  <a:gd name="connsiteX9" fmla="*/ 4381877 w 4635374"/>
                  <a:gd name="connsiteY9" fmla="*/ 1860044 h 1893831"/>
                  <a:gd name="connsiteX10" fmla="*/ 4635374 w 4635374"/>
                  <a:gd name="connsiteY10" fmla="*/ 1887204 h 189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35374" h="1893831">
                    <a:moveTo>
                      <a:pt x="0" y="1878151"/>
                    </a:moveTo>
                    <a:cubicBezTo>
                      <a:pt x="356857" y="1841937"/>
                      <a:pt x="713715" y="1805723"/>
                      <a:pt x="959667" y="1706135"/>
                    </a:cubicBezTo>
                    <a:cubicBezTo>
                      <a:pt x="1205620" y="1606547"/>
                      <a:pt x="1290119" y="1509976"/>
                      <a:pt x="1475715" y="1280622"/>
                    </a:cubicBezTo>
                    <a:cubicBezTo>
                      <a:pt x="1661311" y="1051268"/>
                      <a:pt x="1925371" y="535220"/>
                      <a:pt x="2073244" y="330008"/>
                    </a:cubicBezTo>
                    <a:cubicBezTo>
                      <a:pt x="2221117" y="124796"/>
                      <a:pt x="2257331" y="100654"/>
                      <a:pt x="2362955" y="49351"/>
                    </a:cubicBezTo>
                    <a:cubicBezTo>
                      <a:pt x="2468579" y="-1952"/>
                      <a:pt x="2589291" y="-17042"/>
                      <a:pt x="2706986" y="22190"/>
                    </a:cubicBezTo>
                    <a:cubicBezTo>
                      <a:pt x="2824681" y="61422"/>
                      <a:pt x="2951430" y="141394"/>
                      <a:pt x="3069125" y="284741"/>
                    </a:cubicBezTo>
                    <a:cubicBezTo>
                      <a:pt x="3186820" y="428087"/>
                      <a:pt x="3275846" y="658950"/>
                      <a:pt x="3413157" y="882269"/>
                    </a:cubicBezTo>
                    <a:cubicBezTo>
                      <a:pt x="3550468" y="1105588"/>
                      <a:pt x="3731537" y="1461692"/>
                      <a:pt x="3892990" y="1624654"/>
                    </a:cubicBezTo>
                    <a:cubicBezTo>
                      <a:pt x="4054443" y="1787616"/>
                      <a:pt x="4258146" y="1816286"/>
                      <a:pt x="4381877" y="1860044"/>
                    </a:cubicBezTo>
                    <a:cubicBezTo>
                      <a:pt x="4505608" y="1903802"/>
                      <a:pt x="4570491" y="1895503"/>
                      <a:pt x="4635374" y="1887204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Freeform 48">
                <a:extLst>
                  <a:ext uri="{FF2B5EF4-FFF2-40B4-BE49-F238E27FC236}">
                    <a16:creationId xmlns:a16="http://schemas.microsoft.com/office/drawing/2014/main" id="{DBE9EBD4-98F3-53B3-EA72-79B1E3A8DEA5}"/>
                  </a:ext>
                </a:extLst>
              </p:cNvPr>
              <p:cNvSpPr/>
              <p:nvPr/>
            </p:nvSpPr>
            <p:spPr bwMode="auto">
              <a:xfrm>
                <a:off x="6501963" y="2207852"/>
                <a:ext cx="144016" cy="1173677"/>
              </a:xfrm>
              <a:custGeom>
                <a:avLst/>
                <a:gdLst>
                  <a:gd name="connsiteX0" fmla="*/ 0 w 4635374"/>
                  <a:gd name="connsiteY0" fmla="*/ 1878151 h 1893831"/>
                  <a:gd name="connsiteX1" fmla="*/ 959667 w 4635374"/>
                  <a:gd name="connsiteY1" fmla="*/ 1706135 h 1893831"/>
                  <a:gd name="connsiteX2" fmla="*/ 1475715 w 4635374"/>
                  <a:gd name="connsiteY2" fmla="*/ 1280622 h 1893831"/>
                  <a:gd name="connsiteX3" fmla="*/ 2073244 w 4635374"/>
                  <a:gd name="connsiteY3" fmla="*/ 330008 h 1893831"/>
                  <a:gd name="connsiteX4" fmla="*/ 2362955 w 4635374"/>
                  <a:gd name="connsiteY4" fmla="*/ 49351 h 1893831"/>
                  <a:gd name="connsiteX5" fmla="*/ 2706986 w 4635374"/>
                  <a:gd name="connsiteY5" fmla="*/ 22190 h 1893831"/>
                  <a:gd name="connsiteX6" fmla="*/ 3069125 w 4635374"/>
                  <a:gd name="connsiteY6" fmla="*/ 284741 h 1893831"/>
                  <a:gd name="connsiteX7" fmla="*/ 3413157 w 4635374"/>
                  <a:gd name="connsiteY7" fmla="*/ 882269 h 1893831"/>
                  <a:gd name="connsiteX8" fmla="*/ 3892990 w 4635374"/>
                  <a:gd name="connsiteY8" fmla="*/ 1624654 h 1893831"/>
                  <a:gd name="connsiteX9" fmla="*/ 4381877 w 4635374"/>
                  <a:gd name="connsiteY9" fmla="*/ 1860044 h 1893831"/>
                  <a:gd name="connsiteX10" fmla="*/ 4635374 w 4635374"/>
                  <a:gd name="connsiteY10" fmla="*/ 1887204 h 189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35374" h="1893831">
                    <a:moveTo>
                      <a:pt x="0" y="1878151"/>
                    </a:moveTo>
                    <a:cubicBezTo>
                      <a:pt x="356857" y="1841937"/>
                      <a:pt x="713715" y="1805723"/>
                      <a:pt x="959667" y="1706135"/>
                    </a:cubicBezTo>
                    <a:cubicBezTo>
                      <a:pt x="1205620" y="1606547"/>
                      <a:pt x="1290119" y="1509976"/>
                      <a:pt x="1475715" y="1280622"/>
                    </a:cubicBezTo>
                    <a:cubicBezTo>
                      <a:pt x="1661311" y="1051268"/>
                      <a:pt x="1925371" y="535220"/>
                      <a:pt x="2073244" y="330008"/>
                    </a:cubicBezTo>
                    <a:cubicBezTo>
                      <a:pt x="2221117" y="124796"/>
                      <a:pt x="2257331" y="100654"/>
                      <a:pt x="2362955" y="49351"/>
                    </a:cubicBezTo>
                    <a:cubicBezTo>
                      <a:pt x="2468579" y="-1952"/>
                      <a:pt x="2589291" y="-17042"/>
                      <a:pt x="2706986" y="22190"/>
                    </a:cubicBezTo>
                    <a:cubicBezTo>
                      <a:pt x="2824681" y="61422"/>
                      <a:pt x="2951430" y="141394"/>
                      <a:pt x="3069125" y="284741"/>
                    </a:cubicBezTo>
                    <a:cubicBezTo>
                      <a:pt x="3186820" y="428087"/>
                      <a:pt x="3275846" y="658950"/>
                      <a:pt x="3413157" y="882269"/>
                    </a:cubicBezTo>
                    <a:cubicBezTo>
                      <a:pt x="3550468" y="1105588"/>
                      <a:pt x="3731537" y="1461692"/>
                      <a:pt x="3892990" y="1624654"/>
                    </a:cubicBezTo>
                    <a:cubicBezTo>
                      <a:pt x="4054443" y="1787616"/>
                      <a:pt x="4258146" y="1816286"/>
                      <a:pt x="4381877" y="1860044"/>
                    </a:cubicBezTo>
                    <a:cubicBezTo>
                      <a:pt x="4505608" y="1903802"/>
                      <a:pt x="4570491" y="1895503"/>
                      <a:pt x="4635374" y="1887204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Freeform 49">
                <a:extLst>
                  <a:ext uri="{FF2B5EF4-FFF2-40B4-BE49-F238E27FC236}">
                    <a16:creationId xmlns:a16="http://schemas.microsoft.com/office/drawing/2014/main" id="{375DD7C2-A199-3171-61CB-32FDA7039D50}"/>
                  </a:ext>
                </a:extLst>
              </p:cNvPr>
              <p:cNvSpPr/>
              <p:nvPr/>
            </p:nvSpPr>
            <p:spPr bwMode="auto">
              <a:xfrm>
                <a:off x="7680022" y="3162282"/>
                <a:ext cx="144016" cy="1760516"/>
              </a:xfrm>
              <a:custGeom>
                <a:avLst/>
                <a:gdLst>
                  <a:gd name="connsiteX0" fmla="*/ 0 w 4635374"/>
                  <a:gd name="connsiteY0" fmla="*/ 1878151 h 1893831"/>
                  <a:gd name="connsiteX1" fmla="*/ 959667 w 4635374"/>
                  <a:gd name="connsiteY1" fmla="*/ 1706135 h 1893831"/>
                  <a:gd name="connsiteX2" fmla="*/ 1475715 w 4635374"/>
                  <a:gd name="connsiteY2" fmla="*/ 1280622 h 1893831"/>
                  <a:gd name="connsiteX3" fmla="*/ 2073244 w 4635374"/>
                  <a:gd name="connsiteY3" fmla="*/ 330008 h 1893831"/>
                  <a:gd name="connsiteX4" fmla="*/ 2362955 w 4635374"/>
                  <a:gd name="connsiteY4" fmla="*/ 49351 h 1893831"/>
                  <a:gd name="connsiteX5" fmla="*/ 2706986 w 4635374"/>
                  <a:gd name="connsiteY5" fmla="*/ 22190 h 1893831"/>
                  <a:gd name="connsiteX6" fmla="*/ 3069125 w 4635374"/>
                  <a:gd name="connsiteY6" fmla="*/ 284741 h 1893831"/>
                  <a:gd name="connsiteX7" fmla="*/ 3413157 w 4635374"/>
                  <a:gd name="connsiteY7" fmla="*/ 882269 h 1893831"/>
                  <a:gd name="connsiteX8" fmla="*/ 3892990 w 4635374"/>
                  <a:gd name="connsiteY8" fmla="*/ 1624654 h 1893831"/>
                  <a:gd name="connsiteX9" fmla="*/ 4381877 w 4635374"/>
                  <a:gd name="connsiteY9" fmla="*/ 1860044 h 1893831"/>
                  <a:gd name="connsiteX10" fmla="*/ 4635374 w 4635374"/>
                  <a:gd name="connsiteY10" fmla="*/ 1887204 h 1893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35374" h="1893831">
                    <a:moveTo>
                      <a:pt x="0" y="1878151"/>
                    </a:moveTo>
                    <a:cubicBezTo>
                      <a:pt x="356857" y="1841937"/>
                      <a:pt x="713715" y="1805723"/>
                      <a:pt x="959667" y="1706135"/>
                    </a:cubicBezTo>
                    <a:cubicBezTo>
                      <a:pt x="1205620" y="1606547"/>
                      <a:pt x="1290119" y="1509976"/>
                      <a:pt x="1475715" y="1280622"/>
                    </a:cubicBezTo>
                    <a:cubicBezTo>
                      <a:pt x="1661311" y="1051268"/>
                      <a:pt x="1925371" y="535220"/>
                      <a:pt x="2073244" y="330008"/>
                    </a:cubicBezTo>
                    <a:cubicBezTo>
                      <a:pt x="2221117" y="124796"/>
                      <a:pt x="2257331" y="100654"/>
                      <a:pt x="2362955" y="49351"/>
                    </a:cubicBezTo>
                    <a:cubicBezTo>
                      <a:pt x="2468579" y="-1952"/>
                      <a:pt x="2589291" y="-17042"/>
                      <a:pt x="2706986" y="22190"/>
                    </a:cubicBezTo>
                    <a:cubicBezTo>
                      <a:pt x="2824681" y="61422"/>
                      <a:pt x="2951430" y="141394"/>
                      <a:pt x="3069125" y="284741"/>
                    </a:cubicBezTo>
                    <a:cubicBezTo>
                      <a:pt x="3186820" y="428087"/>
                      <a:pt x="3275846" y="658950"/>
                      <a:pt x="3413157" y="882269"/>
                    </a:cubicBezTo>
                    <a:cubicBezTo>
                      <a:pt x="3550468" y="1105588"/>
                      <a:pt x="3731537" y="1461692"/>
                      <a:pt x="3892990" y="1624654"/>
                    </a:cubicBezTo>
                    <a:cubicBezTo>
                      <a:pt x="4054443" y="1787616"/>
                      <a:pt x="4258146" y="1816286"/>
                      <a:pt x="4381877" y="1860044"/>
                    </a:cubicBezTo>
                    <a:cubicBezTo>
                      <a:pt x="4505608" y="1903802"/>
                      <a:pt x="4570491" y="1895503"/>
                      <a:pt x="4635374" y="1887204"/>
                    </a:cubicBezTo>
                  </a:path>
                </a:pathLst>
              </a:cu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2A65E27-6E11-DEC5-D30B-4C004F264A6D}"/>
              </a:ext>
            </a:extLst>
          </p:cNvPr>
          <p:cNvSpPr txBox="1"/>
          <p:nvPr/>
        </p:nvSpPr>
        <p:spPr>
          <a:xfrm>
            <a:off x="3289627" y="888270"/>
            <a:ext cx="592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Binary tree example – polarisation combination and locking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6A842A8-0027-DC6B-1372-195ADC383CFB}"/>
              </a:ext>
            </a:extLst>
          </p:cNvPr>
          <p:cNvSpPr txBox="1"/>
          <p:nvPr/>
        </p:nvSpPr>
        <p:spPr>
          <a:xfrm>
            <a:off x="7175982" y="5494708"/>
            <a:ext cx="3993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Limits of beam splitter based combining:</a:t>
            </a:r>
          </a:p>
          <a:p>
            <a:pPr algn="ctr"/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Müller et al., Opt. 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</a:t>
            </a:r>
            <a:r>
              <a:rPr lang="en-GB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29, 27900 (2021)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5" name="Picture 2" descr="That time my con law professor put the Death Star on his ...">
            <a:extLst>
              <a:ext uri="{FF2B5EF4-FFF2-40B4-BE49-F238E27FC236}">
                <a16:creationId xmlns:a16="http://schemas.microsoft.com/office/drawing/2014/main" id="{7F7B4F2B-5CC0-E104-2E00-2721359A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8" y="1997266"/>
            <a:ext cx="4120844" cy="309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4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3F2502-7D4F-F30F-F23A-16D57461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435F46-730E-FF03-F1B2-89911328C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9C3ED-0117-25CE-9899-BCF2D043C4A5}"/>
              </a:ext>
            </a:extLst>
          </p:cNvPr>
          <p:cNvSpPr txBox="1"/>
          <p:nvPr/>
        </p:nvSpPr>
        <p:spPr>
          <a:xfrm>
            <a:off x="4136040" y="221740"/>
            <a:ext cx="391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Polarisation combination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D07A0-3387-0FBB-012F-E052E4A97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19" y="1120262"/>
            <a:ext cx="4823843" cy="1790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0164E5-A59C-630B-145A-E1B0338A8756}"/>
              </a:ext>
            </a:extLst>
          </p:cNvPr>
          <p:cNvSpPr txBox="1"/>
          <p:nvPr/>
        </p:nvSpPr>
        <p:spPr>
          <a:xfrm>
            <a:off x="7285220" y="908720"/>
            <a:ext cx="3705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Müller et al., Opt. Letts. 41, 3439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810498-7B3F-B9FF-EC0C-6CB92F080C81}"/>
              </a:ext>
            </a:extLst>
          </p:cNvPr>
          <p:cNvSpPr txBox="1"/>
          <p:nvPr/>
        </p:nvSpPr>
        <p:spPr>
          <a:xfrm>
            <a:off x="331588" y="4694416"/>
            <a:ext cx="6359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 split and amplified in large pitch photonic crystal fibres.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Polarisation – piezo mirror phase control.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MHz, 1.1mJ, 1kW, 8 fibres (2016).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80MHz, 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&gt;10kW,</a:t>
            </a:r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254fs, 12 fibres (2020).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100kHz, 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10mJ,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1kW, </a:t>
            </a:r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120f</a:t>
            </a:r>
            <a:r>
              <a:rPr lang="en-GB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s, 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fibres (2021).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scale gracefully to &gt; 1000 fibres.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E878169-D8E9-AA22-AAE1-38AD8F87E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775332"/>
            <a:ext cx="4804853" cy="3914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62921-AFFE-95E3-705C-85FED7A2C663}"/>
              </a:ext>
            </a:extLst>
          </p:cNvPr>
          <p:cNvSpPr txBox="1"/>
          <p:nvPr/>
        </p:nvSpPr>
        <p:spPr>
          <a:xfrm>
            <a:off x="4622425" y="2459915"/>
            <a:ext cx="2302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Stark et al., </a:t>
            </a:r>
          </a:p>
          <a:p>
            <a:pPr algn="ctr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Opt. Letts. 46, 969 (2021)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DBC2E-DCAA-3C26-A644-913B7BFD2C58}"/>
              </a:ext>
            </a:extLst>
          </p:cNvPr>
          <p:cNvSpPr txBox="1"/>
          <p:nvPr/>
        </p:nvSpPr>
        <p:spPr>
          <a:xfrm>
            <a:off x="7270461" y="2983496"/>
            <a:ext cx="3771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Müller et al., Opt. Letts. 45, 3083 (2020)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45AF925C-247E-5BF0-7FFB-02929693F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34" y="3311157"/>
            <a:ext cx="4203903" cy="30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55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393321-7496-253F-5733-49A26E72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9A18B-83F7-AEE6-80FE-2177D968C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186A0E6-758B-B02C-E24D-409CE9EE7195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C26D8-7B47-9861-22DE-8D57B7214DCD}"/>
              </a:ext>
            </a:extLst>
          </p:cNvPr>
          <p:cNvSpPr txBox="1"/>
          <p:nvPr/>
        </p:nvSpPr>
        <p:spPr>
          <a:xfrm>
            <a:off x="4485014" y="260648"/>
            <a:ext cx="3221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Commercial systems</a:t>
            </a:r>
          </a:p>
        </p:txBody>
      </p:sp>
      <p:pic>
        <p:nvPicPr>
          <p:cNvPr id="7" name="Picture 6" descr="A picture containing text, indoor, rack&#10;&#10;Description automatically generated">
            <a:extLst>
              <a:ext uri="{FF2B5EF4-FFF2-40B4-BE49-F238E27FC236}">
                <a16:creationId xmlns:a16="http://schemas.microsoft.com/office/drawing/2014/main" id="{170ED796-3D8B-AE15-F861-F10594778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836712"/>
            <a:ext cx="9855333" cy="553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14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2F6F48-B781-08C0-8C8A-013F6D00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3B33D-CE6D-20C2-C45D-0C833ACEB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B6158-A7B4-8E33-94D9-C542C90E82A4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C0307-910D-B3BC-9F67-51CE7C0C9A8B}"/>
              </a:ext>
            </a:extLst>
          </p:cNvPr>
          <p:cNvSpPr txBox="1"/>
          <p:nvPr/>
        </p:nvSpPr>
        <p:spPr>
          <a:xfrm>
            <a:off x="4482096" y="342404"/>
            <a:ext cx="3227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combination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9A577-29F0-5277-1428-32D1982E26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89" y="757413"/>
            <a:ext cx="7572672" cy="3742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CDDAFF-E1D4-C663-A5BA-628F8FB2A39E}"/>
              </a:ext>
            </a:extLst>
          </p:cNvPr>
          <p:cNvSpPr txBox="1"/>
          <p:nvPr/>
        </p:nvSpPr>
        <p:spPr>
          <a:xfrm>
            <a:off x="1559496" y="4499660"/>
            <a:ext cx="85956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set up – no stabilisation.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Uses divided pulse amplification as well as spatial combination.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 split into train of 2 pulses, then split spatially and directed oppositely.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 split into 2 pairs and sent in opposite directions around </a:t>
            </a:r>
            <a:r>
              <a:rPr lang="en-GB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Sagnac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interferometer.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Interferometer has 2 photonic crystal fibres for amplification.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Recombined beam extracted and compressed.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BC624-6254-0D82-0D8B-1A842D90B803}"/>
              </a:ext>
            </a:extLst>
          </p:cNvPr>
          <p:cNvSpPr txBox="1"/>
          <p:nvPr/>
        </p:nvSpPr>
        <p:spPr>
          <a:xfrm>
            <a:off x="9481461" y="2001051"/>
            <a:ext cx="2246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Guichard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</a:p>
          <a:p>
            <a:pPr algn="ctr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Opt. Letts. 40, 89 (2015)</a:t>
            </a:r>
          </a:p>
        </p:txBody>
      </p:sp>
    </p:spTree>
    <p:extLst>
      <p:ext uri="{BB962C8B-B14F-4D97-AF65-F5344CB8AC3E}">
        <p14:creationId xmlns:p14="http://schemas.microsoft.com/office/powerpoint/2010/main" val="42772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809DE-9A74-4877-958C-D22FA7FC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CB670-7199-68F4-3369-9F20B43F1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89E9072-4139-8077-8571-C0B9656CE954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E6FEA-9F79-39F1-389F-2241A5D8D317}"/>
              </a:ext>
            </a:extLst>
          </p:cNvPr>
          <p:cNvSpPr txBox="1"/>
          <p:nvPr/>
        </p:nvSpPr>
        <p:spPr>
          <a:xfrm>
            <a:off x="4589818" y="316275"/>
            <a:ext cx="3431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Enhancement cavities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A31AD-FC7A-65B2-C530-3B627E474B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3" y="1399388"/>
            <a:ext cx="6696373" cy="4054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3656EA-569D-0156-4461-F94FCA247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64" y="1286602"/>
            <a:ext cx="10171920" cy="40546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FBC3B3-1E02-6E9A-313A-6A7FD3A7392D}"/>
              </a:ext>
            </a:extLst>
          </p:cNvPr>
          <p:cNvGrpSpPr/>
          <p:nvPr/>
        </p:nvGrpSpPr>
        <p:grpSpPr>
          <a:xfrm>
            <a:off x="449659" y="1124744"/>
            <a:ext cx="11633929" cy="4901424"/>
            <a:chOff x="248171" y="1372894"/>
            <a:chExt cx="11471507" cy="47395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C40A11-71D2-E3A1-79CA-F68B6FF78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59" y="1372894"/>
              <a:ext cx="11466619" cy="40376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DDC91E-835A-9273-ED30-B907F1C6E607}"/>
                </a:ext>
              </a:extLst>
            </p:cNvPr>
            <p:cNvSpPr txBox="1"/>
            <p:nvPr/>
          </p:nvSpPr>
          <p:spPr>
            <a:xfrm>
              <a:off x="248171" y="5589240"/>
              <a:ext cx="3495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Breitkopf</a:t>
              </a:r>
              <a:r>
                <a:rPr lang="en-GB" sz="1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et al., Light Sci. Appl. 3, e211 (2014)</a:t>
              </a:r>
            </a:p>
            <a:p>
              <a:r>
                <a:rPr lang="en-GB" sz="14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Breitkopf</a:t>
              </a:r>
              <a:r>
                <a:rPr lang="en-GB" sz="1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et al. Appl. Phys. B 122, 297 (2016)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16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63E85B-65DA-B0BE-F421-6B3F72B8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BA0550-9BEA-CC92-DBBE-0D170FDAB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567D2-83CB-C490-EEFC-750EF0A53A9D}"/>
              </a:ext>
            </a:extLst>
          </p:cNvPr>
          <p:cNvSpPr txBox="1"/>
          <p:nvPr/>
        </p:nvSpPr>
        <p:spPr>
          <a:xfrm>
            <a:off x="3276734" y="305059"/>
            <a:ext cx="5638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</a:t>
            </a:r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particle accelerators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EA95D-84D0-68A3-CE15-1A18A0E340B4}"/>
              </a:ext>
            </a:extLst>
          </p:cNvPr>
          <p:cNvSpPr txBox="1"/>
          <p:nvPr/>
        </p:nvSpPr>
        <p:spPr>
          <a:xfrm>
            <a:off x="299356" y="997574"/>
            <a:ext cx="11593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LWFA is a promising technology for high gradient particle acceleration - source of compact, perhaps cheaper accelerators.</a:t>
            </a:r>
          </a:p>
          <a:p>
            <a:pPr algn="ctr"/>
            <a:endParaRPr lang="en-GB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only with high efficiency drive systems – rf klystrons 40 – 50%, prototypes up to 80 or 90%.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AE2ABD-6A34-FCEF-1072-1E838B5E3DBD}"/>
              </a:ext>
            </a:extLst>
          </p:cNvPr>
          <p:cNvSpPr txBox="1"/>
          <p:nvPr/>
        </p:nvSpPr>
        <p:spPr>
          <a:xfrm>
            <a:off x="3663879" y="2013237"/>
            <a:ext cx="446506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What’s a perfect laser driver?</a:t>
            </a:r>
          </a:p>
          <a:p>
            <a:endParaRPr lang="en-GB" sz="2800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</a:rPr>
              <a:t>High peak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</a:rPr>
              <a:t>High average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</a:rPr>
              <a:t>High rep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</a:rPr>
              <a:t>Short pulse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</a:rPr>
              <a:t>High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C00000"/>
                </a:solidFill>
              </a:rPr>
              <a:t>Excellent beam quality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19B9C-BAE0-A03F-D9CC-B732B101829C}"/>
              </a:ext>
            </a:extLst>
          </p:cNvPr>
          <p:cNvSpPr txBox="1"/>
          <p:nvPr/>
        </p:nvSpPr>
        <p:spPr>
          <a:xfrm>
            <a:off x="4179020" y="5605288"/>
            <a:ext cx="3434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92D050"/>
                </a:solidFill>
              </a:rPr>
              <a:t>One that works!!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3B4974-61AC-5E45-1170-8D84044727F1}"/>
              </a:ext>
            </a:extLst>
          </p:cNvPr>
          <p:cNvGrpSpPr/>
          <p:nvPr/>
        </p:nvGrpSpPr>
        <p:grpSpPr>
          <a:xfrm>
            <a:off x="209949" y="2514350"/>
            <a:ext cx="3337165" cy="1250606"/>
            <a:chOff x="209949" y="2514350"/>
            <a:chExt cx="3337165" cy="125060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F8273D-C837-D5F2-EB2C-01C08786BCAD}"/>
                </a:ext>
              </a:extLst>
            </p:cNvPr>
            <p:cNvGrpSpPr/>
            <p:nvPr/>
          </p:nvGrpSpPr>
          <p:grpSpPr>
            <a:xfrm>
              <a:off x="1549449" y="3044876"/>
              <a:ext cx="1997665" cy="720080"/>
              <a:chOff x="1055440" y="3068960"/>
              <a:chExt cx="1997665" cy="72008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0AE4D1B-D3A3-0016-8753-ED2798B8A99A}"/>
                  </a:ext>
                </a:extLst>
              </p:cNvPr>
              <p:cNvSpPr/>
              <p:nvPr/>
            </p:nvSpPr>
            <p:spPr>
              <a:xfrm>
                <a:off x="1055440" y="3068960"/>
                <a:ext cx="1997665" cy="72008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346DBD-30A4-8252-7BE9-FD4381B878A1}"/>
                  </a:ext>
                </a:extLst>
              </p:cNvPr>
              <p:cNvSpPr txBox="1"/>
              <p:nvPr/>
            </p:nvSpPr>
            <p:spPr>
              <a:xfrm>
                <a:off x="1199456" y="3212976"/>
                <a:ext cx="18536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2060"/>
                    </a:solidFill>
                  </a:rPr>
                  <a:t>Wavelength?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9032AC-6FD7-8398-D567-434450460929}"/>
                </a:ext>
              </a:extLst>
            </p:cNvPr>
            <p:cNvSpPr txBox="1"/>
            <p:nvPr/>
          </p:nvSpPr>
          <p:spPr>
            <a:xfrm>
              <a:off x="209949" y="2514350"/>
              <a:ext cx="2967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</a:rPr>
                <a:t>800 nm? I </a:t>
              </a:r>
              <a:r>
                <a:rPr lang="en-GB" dirty="0">
                  <a:solidFill>
                    <a:srgbClr val="002060"/>
                  </a:solidFill>
                  <a:latin typeface="Symbol" panose="05050102010706020507" pitchFamily="18" charset="2"/>
                </a:rPr>
                <a:t>m</a:t>
              </a:r>
              <a:r>
                <a:rPr lang="en-GB" dirty="0">
                  <a:solidFill>
                    <a:srgbClr val="002060"/>
                  </a:solidFill>
                </a:rPr>
                <a:t>m? CO</a:t>
              </a:r>
              <a:r>
                <a:rPr lang="en-GB" baseline="-25000" dirty="0">
                  <a:solidFill>
                    <a:srgbClr val="002060"/>
                  </a:solidFill>
                </a:rPr>
                <a:t>2</a:t>
              </a:r>
              <a:r>
                <a:rPr lang="en-GB" dirty="0">
                  <a:solidFill>
                    <a:srgbClr val="002060"/>
                  </a:solidFill>
                </a:rPr>
                <a:t> @ 10</a:t>
              </a:r>
              <a:r>
                <a:rPr lang="en-GB" dirty="0">
                  <a:solidFill>
                    <a:srgbClr val="002060"/>
                  </a:solidFill>
                  <a:latin typeface="Symbol" panose="05050102010706020507" pitchFamily="18" charset="2"/>
                </a:rPr>
                <a:t>m</a:t>
              </a:r>
              <a:r>
                <a:rPr lang="en-GB" dirty="0">
                  <a:solidFill>
                    <a:srgbClr val="002060"/>
                  </a:solidFill>
                </a:rPr>
                <a:t>m?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62C426D-001A-46DC-BEBE-CE7562E7A3EE}"/>
              </a:ext>
            </a:extLst>
          </p:cNvPr>
          <p:cNvGrpSpPr/>
          <p:nvPr/>
        </p:nvGrpSpPr>
        <p:grpSpPr>
          <a:xfrm>
            <a:off x="299356" y="4453968"/>
            <a:ext cx="3014794" cy="1394669"/>
            <a:chOff x="299356" y="4453968"/>
            <a:chExt cx="3014794" cy="139466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2A295D7-7062-1522-145B-F9E7F348964E}"/>
                </a:ext>
              </a:extLst>
            </p:cNvPr>
            <p:cNvGrpSpPr/>
            <p:nvPr/>
          </p:nvGrpSpPr>
          <p:grpSpPr>
            <a:xfrm>
              <a:off x="299356" y="4980469"/>
              <a:ext cx="2665066" cy="868168"/>
              <a:chOff x="574756" y="4955384"/>
              <a:chExt cx="2665066" cy="86816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709B5EF-E926-DB38-AB6E-9CC013CEF10F}"/>
                  </a:ext>
                </a:extLst>
              </p:cNvPr>
              <p:cNvSpPr/>
              <p:nvPr/>
            </p:nvSpPr>
            <p:spPr>
              <a:xfrm>
                <a:off x="574756" y="4955384"/>
                <a:ext cx="2647114" cy="86816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C38E16-77D9-772B-2166-5444D2D8BBDA}"/>
                  </a:ext>
                </a:extLst>
              </p:cNvPr>
              <p:cNvSpPr txBox="1"/>
              <p:nvPr/>
            </p:nvSpPr>
            <p:spPr>
              <a:xfrm>
                <a:off x="629620" y="5154378"/>
                <a:ext cx="2610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2060"/>
                    </a:solidFill>
                  </a:rPr>
                  <a:t>How high rep rate?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271CD7-9418-2315-6E01-B76975048714}"/>
                </a:ext>
              </a:extLst>
            </p:cNvPr>
            <p:cNvSpPr txBox="1"/>
            <p:nvPr/>
          </p:nvSpPr>
          <p:spPr>
            <a:xfrm>
              <a:off x="1095273" y="4453968"/>
              <a:ext cx="2218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</a:rPr>
                <a:t>kHz? 100s kHz? MHz?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CD7D66-6C9E-B223-C1BE-F9D1190DDAC1}"/>
              </a:ext>
            </a:extLst>
          </p:cNvPr>
          <p:cNvGrpSpPr/>
          <p:nvPr/>
        </p:nvGrpSpPr>
        <p:grpSpPr>
          <a:xfrm>
            <a:off x="8128947" y="2439107"/>
            <a:ext cx="3852429" cy="1813937"/>
            <a:chOff x="8128947" y="2439107"/>
            <a:chExt cx="3852429" cy="18139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6102BE-3A93-0DD0-B0E2-6E61B7FE4E8D}"/>
                </a:ext>
              </a:extLst>
            </p:cNvPr>
            <p:cNvGrpSpPr/>
            <p:nvPr/>
          </p:nvGrpSpPr>
          <p:grpSpPr>
            <a:xfrm>
              <a:off x="8968816" y="2439107"/>
              <a:ext cx="1654043" cy="729676"/>
              <a:chOff x="9192344" y="2699324"/>
              <a:chExt cx="1654043" cy="72967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351CE1B-5EBC-ED39-D3D7-5F6BA1F87A0B}"/>
                  </a:ext>
                </a:extLst>
              </p:cNvPr>
              <p:cNvSpPr/>
              <p:nvPr/>
            </p:nvSpPr>
            <p:spPr>
              <a:xfrm>
                <a:off x="9192344" y="2699324"/>
                <a:ext cx="1654043" cy="72967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291E5C-83CE-6113-36DE-56635255F1F8}"/>
                  </a:ext>
                </a:extLst>
              </p:cNvPr>
              <p:cNvSpPr txBox="1"/>
              <p:nvPr/>
            </p:nvSpPr>
            <p:spPr>
              <a:xfrm>
                <a:off x="9192344" y="2828280"/>
                <a:ext cx="16540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2060"/>
                    </a:solidFill>
                  </a:rPr>
                  <a:t>How short?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C6F3A8-40A6-6135-3BC3-07EA00053737}"/>
                </a:ext>
              </a:extLst>
            </p:cNvPr>
            <p:cNvSpPr txBox="1"/>
            <p:nvPr/>
          </p:nvSpPr>
          <p:spPr>
            <a:xfrm>
              <a:off x="8128947" y="3329714"/>
              <a:ext cx="38524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solidFill>
                    <a:srgbClr val="002060"/>
                  </a:solidFill>
                </a:rPr>
                <a:t>Multipulse</a:t>
              </a:r>
              <a:r>
                <a:rPr lang="en-GB" dirty="0">
                  <a:solidFill>
                    <a:srgbClr val="002060"/>
                  </a:solidFill>
                </a:rPr>
                <a:t>? Modulation of </a:t>
              </a:r>
              <a:r>
                <a:rPr lang="en-GB" dirty="0" err="1">
                  <a:solidFill>
                    <a:srgbClr val="002060"/>
                  </a:solidFill>
                </a:rPr>
                <a:t>ps</a:t>
              </a:r>
              <a:r>
                <a:rPr lang="en-GB" dirty="0">
                  <a:solidFill>
                    <a:srgbClr val="002060"/>
                  </a:solidFill>
                </a:rPr>
                <a:t> pulses? </a:t>
              </a:r>
              <a:r>
                <a:rPr lang="en-GB" dirty="0" err="1">
                  <a:solidFill>
                    <a:srgbClr val="002060"/>
                  </a:solidFill>
                </a:rPr>
                <a:t>Extermal</a:t>
              </a:r>
              <a:r>
                <a:rPr lang="en-GB" dirty="0">
                  <a:solidFill>
                    <a:srgbClr val="002060"/>
                  </a:solidFill>
                </a:rPr>
                <a:t> injection? MOPA? Different injection &amp; acceleration stage lasers?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81E3D-23DD-17F7-948F-FDAB9B8FD6A0}"/>
              </a:ext>
            </a:extLst>
          </p:cNvPr>
          <p:cNvGrpSpPr/>
          <p:nvPr/>
        </p:nvGrpSpPr>
        <p:grpSpPr>
          <a:xfrm>
            <a:off x="8553004" y="4730081"/>
            <a:ext cx="3009376" cy="1224189"/>
            <a:chOff x="8553004" y="4730081"/>
            <a:chExt cx="3009376" cy="122418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2E29D6C-E530-E938-D1A2-4C31147C4590}"/>
                </a:ext>
              </a:extLst>
            </p:cNvPr>
            <p:cNvGrpSpPr/>
            <p:nvPr/>
          </p:nvGrpSpPr>
          <p:grpSpPr>
            <a:xfrm>
              <a:off x="8553004" y="4730081"/>
              <a:ext cx="2325667" cy="729676"/>
              <a:chOff x="8256240" y="4355508"/>
              <a:chExt cx="2325667" cy="72967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60556A7-CB74-7B15-9343-15F3CB6FCA5C}"/>
                  </a:ext>
                </a:extLst>
              </p:cNvPr>
              <p:cNvSpPr/>
              <p:nvPr/>
            </p:nvSpPr>
            <p:spPr>
              <a:xfrm>
                <a:off x="8256240" y="4355508"/>
                <a:ext cx="2325667" cy="729676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F71A9E-3CF3-7266-9215-6A5758D2B656}"/>
                  </a:ext>
                </a:extLst>
              </p:cNvPr>
              <p:cNvSpPr txBox="1"/>
              <p:nvPr/>
            </p:nvSpPr>
            <p:spPr>
              <a:xfrm>
                <a:off x="8332573" y="4475432"/>
                <a:ext cx="224933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 dirty="0">
                    <a:solidFill>
                      <a:srgbClr val="002060"/>
                    </a:solidFill>
                  </a:rPr>
                  <a:t>Lasing medium?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D3A481-D384-903D-7670-FFAA9236DAEC}"/>
                </a:ext>
              </a:extLst>
            </p:cNvPr>
            <p:cNvSpPr txBox="1"/>
            <p:nvPr/>
          </p:nvSpPr>
          <p:spPr>
            <a:xfrm>
              <a:off x="9683339" y="5584938"/>
              <a:ext cx="1879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2060"/>
                  </a:solidFill>
                </a:rPr>
                <a:t>What’s out there?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5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2DFDB-A2E1-C874-C114-7243F15A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F96D3-03C7-CC0C-9958-21FE15BED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4CA2A92-FC32-9AB4-7DE0-9983FD8DFBCB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371EE-2EF3-1FD4-6419-7A60F26020F2}"/>
              </a:ext>
            </a:extLst>
          </p:cNvPr>
          <p:cNvSpPr txBox="1"/>
          <p:nvPr/>
        </p:nvSpPr>
        <p:spPr>
          <a:xfrm>
            <a:off x="4181872" y="259512"/>
            <a:ext cx="382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Enhancement cavities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5F9B-34B8-92F5-ADDB-7ACB63C82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43" y="982032"/>
            <a:ext cx="5441287" cy="35307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93B4CE-E7E5-4236-9853-3C0C43E5D7BD}"/>
              </a:ext>
            </a:extLst>
          </p:cNvPr>
          <p:cNvGrpSpPr/>
          <p:nvPr/>
        </p:nvGrpSpPr>
        <p:grpSpPr>
          <a:xfrm>
            <a:off x="395536" y="982032"/>
            <a:ext cx="6115770" cy="4986993"/>
            <a:chOff x="395536" y="982032"/>
            <a:chExt cx="6115770" cy="49869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E9F105-2FD0-D151-DFA3-348237FB1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84" y="982032"/>
              <a:ext cx="5959922" cy="34550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83778C-323E-FB82-5D18-C09CB8B13F1D}"/>
                </a:ext>
              </a:extLst>
            </p:cNvPr>
            <p:cNvSpPr txBox="1"/>
            <p:nvPr/>
          </p:nvSpPr>
          <p:spPr>
            <a:xfrm>
              <a:off x="395536" y="5661248"/>
              <a:ext cx="2989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Zhou et al., Opt. Exp. 23, 7442 (2015)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C48CBFF-4570-677D-98D6-9D8A8FCA3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537972"/>
            <a:ext cx="7389252" cy="1832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6ADBBA-E198-7B39-0FA3-A6D977B0AA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9" y="3263990"/>
            <a:ext cx="4234567" cy="307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A4EEB-0871-1045-DC12-0239C53F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1C976-B44D-63C1-2F76-0DA4214731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E3034-18F9-3BE2-9202-2D209F822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15" y="583304"/>
            <a:ext cx="7816969" cy="5488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C25A57-9986-BD9E-D5D9-255BB5DC83DA}"/>
              </a:ext>
            </a:extLst>
          </p:cNvPr>
          <p:cNvSpPr txBox="1"/>
          <p:nvPr/>
        </p:nvSpPr>
        <p:spPr>
          <a:xfrm>
            <a:off x="3215679" y="-1280685"/>
            <a:ext cx="2443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Optical cavities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3277B8-9801-A6F4-72E6-F34E05752A71}"/>
              </a:ext>
            </a:extLst>
          </p:cNvPr>
          <p:cNvSpPr txBox="1"/>
          <p:nvPr/>
        </p:nvSpPr>
        <p:spPr>
          <a:xfrm>
            <a:off x="3537487" y="6050805"/>
            <a:ext cx="501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Laser Beam Circulator for </a:t>
            </a:r>
            <a:r>
              <a:rPr lang="en-GB" dirty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GB" dirty="0">
                <a:solidFill>
                  <a:srgbClr val="002060"/>
                </a:solidFill>
              </a:rPr>
              <a:t> source, ELI-NP, Romania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C7B89-E2DE-4B3A-0CC2-9DBCCC1841D3}"/>
              </a:ext>
            </a:extLst>
          </p:cNvPr>
          <p:cNvSpPr txBox="1"/>
          <p:nvPr/>
        </p:nvSpPr>
        <p:spPr>
          <a:xfrm>
            <a:off x="4874094" y="176253"/>
            <a:ext cx="2443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Optical cavities</a:t>
            </a:r>
          </a:p>
        </p:txBody>
      </p:sp>
    </p:spTree>
    <p:extLst>
      <p:ext uri="{BB962C8B-B14F-4D97-AF65-F5344CB8AC3E}">
        <p14:creationId xmlns:p14="http://schemas.microsoft.com/office/powerpoint/2010/main" val="2690429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CE23CF-EF32-7665-97EA-24FE6459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D61CBF-536A-317D-F14E-6C9A3F7E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F545C-2144-55CE-43D1-943204454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5605" r="8718" b="-1480"/>
          <a:stretch/>
        </p:blipFill>
        <p:spPr>
          <a:xfrm>
            <a:off x="155459" y="980728"/>
            <a:ext cx="5760641" cy="5570644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3A41442-EB38-3E63-2E6B-37F798426C24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4B8DA-7C6A-013A-0292-89C7272855B5}"/>
              </a:ext>
            </a:extLst>
          </p:cNvPr>
          <p:cNvSpPr txBox="1"/>
          <p:nvPr/>
        </p:nvSpPr>
        <p:spPr>
          <a:xfrm>
            <a:off x="3793884" y="252547"/>
            <a:ext cx="4244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Divided pulse amplification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0C897-D56D-B869-C443-9419BC4A7985}"/>
              </a:ext>
            </a:extLst>
          </p:cNvPr>
          <p:cNvSpPr txBox="1"/>
          <p:nvPr/>
        </p:nvSpPr>
        <p:spPr>
          <a:xfrm>
            <a:off x="5495984" y="5996463"/>
            <a:ext cx="3999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M. </a:t>
            </a:r>
            <a:r>
              <a:rPr lang="en-GB" sz="1400" dirty="0" err="1">
                <a:solidFill>
                  <a:schemeClr val="tx2"/>
                </a:solidFill>
              </a:rPr>
              <a:t>Kienel</a:t>
            </a:r>
            <a:r>
              <a:rPr lang="en-GB" sz="1400" dirty="0">
                <a:solidFill>
                  <a:schemeClr val="tx2"/>
                </a:solidFill>
              </a:rPr>
              <a:t> et. al., Opt. Exp. 21, 29031 (2013)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5D6D2-1BB0-1E22-3A0A-6AC1215A9B82}"/>
              </a:ext>
            </a:extLst>
          </p:cNvPr>
          <p:cNvSpPr txBox="1"/>
          <p:nvPr/>
        </p:nvSpPr>
        <p:spPr>
          <a:xfrm>
            <a:off x="6109420" y="3044624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Split single pulse in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Effectively artificially stretch pulse duration.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More efficient extraction of stored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Reduces nonlinear phase for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4275396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EA7BB-D145-3F46-4B68-3E6B26ED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399F16-8047-B521-C808-760FBEA9C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55EF773-3DFC-804F-4769-6D5145AC1B8F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0025D-2C9D-CF62-6368-05BCBB991B7E}"/>
              </a:ext>
            </a:extLst>
          </p:cNvPr>
          <p:cNvSpPr txBox="1"/>
          <p:nvPr/>
        </p:nvSpPr>
        <p:spPr>
          <a:xfrm>
            <a:off x="4359838" y="189997"/>
            <a:ext cx="3350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Spectral combination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BE818D-D79D-C372-A1A7-A09122F0C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124744"/>
            <a:ext cx="5620665" cy="3325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F30D50-F50C-88CD-AF3D-00A96F57B1E5}"/>
              </a:ext>
            </a:extLst>
          </p:cNvPr>
          <p:cNvSpPr txBox="1"/>
          <p:nvPr/>
        </p:nvSpPr>
        <p:spPr>
          <a:xfrm>
            <a:off x="318596" y="4501178"/>
            <a:ext cx="3004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 et al., Opt. Exp. 21, 3897 (2013)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75316C-42EB-38A4-E837-787D7F23717D}"/>
              </a:ext>
            </a:extLst>
          </p:cNvPr>
          <p:cNvSpPr txBox="1"/>
          <p:nvPr/>
        </p:nvSpPr>
        <p:spPr>
          <a:xfrm>
            <a:off x="623392" y="5255556"/>
            <a:ext cx="7253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Seed split </a:t>
            </a:r>
            <a:r>
              <a:rPr lang="en-GB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spectrally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filters and amplified in different fibre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Amplified pulses combined on spectral filters and compressed.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from TPA detector.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CACA0-625D-849D-EB82-D73C2BF42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r="6963"/>
          <a:stretch/>
        </p:blipFill>
        <p:spPr>
          <a:xfrm>
            <a:off x="3317819" y="1951421"/>
            <a:ext cx="8784976" cy="307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4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C53C5C-A537-BA04-0710-E5DC1278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A7B74-6880-8414-BC5D-B304EF011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76D2AA2-6C6C-7FA4-C872-AD4525B92D50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DC873A1-35C7-D358-264B-1948A2DCFE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"/>
          <a:stretch/>
        </p:blipFill>
        <p:spPr>
          <a:xfrm>
            <a:off x="1939065" y="660047"/>
            <a:ext cx="8313870" cy="5306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277498-B327-177E-3BC4-E5B038493AF2}"/>
              </a:ext>
            </a:extLst>
          </p:cNvPr>
          <p:cNvSpPr txBox="1"/>
          <p:nvPr/>
        </p:nvSpPr>
        <p:spPr>
          <a:xfrm>
            <a:off x="407368" y="5822030"/>
            <a:ext cx="1188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Concept: R. Wilcox, A. </a:t>
            </a:r>
            <a:r>
              <a:rPr lang="en-GB" sz="1600" dirty="0" err="1">
                <a:solidFill>
                  <a:srgbClr val="002060"/>
                </a:solidFill>
              </a:rPr>
              <a:t>Galvanauskas</a:t>
            </a:r>
            <a:r>
              <a:rPr lang="en-GB" sz="1600" dirty="0">
                <a:solidFill>
                  <a:srgbClr val="002060"/>
                </a:solidFill>
              </a:rPr>
              <a:t>, W. </a:t>
            </a:r>
            <a:r>
              <a:rPr lang="en-GB" sz="1600" dirty="0" err="1">
                <a:solidFill>
                  <a:srgbClr val="002060"/>
                </a:solidFill>
              </a:rPr>
              <a:t>Leemans</a:t>
            </a:r>
            <a:endParaRPr lang="en-GB" sz="1600" dirty="0">
              <a:solidFill>
                <a:srgbClr val="002060"/>
              </a:solidFill>
            </a:endParaRPr>
          </a:p>
          <a:p>
            <a:r>
              <a:rPr lang="en-GB" sz="1600" dirty="0">
                <a:solidFill>
                  <a:srgbClr val="002060"/>
                </a:solidFill>
                <a:hlinkClick r:id="rId3"/>
              </a:rPr>
              <a:t>https://www2.lbl.gov/LBL-Programs/atap/Report_Workshop_k-BELLA_laser_tech_final.pdf</a:t>
            </a:r>
            <a:endParaRPr lang="en-GB" sz="1600" dirty="0">
              <a:solidFill>
                <a:srgbClr val="002060"/>
              </a:solidFill>
            </a:endParaRPr>
          </a:p>
          <a:p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0D155-3134-C29A-760E-36D7375E444C}"/>
              </a:ext>
            </a:extLst>
          </p:cNvPr>
          <p:cNvSpPr txBox="1"/>
          <p:nvPr/>
        </p:nvSpPr>
        <p:spPr>
          <a:xfrm>
            <a:off x="5015880" y="136827"/>
            <a:ext cx="239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Do everything!</a:t>
            </a:r>
          </a:p>
        </p:txBody>
      </p:sp>
    </p:spTree>
    <p:extLst>
      <p:ext uri="{BB962C8B-B14F-4D97-AF65-F5344CB8AC3E}">
        <p14:creationId xmlns:p14="http://schemas.microsoft.com/office/powerpoint/2010/main" val="12899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A3473-6180-D83D-7288-92FF8E99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98403-A2B2-F100-C5ED-CEEDE7B15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5660" y="6269498"/>
            <a:ext cx="6120680" cy="365125"/>
          </a:xfrm>
        </p:spPr>
        <p:txBody>
          <a:bodyPr/>
          <a:lstStyle/>
          <a:p>
            <a:r>
              <a:rPr lang="en-GB" dirty="0"/>
              <a:t> Heraeus seminar ‘Science and Applications of Plasma‐Based Accelerators’, Bad </a:t>
            </a:r>
            <a:r>
              <a:rPr lang="en-GB" dirty="0" err="1"/>
              <a:t>Honnef</a:t>
            </a:r>
            <a:r>
              <a:rPr lang="en-GB" dirty="0"/>
              <a:t> 17</a:t>
            </a:r>
            <a:r>
              <a:rPr lang="en-GB" baseline="30000" dirty="0"/>
              <a:t>th</a:t>
            </a:r>
            <a:r>
              <a:rPr lang="en-GB" dirty="0"/>
              <a:t> May 2022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80FB574-9088-2234-6FCF-440038FBD021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0B73B-3ABD-AEB7-FB6E-05272992B62A}"/>
              </a:ext>
            </a:extLst>
          </p:cNvPr>
          <p:cNvSpPr txBox="1"/>
          <p:nvPr/>
        </p:nvSpPr>
        <p:spPr>
          <a:xfrm>
            <a:off x="5024905" y="235084"/>
            <a:ext cx="256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Multicore fibres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53F3B2-1CA4-167B-C7F6-0687988CE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6" y="823008"/>
            <a:ext cx="4662223" cy="4254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0B0BF-6BAB-3F2E-C67D-3B24BF20F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76" y="702278"/>
            <a:ext cx="5303616" cy="17090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69C446-0E8C-84ED-9104-582ED48E1C82}"/>
              </a:ext>
            </a:extLst>
          </p:cNvPr>
          <p:cNvSpPr txBox="1"/>
          <p:nvPr/>
        </p:nvSpPr>
        <p:spPr>
          <a:xfrm>
            <a:off x="9720992" y="1556792"/>
            <a:ext cx="2129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Klenke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</a:p>
          <a:p>
            <a:pPr algn="ctr"/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Opt. Letts. 43, 1519 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60AE93-AB06-286F-EDE3-6F5D8F4D6B06}"/>
              </a:ext>
            </a:extLst>
          </p:cNvPr>
          <p:cNvSpPr txBox="1"/>
          <p:nvPr/>
        </p:nvSpPr>
        <p:spPr>
          <a:xfrm>
            <a:off x="3741014" y="4305416"/>
            <a:ext cx="3507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multicore fibre.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phase difference to correct.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Fewer channels.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01F35-D44B-E73F-1CC3-DEFC74A8F88D}"/>
              </a:ext>
            </a:extLst>
          </p:cNvPr>
          <p:cNvSpPr txBox="1"/>
          <p:nvPr/>
        </p:nvSpPr>
        <p:spPr>
          <a:xfrm>
            <a:off x="8914745" y="5914630"/>
            <a:ext cx="301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Klenke</a:t>
            </a:r>
            <a:r>
              <a:rPr lang="en-GB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Opt. Letts. 47, 345 (2021)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7C141299-F378-BADC-2378-C9F55D6CA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703526"/>
            <a:ext cx="4678393" cy="3226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8A65CA-E8E3-3868-CA25-3C4EB12B6C48}"/>
              </a:ext>
            </a:extLst>
          </p:cNvPr>
          <p:cNvSpPr txBox="1"/>
          <p:nvPr/>
        </p:nvSpPr>
        <p:spPr>
          <a:xfrm>
            <a:off x="525180" y="5607021"/>
            <a:ext cx="3640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C00000"/>
                </a:solidFill>
              </a:rPr>
              <a:t>ps</a:t>
            </a:r>
            <a:r>
              <a:rPr lang="en-GB" b="1" dirty="0">
                <a:solidFill>
                  <a:srgbClr val="C00000"/>
                </a:solidFill>
              </a:rPr>
              <a:t> pulses – 70W, 40ps.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fs pulses – 500W &amp; 600mJ, 500fs.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EA07D-815B-6516-D88E-0B93DBD86D3A}"/>
              </a:ext>
            </a:extLst>
          </p:cNvPr>
          <p:cNvSpPr txBox="1"/>
          <p:nvPr/>
        </p:nvSpPr>
        <p:spPr>
          <a:xfrm>
            <a:off x="8307454" y="3065828"/>
            <a:ext cx="127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Efficiency!</a:t>
            </a:r>
          </a:p>
        </p:txBody>
      </p:sp>
    </p:spTree>
    <p:extLst>
      <p:ext uri="{BB962C8B-B14F-4D97-AF65-F5344CB8AC3E}">
        <p14:creationId xmlns:p14="http://schemas.microsoft.com/office/powerpoint/2010/main" val="15775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FC352E-AEA2-FAB9-F5EF-730FFF6E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CDFA6-31C4-B0C5-A37D-72A3FCA5A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2A60E4D-4084-036B-61F2-1460D5FCEB43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E20F7-6653-4A48-1DBF-DE3B43A2E8F5}"/>
              </a:ext>
            </a:extLst>
          </p:cNvPr>
          <p:cNvSpPr txBox="1"/>
          <p:nvPr/>
        </p:nvSpPr>
        <p:spPr>
          <a:xfrm>
            <a:off x="2999656" y="318959"/>
            <a:ext cx="6633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Tiled aperture multicore fibre combination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EC800F-057F-55D7-7AE1-F99E943BF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6" y="836712"/>
            <a:ext cx="2187762" cy="2131207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FBE3993-13F8-5B29-6FCE-614BC8307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" y="3143417"/>
            <a:ext cx="6104719" cy="3168618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1B58ED-0D1B-BA0A-5628-57DDA81BB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44" y="1484784"/>
            <a:ext cx="5308634" cy="3658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E8B3F4-29BC-A9F1-DD1D-9837070ED97C}"/>
              </a:ext>
            </a:extLst>
          </p:cNvPr>
          <p:cNvSpPr txBox="1"/>
          <p:nvPr/>
        </p:nvSpPr>
        <p:spPr>
          <a:xfrm>
            <a:off x="2547825" y="1441578"/>
            <a:ext cx="3952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</a:rPr>
              <a:t>Rameriz</a:t>
            </a:r>
            <a:r>
              <a:rPr lang="en-GB" dirty="0">
                <a:solidFill>
                  <a:srgbClr val="002060"/>
                </a:solidFill>
              </a:rPr>
              <a:t> et al., Opt. Exp. 23, 5407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7 core Yb fibre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690fs (a/c), 2.6W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49% coupling (76% theoretical max.)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3D04B8-03DF-3FD1-2C6C-C9414EBA1688}"/>
              </a:ext>
            </a:extLst>
          </p:cNvPr>
          <p:cNvSpPr/>
          <p:nvPr/>
        </p:nvSpPr>
        <p:spPr>
          <a:xfrm>
            <a:off x="352439" y="3115985"/>
            <a:ext cx="6237158" cy="158430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43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A472F3-C59E-317F-1CC5-477DD197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A7976-FDD7-7837-4479-2150C3B6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93B1025-59EB-9A17-64ED-17BFCDD1E0BB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EB423-038B-A315-5F03-FFAA7CD7EA2B}"/>
              </a:ext>
            </a:extLst>
          </p:cNvPr>
          <p:cNvSpPr txBox="1"/>
          <p:nvPr/>
        </p:nvSpPr>
        <p:spPr>
          <a:xfrm>
            <a:off x="3627760" y="301585"/>
            <a:ext cx="4936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Thulium fibres and combination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1F9EC-C05A-FECA-9116-32443C4F702B}"/>
              </a:ext>
            </a:extLst>
          </p:cNvPr>
          <p:cNvSpPr txBox="1"/>
          <p:nvPr/>
        </p:nvSpPr>
        <p:spPr>
          <a:xfrm>
            <a:off x="674744" y="983507"/>
            <a:ext cx="262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Not just Yb doped fibres!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8780E-BB22-B3AB-335B-B0B45BCE675E}"/>
              </a:ext>
            </a:extLst>
          </p:cNvPr>
          <p:cNvSpPr txBox="1"/>
          <p:nvPr/>
        </p:nvSpPr>
        <p:spPr>
          <a:xfrm>
            <a:off x="650112" y="1352839"/>
            <a:ext cx="7759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02060"/>
                </a:solidFill>
              </a:rPr>
              <a:t>Tm </a:t>
            </a:r>
            <a:r>
              <a:rPr lang="en-GB" dirty="0" err="1">
                <a:solidFill>
                  <a:srgbClr val="002060"/>
                </a:solidFill>
              </a:rPr>
              <a:t>cw</a:t>
            </a:r>
            <a:r>
              <a:rPr lang="en-GB" dirty="0">
                <a:solidFill>
                  <a:srgbClr val="002060"/>
                </a:solidFill>
              </a:rPr>
              <a:t> systems combined: </a:t>
            </a:r>
          </a:p>
          <a:p>
            <a:pPr algn="l"/>
            <a:r>
              <a:rPr lang="en-GB" sz="1800" b="0" i="0" u="none" strike="noStrike" baseline="0" dirty="0">
                <a:solidFill>
                  <a:srgbClr val="002060"/>
                </a:solidFill>
              </a:rPr>
              <a:t>Zhou et al., Proc. SPIE 7843, High-Power Lasers and Applications V, 784307(2010)</a:t>
            </a:r>
          </a:p>
          <a:p>
            <a:pPr algn="l"/>
            <a:r>
              <a:rPr lang="nb-NO" sz="1800" b="0" i="0" u="none" strike="noStrike" baseline="0" dirty="0">
                <a:solidFill>
                  <a:srgbClr val="002060"/>
                </a:solidFill>
              </a:rPr>
              <a:t>P Honzatko </a:t>
            </a:r>
            <a:r>
              <a:rPr lang="nb-NO" sz="1800" b="0" u="none" strike="noStrike" baseline="0" dirty="0">
                <a:solidFill>
                  <a:srgbClr val="002060"/>
                </a:solidFill>
              </a:rPr>
              <a:t>et al., Laser Physics Letters 10, 095104 (</a:t>
            </a:r>
            <a:r>
              <a:rPr lang="nb-NO" sz="1800" b="0" i="0" u="none" strike="noStrike" baseline="0" dirty="0">
                <a:solidFill>
                  <a:srgbClr val="002060"/>
                </a:solidFill>
              </a:rPr>
              <a:t>2013)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2FE8C-1A7B-FECA-1F43-9CE7F1A6944D}"/>
              </a:ext>
            </a:extLst>
          </p:cNvPr>
          <p:cNvSpPr txBox="1"/>
          <p:nvPr/>
        </p:nvSpPr>
        <p:spPr>
          <a:xfrm>
            <a:off x="674744" y="3385162"/>
            <a:ext cx="4845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Coherent combination of pulsed Tm doped fibres: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120fs, 228</a:t>
            </a:r>
            <a:r>
              <a:rPr lang="en-GB" b="1" dirty="0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GB" b="1" dirty="0">
                <a:solidFill>
                  <a:srgbClr val="C00000"/>
                </a:solidFill>
              </a:rPr>
              <a:t>J, </a:t>
            </a:r>
            <a:r>
              <a:rPr lang="en-GB" dirty="0">
                <a:solidFill>
                  <a:srgbClr val="002060"/>
                </a:solidFill>
              </a:rPr>
              <a:t>&gt; 120W.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Stable &gt; 48hr operation.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95C9E-6049-006F-597C-6EA906BEA651}"/>
              </a:ext>
            </a:extLst>
          </p:cNvPr>
          <p:cNvSpPr txBox="1"/>
          <p:nvPr/>
        </p:nvSpPr>
        <p:spPr>
          <a:xfrm>
            <a:off x="1559496" y="5717601"/>
            <a:ext cx="4789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C. </a:t>
            </a:r>
            <a:r>
              <a:rPr lang="en-GB" sz="1600" dirty="0" err="1">
                <a:solidFill>
                  <a:srgbClr val="002060"/>
                </a:solidFill>
              </a:rPr>
              <a:t>Gaida</a:t>
            </a:r>
            <a:r>
              <a:rPr lang="en-GB" sz="1600" dirty="0">
                <a:solidFill>
                  <a:srgbClr val="002060"/>
                </a:solidFill>
              </a:rPr>
              <a:t> et al., proc. CLEO/Europe-EQEC, 1 (2021)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E890BD8-FB2A-DE74-DDDD-210656137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50" y="2274124"/>
            <a:ext cx="5682246" cy="40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58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A66001-34D0-520E-EB21-F7B1BDD1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DBB58-864F-F73D-96C4-3895B2675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DA4C207-7172-10D5-75E2-86BE50BF622B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1ECB4-E031-6595-B73A-8F137CABB4BF}"/>
              </a:ext>
            </a:extLst>
          </p:cNvPr>
          <p:cNvSpPr txBox="1"/>
          <p:nvPr/>
        </p:nvSpPr>
        <p:spPr>
          <a:xfrm>
            <a:off x="3348877" y="197619"/>
            <a:ext cx="5628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Coherent combination of fibre lasers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BE9DA-5E54-3BFA-EC97-579E1F29D962}"/>
              </a:ext>
            </a:extLst>
          </p:cNvPr>
          <p:cNvSpPr txBox="1"/>
          <p:nvPr/>
        </p:nvSpPr>
        <p:spPr>
          <a:xfrm>
            <a:off x="695400" y="876558"/>
            <a:ext cx="112332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successful technology:</a:t>
            </a:r>
          </a:p>
          <a:p>
            <a:endParaRPr lang="en-GB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pulsed fibre lasers combined – 100kHz, </a:t>
            </a:r>
            <a:r>
              <a:rPr lang="en-GB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10mJ</a:t>
            </a:r>
            <a:r>
              <a:rPr lang="en-GB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1kW, </a:t>
            </a:r>
            <a:r>
              <a:rPr lang="en-GB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120f</a:t>
            </a:r>
            <a:r>
              <a:rPr lang="en-GB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Müller et al., Opt. Letts. 45, 3083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 continuous wave fibre lasers combined.</a:t>
            </a:r>
          </a:p>
          <a:p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Bourderionnet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Opt. Exp. 19, 17053 (2011)</a:t>
            </a:r>
          </a:p>
          <a:p>
            <a:endParaRPr lang="en-GB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channels combined with spatial and temporal division – </a:t>
            </a:r>
            <a:r>
              <a:rPr lang="en-GB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12mJ</a:t>
            </a: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56kHz, </a:t>
            </a:r>
            <a:r>
              <a:rPr lang="en-GB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260fs</a:t>
            </a:r>
            <a:r>
              <a:rPr lang="en-GB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Kienel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 Opt. Letts. 41, 3343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fibre lasers combined </a:t>
            </a:r>
            <a:r>
              <a:rPr lang="en-GB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passively</a:t>
            </a: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GB" sz="2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Sagnac</a:t>
            </a:r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interferometer – 1.1mJ, 50kHz, 300fs. </a:t>
            </a:r>
          </a:p>
          <a:p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Guichard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Opt. Letts. 40, 89 (2015)</a:t>
            </a:r>
          </a:p>
          <a:p>
            <a:r>
              <a:rPr lang="en-GB" sz="2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6162B-86E8-6CA3-97DA-599381BFD486}"/>
              </a:ext>
            </a:extLst>
          </p:cNvPr>
          <p:cNvSpPr txBox="1"/>
          <p:nvPr/>
        </p:nvSpPr>
        <p:spPr>
          <a:xfrm>
            <a:off x="3348877" y="5709687"/>
            <a:ext cx="552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All experiments carried out with identical fibre amplifiers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How does this scale to &gt; 1000 fibres?</a:t>
            </a:r>
          </a:p>
        </p:txBody>
      </p:sp>
    </p:spTree>
    <p:extLst>
      <p:ext uri="{BB962C8B-B14F-4D97-AF65-F5344CB8AC3E}">
        <p14:creationId xmlns:p14="http://schemas.microsoft.com/office/powerpoint/2010/main" val="5451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4FF93F-A4F7-005D-868E-EA5836B7C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A5A6E-B206-2CE5-32D7-E343FDCD8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1FE6EBE-B48A-28C8-01AE-E73B1FF94D13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AF471-8027-3505-542F-7C26C70927A7}"/>
              </a:ext>
            </a:extLst>
          </p:cNvPr>
          <p:cNvSpPr txBox="1"/>
          <p:nvPr/>
        </p:nvSpPr>
        <p:spPr>
          <a:xfrm>
            <a:off x="3370029" y="240986"/>
            <a:ext cx="5451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</a:rPr>
              <a:t>Multipass</a:t>
            </a:r>
            <a:r>
              <a:rPr lang="en-GB" sz="2800" b="1" dirty="0">
                <a:solidFill>
                  <a:srgbClr val="002060"/>
                </a:solidFill>
              </a:rPr>
              <a:t> cells for pulse shortening</a:t>
            </a:r>
          </a:p>
        </p:txBody>
      </p:sp>
      <p:pic>
        <p:nvPicPr>
          <p:cNvPr id="7" name="Picture 6" descr="Line chart&#10;&#10;Description automatically generated">
            <a:extLst>
              <a:ext uri="{FF2B5EF4-FFF2-40B4-BE49-F238E27FC236}">
                <a16:creationId xmlns:a16="http://schemas.microsoft.com/office/drawing/2014/main" id="{BC1E9557-AC30-A3B9-D436-29865A117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070148"/>
            <a:ext cx="6667573" cy="32251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CF67D-5925-4882-5BD9-7D64A324E99A}"/>
              </a:ext>
            </a:extLst>
          </p:cNvPr>
          <p:cNvSpPr txBox="1"/>
          <p:nvPr/>
        </p:nvSpPr>
        <p:spPr>
          <a:xfrm>
            <a:off x="1199457" y="5234998"/>
            <a:ext cx="416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Müller et al., Opt. Letts. 46, 2678 (2021)</a:t>
            </a:r>
            <a:r>
              <a:rPr lang="en-GB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200fs to 7fs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82%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&gt; 380W, &gt; 700</a:t>
            </a:r>
            <a:r>
              <a:rPr lang="en-GB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GB" dirty="0">
                <a:solidFill>
                  <a:srgbClr val="002060"/>
                </a:solidFill>
              </a:rPr>
              <a:t>J, </a:t>
            </a:r>
            <a:r>
              <a:rPr lang="en-GB" dirty="0" err="1">
                <a:solidFill>
                  <a:srgbClr val="002060"/>
                </a:solidFill>
              </a:rPr>
              <a:t>Yb:fibre</a:t>
            </a:r>
            <a:r>
              <a:rPr lang="en-GB" dirty="0">
                <a:solidFill>
                  <a:srgbClr val="002060"/>
                </a:solidFill>
              </a:rPr>
              <a:t> 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Diagram, text&#10;&#10;Description automatically generated">
            <a:extLst>
              <a:ext uri="{FF2B5EF4-FFF2-40B4-BE49-F238E27FC236}">
                <a16:creationId xmlns:a16="http://schemas.microsoft.com/office/drawing/2014/main" id="{705E805E-3193-6554-FF23-3B365428E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791892"/>
            <a:ext cx="4881640" cy="3645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A4D805-2283-462C-5A38-EA9DEC759274}"/>
              </a:ext>
            </a:extLst>
          </p:cNvPr>
          <p:cNvSpPr txBox="1"/>
          <p:nvPr/>
        </p:nvSpPr>
        <p:spPr>
          <a:xfrm>
            <a:off x="4984208" y="989260"/>
            <a:ext cx="4352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Russbueldt</a:t>
            </a: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Opt. Letts. 44, 5222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600fs to 30fs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96%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&gt; 500W, &gt; 1mJ, </a:t>
            </a:r>
            <a:r>
              <a:rPr lang="en-GB" dirty="0" err="1">
                <a:solidFill>
                  <a:srgbClr val="002060"/>
                </a:solidFill>
              </a:rPr>
              <a:t>Yb:fibre</a:t>
            </a: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19B7D-93BB-7498-C057-CE2C20AE9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BC6BC-634F-EA3B-3EBD-02B0B468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6B1F3C3-27E7-0BC9-3A43-1BD777697ABC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CF0FD-6C67-5ECA-4871-DB660D1B3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340769"/>
            <a:ext cx="3225746" cy="4174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0A4EB-404D-8BD1-76C5-7489F2F78753}"/>
              </a:ext>
            </a:extLst>
          </p:cNvPr>
          <p:cNvSpPr txBox="1"/>
          <p:nvPr/>
        </p:nvSpPr>
        <p:spPr>
          <a:xfrm>
            <a:off x="4223792" y="260649"/>
            <a:ext cx="3116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Technology</a:t>
            </a:r>
            <a:r>
              <a:rPr lang="en-GB" sz="2800" b="1" dirty="0">
                <a:solidFill>
                  <a:schemeClr val="tx2"/>
                </a:solidFill>
              </a:rPr>
              <a:t> Options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09D509-F718-1DFE-5D2F-10FF3F9BE931}"/>
              </a:ext>
            </a:extLst>
          </p:cNvPr>
          <p:cNvGrpSpPr/>
          <p:nvPr/>
        </p:nvGrpSpPr>
        <p:grpSpPr>
          <a:xfrm>
            <a:off x="2527632" y="1807120"/>
            <a:ext cx="7652150" cy="3176644"/>
            <a:chOff x="1003632" y="1807120"/>
            <a:chExt cx="7652150" cy="31766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62AB7B-E6C1-EC64-4873-35C3C6411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32" y="1807120"/>
              <a:ext cx="7652150" cy="317664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C76A86-F7C7-DA98-0C23-756BA4BE7A32}"/>
                </a:ext>
              </a:extLst>
            </p:cNvPr>
            <p:cNvSpPr/>
            <p:nvPr/>
          </p:nvSpPr>
          <p:spPr>
            <a:xfrm>
              <a:off x="1115616" y="2743224"/>
              <a:ext cx="7508134" cy="12961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2E98857-43F4-B41C-44EA-B5E15FFE8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83" y="836712"/>
            <a:ext cx="5850434" cy="532859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261F854-0815-EC3D-1D65-D4F84D02C860}"/>
              </a:ext>
            </a:extLst>
          </p:cNvPr>
          <p:cNvSpPr/>
          <p:nvPr/>
        </p:nvSpPr>
        <p:spPr>
          <a:xfrm>
            <a:off x="3676426" y="2276872"/>
            <a:ext cx="5083871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104D87-F8A8-AFC3-99AF-5DEE993DBDBC}"/>
              </a:ext>
            </a:extLst>
          </p:cNvPr>
          <p:cNvSpPr/>
          <p:nvPr/>
        </p:nvSpPr>
        <p:spPr>
          <a:xfrm>
            <a:off x="3791744" y="3501008"/>
            <a:ext cx="5184576" cy="538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2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443D7-CBCD-C3A4-0AF0-2A46FA95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55CFF3-97D1-5E82-84E1-1DC2FDB6B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5B6C359-C58D-7C1D-32A7-3B1448D129D6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F9DD1-0D15-4789-EACB-1975D1915D29}"/>
              </a:ext>
            </a:extLst>
          </p:cNvPr>
          <p:cNvSpPr txBox="1"/>
          <p:nvPr/>
        </p:nvSpPr>
        <p:spPr>
          <a:xfrm>
            <a:off x="4672950" y="163781"/>
            <a:ext cx="2846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Pulse broadening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1CBF0C-C6DF-4538-925E-E72FE34F649E}"/>
              </a:ext>
            </a:extLst>
          </p:cNvPr>
          <p:cNvGrpSpPr/>
          <p:nvPr/>
        </p:nvGrpSpPr>
        <p:grpSpPr>
          <a:xfrm>
            <a:off x="1950448" y="830122"/>
            <a:ext cx="10222472" cy="5500302"/>
            <a:chOff x="2006655" y="803938"/>
            <a:chExt cx="10222472" cy="5500302"/>
          </a:xfrm>
        </p:grpSpPr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ABC70088-52AF-51C3-2431-9294FFA9D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655" y="803938"/>
              <a:ext cx="7301113" cy="55003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0258D5-7849-888B-6D1F-0DEC0C250393}"/>
                </a:ext>
              </a:extLst>
            </p:cNvPr>
            <p:cNvSpPr txBox="1"/>
            <p:nvPr/>
          </p:nvSpPr>
          <p:spPr>
            <a:xfrm>
              <a:off x="8698497" y="2044619"/>
              <a:ext cx="35306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Russbueldt</a:t>
              </a:r>
              <a:r>
                <a:rPr lang="en-GB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et al.,</a:t>
              </a:r>
            </a:p>
            <a:p>
              <a:pPr algn="ctr"/>
              <a:r>
                <a:rPr lang="en-GB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Opt. Letts. 44, 5222 (2019)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18B99F-76D3-E19E-2893-452A794395E6}"/>
              </a:ext>
            </a:extLst>
          </p:cNvPr>
          <p:cNvGrpSpPr/>
          <p:nvPr/>
        </p:nvGrpSpPr>
        <p:grpSpPr>
          <a:xfrm>
            <a:off x="803412" y="711204"/>
            <a:ext cx="10585176" cy="5721405"/>
            <a:chOff x="479376" y="803938"/>
            <a:chExt cx="10966642" cy="5789537"/>
          </a:xfrm>
        </p:grpSpPr>
        <p:pic>
          <p:nvPicPr>
            <p:cNvPr id="11" name="Picture 10" descr="A picture containing indoor, projector&#10;&#10;Description automatically generated">
              <a:extLst>
                <a:ext uri="{FF2B5EF4-FFF2-40B4-BE49-F238E27FC236}">
                  <a16:creationId xmlns:a16="http://schemas.microsoft.com/office/drawing/2014/main" id="{67C0E522-118F-5F3F-1F30-A555D7B18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803938"/>
              <a:ext cx="6691842" cy="3162463"/>
            </a:xfrm>
            <a:prstGeom prst="rect">
              <a:avLst/>
            </a:prstGeom>
          </p:spPr>
        </p:pic>
        <p:pic>
          <p:nvPicPr>
            <p:cNvPr id="12" name="Picture 11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5B7D8005-AB12-F759-8A7D-B96020918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698" y="3883190"/>
              <a:ext cx="8976320" cy="2710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5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BE9CD-00B5-5327-A8FE-3BA5F0C3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8CE60-60D6-D404-378A-97C058D3E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73389B3-9B2B-C2A4-2C9B-BD7D33639597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2C1C8-0F16-595B-B39A-93575E899A0D}"/>
              </a:ext>
            </a:extLst>
          </p:cNvPr>
          <p:cNvSpPr txBox="1"/>
          <p:nvPr/>
        </p:nvSpPr>
        <p:spPr>
          <a:xfrm>
            <a:off x="5080327" y="234848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E24EBB-7959-2744-F03A-71D8008A5255}"/>
              </a:ext>
            </a:extLst>
          </p:cNvPr>
          <p:cNvSpPr txBox="1"/>
          <p:nvPr/>
        </p:nvSpPr>
        <p:spPr>
          <a:xfrm>
            <a:off x="1379476" y="931125"/>
            <a:ext cx="9433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technology options for laser driven plasma wakefield acceleration:</a:t>
            </a:r>
          </a:p>
          <a:p>
            <a:endParaRPr lang="en-GB" sz="2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laser media?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Coherent combination: Tiled aperture or filled aperture.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Binary combination.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Enhancement cavities – stack and dump, interferometric extraction.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Passive locking.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Divided pulse amplification.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Multicore fibres.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E0ACF-4659-6600-D7E0-A8AC19BC2638}"/>
              </a:ext>
            </a:extLst>
          </p:cNvPr>
          <p:cNvSpPr txBox="1"/>
          <p:nvPr/>
        </p:nvSpPr>
        <p:spPr>
          <a:xfrm>
            <a:off x="3359695" y="4331130"/>
            <a:ext cx="5049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</a:rPr>
              <a:t>But what do we </a:t>
            </a:r>
            <a:r>
              <a:rPr lang="en-GB" sz="3200" b="1" dirty="0">
                <a:solidFill>
                  <a:srgbClr val="C00000"/>
                </a:solidFill>
              </a:rPr>
              <a:t>really</a:t>
            </a:r>
            <a:r>
              <a:rPr lang="en-GB" sz="3200" dirty="0">
                <a:solidFill>
                  <a:srgbClr val="C00000"/>
                </a:solidFill>
              </a:rPr>
              <a:t> need?</a:t>
            </a:r>
          </a:p>
        </p:txBody>
      </p:sp>
    </p:spTree>
    <p:extLst>
      <p:ext uri="{BB962C8B-B14F-4D97-AF65-F5344CB8AC3E}">
        <p14:creationId xmlns:p14="http://schemas.microsoft.com/office/powerpoint/2010/main" val="39440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7E886-274A-039E-46D8-C0C23243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C293D-84AA-A510-8CED-74A35A52E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4431" y="6309325"/>
            <a:ext cx="6120680" cy="365125"/>
          </a:xfrm>
        </p:spPr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CF009A-8863-770A-7FA3-138845BE4B35}"/>
              </a:ext>
            </a:extLst>
          </p:cNvPr>
          <p:cNvGrpSpPr/>
          <p:nvPr/>
        </p:nvGrpSpPr>
        <p:grpSpPr>
          <a:xfrm>
            <a:off x="2351584" y="1445172"/>
            <a:ext cx="7488832" cy="4933914"/>
            <a:chOff x="407368" y="1445172"/>
            <a:chExt cx="6019431" cy="4429938"/>
          </a:xfrm>
        </p:grpSpPr>
        <p:pic>
          <p:nvPicPr>
            <p:cNvPr id="5" name="Picture 4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63A7AEF7-92BE-E5C2-A054-25827D03C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68" y="1445172"/>
              <a:ext cx="6019431" cy="340076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B0CD2-F596-89F2-855E-250465FC4330}"/>
                </a:ext>
              </a:extLst>
            </p:cNvPr>
            <p:cNvSpPr txBox="1"/>
            <p:nvPr/>
          </p:nvSpPr>
          <p:spPr>
            <a:xfrm>
              <a:off x="4458908" y="5413445"/>
              <a:ext cx="15982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C00000"/>
                  </a:solidFill>
                </a:rPr>
                <a:t>Reviewer 2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5E96AA1-CC46-E92C-CFC7-35F81F1CE8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67808" y="4286547"/>
              <a:ext cx="745232" cy="1129479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415BE61-37A8-BB73-C507-CBC50B2294EA}"/>
              </a:ext>
            </a:extLst>
          </p:cNvPr>
          <p:cNvSpPr txBox="1"/>
          <p:nvPr/>
        </p:nvSpPr>
        <p:spPr>
          <a:xfrm>
            <a:off x="2639616" y="396306"/>
            <a:ext cx="746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Always design the right laser for your application</a:t>
            </a:r>
          </a:p>
        </p:txBody>
      </p:sp>
    </p:spTree>
    <p:extLst>
      <p:ext uri="{BB962C8B-B14F-4D97-AF65-F5344CB8AC3E}">
        <p14:creationId xmlns:p14="http://schemas.microsoft.com/office/powerpoint/2010/main" val="327513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5E69EE-21A4-1333-9F22-108C16F64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5CB39-0B16-1545-8D9F-D3E55AFED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D70211D-34DE-7704-A2EB-C612B18CCE65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33696-AEC5-2FE0-204A-C7B8214FEE55}"/>
              </a:ext>
            </a:extLst>
          </p:cNvPr>
          <p:cNvSpPr/>
          <p:nvPr/>
        </p:nvSpPr>
        <p:spPr>
          <a:xfrm>
            <a:off x="4007768" y="6081185"/>
            <a:ext cx="59889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https://www-bd.fnal.gov/icfabd/WhitePaper_final.pdf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5E411-BBBE-E146-B752-6B5EFD6AD2DB}"/>
              </a:ext>
            </a:extLst>
          </p:cNvPr>
          <p:cNvSpPr txBox="1"/>
          <p:nvPr/>
        </p:nvSpPr>
        <p:spPr>
          <a:xfrm>
            <a:off x="4451381" y="200014"/>
            <a:ext cx="3061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requirements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3427AE-BF24-B72D-31A0-69C6DCD89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13" y="1343818"/>
            <a:ext cx="5146800" cy="462060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6CA71CC-32BE-D537-5627-34544B369893}"/>
              </a:ext>
            </a:extLst>
          </p:cNvPr>
          <p:cNvGrpSpPr/>
          <p:nvPr/>
        </p:nvGrpSpPr>
        <p:grpSpPr>
          <a:xfrm>
            <a:off x="2855640" y="690221"/>
            <a:ext cx="6698782" cy="5274206"/>
            <a:chOff x="1524266" y="923332"/>
            <a:chExt cx="6576126" cy="50565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8853ED-CCA3-A072-7C3D-1134D08FB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266" y="923332"/>
              <a:ext cx="6032435" cy="505651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92D1457-6EA5-2E06-4E09-F4603BE4C7EF}"/>
                </a:ext>
              </a:extLst>
            </p:cNvPr>
            <p:cNvSpPr/>
            <p:nvPr/>
          </p:nvSpPr>
          <p:spPr>
            <a:xfrm>
              <a:off x="1524266" y="1412776"/>
              <a:ext cx="6576126" cy="13681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Picture 11" descr="Text, table&#10;&#10;Description automatically generated">
            <a:extLst>
              <a:ext uri="{FF2B5EF4-FFF2-40B4-BE49-F238E27FC236}">
                <a16:creationId xmlns:a16="http://schemas.microsoft.com/office/drawing/2014/main" id="{00064661-14D9-969B-C49C-517FBBFED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07" y="2243520"/>
            <a:ext cx="6846722" cy="4105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AF37A5-EFFE-E67C-7196-85301456B274}"/>
              </a:ext>
            </a:extLst>
          </p:cNvPr>
          <p:cNvSpPr txBox="1"/>
          <p:nvPr/>
        </p:nvSpPr>
        <p:spPr>
          <a:xfrm>
            <a:off x="271248" y="3327953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Benedetti et al.</a:t>
            </a:r>
          </a:p>
          <a:p>
            <a:r>
              <a:rPr lang="en-GB" dirty="0">
                <a:hlinkClick r:id="rId5"/>
              </a:rPr>
              <a:t>arXiv:2203.08366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4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64826-116F-8D32-2A68-B6871BA9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F0038-452B-8E93-560F-123042023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78ABD31-C023-052E-66A0-728389867A0D}"/>
              </a:ext>
            </a:extLst>
          </p:cNvPr>
          <p:cNvSpPr txBox="1">
            <a:spLocks/>
          </p:cNvSpPr>
          <p:nvPr/>
        </p:nvSpPr>
        <p:spPr>
          <a:xfrm>
            <a:off x="11169246" y="6293661"/>
            <a:ext cx="523695" cy="38079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95443-875A-D697-1F7E-D784F0E81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722313"/>
            <a:ext cx="7580042" cy="5339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275973-B065-D4D2-9972-84B8D7AF8915}"/>
              </a:ext>
            </a:extLst>
          </p:cNvPr>
          <p:cNvSpPr txBox="1"/>
          <p:nvPr/>
        </p:nvSpPr>
        <p:spPr>
          <a:xfrm>
            <a:off x="4215594" y="272934"/>
            <a:ext cx="3563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Laser Medium Options</a:t>
            </a:r>
          </a:p>
        </p:txBody>
      </p:sp>
    </p:spTree>
    <p:extLst>
      <p:ext uri="{BB962C8B-B14F-4D97-AF65-F5344CB8AC3E}">
        <p14:creationId xmlns:p14="http://schemas.microsoft.com/office/powerpoint/2010/main" val="2779047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2C01A-2F5E-A271-CB85-A7943E647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32829-DB8A-2A7D-5695-A9E027ACB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A6D70E0-9389-9E91-7A39-9F48616C66BC}"/>
              </a:ext>
            </a:extLst>
          </p:cNvPr>
          <p:cNvSpPr txBox="1">
            <a:spLocks/>
          </p:cNvSpPr>
          <p:nvPr/>
        </p:nvSpPr>
        <p:spPr>
          <a:xfrm>
            <a:off x="3287688" y="5373216"/>
            <a:ext cx="6120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50" b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Imperial College, 30</a:t>
            </a:r>
            <a:r>
              <a:rPr lang="en-GB" baseline="30000"/>
              <a:t>th</a:t>
            </a:r>
            <a:r>
              <a:rPr lang="en-GB"/>
              <a:t> Oct 2019</a:t>
            </a:r>
            <a:endParaRPr lang="en-GB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A968E83-AD72-CF8D-7D46-BDAEF803C56D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D48BAF-F4CC-B37E-8FFC-BFFCFE3C1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728701"/>
            <a:ext cx="7403942" cy="5552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75CB8F-D5D6-5FD4-E795-58B3243986C9}"/>
              </a:ext>
            </a:extLst>
          </p:cNvPr>
          <p:cNvSpPr txBox="1"/>
          <p:nvPr/>
        </p:nvSpPr>
        <p:spPr>
          <a:xfrm>
            <a:off x="4583832" y="205481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Thulium Lasers</a:t>
            </a:r>
          </a:p>
        </p:txBody>
      </p:sp>
    </p:spTree>
    <p:extLst>
      <p:ext uri="{BB962C8B-B14F-4D97-AF65-F5344CB8AC3E}">
        <p14:creationId xmlns:p14="http://schemas.microsoft.com/office/powerpoint/2010/main" val="185719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041D53-DA1E-8DCB-16B1-D43425F8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524E8-5AB6-FB5A-D0F0-5EC50BE3B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0B598BC-5AB5-4F24-67B3-5D60D1C5B4DB}"/>
              </a:ext>
            </a:extLst>
          </p:cNvPr>
          <p:cNvSpPr txBox="1">
            <a:spLocks/>
          </p:cNvSpPr>
          <p:nvPr/>
        </p:nvSpPr>
        <p:spPr>
          <a:xfrm>
            <a:off x="11205860" y="6319086"/>
            <a:ext cx="487081" cy="35536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866A3-DF53-6C47-E502-C28E6EA4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67" y="151150"/>
            <a:ext cx="8178466" cy="6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9E1264-4822-0D2A-BD22-4C06CF49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A8752A-CD7F-592E-62C3-1A8A7AB0F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91F7048-6495-6048-C343-DE8A11D7B347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FAAAF-EAB9-72B6-8EBC-805BA40B4F9B}"/>
              </a:ext>
            </a:extLst>
          </p:cNvPr>
          <p:cNvSpPr txBox="1"/>
          <p:nvPr/>
        </p:nvSpPr>
        <p:spPr>
          <a:xfrm>
            <a:off x="479376" y="1014192"/>
            <a:ext cx="75604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Optical waveguides.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guided and amplified in core doped with lasing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</a:t>
            </a:r>
            <a:r>
              <a:rPr lang="en-GB" sz="2000" dirty="0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m, Yb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GB" sz="2000" dirty="0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m, Tm </a:t>
            </a:r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000" dirty="0">
                <a:solidFill>
                  <a:srgbClr val="C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– core (or inner cladding) pumping.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average power – 10s – 100s kW.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Excellent single mode quality – intensity/modelling/efficiency.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9C352-6301-8FF4-57DD-F793BF5B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629" b="269"/>
          <a:stretch/>
        </p:blipFill>
        <p:spPr>
          <a:xfrm>
            <a:off x="8630955" y="1844824"/>
            <a:ext cx="3311239" cy="3445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EF4E24-DA0F-FDCF-4315-6D10C087685A}"/>
              </a:ext>
            </a:extLst>
          </p:cNvPr>
          <p:cNvSpPr txBox="1"/>
          <p:nvPr/>
        </p:nvSpPr>
        <p:spPr>
          <a:xfrm>
            <a:off x="5375920" y="216532"/>
            <a:ext cx="1873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Fibre lasers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262E90-4C84-3D33-0448-F2CA93ECCAEA}"/>
              </a:ext>
            </a:extLst>
          </p:cNvPr>
          <p:cNvGrpSpPr/>
          <p:nvPr/>
        </p:nvGrpSpPr>
        <p:grpSpPr>
          <a:xfrm>
            <a:off x="479377" y="3258127"/>
            <a:ext cx="4968312" cy="2819729"/>
            <a:chOff x="828135" y="3632554"/>
            <a:chExt cx="4619553" cy="2445302"/>
          </a:xfrm>
        </p:grpSpPr>
        <p:pic>
          <p:nvPicPr>
            <p:cNvPr id="10" name="Picture 9" descr="standard.png">
              <a:extLst>
                <a:ext uri="{FF2B5EF4-FFF2-40B4-BE49-F238E27FC236}">
                  <a16:creationId xmlns:a16="http://schemas.microsoft.com/office/drawing/2014/main" id="{296874E6-D659-0229-0255-F0E304AE8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5804"/>
            <a:stretch/>
          </p:blipFill>
          <p:spPr bwMode="auto">
            <a:xfrm>
              <a:off x="3287688" y="3632554"/>
              <a:ext cx="2160000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0EE5945-538D-DCDC-671A-6101160AA8D5}"/>
                </a:ext>
              </a:extLst>
            </p:cNvPr>
            <p:cNvCxnSpPr/>
            <p:nvPr/>
          </p:nvCxnSpPr>
          <p:spPr>
            <a:xfrm>
              <a:off x="2646261" y="4494191"/>
              <a:ext cx="1636124" cy="16233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37F2AA8-EFFD-2FA4-0459-93486EBD61FA}"/>
                </a:ext>
              </a:extLst>
            </p:cNvPr>
            <p:cNvCxnSpPr/>
            <p:nvPr/>
          </p:nvCxnSpPr>
          <p:spPr>
            <a:xfrm flipV="1">
              <a:off x="3006301" y="5135486"/>
              <a:ext cx="1142098" cy="64998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29723E-2F83-01AA-0D84-596A2752B3F2}"/>
                </a:ext>
              </a:extLst>
            </p:cNvPr>
            <p:cNvSpPr txBox="1"/>
            <p:nvPr/>
          </p:nvSpPr>
          <p:spPr>
            <a:xfrm>
              <a:off x="828135" y="4206164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Core – ion doped, </a:t>
              </a:r>
            </a:p>
            <a:p>
              <a:pPr algn="ctr"/>
              <a:r>
                <a:rPr lang="en-GB" sz="16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GB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few </a:t>
              </a:r>
              <a:r>
                <a:rPr lang="en-GB" sz="1600" dirty="0">
                  <a:solidFill>
                    <a:srgbClr val="C00000"/>
                  </a:solidFill>
                  <a:latin typeface="Symbol" panose="05050102010706020507" pitchFamily="18" charset="2"/>
                  <a:cs typeface="Calibri" panose="020F0502020204030204" pitchFamily="34" charset="0"/>
                </a:rPr>
                <a:t>m</a:t>
              </a:r>
              <a:r>
                <a:rPr lang="en-GB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diameter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DDC794-0AD3-438E-63A2-183E3AAA8822}"/>
                </a:ext>
              </a:extLst>
            </p:cNvPr>
            <p:cNvSpPr txBox="1"/>
            <p:nvPr/>
          </p:nvSpPr>
          <p:spPr>
            <a:xfrm>
              <a:off x="1441227" y="5493081"/>
              <a:ext cx="17218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Cladding – few </a:t>
              </a:r>
            </a:p>
            <a:p>
              <a:pPr algn="ctr"/>
              <a:r>
                <a:rPr lang="en-GB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</a:t>
              </a:r>
              <a:r>
                <a:rPr lang="en-GB" sz="1600" dirty="0">
                  <a:solidFill>
                    <a:srgbClr val="C0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m</a:t>
              </a:r>
              <a:r>
                <a:rPr lang="en-GB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 diameter </a:t>
              </a:r>
            </a:p>
          </p:txBody>
        </p:sp>
      </p:grpSp>
      <p:pic>
        <p:nvPicPr>
          <p:cNvPr id="15" name="Picture 5" descr="laser-wire requirement.png">
            <a:extLst>
              <a:ext uri="{FF2B5EF4-FFF2-40B4-BE49-F238E27FC236}">
                <a16:creationId xmlns:a16="http://schemas.microsoft.com/office/drawing/2014/main" id="{1A624DD9-5017-4CD6-A106-92FF35DA8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t="25895" r="77592" b="39796"/>
          <a:stretch/>
        </p:blipFill>
        <p:spPr bwMode="auto">
          <a:xfrm>
            <a:off x="5870001" y="3169894"/>
            <a:ext cx="2563183" cy="284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2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74A6D-7514-0C91-DFB0-55FE72F1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B13C-CD2B-4D37-B21C-4D5084C870A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1F47E-12B7-8860-8612-4FDE74CC2A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 Heraeus seminar ‘Science and Applications of Plasma‐Based Accelerators’, Bad Honnef 17</a:t>
            </a:r>
            <a:r>
              <a:rPr lang="en-GB" baseline="30000"/>
              <a:t>th</a:t>
            </a:r>
            <a:r>
              <a:rPr lang="en-GB"/>
              <a:t> May 2022</a:t>
            </a:r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1BC1F2-10EA-5375-A2B1-C7CFA132C4E7}"/>
              </a:ext>
            </a:extLst>
          </p:cNvPr>
          <p:cNvSpPr/>
          <p:nvPr/>
        </p:nvSpPr>
        <p:spPr>
          <a:xfrm>
            <a:off x="623392" y="972729"/>
            <a:ext cx="10729192" cy="533659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6B152C3-4274-44FB-4C40-E6326F4326BA}"/>
              </a:ext>
            </a:extLst>
          </p:cNvPr>
          <p:cNvSpPr txBox="1">
            <a:spLocks/>
          </p:cNvSpPr>
          <p:nvPr/>
        </p:nvSpPr>
        <p:spPr>
          <a:xfrm>
            <a:off x="11199096" y="6309325"/>
            <a:ext cx="493845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FB13C-CD2B-4D37-B21C-4D5084C870A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6" descr="fibre laser.png">
            <a:extLst>
              <a:ext uri="{FF2B5EF4-FFF2-40B4-BE49-F238E27FC236}">
                <a16:creationId xmlns:a16="http://schemas.microsoft.com/office/drawing/2014/main" id="{F326880E-B9CC-2476-F051-948676759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69" y="1313365"/>
            <a:ext cx="41783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andard.png">
            <a:extLst>
              <a:ext uri="{FF2B5EF4-FFF2-40B4-BE49-F238E27FC236}">
                <a16:creationId xmlns:a16="http://schemas.microsoft.com/office/drawing/2014/main" id="{D28C72CC-6EB7-5809-446E-9E78EA18E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94" y="1384803"/>
            <a:ext cx="22431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uble clad.png">
            <a:extLst>
              <a:ext uri="{FF2B5EF4-FFF2-40B4-BE49-F238E27FC236}">
                <a16:creationId xmlns:a16="http://schemas.microsoft.com/office/drawing/2014/main" id="{072B1496-58CD-9997-6736-76AD9E6D8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82" y="2742115"/>
            <a:ext cx="17811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M double clad.png">
            <a:extLst>
              <a:ext uri="{FF2B5EF4-FFF2-40B4-BE49-F238E27FC236}">
                <a16:creationId xmlns:a16="http://schemas.microsoft.com/office/drawing/2014/main" id="{7E065250-B731-B812-B63E-B513ADCE9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27" y="3210585"/>
            <a:ext cx="2347913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CF.png">
            <a:extLst>
              <a:ext uri="{FF2B5EF4-FFF2-40B4-BE49-F238E27FC236}">
                <a16:creationId xmlns:a16="http://schemas.microsoft.com/office/drawing/2014/main" id="{FCA5ED9A-4272-195F-AB41-C471B0652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94" y="2456365"/>
            <a:ext cx="283368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61FCBA-BB7B-580A-C39C-AD4A63181AFE}"/>
              </a:ext>
            </a:extLst>
          </p:cNvPr>
          <p:cNvSpPr txBox="1"/>
          <p:nvPr/>
        </p:nvSpPr>
        <p:spPr>
          <a:xfrm>
            <a:off x="4194340" y="238500"/>
            <a:ext cx="4088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Fibre lasers and amplifiers</a:t>
            </a:r>
          </a:p>
        </p:txBody>
      </p:sp>
    </p:spTree>
    <p:extLst>
      <p:ext uri="{BB962C8B-B14F-4D97-AF65-F5344CB8AC3E}">
        <p14:creationId xmlns:p14="http://schemas.microsoft.com/office/powerpoint/2010/main" val="380812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15374</TotalTime>
  <Words>1931</Words>
  <Application>Microsoft Office PowerPoint</Application>
  <PresentationFormat>Widescreen</PresentationFormat>
  <Paragraphs>305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Physics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Corner, Laura</cp:lastModifiedBy>
  <cp:revision>334</cp:revision>
  <dcterms:created xsi:type="dcterms:W3CDTF">2013-05-23T12:55:36Z</dcterms:created>
  <dcterms:modified xsi:type="dcterms:W3CDTF">2022-06-10T12:19:08Z</dcterms:modified>
</cp:coreProperties>
</file>