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4136" r:id="rId3"/>
    <p:sldId id="425" r:id="rId4"/>
    <p:sldId id="4128" r:id="rId5"/>
    <p:sldId id="4203" r:id="rId6"/>
    <p:sldId id="424" r:id="rId7"/>
    <p:sldId id="4204" r:id="rId8"/>
    <p:sldId id="4199" r:id="rId9"/>
    <p:sldId id="463" r:id="rId10"/>
    <p:sldId id="486" r:id="rId11"/>
    <p:sldId id="344" r:id="rId12"/>
    <p:sldId id="4124" r:id="rId13"/>
    <p:sldId id="4130" r:id="rId14"/>
    <p:sldId id="4207" r:id="rId15"/>
    <p:sldId id="4064" r:id="rId16"/>
    <p:sldId id="4202" r:id="rId17"/>
    <p:sldId id="4192" r:id="rId18"/>
    <p:sldId id="4191" r:id="rId19"/>
    <p:sldId id="4200" r:id="rId20"/>
    <p:sldId id="302" r:id="rId21"/>
    <p:sldId id="4299" r:id="rId22"/>
    <p:sldId id="4194" r:id="rId23"/>
    <p:sldId id="4079" r:id="rId24"/>
    <p:sldId id="4121" r:id="rId25"/>
    <p:sldId id="4131" r:id="rId26"/>
    <p:sldId id="300" r:id="rId27"/>
    <p:sldId id="4298" r:id="rId28"/>
    <p:sldId id="4206" r:id="rId29"/>
    <p:sldId id="4198" r:id="rId30"/>
    <p:sldId id="4190" r:id="rId31"/>
    <p:sldId id="4300" r:id="rId32"/>
    <p:sldId id="4301" r:id="rId33"/>
    <p:sldId id="289" r:id="rId34"/>
    <p:sldId id="4013" r:id="rId35"/>
    <p:sldId id="4302" r:id="rId36"/>
    <p:sldId id="4193" r:id="rId37"/>
    <p:sldId id="4303" r:id="rId38"/>
    <p:sldId id="4304" r:id="rId39"/>
    <p:sldId id="265" r:id="rId40"/>
    <p:sldId id="4093" r:id="rId41"/>
    <p:sldId id="295" r:id="rId42"/>
    <p:sldId id="4061" r:id="rId43"/>
    <p:sldId id="1513" r:id="rId44"/>
    <p:sldId id="3514" r:id="rId45"/>
    <p:sldId id="4110" r:id="rId46"/>
    <p:sldId id="304" r:id="rId47"/>
    <p:sldId id="305" r:id="rId48"/>
    <p:sldId id="412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5F914-BF2D-40A3-8723-228754CCC186}">
          <p14:sldIdLst/>
        </p14:section>
        <p14:section name="Default Section" id="{CCCA0E62-C568-4203-85C7-B97A4D48CFAB}">
          <p14:sldIdLst>
            <p14:sldId id="257"/>
            <p14:sldId id="4136"/>
            <p14:sldId id="425"/>
            <p14:sldId id="4128"/>
            <p14:sldId id="4203"/>
            <p14:sldId id="424"/>
            <p14:sldId id="4204"/>
            <p14:sldId id="4199"/>
            <p14:sldId id="463"/>
            <p14:sldId id="486"/>
            <p14:sldId id="344"/>
            <p14:sldId id="4124"/>
            <p14:sldId id="4130"/>
            <p14:sldId id="4207"/>
            <p14:sldId id="4064"/>
            <p14:sldId id="4202"/>
            <p14:sldId id="4192"/>
            <p14:sldId id="4191"/>
            <p14:sldId id="4200"/>
            <p14:sldId id="302"/>
            <p14:sldId id="4299"/>
            <p14:sldId id="4194"/>
            <p14:sldId id="4079"/>
            <p14:sldId id="4121"/>
            <p14:sldId id="4131"/>
            <p14:sldId id="300"/>
            <p14:sldId id="4298"/>
            <p14:sldId id="4206"/>
            <p14:sldId id="4198"/>
            <p14:sldId id="4190"/>
            <p14:sldId id="4300"/>
            <p14:sldId id="4301"/>
            <p14:sldId id="289"/>
            <p14:sldId id="4013"/>
            <p14:sldId id="4302"/>
            <p14:sldId id="4193"/>
            <p14:sldId id="4303"/>
            <p14:sldId id="4304"/>
            <p14:sldId id="265"/>
            <p14:sldId id="4093"/>
            <p14:sldId id="295"/>
            <p14:sldId id="4061"/>
            <p14:sldId id="1513"/>
            <p14:sldId id="3514"/>
            <p14:sldId id="4110"/>
            <p14:sldId id="304"/>
            <p14:sldId id="305"/>
            <p14:sldId id="4123"/>
          </p14:sldIdLst>
        </p14:section>
        <p14:section name="Untitled Section" id="{D277358D-E138-4A54-AA03-0EC457A8281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3B536-DAD1-4CCC-A128-2AD7B0A0165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16B7-A873-4409-B690-55A7B1F7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7754-7F87-B94B-9DC8-9B90865F4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8698C-25AE-4502-8A57-A22B1666DA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8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8698C-25AE-4502-8A57-A22B1666DA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7754-7F87-B94B-9DC8-9B90865F4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7754-7F87-B94B-9DC8-9B90865F43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7754-7F87-B94B-9DC8-9B90865F43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87754-7F87-B94B-9DC8-9B90865F43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8698C-25AE-4502-8A57-A22B1666DA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1E3DD-041C-4DE1-B81B-F3DE1FDCD73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17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8698C-25AE-4502-8A57-A22B1666DA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8698C-25AE-4502-8A57-A22B1666DA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2D49-59B2-8DC4-5EBF-318817450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52C7-BE08-C72F-73C2-C7B792D16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AFC0E-CB44-395E-3B56-F887C901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E7709-A22B-F77F-5B4B-91DC77AD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C85E-031C-0756-7C00-19A844B5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4188-A693-9116-5AD0-89C97D94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9D045-8AE7-BD3D-0264-F4F5F43B5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D5DB-2DA5-13BB-30D6-52227B6D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1C027-5F31-30C4-9C87-F17E9A31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0C50-3E49-58A8-DFCC-2CA3B4F5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31D54-3E3A-5BEF-EC17-E23120EF9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880E-0307-42EF-C617-C250F9238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0321A-4202-BE2E-DB1F-2BEF8667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84F86-A436-1B2E-EA20-4615E587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B501-2E7F-5243-0F37-1BA3343F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2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5671-D7B0-FFF0-77B0-82D4003E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048-4FDE-B048-E671-48E497FB0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3551E-E30C-EC5C-7807-DD7F3600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FCFF-25AD-8CD6-5070-B72A895D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6F50-0110-E82F-39CF-0D6F5B85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AFF4-89E8-3C58-E52E-78F2E68E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AB1B9-F45C-CF04-E674-A425992F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C2AC0-B0AA-4970-4F09-1B3714C2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C03D-C33E-B1A7-DC25-D3982237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B6CA3-7455-2B72-4418-DF178C62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9A37-E9C6-F6DA-A512-C2858D58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710B-96F4-6EA2-DEFA-444D14370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241E-FA38-E9D6-64AC-9487A5B3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F33E7-6E5F-45A9-2BAA-CC259113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8A2B4-E0EB-7729-057D-1C84AE7D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43D4E-5CCA-4262-574F-CC80B22D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EDF9-D244-68FA-C6FC-383A2119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3DF4-D9FD-8AE0-A1B5-41AA61CC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115A2-EFEB-0754-EF15-E487F09D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C81E8-E2F0-2A22-176A-5F5D57760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A2367-92ED-2F18-EC92-7AAD39787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59CF3-3CA8-A175-9CE8-FBE175C5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91955-E351-DBBA-22D3-524CE716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581A1-61BB-526C-572A-1F4137C4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F9E0-3E84-DC7E-5D92-D878A04E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97FBB-B0FF-E6EE-6078-981E1B35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0DEB4-2B92-4AB5-42C2-3D1757A6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DF8D9-4D88-3FEE-E7C8-E72588B6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4C5EF-B932-1632-E788-314742A4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999B9-1664-7E28-80AF-07D3B904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6B6B-5D9B-E319-BB6F-64D41EC8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6D8A-9B12-67BC-A81E-DE9A5D62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94B3-F254-F608-26DB-13FFE0F2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B4D35-1952-2B05-3099-3052864C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6958E-2810-E10F-1B12-03E928EB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4EE1-3C41-AEC8-F6B5-65DF576E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F8A4-783D-73E3-D761-D1272A2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0354-5F8A-5E41-237A-46D0CA4B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FDC74-2EAD-B093-0B16-B5C265E2F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A7AB4-084C-5BDE-ABCA-E29562ED8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222ED-1169-CCC3-3314-CC360DD2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BE804-E26C-2C9E-256E-1579958D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3D8CC-D757-FF0F-61D3-FBF5F636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A660C-9206-B5C5-A2AF-108177F3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AC79-5450-A61F-154E-E87FD86AB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2DF1-F8C3-4675-C224-D0B1E1DE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617F-DA85-4BD6-BB7B-A7D39C83999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BF09-0216-C230-9E84-C509D2046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C1DF-7836-FFEB-00FB-B47D41C8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7315-98CF-42E2-BD84-9BD30AF26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u2021.sciforum.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765050300138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129.165101?utm_source=email&amp;utm_medium=email&amp;utm_campaign=prl-alert" TargetMode="External"/><Relationship Id="rId2" Type="http://schemas.openxmlformats.org/officeDocument/2006/relationships/hyperlink" Target="https://physics.aps.org/articles/v15/157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x.doi.org/doi:10.1007/BF01488890" TargetMode="External"/><Relationship Id="rId5" Type="http://schemas.openxmlformats.org/officeDocument/2006/relationships/hyperlink" Target="http://arxiv.org/abs/1508.05354" TargetMode="External"/><Relationship Id="rId4" Type="http://schemas.openxmlformats.org/officeDocument/2006/relationships/hyperlink" Target="http://arxiv.org/abs/1502.074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9.402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0.07367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2" Type="http://schemas.openxmlformats.org/officeDocument/2006/relationships/hyperlink" Target="https://doi.org/10.1103/PhysRevLett.121.13110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3847/1538-4357/ac35d1" TargetMode="External"/><Relationship Id="rId2" Type="http://schemas.openxmlformats.org/officeDocument/2006/relationships/hyperlink" Target="https://arxiv.org/abs/2210.129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hep-ph?searchtype=author&amp;query=Leane%2C+R+K" TargetMode="External"/><Relationship Id="rId3" Type="http://schemas.openxmlformats.org/officeDocument/2006/relationships/hyperlink" Target="https://www-sciencedirect-com.ezproxy.cern.ch/science/article/pii/S0262407922018085" TargetMode="External"/><Relationship Id="rId7" Type="http://schemas.openxmlformats.org/officeDocument/2006/relationships/hyperlink" Target="https://arxiv.org/format/2209.09834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209.09834" TargetMode="External"/><Relationship Id="rId5" Type="http://schemas.openxmlformats.org/officeDocument/2006/relationships/hyperlink" Target="https://arxiv.org/abs/2209.09834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doi-org.ezproxy.cern.ch/10.1016/S0262-4079(22)01808-5" TargetMode="External"/><Relationship Id="rId9" Type="http://schemas.openxmlformats.org/officeDocument/2006/relationships/hyperlink" Target="https://arxiv.org/search/hep-ph?searchtype=author&amp;query=Smirnov%2C+J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5.03498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17-00328-7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710.0167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lideplayer.gr/slide/798816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www.nature.com/articles/nphys4109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sa.gov/feature/goddard/2020/hubble-observations-suggest-a-missing-ingredient-in-dark-matter-theorie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indico/event/20012/session/19/contribution/54/material/slides/0.pdf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nspirehep.net/record/1235677/plots" TargetMode="External"/><Relationship Id="rId4" Type="http://schemas.openxmlformats.org/officeDocument/2006/relationships/hyperlink" Target="http://arxiv.org/abs/arXiv:1805.01897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ature.com/articles/nphys4109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2.png"/><Relationship Id="rId4" Type="http://schemas.openxmlformats.org/officeDocument/2006/relationships/image" Target="../media/image12.emf"/><Relationship Id="rId9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2211.029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rxiv.org/abs/2211.02902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4"/>
          <p:cNvSpPr/>
          <p:nvPr/>
        </p:nvSpPr>
        <p:spPr>
          <a:xfrm>
            <a:off x="3361728" y="233573"/>
            <a:ext cx="5246154" cy="677108"/>
          </a:xfrm>
          <a:custGeom>
            <a:avLst/>
            <a:gdLst>
              <a:gd name="connsiteX0" fmla="*/ 0 w 5246154"/>
              <a:gd name="connsiteY0" fmla="*/ 0 h 677108"/>
              <a:gd name="connsiteX1" fmla="*/ 635368 w 5246154"/>
              <a:gd name="connsiteY1" fmla="*/ 0 h 677108"/>
              <a:gd name="connsiteX2" fmla="*/ 1060889 w 5246154"/>
              <a:gd name="connsiteY2" fmla="*/ 0 h 677108"/>
              <a:gd name="connsiteX3" fmla="*/ 1696256 w 5246154"/>
              <a:gd name="connsiteY3" fmla="*/ 0 h 677108"/>
              <a:gd name="connsiteX4" fmla="*/ 2226701 w 5246154"/>
              <a:gd name="connsiteY4" fmla="*/ 0 h 677108"/>
              <a:gd name="connsiteX5" fmla="*/ 2914530 w 5246154"/>
              <a:gd name="connsiteY5" fmla="*/ 0 h 677108"/>
              <a:gd name="connsiteX6" fmla="*/ 3444974 w 5246154"/>
              <a:gd name="connsiteY6" fmla="*/ 0 h 677108"/>
              <a:gd name="connsiteX7" fmla="*/ 3975419 w 5246154"/>
              <a:gd name="connsiteY7" fmla="*/ 0 h 677108"/>
              <a:gd name="connsiteX8" fmla="*/ 4453402 w 5246154"/>
              <a:gd name="connsiteY8" fmla="*/ 0 h 677108"/>
              <a:gd name="connsiteX9" fmla="*/ 5246154 w 5246154"/>
              <a:gd name="connsiteY9" fmla="*/ 0 h 677108"/>
              <a:gd name="connsiteX10" fmla="*/ 5246154 w 5246154"/>
              <a:gd name="connsiteY10" fmla="*/ 331783 h 677108"/>
              <a:gd name="connsiteX11" fmla="*/ 5246154 w 5246154"/>
              <a:gd name="connsiteY11" fmla="*/ 677108 h 677108"/>
              <a:gd name="connsiteX12" fmla="*/ 4663248 w 5246154"/>
              <a:gd name="connsiteY12" fmla="*/ 677108 h 677108"/>
              <a:gd name="connsiteX13" fmla="*/ 4237727 w 5246154"/>
              <a:gd name="connsiteY13" fmla="*/ 677108 h 677108"/>
              <a:gd name="connsiteX14" fmla="*/ 3707282 w 5246154"/>
              <a:gd name="connsiteY14" fmla="*/ 677108 h 677108"/>
              <a:gd name="connsiteX15" fmla="*/ 3176838 w 5246154"/>
              <a:gd name="connsiteY15" fmla="*/ 677108 h 677108"/>
              <a:gd name="connsiteX16" fmla="*/ 2698855 w 5246154"/>
              <a:gd name="connsiteY16" fmla="*/ 677108 h 677108"/>
              <a:gd name="connsiteX17" fmla="*/ 2168410 w 5246154"/>
              <a:gd name="connsiteY17" fmla="*/ 677108 h 677108"/>
              <a:gd name="connsiteX18" fmla="*/ 1690427 w 5246154"/>
              <a:gd name="connsiteY18" fmla="*/ 677108 h 677108"/>
              <a:gd name="connsiteX19" fmla="*/ 1212444 w 5246154"/>
              <a:gd name="connsiteY19" fmla="*/ 677108 h 677108"/>
              <a:gd name="connsiteX20" fmla="*/ 524615 w 5246154"/>
              <a:gd name="connsiteY20" fmla="*/ 677108 h 677108"/>
              <a:gd name="connsiteX21" fmla="*/ 0 w 5246154"/>
              <a:gd name="connsiteY21" fmla="*/ 677108 h 677108"/>
              <a:gd name="connsiteX22" fmla="*/ 0 w 5246154"/>
              <a:gd name="connsiteY22" fmla="*/ 338554 h 677108"/>
              <a:gd name="connsiteX23" fmla="*/ 0 w 5246154"/>
              <a:gd name="connsiteY23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46154" h="677108" fill="none" extrusionOk="0">
                <a:moveTo>
                  <a:pt x="0" y="0"/>
                </a:moveTo>
                <a:cubicBezTo>
                  <a:pt x="206793" y="-71968"/>
                  <a:pt x="437182" y="48815"/>
                  <a:pt x="635368" y="0"/>
                </a:cubicBezTo>
                <a:cubicBezTo>
                  <a:pt x="833554" y="-48815"/>
                  <a:pt x="849881" y="16951"/>
                  <a:pt x="1060889" y="0"/>
                </a:cubicBezTo>
                <a:cubicBezTo>
                  <a:pt x="1271897" y="-16951"/>
                  <a:pt x="1450528" y="72012"/>
                  <a:pt x="1696256" y="0"/>
                </a:cubicBezTo>
                <a:cubicBezTo>
                  <a:pt x="1941984" y="-72012"/>
                  <a:pt x="2109512" y="22761"/>
                  <a:pt x="2226701" y="0"/>
                </a:cubicBezTo>
                <a:cubicBezTo>
                  <a:pt x="2343891" y="-22761"/>
                  <a:pt x="2584404" y="3109"/>
                  <a:pt x="2914530" y="0"/>
                </a:cubicBezTo>
                <a:cubicBezTo>
                  <a:pt x="3244656" y="-3109"/>
                  <a:pt x="3283476" y="19987"/>
                  <a:pt x="3444974" y="0"/>
                </a:cubicBezTo>
                <a:cubicBezTo>
                  <a:pt x="3606472" y="-19987"/>
                  <a:pt x="3868079" y="77"/>
                  <a:pt x="3975419" y="0"/>
                </a:cubicBezTo>
                <a:cubicBezTo>
                  <a:pt x="4082760" y="-77"/>
                  <a:pt x="4268411" y="29960"/>
                  <a:pt x="4453402" y="0"/>
                </a:cubicBezTo>
                <a:cubicBezTo>
                  <a:pt x="4638393" y="-29960"/>
                  <a:pt x="4866164" y="86536"/>
                  <a:pt x="5246154" y="0"/>
                </a:cubicBezTo>
                <a:cubicBezTo>
                  <a:pt x="5270859" y="115830"/>
                  <a:pt x="5211224" y="236574"/>
                  <a:pt x="5246154" y="331783"/>
                </a:cubicBezTo>
                <a:cubicBezTo>
                  <a:pt x="5281084" y="426992"/>
                  <a:pt x="5213528" y="596358"/>
                  <a:pt x="5246154" y="677108"/>
                </a:cubicBezTo>
                <a:cubicBezTo>
                  <a:pt x="5005140" y="688921"/>
                  <a:pt x="4797659" y="611390"/>
                  <a:pt x="4663248" y="677108"/>
                </a:cubicBezTo>
                <a:cubicBezTo>
                  <a:pt x="4528837" y="742826"/>
                  <a:pt x="4450456" y="634104"/>
                  <a:pt x="4237727" y="677108"/>
                </a:cubicBezTo>
                <a:cubicBezTo>
                  <a:pt x="4024998" y="720112"/>
                  <a:pt x="3874681" y="666642"/>
                  <a:pt x="3707282" y="677108"/>
                </a:cubicBezTo>
                <a:cubicBezTo>
                  <a:pt x="3539884" y="687574"/>
                  <a:pt x="3341857" y="649204"/>
                  <a:pt x="3176838" y="677108"/>
                </a:cubicBezTo>
                <a:cubicBezTo>
                  <a:pt x="3011819" y="705012"/>
                  <a:pt x="2891786" y="654106"/>
                  <a:pt x="2698855" y="677108"/>
                </a:cubicBezTo>
                <a:cubicBezTo>
                  <a:pt x="2505924" y="700110"/>
                  <a:pt x="2335609" y="670762"/>
                  <a:pt x="2168410" y="677108"/>
                </a:cubicBezTo>
                <a:cubicBezTo>
                  <a:pt x="2001212" y="683454"/>
                  <a:pt x="1895952" y="632725"/>
                  <a:pt x="1690427" y="677108"/>
                </a:cubicBezTo>
                <a:cubicBezTo>
                  <a:pt x="1484902" y="721491"/>
                  <a:pt x="1339148" y="666404"/>
                  <a:pt x="1212444" y="677108"/>
                </a:cubicBezTo>
                <a:cubicBezTo>
                  <a:pt x="1085740" y="687812"/>
                  <a:pt x="688664" y="649367"/>
                  <a:pt x="524615" y="677108"/>
                </a:cubicBezTo>
                <a:cubicBezTo>
                  <a:pt x="360566" y="704849"/>
                  <a:pt x="178961" y="656994"/>
                  <a:pt x="0" y="677108"/>
                </a:cubicBezTo>
                <a:cubicBezTo>
                  <a:pt x="-4418" y="567937"/>
                  <a:pt x="36782" y="430525"/>
                  <a:pt x="0" y="338554"/>
                </a:cubicBezTo>
                <a:cubicBezTo>
                  <a:pt x="-36782" y="246583"/>
                  <a:pt x="39432" y="108488"/>
                  <a:pt x="0" y="0"/>
                </a:cubicBezTo>
                <a:close/>
              </a:path>
              <a:path w="5246154" h="677108" stroke="0" extrusionOk="0">
                <a:moveTo>
                  <a:pt x="0" y="0"/>
                </a:moveTo>
                <a:cubicBezTo>
                  <a:pt x="148423" y="-62430"/>
                  <a:pt x="391319" y="55883"/>
                  <a:pt x="635368" y="0"/>
                </a:cubicBezTo>
                <a:cubicBezTo>
                  <a:pt x="879417" y="-55883"/>
                  <a:pt x="879714" y="36549"/>
                  <a:pt x="1060889" y="0"/>
                </a:cubicBezTo>
                <a:cubicBezTo>
                  <a:pt x="1242064" y="-36549"/>
                  <a:pt x="1444515" y="59861"/>
                  <a:pt x="1696256" y="0"/>
                </a:cubicBezTo>
                <a:cubicBezTo>
                  <a:pt x="1947997" y="-59861"/>
                  <a:pt x="2017011" y="72394"/>
                  <a:pt x="2331624" y="0"/>
                </a:cubicBezTo>
                <a:cubicBezTo>
                  <a:pt x="2646237" y="-72394"/>
                  <a:pt x="2760188" y="14947"/>
                  <a:pt x="2914530" y="0"/>
                </a:cubicBezTo>
                <a:cubicBezTo>
                  <a:pt x="3068872" y="-14947"/>
                  <a:pt x="3424666" y="37954"/>
                  <a:pt x="3602359" y="0"/>
                </a:cubicBezTo>
                <a:cubicBezTo>
                  <a:pt x="3780052" y="-37954"/>
                  <a:pt x="3984547" y="6337"/>
                  <a:pt x="4290188" y="0"/>
                </a:cubicBezTo>
                <a:cubicBezTo>
                  <a:pt x="4595829" y="-6337"/>
                  <a:pt x="4519145" y="35598"/>
                  <a:pt x="4715710" y="0"/>
                </a:cubicBezTo>
                <a:cubicBezTo>
                  <a:pt x="4912275" y="-35598"/>
                  <a:pt x="5139754" y="18858"/>
                  <a:pt x="5246154" y="0"/>
                </a:cubicBezTo>
                <a:cubicBezTo>
                  <a:pt x="5277987" y="83300"/>
                  <a:pt x="5226583" y="239150"/>
                  <a:pt x="5246154" y="338554"/>
                </a:cubicBezTo>
                <a:cubicBezTo>
                  <a:pt x="5265725" y="437958"/>
                  <a:pt x="5209007" y="536450"/>
                  <a:pt x="5246154" y="677108"/>
                </a:cubicBezTo>
                <a:cubicBezTo>
                  <a:pt x="4983520" y="691404"/>
                  <a:pt x="4887532" y="613971"/>
                  <a:pt x="4663248" y="677108"/>
                </a:cubicBezTo>
                <a:cubicBezTo>
                  <a:pt x="4438964" y="740245"/>
                  <a:pt x="4379567" y="625914"/>
                  <a:pt x="4185265" y="677108"/>
                </a:cubicBezTo>
                <a:cubicBezTo>
                  <a:pt x="3990963" y="728302"/>
                  <a:pt x="3964533" y="632896"/>
                  <a:pt x="3759744" y="677108"/>
                </a:cubicBezTo>
                <a:cubicBezTo>
                  <a:pt x="3554955" y="721320"/>
                  <a:pt x="3409106" y="639147"/>
                  <a:pt x="3229299" y="677108"/>
                </a:cubicBezTo>
                <a:cubicBezTo>
                  <a:pt x="3049493" y="715069"/>
                  <a:pt x="2905551" y="649449"/>
                  <a:pt x="2751316" y="677108"/>
                </a:cubicBezTo>
                <a:cubicBezTo>
                  <a:pt x="2597081" y="704767"/>
                  <a:pt x="2362429" y="602614"/>
                  <a:pt x="2063487" y="677108"/>
                </a:cubicBezTo>
                <a:cubicBezTo>
                  <a:pt x="1764545" y="751602"/>
                  <a:pt x="1599763" y="637716"/>
                  <a:pt x="1375658" y="677108"/>
                </a:cubicBezTo>
                <a:cubicBezTo>
                  <a:pt x="1151553" y="716500"/>
                  <a:pt x="1025896" y="627372"/>
                  <a:pt x="687829" y="677108"/>
                </a:cubicBezTo>
                <a:cubicBezTo>
                  <a:pt x="349762" y="726844"/>
                  <a:pt x="150997" y="610528"/>
                  <a:pt x="0" y="677108"/>
                </a:cubicBezTo>
                <a:cubicBezTo>
                  <a:pt x="-7655" y="604438"/>
                  <a:pt x="35415" y="435308"/>
                  <a:pt x="0" y="331783"/>
                </a:cubicBezTo>
                <a:cubicBezTo>
                  <a:pt x="-35415" y="228259"/>
                  <a:pt x="8054" y="14511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33FF"/>
            </a:solidFill>
            <a:extLst>
              <a:ext uri="{C807C97D-BFC1-408E-A445-0C87EB9F89A2}">
                <ask:lineSketchStyleProps xmlns:ask="http://schemas.microsoft.com/office/drawing/2018/sketchyshapes" sd="22358453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CAST and after-CAST</a:t>
            </a:r>
            <a:endParaRPr lang="en-GB" sz="8000" dirty="0">
              <a:solidFill>
                <a:srgbClr val="C00000"/>
              </a:solidFill>
            </a:endParaRPr>
          </a:p>
        </p:txBody>
      </p:sp>
      <p:sp>
        <p:nvSpPr>
          <p:cNvPr id="115" name="Rectangle 115"/>
          <p:cNvSpPr/>
          <p:nvPr/>
        </p:nvSpPr>
        <p:spPr>
          <a:xfrm>
            <a:off x="3781668" y="1231472"/>
            <a:ext cx="4406271" cy="10086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64235"/>
            <a:r>
              <a:rPr lang="en-US" sz="2400" b="0" i="1" spc="0" baseline="0" dirty="0">
                <a:latin typeface="Times New Roman"/>
              </a:rPr>
              <a:t>      </a:t>
            </a:r>
            <a:r>
              <a:rPr lang="en-US" sz="2800" b="0" i="1" spc="0" baseline="0" dirty="0">
                <a:latin typeface="Times New Roman"/>
              </a:rPr>
              <a:t>Konstantin Zioutas</a:t>
            </a:r>
            <a:endParaRPr lang="en-US" sz="2400" b="0" i="1" spc="0" baseline="0" dirty="0">
              <a:latin typeface="Times New Roman"/>
            </a:endParaRPr>
          </a:p>
          <a:p>
            <a:pPr marL="364235"/>
            <a:endParaRPr lang="en-US" sz="1000" i="1" dirty="0">
              <a:latin typeface="Times New Roman"/>
            </a:endParaRPr>
          </a:p>
          <a:p>
            <a:pPr marL="0">
              <a:lnSpc>
                <a:spcPts val="3468"/>
              </a:lnSpc>
            </a:pPr>
            <a:r>
              <a:rPr lang="en-US" sz="2904" b="0" i="0" spc="0" baseline="0" dirty="0">
                <a:latin typeface="Times New Roman"/>
              </a:rPr>
              <a:t>University</a:t>
            </a:r>
            <a:r>
              <a:rPr lang="en-US" sz="2904" b="0" i="0" spc="-37" baseline="0" dirty="0">
                <a:latin typeface="Times New Roman"/>
              </a:rPr>
              <a:t> </a:t>
            </a:r>
            <a:r>
              <a:rPr lang="en-US" sz="2904" b="0" i="0" spc="0" baseline="0" dirty="0">
                <a:latin typeface="Times New Roman"/>
              </a:rPr>
              <a:t>of Patra</a:t>
            </a:r>
            <a:r>
              <a:rPr lang="en-US" sz="2904" b="0" i="0" spc="1434" baseline="0" dirty="0">
                <a:latin typeface="Times New Roman"/>
              </a:rPr>
              <a:t>s</a:t>
            </a:r>
            <a:r>
              <a:rPr lang="en-US" sz="2904" dirty="0">
                <a:latin typeface="Times New Roman"/>
              </a:rPr>
              <a:t>/ Greece</a:t>
            </a:r>
            <a:endParaRPr lang="en-US" sz="2904" b="0" i="0" spc="0" baseline="0" dirty="0">
              <a:latin typeface="Times New Roman"/>
            </a:endParaRPr>
          </a:p>
        </p:txBody>
      </p:sp>
      <p:sp>
        <p:nvSpPr>
          <p:cNvPr id="146" name="Freeform 146">
            <a:hlinkClick r:id="rId2"/>
          </p:cNvPr>
          <p:cNvSpPr/>
          <p:nvPr/>
        </p:nvSpPr>
        <p:spPr>
          <a:xfrm>
            <a:off x="3170734" y="6299714"/>
            <a:ext cx="24814" cy="24814"/>
          </a:xfrm>
          <a:custGeom>
            <a:avLst/>
            <a:gdLst/>
            <a:ahLst/>
            <a:cxnLst/>
            <a:rect l="0" t="0" r="0" b="0"/>
            <a:pathLst>
              <a:path w="1376759" h="1376759">
                <a:moveTo>
                  <a:pt x="688380" y="0"/>
                </a:moveTo>
                <a:cubicBezTo>
                  <a:pt x="882716" y="0"/>
                  <a:pt x="1046030" y="67204"/>
                  <a:pt x="1178322" y="201613"/>
                </a:cubicBezTo>
                <a:cubicBezTo>
                  <a:pt x="1310613" y="335889"/>
                  <a:pt x="1376759" y="498144"/>
                  <a:pt x="1376759" y="688380"/>
                </a:cubicBezTo>
                <a:cubicBezTo>
                  <a:pt x="1376759" y="878615"/>
                  <a:pt x="1309555" y="1040937"/>
                  <a:pt x="1175147" y="1175345"/>
                </a:cubicBezTo>
                <a:cubicBezTo>
                  <a:pt x="1040871" y="1309620"/>
                  <a:pt x="878615" y="1376759"/>
                  <a:pt x="688380" y="1376759"/>
                </a:cubicBezTo>
                <a:cubicBezTo>
                  <a:pt x="498276" y="1376759"/>
                  <a:pt x="336021" y="1309620"/>
                  <a:pt x="201612" y="1175345"/>
                </a:cubicBezTo>
                <a:cubicBezTo>
                  <a:pt x="67204" y="1040937"/>
                  <a:pt x="0" y="878615"/>
                  <a:pt x="0" y="688380"/>
                </a:cubicBezTo>
                <a:cubicBezTo>
                  <a:pt x="0" y="494043"/>
                  <a:pt x="67204" y="330729"/>
                  <a:pt x="201612" y="198438"/>
                </a:cubicBezTo>
                <a:cubicBezTo>
                  <a:pt x="336021" y="66146"/>
                  <a:pt x="498276" y="0"/>
                  <a:pt x="688380" y="0"/>
                </a:cubicBezTo>
                <a:close/>
              </a:path>
            </a:pathLst>
          </a:custGeom>
          <a:solidFill>
            <a:srgbClr val="0563C1">
              <a:alpha val="100000"/>
            </a:srgbClr>
          </a:solidFill>
          <a:ln w="17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>
            <a:hlinkClick r:id="rId2"/>
          </p:cNvPr>
          <p:cNvSpPr/>
          <p:nvPr/>
        </p:nvSpPr>
        <p:spPr>
          <a:xfrm>
            <a:off x="4040801" y="6299714"/>
            <a:ext cx="24814" cy="24814"/>
          </a:xfrm>
          <a:custGeom>
            <a:avLst/>
            <a:gdLst/>
            <a:ahLst/>
            <a:cxnLst/>
            <a:rect l="0" t="0" r="0" b="0"/>
            <a:pathLst>
              <a:path w="1376759" h="1376759">
                <a:moveTo>
                  <a:pt x="688380" y="0"/>
                </a:moveTo>
                <a:cubicBezTo>
                  <a:pt x="882716" y="0"/>
                  <a:pt x="1046030" y="67204"/>
                  <a:pt x="1178322" y="201613"/>
                </a:cubicBezTo>
                <a:cubicBezTo>
                  <a:pt x="1310613" y="335889"/>
                  <a:pt x="1376759" y="498144"/>
                  <a:pt x="1376759" y="688380"/>
                </a:cubicBezTo>
                <a:cubicBezTo>
                  <a:pt x="1376759" y="878615"/>
                  <a:pt x="1309555" y="1040937"/>
                  <a:pt x="1175147" y="1175345"/>
                </a:cubicBezTo>
                <a:cubicBezTo>
                  <a:pt x="1040871" y="1309620"/>
                  <a:pt x="878615" y="1376759"/>
                  <a:pt x="688380" y="1376759"/>
                </a:cubicBezTo>
                <a:cubicBezTo>
                  <a:pt x="498276" y="1376759"/>
                  <a:pt x="336021" y="1309620"/>
                  <a:pt x="201612" y="1175345"/>
                </a:cubicBezTo>
                <a:cubicBezTo>
                  <a:pt x="67204" y="1040937"/>
                  <a:pt x="0" y="878615"/>
                  <a:pt x="0" y="688380"/>
                </a:cubicBezTo>
                <a:cubicBezTo>
                  <a:pt x="0" y="494043"/>
                  <a:pt x="67204" y="330729"/>
                  <a:pt x="201612" y="198438"/>
                </a:cubicBezTo>
                <a:cubicBezTo>
                  <a:pt x="336021" y="66146"/>
                  <a:pt x="498276" y="0"/>
                  <a:pt x="688380" y="0"/>
                </a:cubicBezTo>
                <a:close/>
              </a:path>
            </a:pathLst>
          </a:custGeom>
          <a:solidFill>
            <a:srgbClr val="0563C1">
              <a:alpha val="100000"/>
            </a:srgbClr>
          </a:solidFill>
          <a:ln w="17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Rectangle 205"/>
          <p:cNvSpPr/>
          <p:nvPr/>
        </p:nvSpPr>
        <p:spPr>
          <a:xfrm>
            <a:off x="11885676" y="6476482"/>
            <a:ext cx="102919" cy="2435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466D4-D8CD-D77B-D22F-14DBF1ABE55A}"/>
              </a:ext>
            </a:extLst>
          </p:cNvPr>
          <p:cNvSpPr txBox="1"/>
          <p:nvPr/>
        </p:nvSpPr>
        <p:spPr>
          <a:xfrm>
            <a:off x="4161055" y="5956695"/>
            <a:ext cx="42306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Munich,  10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November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37A9D-4501-F3D2-CF40-98E3AE386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9" y="116881"/>
            <a:ext cx="2007110" cy="2705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0D9D2-97DA-B52C-62E3-E4519641DADE}"/>
              </a:ext>
            </a:extLst>
          </p:cNvPr>
          <p:cNvSpPr txBox="1"/>
          <p:nvPr/>
        </p:nvSpPr>
        <p:spPr>
          <a:xfrm>
            <a:off x="558728" y="2834996"/>
            <a:ext cx="119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Zwicky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84FEF-1A93-25E7-C328-110437F93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223" y="153189"/>
            <a:ext cx="2313634" cy="3158447"/>
          </a:xfrm>
          <a:custGeom>
            <a:avLst/>
            <a:gdLst>
              <a:gd name="connsiteX0" fmla="*/ 0 w 2313634"/>
              <a:gd name="connsiteY0" fmla="*/ 0 h 3158447"/>
              <a:gd name="connsiteX1" fmla="*/ 555272 w 2313634"/>
              <a:gd name="connsiteY1" fmla="*/ 0 h 3158447"/>
              <a:gd name="connsiteX2" fmla="*/ 1087408 w 2313634"/>
              <a:gd name="connsiteY2" fmla="*/ 0 h 3158447"/>
              <a:gd name="connsiteX3" fmla="*/ 1688953 w 2313634"/>
              <a:gd name="connsiteY3" fmla="*/ 0 h 3158447"/>
              <a:gd name="connsiteX4" fmla="*/ 2313634 w 2313634"/>
              <a:gd name="connsiteY4" fmla="*/ 0 h 3158447"/>
              <a:gd name="connsiteX5" fmla="*/ 2313634 w 2313634"/>
              <a:gd name="connsiteY5" fmla="*/ 526408 h 3158447"/>
              <a:gd name="connsiteX6" fmla="*/ 2313634 w 2313634"/>
              <a:gd name="connsiteY6" fmla="*/ 989647 h 3158447"/>
              <a:gd name="connsiteX7" fmla="*/ 2313634 w 2313634"/>
              <a:gd name="connsiteY7" fmla="*/ 1547639 h 3158447"/>
              <a:gd name="connsiteX8" fmla="*/ 2313634 w 2313634"/>
              <a:gd name="connsiteY8" fmla="*/ 2010878 h 3158447"/>
              <a:gd name="connsiteX9" fmla="*/ 2313634 w 2313634"/>
              <a:gd name="connsiteY9" fmla="*/ 2568870 h 3158447"/>
              <a:gd name="connsiteX10" fmla="*/ 2313634 w 2313634"/>
              <a:gd name="connsiteY10" fmla="*/ 3158447 h 3158447"/>
              <a:gd name="connsiteX11" fmla="*/ 1712089 w 2313634"/>
              <a:gd name="connsiteY11" fmla="*/ 3158447 h 3158447"/>
              <a:gd name="connsiteX12" fmla="*/ 1110544 w 2313634"/>
              <a:gd name="connsiteY12" fmla="*/ 3158447 h 3158447"/>
              <a:gd name="connsiteX13" fmla="*/ 0 w 2313634"/>
              <a:gd name="connsiteY13" fmla="*/ 3158447 h 3158447"/>
              <a:gd name="connsiteX14" fmla="*/ 0 w 2313634"/>
              <a:gd name="connsiteY14" fmla="*/ 2663624 h 3158447"/>
              <a:gd name="connsiteX15" fmla="*/ 0 w 2313634"/>
              <a:gd name="connsiteY15" fmla="*/ 2105631 h 3158447"/>
              <a:gd name="connsiteX16" fmla="*/ 0 w 2313634"/>
              <a:gd name="connsiteY16" fmla="*/ 1642392 h 3158447"/>
              <a:gd name="connsiteX17" fmla="*/ 0 w 2313634"/>
              <a:gd name="connsiteY17" fmla="*/ 1115985 h 3158447"/>
              <a:gd name="connsiteX18" fmla="*/ 0 w 2313634"/>
              <a:gd name="connsiteY18" fmla="*/ 557992 h 3158447"/>
              <a:gd name="connsiteX19" fmla="*/ 0 w 2313634"/>
              <a:gd name="connsiteY19" fmla="*/ 0 h 315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13634" h="3158447" fill="none" extrusionOk="0">
                <a:moveTo>
                  <a:pt x="0" y="0"/>
                </a:moveTo>
                <a:cubicBezTo>
                  <a:pt x="114619" y="-34143"/>
                  <a:pt x="398394" y="21226"/>
                  <a:pt x="555272" y="0"/>
                </a:cubicBezTo>
                <a:cubicBezTo>
                  <a:pt x="712150" y="-21226"/>
                  <a:pt x="909540" y="29219"/>
                  <a:pt x="1087408" y="0"/>
                </a:cubicBezTo>
                <a:cubicBezTo>
                  <a:pt x="1265276" y="-29219"/>
                  <a:pt x="1543893" y="24028"/>
                  <a:pt x="1688953" y="0"/>
                </a:cubicBezTo>
                <a:cubicBezTo>
                  <a:pt x="1834013" y="-24028"/>
                  <a:pt x="2042293" y="53593"/>
                  <a:pt x="2313634" y="0"/>
                </a:cubicBezTo>
                <a:cubicBezTo>
                  <a:pt x="2373860" y="189280"/>
                  <a:pt x="2311055" y="270562"/>
                  <a:pt x="2313634" y="526408"/>
                </a:cubicBezTo>
                <a:cubicBezTo>
                  <a:pt x="2316213" y="782254"/>
                  <a:pt x="2290503" y="805001"/>
                  <a:pt x="2313634" y="989647"/>
                </a:cubicBezTo>
                <a:cubicBezTo>
                  <a:pt x="2336765" y="1174293"/>
                  <a:pt x="2302701" y="1386844"/>
                  <a:pt x="2313634" y="1547639"/>
                </a:cubicBezTo>
                <a:cubicBezTo>
                  <a:pt x="2324567" y="1708434"/>
                  <a:pt x="2272448" y="1781073"/>
                  <a:pt x="2313634" y="2010878"/>
                </a:cubicBezTo>
                <a:cubicBezTo>
                  <a:pt x="2354820" y="2240683"/>
                  <a:pt x="2287823" y="2368049"/>
                  <a:pt x="2313634" y="2568870"/>
                </a:cubicBezTo>
                <a:cubicBezTo>
                  <a:pt x="2339445" y="2769691"/>
                  <a:pt x="2288877" y="2947365"/>
                  <a:pt x="2313634" y="3158447"/>
                </a:cubicBezTo>
                <a:cubicBezTo>
                  <a:pt x="2093787" y="3189474"/>
                  <a:pt x="1895394" y="3109115"/>
                  <a:pt x="1712089" y="3158447"/>
                </a:cubicBezTo>
                <a:cubicBezTo>
                  <a:pt x="1528785" y="3207779"/>
                  <a:pt x="1318334" y="3143574"/>
                  <a:pt x="1110544" y="3158447"/>
                </a:cubicBezTo>
                <a:cubicBezTo>
                  <a:pt x="902754" y="3173320"/>
                  <a:pt x="392071" y="3146205"/>
                  <a:pt x="0" y="3158447"/>
                </a:cubicBezTo>
                <a:cubicBezTo>
                  <a:pt x="-36816" y="3008399"/>
                  <a:pt x="57815" y="2870362"/>
                  <a:pt x="0" y="2663624"/>
                </a:cubicBezTo>
                <a:cubicBezTo>
                  <a:pt x="-57815" y="2456886"/>
                  <a:pt x="1848" y="2322767"/>
                  <a:pt x="0" y="2105631"/>
                </a:cubicBezTo>
                <a:cubicBezTo>
                  <a:pt x="-1848" y="1888495"/>
                  <a:pt x="25618" y="1846073"/>
                  <a:pt x="0" y="1642392"/>
                </a:cubicBezTo>
                <a:cubicBezTo>
                  <a:pt x="-25618" y="1438711"/>
                  <a:pt x="4600" y="1315211"/>
                  <a:pt x="0" y="1115985"/>
                </a:cubicBezTo>
                <a:cubicBezTo>
                  <a:pt x="-4600" y="916759"/>
                  <a:pt x="42671" y="670156"/>
                  <a:pt x="0" y="557992"/>
                </a:cubicBezTo>
                <a:cubicBezTo>
                  <a:pt x="-42671" y="445828"/>
                  <a:pt x="2067" y="120878"/>
                  <a:pt x="0" y="0"/>
                </a:cubicBezTo>
                <a:close/>
              </a:path>
              <a:path w="2313634" h="3158447" stroke="0" extrusionOk="0">
                <a:moveTo>
                  <a:pt x="0" y="0"/>
                </a:moveTo>
                <a:cubicBezTo>
                  <a:pt x="156025" y="-42258"/>
                  <a:pt x="440272" y="35356"/>
                  <a:pt x="555272" y="0"/>
                </a:cubicBezTo>
                <a:cubicBezTo>
                  <a:pt x="670272" y="-35356"/>
                  <a:pt x="907654" y="809"/>
                  <a:pt x="1064272" y="0"/>
                </a:cubicBezTo>
                <a:cubicBezTo>
                  <a:pt x="1220890" y="-809"/>
                  <a:pt x="1552927" y="19084"/>
                  <a:pt x="1688953" y="0"/>
                </a:cubicBezTo>
                <a:cubicBezTo>
                  <a:pt x="1824979" y="-19084"/>
                  <a:pt x="2159697" y="45249"/>
                  <a:pt x="2313634" y="0"/>
                </a:cubicBezTo>
                <a:cubicBezTo>
                  <a:pt x="2348836" y="154933"/>
                  <a:pt x="2255067" y="283241"/>
                  <a:pt x="2313634" y="494823"/>
                </a:cubicBezTo>
                <a:cubicBezTo>
                  <a:pt x="2372201" y="706405"/>
                  <a:pt x="2296046" y="819727"/>
                  <a:pt x="2313634" y="958062"/>
                </a:cubicBezTo>
                <a:cubicBezTo>
                  <a:pt x="2331222" y="1096397"/>
                  <a:pt x="2266131" y="1244671"/>
                  <a:pt x="2313634" y="1484470"/>
                </a:cubicBezTo>
                <a:cubicBezTo>
                  <a:pt x="2361137" y="1724269"/>
                  <a:pt x="2261681" y="1837715"/>
                  <a:pt x="2313634" y="2010878"/>
                </a:cubicBezTo>
                <a:cubicBezTo>
                  <a:pt x="2365587" y="2184041"/>
                  <a:pt x="2305681" y="2259285"/>
                  <a:pt x="2313634" y="2474117"/>
                </a:cubicBezTo>
                <a:cubicBezTo>
                  <a:pt x="2321587" y="2688949"/>
                  <a:pt x="2236321" y="2837389"/>
                  <a:pt x="2313634" y="3158447"/>
                </a:cubicBezTo>
                <a:cubicBezTo>
                  <a:pt x="2174655" y="3201143"/>
                  <a:pt x="1947479" y="3095808"/>
                  <a:pt x="1735226" y="3158447"/>
                </a:cubicBezTo>
                <a:cubicBezTo>
                  <a:pt x="1522973" y="3221086"/>
                  <a:pt x="1381790" y="3141663"/>
                  <a:pt x="1179953" y="3158447"/>
                </a:cubicBezTo>
                <a:cubicBezTo>
                  <a:pt x="978116" y="3175231"/>
                  <a:pt x="712872" y="3138480"/>
                  <a:pt x="555272" y="3158447"/>
                </a:cubicBezTo>
                <a:cubicBezTo>
                  <a:pt x="397672" y="3178414"/>
                  <a:pt x="231481" y="3144927"/>
                  <a:pt x="0" y="3158447"/>
                </a:cubicBezTo>
                <a:cubicBezTo>
                  <a:pt x="-25804" y="2958715"/>
                  <a:pt x="14638" y="2921589"/>
                  <a:pt x="0" y="2695208"/>
                </a:cubicBezTo>
                <a:cubicBezTo>
                  <a:pt x="-14638" y="2468827"/>
                  <a:pt x="44890" y="2334289"/>
                  <a:pt x="0" y="2168800"/>
                </a:cubicBezTo>
                <a:cubicBezTo>
                  <a:pt x="-44890" y="2003311"/>
                  <a:pt x="20907" y="1824041"/>
                  <a:pt x="0" y="1673977"/>
                </a:cubicBezTo>
                <a:cubicBezTo>
                  <a:pt x="-20907" y="1523913"/>
                  <a:pt x="38547" y="1412471"/>
                  <a:pt x="0" y="1242322"/>
                </a:cubicBezTo>
                <a:cubicBezTo>
                  <a:pt x="-38547" y="1072174"/>
                  <a:pt x="15001" y="910410"/>
                  <a:pt x="0" y="779084"/>
                </a:cubicBezTo>
                <a:cubicBezTo>
                  <a:pt x="-15001" y="647758"/>
                  <a:pt x="18326" y="223425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A69398-E333-B5F8-CEBA-504407ABC944}"/>
              </a:ext>
            </a:extLst>
          </p:cNvPr>
          <p:cNvSpPr txBox="1"/>
          <p:nvPr/>
        </p:nvSpPr>
        <p:spPr>
          <a:xfrm>
            <a:off x="3247162" y="2690241"/>
            <a:ext cx="5475281" cy="2862322"/>
          </a:xfrm>
          <a:custGeom>
            <a:avLst/>
            <a:gdLst>
              <a:gd name="connsiteX0" fmla="*/ 0 w 5475281"/>
              <a:gd name="connsiteY0" fmla="*/ 0 h 2862322"/>
              <a:gd name="connsiteX1" fmla="*/ 383270 w 5475281"/>
              <a:gd name="connsiteY1" fmla="*/ 0 h 2862322"/>
              <a:gd name="connsiteX2" fmla="*/ 876045 w 5475281"/>
              <a:gd name="connsiteY2" fmla="*/ 0 h 2862322"/>
              <a:gd name="connsiteX3" fmla="*/ 1368820 w 5475281"/>
              <a:gd name="connsiteY3" fmla="*/ 0 h 2862322"/>
              <a:gd name="connsiteX4" fmla="*/ 1752090 w 5475281"/>
              <a:gd name="connsiteY4" fmla="*/ 0 h 2862322"/>
              <a:gd name="connsiteX5" fmla="*/ 2354371 w 5475281"/>
              <a:gd name="connsiteY5" fmla="*/ 0 h 2862322"/>
              <a:gd name="connsiteX6" fmla="*/ 2956652 w 5475281"/>
              <a:gd name="connsiteY6" fmla="*/ 0 h 2862322"/>
              <a:gd name="connsiteX7" fmla="*/ 3449427 w 5475281"/>
              <a:gd name="connsiteY7" fmla="*/ 0 h 2862322"/>
              <a:gd name="connsiteX8" fmla="*/ 4051708 w 5475281"/>
              <a:gd name="connsiteY8" fmla="*/ 0 h 2862322"/>
              <a:gd name="connsiteX9" fmla="*/ 4653989 w 5475281"/>
              <a:gd name="connsiteY9" fmla="*/ 0 h 2862322"/>
              <a:gd name="connsiteX10" fmla="*/ 5475281 w 5475281"/>
              <a:gd name="connsiteY10" fmla="*/ 0 h 2862322"/>
              <a:gd name="connsiteX11" fmla="*/ 5475281 w 5475281"/>
              <a:gd name="connsiteY11" fmla="*/ 515218 h 2862322"/>
              <a:gd name="connsiteX12" fmla="*/ 5475281 w 5475281"/>
              <a:gd name="connsiteY12" fmla="*/ 1030436 h 2862322"/>
              <a:gd name="connsiteX13" fmla="*/ 5475281 w 5475281"/>
              <a:gd name="connsiteY13" fmla="*/ 1660147 h 2862322"/>
              <a:gd name="connsiteX14" fmla="*/ 5475281 w 5475281"/>
              <a:gd name="connsiteY14" fmla="*/ 2232611 h 2862322"/>
              <a:gd name="connsiteX15" fmla="*/ 5475281 w 5475281"/>
              <a:gd name="connsiteY15" fmla="*/ 2862322 h 2862322"/>
              <a:gd name="connsiteX16" fmla="*/ 4818247 w 5475281"/>
              <a:gd name="connsiteY16" fmla="*/ 2862322 h 2862322"/>
              <a:gd name="connsiteX17" fmla="*/ 4161214 w 5475281"/>
              <a:gd name="connsiteY17" fmla="*/ 2862322 h 2862322"/>
              <a:gd name="connsiteX18" fmla="*/ 3558933 w 5475281"/>
              <a:gd name="connsiteY18" fmla="*/ 2862322 h 2862322"/>
              <a:gd name="connsiteX19" fmla="*/ 2956652 w 5475281"/>
              <a:gd name="connsiteY19" fmla="*/ 2862322 h 2862322"/>
              <a:gd name="connsiteX20" fmla="*/ 2573382 w 5475281"/>
              <a:gd name="connsiteY20" fmla="*/ 2862322 h 2862322"/>
              <a:gd name="connsiteX21" fmla="*/ 2025854 w 5475281"/>
              <a:gd name="connsiteY21" fmla="*/ 2862322 h 2862322"/>
              <a:gd name="connsiteX22" fmla="*/ 1423573 w 5475281"/>
              <a:gd name="connsiteY22" fmla="*/ 2862322 h 2862322"/>
              <a:gd name="connsiteX23" fmla="*/ 876045 w 5475281"/>
              <a:gd name="connsiteY23" fmla="*/ 2862322 h 2862322"/>
              <a:gd name="connsiteX24" fmla="*/ 0 w 5475281"/>
              <a:gd name="connsiteY24" fmla="*/ 2862322 h 2862322"/>
              <a:gd name="connsiteX25" fmla="*/ 0 w 5475281"/>
              <a:gd name="connsiteY25" fmla="*/ 2318481 h 2862322"/>
              <a:gd name="connsiteX26" fmla="*/ 0 w 5475281"/>
              <a:gd name="connsiteY26" fmla="*/ 1774640 h 2862322"/>
              <a:gd name="connsiteX27" fmla="*/ 0 w 5475281"/>
              <a:gd name="connsiteY27" fmla="*/ 1288045 h 2862322"/>
              <a:gd name="connsiteX28" fmla="*/ 0 w 5475281"/>
              <a:gd name="connsiteY28" fmla="*/ 686957 h 2862322"/>
              <a:gd name="connsiteX29" fmla="*/ 0 w 5475281"/>
              <a:gd name="connsiteY29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75281" h="2862322" fill="none" extrusionOk="0">
                <a:moveTo>
                  <a:pt x="0" y="0"/>
                </a:moveTo>
                <a:cubicBezTo>
                  <a:pt x="129871" y="-27170"/>
                  <a:pt x="229502" y="34718"/>
                  <a:pt x="383270" y="0"/>
                </a:cubicBezTo>
                <a:cubicBezTo>
                  <a:pt x="537038" y="-34718"/>
                  <a:pt x="693235" y="48152"/>
                  <a:pt x="876045" y="0"/>
                </a:cubicBezTo>
                <a:cubicBezTo>
                  <a:pt x="1058855" y="-48152"/>
                  <a:pt x="1145072" y="832"/>
                  <a:pt x="1368820" y="0"/>
                </a:cubicBezTo>
                <a:cubicBezTo>
                  <a:pt x="1592568" y="-832"/>
                  <a:pt x="1640289" y="20001"/>
                  <a:pt x="1752090" y="0"/>
                </a:cubicBezTo>
                <a:cubicBezTo>
                  <a:pt x="1863891" y="-20001"/>
                  <a:pt x="2130733" y="17674"/>
                  <a:pt x="2354371" y="0"/>
                </a:cubicBezTo>
                <a:cubicBezTo>
                  <a:pt x="2578009" y="-17674"/>
                  <a:pt x="2734707" y="38351"/>
                  <a:pt x="2956652" y="0"/>
                </a:cubicBezTo>
                <a:cubicBezTo>
                  <a:pt x="3178597" y="-38351"/>
                  <a:pt x="3300216" y="52765"/>
                  <a:pt x="3449427" y="0"/>
                </a:cubicBezTo>
                <a:cubicBezTo>
                  <a:pt x="3598638" y="-52765"/>
                  <a:pt x="3807438" y="19878"/>
                  <a:pt x="4051708" y="0"/>
                </a:cubicBezTo>
                <a:cubicBezTo>
                  <a:pt x="4295978" y="-19878"/>
                  <a:pt x="4459174" y="51401"/>
                  <a:pt x="4653989" y="0"/>
                </a:cubicBezTo>
                <a:cubicBezTo>
                  <a:pt x="4848804" y="-51401"/>
                  <a:pt x="5178045" y="69872"/>
                  <a:pt x="5475281" y="0"/>
                </a:cubicBezTo>
                <a:cubicBezTo>
                  <a:pt x="5506683" y="226362"/>
                  <a:pt x="5474187" y="265031"/>
                  <a:pt x="5475281" y="515218"/>
                </a:cubicBezTo>
                <a:cubicBezTo>
                  <a:pt x="5476375" y="765405"/>
                  <a:pt x="5463765" y="804010"/>
                  <a:pt x="5475281" y="1030436"/>
                </a:cubicBezTo>
                <a:cubicBezTo>
                  <a:pt x="5486797" y="1256862"/>
                  <a:pt x="5428172" y="1466334"/>
                  <a:pt x="5475281" y="1660147"/>
                </a:cubicBezTo>
                <a:cubicBezTo>
                  <a:pt x="5522390" y="1853960"/>
                  <a:pt x="5439440" y="2037078"/>
                  <a:pt x="5475281" y="2232611"/>
                </a:cubicBezTo>
                <a:cubicBezTo>
                  <a:pt x="5511122" y="2428144"/>
                  <a:pt x="5450287" y="2710143"/>
                  <a:pt x="5475281" y="2862322"/>
                </a:cubicBezTo>
                <a:cubicBezTo>
                  <a:pt x="5194256" y="2901214"/>
                  <a:pt x="5035334" y="2808934"/>
                  <a:pt x="4818247" y="2862322"/>
                </a:cubicBezTo>
                <a:cubicBezTo>
                  <a:pt x="4601160" y="2915710"/>
                  <a:pt x="4407291" y="2794202"/>
                  <a:pt x="4161214" y="2862322"/>
                </a:cubicBezTo>
                <a:cubicBezTo>
                  <a:pt x="3915137" y="2930442"/>
                  <a:pt x="3711820" y="2826768"/>
                  <a:pt x="3558933" y="2862322"/>
                </a:cubicBezTo>
                <a:cubicBezTo>
                  <a:pt x="3406046" y="2897876"/>
                  <a:pt x="3130721" y="2836138"/>
                  <a:pt x="2956652" y="2862322"/>
                </a:cubicBezTo>
                <a:cubicBezTo>
                  <a:pt x="2782583" y="2888506"/>
                  <a:pt x="2706558" y="2825422"/>
                  <a:pt x="2573382" y="2862322"/>
                </a:cubicBezTo>
                <a:cubicBezTo>
                  <a:pt x="2440206" y="2899222"/>
                  <a:pt x="2224693" y="2824682"/>
                  <a:pt x="2025854" y="2862322"/>
                </a:cubicBezTo>
                <a:cubicBezTo>
                  <a:pt x="1827015" y="2899962"/>
                  <a:pt x="1612809" y="2837500"/>
                  <a:pt x="1423573" y="2862322"/>
                </a:cubicBezTo>
                <a:cubicBezTo>
                  <a:pt x="1234337" y="2887144"/>
                  <a:pt x="1022260" y="2827195"/>
                  <a:pt x="876045" y="2862322"/>
                </a:cubicBezTo>
                <a:cubicBezTo>
                  <a:pt x="729830" y="2897449"/>
                  <a:pt x="339039" y="2785135"/>
                  <a:pt x="0" y="2862322"/>
                </a:cubicBezTo>
                <a:cubicBezTo>
                  <a:pt x="-45784" y="2592959"/>
                  <a:pt x="13977" y="2458453"/>
                  <a:pt x="0" y="2318481"/>
                </a:cubicBezTo>
                <a:cubicBezTo>
                  <a:pt x="-13977" y="2178509"/>
                  <a:pt x="24680" y="1897546"/>
                  <a:pt x="0" y="1774640"/>
                </a:cubicBezTo>
                <a:cubicBezTo>
                  <a:pt x="-24680" y="1651734"/>
                  <a:pt x="5899" y="1398301"/>
                  <a:pt x="0" y="1288045"/>
                </a:cubicBezTo>
                <a:cubicBezTo>
                  <a:pt x="-5899" y="1177790"/>
                  <a:pt x="8529" y="812318"/>
                  <a:pt x="0" y="686957"/>
                </a:cubicBezTo>
                <a:cubicBezTo>
                  <a:pt x="-8529" y="561596"/>
                  <a:pt x="28750" y="182875"/>
                  <a:pt x="0" y="0"/>
                </a:cubicBezTo>
                <a:close/>
              </a:path>
              <a:path w="5475281" h="2862322" stroke="0" extrusionOk="0">
                <a:moveTo>
                  <a:pt x="0" y="0"/>
                </a:moveTo>
                <a:cubicBezTo>
                  <a:pt x="78661" y="-38924"/>
                  <a:pt x="201851" y="20939"/>
                  <a:pt x="383270" y="0"/>
                </a:cubicBezTo>
                <a:cubicBezTo>
                  <a:pt x="564689" y="-20939"/>
                  <a:pt x="716570" y="8458"/>
                  <a:pt x="1040303" y="0"/>
                </a:cubicBezTo>
                <a:cubicBezTo>
                  <a:pt x="1364036" y="-8458"/>
                  <a:pt x="1318251" y="53078"/>
                  <a:pt x="1587831" y="0"/>
                </a:cubicBezTo>
                <a:cubicBezTo>
                  <a:pt x="1857411" y="-53078"/>
                  <a:pt x="2015098" y="44014"/>
                  <a:pt x="2244865" y="0"/>
                </a:cubicBezTo>
                <a:cubicBezTo>
                  <a:pt x="2474632" y="-44014"/>
                  <a:pt x="2536781" y="35986"/>
                  <a:pt x="2628135" y="0"/>
                </a:cubicBezTo>
                <a:cubicBezTo>
                  <a:pt x="2719489" y="-35986"/>
                  <a:pt x="2934694" y="28886"/>
                  <a:pt x="3011405" y="0"/>
                </a:cubicBezTo>
                <a:cubicBezTo>
                  <a:pt x="3088116" y="-28886"/>
                  <a:pt x="3240963" y="12436"/>
                  <a:pt x="3394674" y="0"/>
                </a:cubicBezTo>
                <a:cubicBezTo>
                  <a:pt x="3548385" y="-12436"/>
                  <a:pt x="3808437" y="1355"/>
                  <a:pt x="3996955" y="0"/>
                </a:cubicBezTo>
                <a:cubicBezTo>
                  <a:pt x="4185473" y="-1355"/>
                  <a:pt x="4335974" y="26372"/>
                  <a:pt x="4544483" y="0"/>
                </a:cubicBezTo>
                <a:cubicBezTo>
                  <a:pt x="4752992" y="-26372"/>
                  <a:pt x="4875266" y="38788"/>
                  <a:pt x="4982506" y="0"/>
                </a:cubicBezTo>
                <a:cubicBezTo>
                  <a:pt x="5089746" y="-38788"/>
                  <a:pt x="5237176" y="43229"/>
                  <a:pt x="5475281" y="0"/>
                </a:cubicBezTo>
                <a:cubicBezTo>
                  <a:pt x="5491825" y="133388"/>
                  <a:pt x="5447728" y="353900"/>
                  <a:pt x="5475281" y="601088"/>
                </a:cubicBezTo>
                <a:cubicBezTo>
                  <a:pt x="5502834" y="848276"/>
                  <a:pt x="5416097" y="1071244"/>
                  <a:pt x="5475281" y="1230798"/>
                </a:cubicBezTo>
                <a:cubicBezTo>
                  <a:pt x="5534465" y="1390352"/>
                  <a:pt x="5463468" y="1512452"/>
                  <a:pt x="5475281" y="1774640"/>
                </a:cubicBezTo>
                <a:cubicBezTo>
                  <a:pt x="5487094" y="2036828"/>
                  <a:pt x="5417099" y="2131835"/>
                  <a:pt x="5475281" y="2347104"/>
                </a:cubicBezTo>
                <a:cubicBezTo>
                  <a:pt x="5533463" y="2562373"/>
                  <a:pt x="5420615" y="2646019"/>
                  <a:pt x="5475281" y="2862322"/>
                </a:cubicBezTo>
                <a:cubicBezTo>
                  <a:pt x="5173239" y="2931009"/>
                  <a:pt x="5093943" y="2831457"/>
                  <a:pt x="4818247" y="2862322"/>
                </a:cubicBezTo>
                <a:cubicBezTo>
                  <a:pt x="4542551" y="2893187"/>
                  <a:pt x="4339467" y="2853174"/>
                  <a:pt x="4161214" y="2862322"/>
                </a:cubicBezTo>
                <a:cubicBezTo>
                  <a:pt x="3982961" y="2871470"/>
                  <a:pt x="3894194" y="2812905"/>
                  <a:pt x="3723191" y="2862322"/>
                </a:cubicBezTo>
                <a:cubicBezTo>
                  <a:pt x="3552188" y="2911739"/>
                  <a:pt x="3342027" y="2805059"/>
                  <a:pt x="3230416" y="2862322"/>
                </a:cubicBezTo>
                <a:cubicBezTo>
                  <a:pt x="3118806" y="2919585"/>
                  <a:pt x="2967115" y="2825394"/>
                  <a:pt x="2737641" y="2862322"/>
                </a:cubicBezTo>
                <a:cubicBezTo>
                  <a:pt x="2508168" y="2899250"/>
                  <a:pt x="2316260" y="2840893"/>
                  <a:pt x="2190112" y="2862322"/>
                </a:cubicBezTo>
                <a:cubicBezTo>
                  <a:pt x="2063964" y="2883751"/>
                  <a:pt x="1809427" y="2812435"/>
                  <a:pt x="1533079" y="2862322"/>
                </a:cubicBezTo>
                <a:cubicBezTo>
                  <a:pt x="1256731" y="2912209"/>
                  <a:pt x="1206283" y="2861384"/>
                  <a:pt x="1095056" y="2862322"/>
                </a:cubicBezTo>
                <a:cubicBezTo>
                  <a:pt x="983829" y="2863260"/>
                  <a:pt x="787118" y="2831882"/>
                  <a:pt x="657034" y="2862322"/>
                </a:cubicBezTo>
                <a:cubicBezTo>
                  <a:pt x="526950" y="2892762"/>
                  <a:pt x="284159" y="2840965"/>
                  <a:pt x="0" y="2862322"/>
                </a:cubicBezTo>
                <a:cubicBezTo>
                  <a:pt x="-18674" y="2690326"/>
                  <a:pt x="25006" y="2561206"/>
                  <a:pt x="0" y="2375727"/>
                </a:cubicBezTo>
                <a:cubicBezTo>
                  <a:pt x="-25006" y="2190248"/>
                  <a:pt x="7421" y="1961340"/>
                  <a:pt x="0" y="1774640"/>
                </a:cubicBezTo>
                <a:cubicBezTo>
                  <a:pt x="-7421" y="1587940"/>
                  <a:pt x="20743" y="1389911"/>
                  <a:pt x="0" y="1202175"/>
                </a:cubicBezTo>
                <a:cubicBezTo>
                  <a:pt x="-20743" y="1014440"/>
                  <a:pt x="5536" y="867653"/>
                  <a:pt x="0" y="715580"/>
                </a:cubicBezTo>
                <a:cubicBezTo>
                  <a:pt x="-5536" y="563508"/>
                  <a:pt x="15950" y="16841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3333FF"/>
            </a:solidFill>
            <a:extLst>
              <a:ext uri="{C807C97D-BFC1-408E-A445-0C87EB9F89A2}">
                <ask:lineSketchStyleProps xmlns:ask="http://schemas.microsoft.com/office/drawing/2018/sketchyshapes" sd="27613072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                     </a:t>
            </a:r>
            <a:r>
              <a:rPr lang="en-US" sz="2800" b="1" dirty="0">
                <a:solidFill>
                  <a:srgbClr val="C00000"/>
                </a:solidFill>
              </a:rPr>
              <a:t>October 1999:</a:t>
            </a:r>
          </a:p>
          <a:p>
            <a:pPr algn="just"/>
            <a:endParaRPr lang="en-US" sz="2400" b="1" dirty="0">
              <a:solidFill>
                <a:srgbClr val="3333FF"/>
              </a:solidFill>
            </a:endParaRPr>
          </a:p>
          <a:p>
            <a:pPr algn="just"/>
            <a:r>
              <a:rPr lang="en-US" sz="2400" dirty="0"/>
              <a:t>With</a:t>
            </a:r>
            <a:r>
              <a:rPr lang="en-US" sz="2400" b="1" dirty="0"/>
              <a:t>  </a:t>
            </a:r>
            <a:r>
              <a:rPr lang="en-US" sz="2400" dirty="0"/>
              <a:t>Frank Avignone, </a:t>
            </a:r>
            <a:r>
              <a:rPr lang="en-US" sz="2400" b="1" dirty="0"/>
              <a:t>Georg +</a:t>
            </a:r>
            <a:r>
              <a:rPr lang="en-US" sz="2400" dirty="0"/>
              <a:t> Juan Collar</a:t>
            </a:r>
          </a:p>
          <a:p>
            <a:pPr algn="just"/>
            <a:r>
              <a:rPr lang="en-US" sz="2400" dirty="0"/>
              <a:t> we defended the CAST proposal to  CERN.</a:t>
            </a:r>
          </a:p>
          <a:p>
            <a:pPr algn="just"/>
            <a:r>
              <a:rPr lang="en-US" sz="2400" dirty="0"/>
              <a:t> 23 years later we celebrate Georg’s super </a:t>
            </a:r>
          </a:p>
          <a:p>
            <a:pPr algn="just"/>
            <a:r>
              <a:rPr lang="en-US" sz="2400" dirty="0"/>
              <a:t>presence in  </a:t>
            </a:r>
            <a:r>
              <a:rPr lang="en-US" sz="2400" dirty="0" err="1"/>
              <a:t>astroparticle</a:t>
            </a:r>
            <a:r>
              <a:rPr lang="en-US" sz="2400" dirty="0"/>
              <a:t> physics    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  </a:t>
            </a:r>
          </a:p>
          <a:p>
            <a:r>
              <a:rPr lang="en-US" sz="2800" dirty="0">
                <a:solidFill>
                  <a:srgbClr val="CC00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en-US" sz="2800" b="1" dirty="0">
                <a:solidFill>
                  <a:srgbClr val="CC00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 N B E L I E V A B L E!!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83CC4-BE84-DFF3-9694-D934E07AD921}"/>
              </a:ext>
            </a:extLst>
          </p:cNvPr>
          <p:cNvSpPr txBox="1"/>
          <p:nvPr/>
        </p:nvSpPr>
        <p:spPr>
          <a:xfrm rot="19025963">
            <a:off x="8939132" y="4703654"/>
            <a:ext cx="2494144" cy="830997"/>
          </a:xfrm>
          <a:custGeom>
            <a:avLst/>
            <a:gdLst>
              <a:gd name="connsiteX0" fmla="*/ 0 w 2494144"/>
              <a:gd name="connsiteY0" fmla="*/ 0 h 830997"/>
              <a:gd name="connsiteX1" fmla="*/ 548712 w 2494144"/>
              <a:gd name="connsiteY1" fmla="*/ 0 h 830997"/>
              <a:gd name="connsiteX2" fmla="*/ 1072482 w 2494144"/>
              <a:gd name="connsiteY2" fmla="*/ 0 h 830997"/>
              <a:gd name="connsiteX3" fmla="*/ 1596252 w 2494144"/>
              <a:gd name="connsiteY3" fmla="*/ 0 h 830997"/>
              <a:gd name="connsiteX4" fmla="*/ 2020257 w 2494144"/>
              <a:gd name="connsiteY4" fmla="*/ 0 h 830997"/>
              <a:gd name="connsiteX5" fmla="*/ 2494144 w 2494144"/>
              <a:gd name="connsiteY5" fmla="*/ 0 h 830997"/>
              <a:gd name="connsiteX6" fmla="*/ 2494144 w 2494144"/>
              <a:gd name="connsiteY6" fmla="*/ 423808 h 830997"/>
              <a:gd name="connsiteX7" fmla="*/ 2494144 w 2494144"/>
              <a:gd name="connsiteY7" fmla="*/ 830997 h 830997"/>
              <a:gd name="connsiteX8" fmla="*/ 1995315 w 2494144"/>
              <a:gd name="connsiteY8" fmla="*/ 830997 h 830997"/>
              <a:gd name="connsiteX9" fmla="*/ 1571311 w 2494144"/>
              <a:gd name="connsiteY9" fmla="*/ 830997 h 830997"/>
              <a:gd name="connsiteX10" fmla="*/ 1147306 w 2494144"/>
              <a:gd name="connsiteY10" fmla="*/ 830997 h 830997"/>
              <a:gd name="connsiteX11" fmla="*/ 623536 w 2494144"/>
              <a:gd name="connsiteY11" fmla="*/ 830997 h 830997"/>
              <a:gd name="connsiteX12" fmla="*/ 0 w 2494144"/>
              <a:gd name="connsiteY12" fmla="*/ 830997 h 830997"/>
              <a:gd name="connsiteX13" fmla="*/ 0 w 2494144"/>
              <a:gd name="connsiteY13" fmla="*/ 398879 h 830997"/>
              <a:gd name="connsiteX14" fmla="*/ 0 w 2494144"/>
              <a:gd name="connsiteY1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4144" h="830997" fill="none" extrusionOk="0">
                <a:moveTo>
                  <a:pt x="0" y="0"/>
                </a:moveTo>
                <a:cubicBezTo>
                  <a:pt x="255646" y="-56903"/>
                  <a:pt x="383108" y="58541"/>
                  <a:pt x="548712" y="0"/>
                </a:cubicBezTo>
                <a:cubicBezTo>
                  <a:pt x="714316" y="-58541"/>
                  <a:pt x="949889" y="2701"/>
                  <a:pt x="1072482" y="0"/>
                </a:cubicBezTo>
                <a:cubicBezTo>
                  <a:pt x="1195075" y="-2701"/>
                  <a:pt x="1453933" y="29029"/>
                  <a:pt x="1596252" y="0"/>
                </a:cubicBezTo>
                <a:cubicBezTo>
                  <a:pt x="1738571" y="-29029"/>
                  <a:pt x="1919435" y="1596"/>
                  <a:pt x="2020257" y="0"/>
                </a:cubicBezTo>
                <a:cubicBezTo>
                  <a:pt x="2121079" y="-1596"/>
                  <a:pt x="2358598" y="48606"/>
                  <a:pt x="2494144" y="0"/>
                </a:cubicBezTo>
                <a:cubicBezTo>
                  <a:pt x="2495236" y="148652"/>
                  <a:pt x="2450958" y="321199"/>
                  <a:pt x="2494144" y="423808"/>
                </a:cubicBezTo>
                <a:cubicBezTo>
                  <a:pt x="2537330" y="526417"/>
                  <a:pt x="2454393" y="679734"/>
                  <a:pt x="2494144" y="830997"/>
                </a:cubicBezTo>
                <a:cubicBezTo>
                  <a:pt x="2318476" y="888541"/>
                  <a:pt x="2218036" y="789264"/>
                  <a:pt x="1995315" y="830997"/>
                </a:cubicBezTo>
                <a:cubicBezTo>
                  <a:pt x="1772594" y="872730"/>
                  <a:pt x="1769778" y="824663"/>
                  <a:pt x="1571311" y="830997"/>
                </a:cubicBezTo>
                <a:cubicBezTo>
                  <a:pt x="1372844" y="837331"/>
                  <a:pt x="1340852" y="821112"/>
                  <a:pt x="1147306" y="830997"/>
                </a:cubicBezTo>
                <a:cubicBezTo>
                  <a:pt x="953760" y="840882"/>
                  <a:pt x="823704" y="770847"/>
                  <a:pt x="623536" y="830997"/>
                </a:cubicBezTo>
                <a:cubicBezTo>
                  <a:pt x="423368" y="891147"/>
                  <a:pt x="161452" y="812363"/>
                  <a:pt x="0" y="830997"/>
                </a:cubicBezTo>
                <a:cubicBezTo>
                  <a:pt x="-40152" y="623176"/>
                  <a:pt x="49821" y="577539"/>
                  <a:pt x="0" y="398879"/>
                </a:cubicBezTo>
                <a:cubicBezTo>
                  <a:pt x="-49821" y="220219"/>
                  <a:pt x="35026" y="105036"/>
                  <a:pt x="0" y="0"/>
                </a:cubicBezTo>
                <a:close/>
              </a:path>
              <a:path w="2494144" h="830997" stroke="0" extrusionOk="0">
                <a:moveTo>
                  <a:pt x="0" y="0"/>
                </a:moveTo>
                <a:cubicBezTo>
                  <a:pt x="184953" y="-56318"/>
                  <a:pt x="294856" y="8070"/>
                  <a:pt x="473887" y="0"/>
                </a:cubicBezTo>
                <a:cubicBezTo>
                  <a:pt x="652918" y="-8070"/>
                  <a:pt x="752925" y="19580"/>
                  <a:pt x="897892" y="0"/>
                </a:cubicBezTo>
                <a:cubicBezTo>
                  <a:pt x="1042859" y="-19580"/>
                  <a:pt x="1301097" y="35380"/>
                  <a:pt x="1446604" y="0"/>
                </a:cubicBezTo>
                <a:cubicBezTo>
                  <a:pt x="1592111" y="-35380"/>
                  <a:pt x="1763173" y="55789"/>
                  <a:pt x="1920491" y="0"/>
                </a:cubicBezTo>
                <a:cubicBezTo>
                  <a:pt x="2077809" y="-55789"/>
                  <a:pt x="2361833" y="8971"/>
                  <a:pt x="2494144" y="0"/>
                </a:cubicBezTo>
                <a:cubicBezTo>
                  <a:pt x="2521118" y="142492"/>
                  <a:pt x="2478079" y="219762"/>
                  <a:pt x="2494144" y="432118"/>
                </a:cubicBezTo>
                <a:cubicBezTo>
                  <a:pt x="2510209" y="644474"/>
                  <a:pt x="2472973" y="650782"/>
                  <a:pt x="2494144" y="830997"/>
                </a:cubicBezTo>
                <a:cubicBezTo>
                  <a:pt x="2295556" y="877103"/>
                  <a:pt x="2149516" y="830260"/>
                  <a:pt x="1995315" y="830997"/>
                </a:cubicBezTo>
                <a:cubicBezTo>
                  <a:pt x="1841114" y="831734"/>
                  <a:pt x="1759903" y="804152"/>
                  <a:pt x="1571311" y="830997"/>
                </a:cubicBezTo>
                <a:cubicBezTo>
                  <a:pt x="1382719" y="857842"/>
                  <a:pt x="1179340" y="806693"/>
                  <a:pt x="1072482" y="830997"/>
                </a:cubicBezTo>
                <a:cubicBezTo>
                  <a:pt x="965624" y="855301"/>
                  <a:pt x="722884" y="794372"/>
                  <a:pt x="573653" y="830997"/>
                </a:cubicBezTo>
                <a:cubicBezTo>
                  <a:pt x="424422" y="867622"/>
                  <a:pt x="256800" y="771287"/>
                  <a:pt x="0" y="830997"/>
                </a:cubicBezTo>
                <a:cubicBezTo>
                  <a:pt x="-21288" y="672907"/>
                  <a:pt x="41573" y="491559"/>
                  <a:pt x="0" y="398879"/>
                </a:cubicBezTo>
                <a:cubicBezTo>
                  <a:pt x="-41573" y="306199"/>
                  <a:pt x="4258" y="16679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solar axions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3333FF"/>
                </a:solidFill>
                <a:sym typeface="Wingdings" panose="05000000000000000000" pitchFamily="2" charset="2"/>
              </a:rPr>
              <a:t> this talk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87893-10DE-AC49-8861-8A0C3852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538658"/>
            <a:ext cx="4436533" cy="331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7DAB8-2A77-604E-B67B-747A41E8B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483427"/>
            <a:ext cx="4572000" cy="3374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44E3E2-4BAC-7448-855D-8457C94CEBA0}"/>
              </a:ext>
            </a:extLst>
          </p:cNvPr>
          <p:cNvSpPr/>
          <p:nvPr/>
        </p:nvSpPr>
        <p:spPr>
          <a:xfrm>
            <a:off x="1524001" y="812117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2" indent="-257162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New procedure </a:t>
            </a:r>
            <a:r>
              <a:rPr lang="en-US" dirty="0">
                <a:solidFill>
                  <a:srgbClr val="FF0000"/>
                </a:solidFill>
              </a:rPr>
              <a:t>for transient events such as axion streams or axion-mini clusters.</a:t>
            </a: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Second measurement channel is decisive for such searches.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625C1-AA83-CD48-94B9-60DE867FD75B}"/>
              </a:ext>
            </a:extLst>
          </p:cNvPr>
          <p:cNvSpPr/>
          <p:nvPr/>
        </p:nvSpPr>
        <p:spPr>
          <a:xfrm>
            <a:off x="1524002" y="1587328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Example measurement for 4.5h on 24/11/2020 (19:19 – 23:53 local time).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Fast scanning method over 42 MHz (5.3547 GHz – 5.3967 GHz).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Combined spectrum (RBW = 50Hz)  shows no lines above 5</a:t>
            </a:r>
            <a:r>
              <a:rPr lang="el-GR" dirty="0"/>
              <a:t>σ </a:t>
            </a:r>
            <a:r>
              <a:rPr lang="en-US" dirty="0"/>
              <a:t>threshold.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”</a:t>
            </a:r>
            <a:r>
              <a:rPr lang="en-US" i="1" dirty="0"/>
              <a:t>Local</a:t>
            </a:r>
            <a:r>
              <a:rPr lang="en-US" dirty="0"/>
              <a:t>” exclusion plot assuming axion streams with modest flux enhancement 10</a:t>
            </a:r>
            <a:r>
              <a:rPr lang="en-US" baseline="30000" dirty="0"/>
              <a:t>2</a:t>
            </a:r>
            <a:r>
              <a:rPr lang="en-US" dirty="0"/>
              <a:t> – 10</a:t>
            </a:r>
            <a:r>
              <a:rPr lang="en-US" baseline="30000" dirty="0"/>
              <a:t>4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Future tests with even smaller RBW including also raw IQ data in time-domain.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18A0C4-012C-EA43-912D-D8F706750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432" y="4392422"/>
            <a:ext cx="812800" cy="38946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CB11A-5AF2-184B-9F89-E027AAE6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4782-D54E-5E4A-9E6D-79AA9F05C09B}" type="slidenum">
              <a:rPr lang="en-US" smtClean="0"/>
              <a:pPr/>
              <a:t>10</a:t>
            </a:fld>
            <a:r>
              <a:rPr lang="en-US"/>
              <a:t> / 49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A99503-7423-9946-A060-FC3DDB27825B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791570"/>
          </a:xfrm>
          <a:prstGeom prst="rect">
            <a:avLst/>
          </a:prstGeom>
          <a:solidFill>
            <a:srgbClr val="C0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Streaming dark matter</a:t>
            </a:r>
          </a:p>
        </p:txBody>
      </p:sp>
      <p:sp>
        <p:nvSpPr>
          <p:cNvPr id="3" name="Rectangle 573">
            <a:extLst>
              <a:ext uri="{FF2B5EF4-FFF2-40B4-BE49-F238E27FC236}">
                <a16:creationId xmlns:a16="http://schemas.microsoft.com/office/drawing/2014/main" id="{353215F4-6A64-93C4-FACB-8B5C4B7B0B6B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C391D-5356-1255-7EF5-E81EB5D74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6FCC7-A9FD-6ABE-69BC-15F6C25ADD16}"/>
              </a:ext>
            </a:extLst>
          </p:cNvPr>
          <p:cNvSpPr txBox="1"/>
          <p:nvPr/>
        </p:nvSpPr>
        <p:spPr>
          <a:xfrm>
            <a:off x="10448386" y="454342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34A98-33D0-3A8D-EF82-7C78E66017BF}"/>
              </a:ext>
            </a:extLst>
          </p:cNvPr>
          <p:cNvSpPr txBox="1"/>
          <p:nvPr/>
        </p:nvSpPr>
        <p:spPr>
          <a:xfrm rot="19061693">
            <a:off x="10668575" y="3799290"/>
            <a:ext cx="1362937" cy="400110"/>
          </a:xfrm>
          <a:custGeom>
            <a:avLst/>
            <a:gdLst>
              <a:gd name="connsiteX0" fmla="*/ 0 w 1362937"/>
              <a:gd name="connsiteY0" fmla="*/ 0 h 400110"/>
              <a:gd name="connsiteX1" fmla="*/ 440683 w 1362937"/>
              <a:gd name="connsiteY1" fmla="*/ 0 h 400110"/>
              <a:gd name="connsiteX2" fmla="*/ 854107 w 1362937"/>
              <a:gd name="connsiteY2" fmla="*/ 0 h 400110"/>
              <a:gd name="connsiteX3" fmla="*/ 1362937 w 1362937"/>
              <a:gd name="connsiteY3" fmla="*/ 0 h 400110"/>
              <a:gd name="connsiteX4" fmla="*/ 1362937 w 1362937"/>
              <a:gd name="connsiteY4" fmla="*/ 400110 h 400110"/>
              <a:gd name="connsiteX5" fmla="*/ 935883 w 1362937"/>
              <a:gd name="connsiteY5" fmla="*/ 400110 h 400110"/>
              <a:gd name="connsiteX6" fmla="*/ 454312 w 1362937"/>
              <a:gd name="connsiteY6" fmla="*/ 400110 h 400110"/>
              <a:gd name="connsiteX7" fmla="*/ 0 w 1362937"/>
              <a:gd name="connsiteY7" fmla="*/ 400110 h 400110"/>
              <a:gd name="connsiteX8" fmla="*/ 0 w 1362937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2937" h="400110" extrusionOk="0">
                <a:moveTo>
                  <a:pt x="0" y="0"/>
                </a:moveTo>
                <a:cubicBezTo>
                  <a:pt x="209703" y="-27706"/>
                  <a:pt x="233932" y="36264"/>
                  <a:pt x="440683" y="0"/>
                </a:cubicBezTo>
                <a:cubicBezTo>
                  <a:pt x="647434" y="-36264"/>
                  <a:pt x="715181" y="8531"/>
                  <a:pt x="854107" y="0"/>
                </a:cubicBezTo>
                <a:cubicBezTo>
                  <a:pt x="993033" y="-8531"/>
                  <a:pt x="1202372" y="46661"/>
                  <a:pt x="1362937" y="0"/>
                </a:cubicBezTo>
                <a:cubicBezTo>
                  <a:pt x="1380068" y="156383"/>
                  <a:pt x="1322207" y="295265"/>
                  <a:pt x="1362937" y="400110"/>
                </a:cubicBezTo>
                <a:cubicBezTo>
                  <a:pt x="1212174" y="441355"/>
                  <a:pt x="1072239" y="390471"/>
                  <a:pt x="935883" y="400110"/>
                </a:cubicBezTo>
                <a:cubicBezTo>
                  <a:pt x="799527" y="409749"/>
                  <a:pt x="612716" y="379842"/>
                  <a:pt x="454312" y="400110"/>
                </a:cubicBezTo>
                <a:cubicBezTo>
                  <a:pt x="295908" y="420378"/>
                  <a:pt x="157351" y="376162"/>
                  <a:pt x="0" y="400110"/>
                </a:cubicBezTo>
                <a:cubicBezTo>
                  <a:pt x="-5197" y="315081"/>
                  <a:pt x="31758" y="81743"/>
                  <a:pt x="0" y="0"/>
                </a:cubicBezTo>
                <a:close/>
              </a:path>
            </a:pathLst>
          </a:custGeom>
          <a:noFill/>
          <a:ln w="444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WORK TBD</a:t>
            </a:r>
          </a:p>
        </p:txBody>
      </p:sp>
    </p:spTree>
    <p:extLst>
      <p:ext uri="{BB962C8B-B14F-4D97-AF65-F5344CB8AC3E}">
        <p14:creationId xmlns:p14="http://schemas.microsoft.com/office/powerpoint/2010/main" val="213373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003006-5E7A-E045-BFCF-A94B5919B443}"/>
              </a:ext>
            </a:extLst>
          </p:cNvPr>
          <p:cNvSpPr/>
          <p:nvPr/>
        </p:nvSpPr>
        <p:spPr>
          <a:xfrm>
            <a:off x="1524001" y="975424"/>
            <a:ext cx="4866960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57162" indent="-257162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62" indent="-25716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Data-taking time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4124 h (</a:t>
            </a:r>
            <a:r>
              <a:rPr lang="en-GB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172  d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57162" indent="-25716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Frequency range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660.15 MHz </a:t>
            </a:r>
          </a:p>
          <a:p>
            <a:pPr marL="257162" indent="-25716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‘Axion Masses’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4.77 - 5.43 GHz</a:t>
            </a:r>
          </a:p>
          <a:p>
            <a:pPr marL="257162" indent="-257162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+mj-lt"/>
              </a:rPr>
              <a:t>Data size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latin typeface="+mj-lt"/>
              </a:rPr>
              <a:t>~ 650 </a:t>
            </a:r>
            <a:r>
              <a:rPr lang="en-US" dirty="0">
                <a:latin typeface="+mj-lt"/>
              </a:rPr>
              <a:t>TB 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0B5B0-CA03-6547-AA38-9E04EF833634}"/>
              </a:ext>
            </a:extLst>
          </p:cNvPr>
          <p:cNvSpPr/>
          <p:nvPr/>
        </p:nvSpPr>
        <p:spPr>
          <a:xfrm>
            <a:off x="6027244" y="975423"/>
            <a:ext cx="464075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QUALITY CHECKS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4AF0A-041A-5841-9E6F-23C51C0F1D8D}"/>
              </a:ext>
            </a:extLst>
          </p:cNvPr>
          <p:cNvSpPr/>
          <p:nvPr/>
        </p:nvSpPr>
        <p:spPr>
          <a:xfrm>
            <a:off x="6734630" y="2117210"/>
            <a:ext cx="3299686" cy="422744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1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 discarded Files</a:t>
            </a:r>
            <a:r>
              <a:rPr lang="en-GB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1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~4.4%</a:t>
            </a:r>
            <a:r>
              <a:rPr lang="en-GB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16A07A4E-CCA3-E24E-9888-9AE1E3D91808}"/>
              </a:ext>
            </a:extLst>
          </p:cNvPr>
          <p:cNvSpPr/>
          <p:nvPr/>
        </p:nvSpPr>
        <p:spPr>
          <a:xfrm>
            <a:off x="3359341" y="2824517"/>
            <a:ext cx="598141" cy="542094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C1357-E953-1445-B3B8-1EFEDD20EA36}"/>
              </a:ext>
            </a:extLst>
          </p:cNvPr>
          <p:cNvSpPr/>
          <p:nvPr/>
        </p:nvSpPr>
        <p:spPr>
          <a:xfrm>
            <a:off x="1570245" y="3422399"/>
            <a:ext cx="4425371" cy="1065676"/>
          </a:xfrm>
          <a:custGeom>
            <a:avLst/>
            <a:gdLst>
              <a:gd name="connsiteX0" fmla="*/ 0 w 4425371"/>
              <a:gd name="connsiteY0" fmla="*/ 0 h 1065676"/>
              <a:gd name="connsiteX1" fmla="*/ 464664 w 4425371"/>
              <a:gd name="connsiteY1" fmla="*/ 0 h 1065676"/>
              <a:gd name="connsiteX2" fmla="*/ 973582 w 4425371"/>
              <a:gd name="connsiteY2" fmla="*/ 0 h 1065676"/>
              <a:gd name="connsiteX3" fmla="*/ 1438246 w 4425371"/>
              <a:gd name="connsiteY3" fmla="*/ 0 h 1065676"/>
              <a:gd name="connsiteX4" fmla="*/ 2035671 w 4425371"/>
              <a:gd name="connsiteY4" fmla="*/ 0 h 1065676"/>
              <a:gd name="connsiteX5" fmla="*/ 2588842 w 4425371"/>
              <a:gd name="connsiteY5" fmla="*/ 0 h 1065676"/>
              <a:gd name="connsiteX6" fmla="*/ 3142013 w 4425371"/>
              <a:gd name="connsiteY6" fmla="*/ 0 h 1065676"/>
              <a:gd name="connsiteX7" fmla="*/ 3783692 w 4425371"/>
              <a:gd name="connsiteY7" fmla="*/ 0 h 1065676"/>
              <a:gd name="connsiteX8" fmla="*/ 4425371 w 4425371"/>
              <a:gd name="connsiteY8" fmla="*/ 0 h 1065676"/>
              <a:gd name="connsiteX9" fmla="*/ 4425371 w 4425371"/>
              <a:gd name="connsiteY9" fmla="*/ 500868 h 1065676"/>
              <a:gd name="connsiteX10" fmla="*/ 4425371 w 4425371"/>
              <a:gd name="connsiteY10" fmla="*/ 1065676 h 1065676"/>
              <a:gd name="connsiteX11" fmla="*/ 4004961 w 4425371"/>
              <a:gd name="connsiteY11" fmla="*/ 1065676 h 1065676"/>
              <a:gd name="connsiteX12" fmla="*/ 3540297 w 4425371"/>
              <a:gd name="connsiteY12" fmla="*/ 1065676 h 1065676"/>
              <a:gd name="connsiteX13" fmla="*/ 2942872 w 4425371"/>
              <a:gd name="connsiteY13" fmla="*/ 1065676 h 1065676"/>
              <a:gd name="connsiteX14" fmla="*/ 2301193 w 4425371"/>
              <a:gd name="connsiteY14" fmla="*/ 1065676 h 1065676"/>
              <a:gd name="connsiteX15" fmla="*/ 1792275 w 4425371"/>
              <a:gd name="connsiteY15" fmla="*/ 1065676 h 1065676"/>
              <a:gd name="connsiteX16" fmla="*/ 1150596 w 4425371"/>
              <a:gd name="connsiteY16" fmla="*/ 1065676 h 1065676"/>
              <a:gd name="connsiteX17" fmla="*/ 685933 w 4425371"/>
              <a:gd name="connsiteY17" fmla="*/ 1065676 h 1065676"/>
              <a:gd name="connsiteX18" fmla="*/ 0 w 4425371"/>
              <a:gd name="connsiteY18" fmla="*/ 1065676 h 1065676"/>
              <a:gd name="connsiteX19" fmla="*/ 0 w 4425371"/>
              <a:gd name="connsiteY19" fmla="*/ 564808 h 1065676"/>
              <a:gd name="connsiteX20" fmla="*/ 0 w 4425371"/>
              <a:gd name="connsiteY20" fmla="*/ 0 h 106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5371" h="1065676" fill="none" extrusionOk="0">
                <a:moveTo>
                  <a:pt x="0" y="0"/>
                </a:moveTo>
                <a:cubicBezTo>
                  <a:pt x="182529" y="-50985"/>
                  <a:pt x="319231" y="194"/>
                  <a:pt x="464664" y="0"/>
                </a:cubicBezTo>
                <a:cubicBezTo>
                  <a:pt x="610097" y="-194"/>
                  <a:pt x="780964" y="44945"/>
                  <a:pt x="973582" y="0"/>
                </a:cubicBezTo>
                <a:cubicBezTo>
                  <a:pt x="1166200" y="-44945"/>
                  <a:pt x="1207565" y="848"/>
                  <a:pt x="1438246" y="0"/>
                </a:cubicBezTo>
                <a:cubicBezTo>
                  <a:pt x="1668927" y="-848"/>
                  <a:pt x="1845355" y="68241"/>
                  <a:pt x="2035671" y="0"/>
                </a:cubicBezTo>
                <a:cubicBezTo>
                  <a:pt x="2225988" y="-68241"/>
                  <a:pt x="2386085" y="42420"/>
                  <a:pt x="2588842" y="0"/>
                </a:cubicBezTo>
                <a:cubicBezTo>
                  <a:pt x="2791599" y="-42420"/>
                  <a:pt x="2975964" y="644"/>
                  <a:pt x="3142013" y="0"/>
                </a:cubicBezTo>
                <a:cubicBezTo>
                  <a:pt x="3308062" y="-644"/>
                  <a:pt x="3577672" y="45889"/>
                  <a:pt x="3783692" y="0"/>
                </a:cubicBezTo>
                <a:cubicBezTo>
                  <a:pt x="3989712" y="-45889"/>
                  <a:pt x="4283150" y="20020"/>
                  <a:pt x="4425371" y="0"/>
                </a:cubicBezTo>
                <a:cubicBezTo>
                  <a:pt x="4444965" y="133040"/>
                  <a:pt x="4399041" y="321857"/>
                  <a:pt x="4425371" y="500868"/>
                </a:cubicBezTo>
                <a:cubicBezTo>
                  <a:pt x="4451701" y="679879"/>
                  <a:pt x="4368090" y="850757"/>
                  <a:pt x="4425371" y="1065676"/>
                </a:cubicBezTo>
                <a:cubicBezTo>
                  <a:pt x="4239348" y="1094302"/>
                  <a:pt x="4092378" y="1016276"/>
                  <a:pt x="4004961" y="1065676"/>
                </a:cubicBezTo>
                <a:cubicBezTo>
                  <a:pt x="3917544" y="1115076"/>
                  <a:pt x="3679281" y="1039407"/>
                  <a:pt x="3540297" y="1065676"/>
                </a:cubicBezTo>
                <a:cubicBezTo>
                  <a:pt x="3401313" y="1091945"/>
                  <a:pt x="3180692" y="1003339"/>
                  <a:pt x="2942872" y="1065676"/>
                </a:cubicBezTo>
                <a:cubicBezTo>
                  <a:pt x="2705052" y="1128013"/>
                  <a:pt x="2494141" y="1014427"/>
                  <a:pt x="2301193" y="1065676"/>
                </a:cubicBezTo>
                <a:cubicBezTo>
                  <a:pt x="2108245" y="1116925"/>
                  <a:pt x="1982724" y="1033921"/>
                  <a:pt x="1792275" y="1065676"/>
                </a:cubicBezTo>
                <a:cubicBezTo>
                  <a:pt x="1601826" y="1097431"/>
                  <a:pt x="1434254" y="1023948"/>
                  <a:pt x="1150596" y="1065676"/>
                </a:cubicBezTo>
                <a:cubicBezTo>
                  <a:pt x="866938" y="1107404"/>
                  <a:pt x="864035" y="1050146"/>
                  <a:pt x="685933" y="1065676"/>
                </a:cubicBezTo>
                <a:cubicBezTo>
                  <a:pt x="507831" y="1081206"/>
                  <a:pt x="276236" y="1051271"/>
                  <a:pt x="0" y="1065676"/>
                </a:cubicBezTo>
                <a:cubicBezTo>
                  <a:pt x="-4670" y="927675"/>
                  <a:pt x="11643" y="688853"/>
                  <a:pt x="0" y="564808"/>
                </a:cubicBezTo>
                <a:cubicBezTo>
                  <a:pt x="-11643" y="440763"/>
                  <a:pt x="67" y="123971"/>
                  <a:pt x="0" y="0"/>
                </a:cubicBezTo>
                <a:close/>
              </a:path>
              <a:path w="4425371" h="1065676" stroke="0" extrusionOk="0">
                <a:moveTo>
                  <a:pt x="0" y="0"/>
                </a:moveTo>
                <a:cubicBezTo>
                  <a:pt x="178888" y="-5808"/>
                  <a:pt x="383307" y="690"/>
                  <a:pt x="508918" y="0"/>
                </a:cubicBezTo>
                <a:cubicBezTo>
                  <a:pt x="634529" y="-690"/>
                  <a:pt x="807794" y="39781"/>
                  <a:pt x="929328" y="0"/>
                </a:cubicBezTo>
                <a:cubicBezTo>
                  <a:pt x="1050862" y="-39781"/>
                  <a:pt x="1360698" y="42169"/>
                  <a:pt x="1571007" y="0"/>
                </a:cubicBezTo>
                <a:cubicBezTo>
                  <a:pt x="1781316" y="-42169"/>
                  <a:pt x="1895098" y="2556"/>
                  <a:pt x="2079924" y="0"/>
                </a:cubicBezTo>
                <a:cubicBezTo>
                  <a:pt x="2264750" y="-2556"/>
                  <a:pt x="2459463" y="16330"/>
                  <a:pt x="2588842" y="0"/>
                </a:cubicBezTo>
                <a:cubicBezTo>
                  <a:pt x="2718221" y="-16330"/>
                  <a:pt x="3053939" y="35923"/>
                  <a:pt x="3230521" y="0"/>
                </a:cubicBezTo>
                <a:cubicBezTo>
                  <a:pt x="3407103" y="-35923"/>
                  <a:pt x="3542934" y="1574"/>
                  <a:pt x="3695185" y="0"/>
                </a:cubicBezTo>
                <a:cubicBezTo>
                  <a:pt x="3847436" y="-1574"/>
                  <a:pt x="4278969" y="38745"/>
                  <a:pt x="4425371" y="0"/>
                </a:cubicBezTo>
                <a:cubicBezTo>
                  <a:pt x="4488366" y="147030"/>
                  <a:pt x="4408228" y="407998"/>
                  <a:pt x="4425371" y="554152"/>
                </a:cubicBezTo>
                <a:cubicBezTo>
                  <a:pt x="4442514" y="700306"/>
                  <a:pt x="4378650" y="903516"/>
                  <a:pt x="4425371" y="1065676"/>
                </a:cubicBezTo>
                <a:cubicBezTo>
                  <a:pt x="4292360" y="1071381"/>
                  <a:pt x="4041842" y="1060173"/>
                  <a:pt x="3872200" y="1065676"/>
                </a:cubicBezTo>
                <a:cubicBezTo>
                  <a:pt x="3702558" y="1071179"/>
                  <a:pt x="3495019" y="1046793"/>
                  <a:pt x="3363282" y="1065676"/>
                </a:cubicBezTo>
                <a:cubicBezTo>
                  <a:pt x="3231545" y="1084559"/>
                  <a:pt x="2875705" y="1012330"/>
                  <a:pt x="2721603" y="1065676"/>
                </a:cubicBezTo>
                <a:cubicBezTo>
                  <a:pt x="2567501" y="1119022"/>
                  <a:pt x="2376459" y="1025698"/>
                  <a:pt x="2079924" y="1065676"/>
                </a:cubicBezTo>
                <a:cubicBezTo>
                  <a:pt x="1783389" y="1105654"/>
                  <a:pt x="1712560" y="1039011"/>
                  <a:pt x="1615260" y="1065676"/>
                </a:cubicBezTo>
                <a:cubicBezTo>
                  <a:pt x="1517960" y="1092341"/>
                  <a:pt x="1223612" y="1020645"/>
                  <a:pt x="1062089" y="1065676"/>
                </a:cubicBezTo>
                <a:cubicBezTo>
                  <a:pt x="900566" y="1110707"/>
                  <a:pt x="412044" y="1027483"/>
                  <a:pt x="0" y="1065676"/>
                </a:cubicBezTo>
                <a:cubicBezTo>
                  <a:pt x="-5551" y="830200"/>
                  <a:pt x="37146" y="742103"/>
                  <a:pt x="0" y="532838"/>
                </a:cubicBezTo>
                <a:cubicBezTo>
                  <a:pt x="-37146" y="323573"/>
                  <a:pt x="15500" y="225889"/>
                  <a:pt x="0" y="0"/>
                </a:cubicBezTo>
                <a:close/>
              </a:path>
            </a:pathLst>
          </a:custGeom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57162" indent="-257162">
              <a:lnSpc>
                <a:spcPct val="107000"/>
              </a:lnSpc>
              <a:buClr>
                <a:srgbClr val="00FA00"/>
              </a:buCl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Phase-matching of all four cavities.</a:t>
            </a:r>
          </a:p>
          <a:p>
            <a:pPr marL="257162" indent="-257162">
              <a:lnSpc>
                <a:spcPct val="107000"/>
              </a:lnSpc>
              <a:buClr>
                <a:srgbClr val="00FA00"/>
              </a:buCl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Fast resonance scanning.</a:t>
            </a:r>
          </a:p>
          <a:p>
            <a:pPr marL="257162" indent="-257162">
              <a:lnSpc>
                <a:spcPct val="107000"/>
              </a:lnSpc>
              <a:buClr>
                <a:srgbClr val="00FA00"/>
              </a:buCl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0000"/>
                </a:solidFill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Unexplored parameter space.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EF2CE1-C5AC-1F47-8F5B-7BF865EA3950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791570"/>
          </a:xfrm>
          <a:prstGeom prst="rect">
            <a:avLst/>
          </a:prstGeom>
          <a:solidFill>
            <a:srgbClr val="C0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DATA taking Results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C04C1F9-C800-4041-862A-C14CBC4BA053}"/>
              </a:ext>
            </a:extLst>
          </p:cNvPr>
          <p:cNvSpPr/>
          <p:nvPr/>
        </p:nvSpPr>
        <p:spPr>
          <a:xfrm rot="5400000">
            <a:off x="8116642" y="1633321"/>
            <a:ext cx="461953" cy="33660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F35570-4426-F440-A6D4-68FDD069A9F4}"/>
              </a:ext>
            </a:extLst>
          </p:cNvPr>
          <p:cNvSpPr/>
          <p:nvPr/>
        </p:nvSpPr>
        <p:spPr>
          <a:xfrm>
            <a:off x="2424806" y="4837175"/>
            <a:ext cx="208467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Processing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FFT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8C094F-F387-AE42-AF6A-1EC92E3EC475}"/>
              </a:ext>
            </a:extLst>
          </p:cNvPr>
          <p:cNvSpPr/>
          <p:nvPr/>
        </p:nvSpPr>
        <p:spPr>
          <a:xfrm>
            <a:off x="1752849" y="5457181"/>
            <a:ext cx="1466617" cy="67191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Time domain</a:t>
            </a:r>
          </a:p>
          <a:p>
            <a:pPr algn="ctr">
              <a:lnSpc>
                <a:spcPct val="107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I(t), Q(t)</a:t>
            </a:r>
          </a:p>
        </p:txBody>
      </p:sp>
      <p:cxnSp>
        <p:nvCxnSpPr>
          <p:cNvPr id="18" name="Düz Ok Bağlayıcısı 23">
            <a:extLst>
              <a:ext uri="{FF2B5EF4-FFF2-40B4-BE49-F238E27FC236}">
                <a16:creationId xmlns:a16="http://schemas.microsoft.com/office/drawing/2014/main" id="{847EF464-A65B-554D-8777-5910E1329054}"/>
              </a:ext>
            </a:extLst>
          </p:cNvPr>
          <p:cNvCxnSpPr>
            <a:cxnSpLocks/>
          </p:cNvCxnSpPr>
          <p:nvPr/>
        </p:nvCxnSpPr>
        <p:spPr>
          <a:xfrm>
            <a:off x="3433981" y="5793137"/>
            <a:ext cx="4576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63725D4-1FF8-5849-AFE7-953C779DBB48}"/>
              </a:ext>
            </a:extLst>
          </p:cNvPr>
          <p:cNvSpPr/>
          <p:nvPr/>
        </p:nvSpPr>
        <p:spPr>
          <a:xfrm>
            <a:off x="4025288" y="5457181"/>
            <a:ext cx="1962762" cy="67191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Frequency domain</a:t>
            </a:r>
          </a:p>
          <a:p>
            <a:pPr algn="ctr">
              <a:lnSpc>
                <a:spcPct val="107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I(f), Q(f)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0B318E-5EF5-F445-BD2D-229AC7963D75}"/>
              </a:ext>
            </a:extLst>
          </p:cNvPr>
          <p:cNvSpPr/>
          <p:nvPr/>
        </p:nvSpPr>
        <p:spPr>
          <a:xfrm>
            <a:off x="2664935" y="6326356"/>
            <a:ext cx="1914883" cy="42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RBW = 50 Hz</a:t>
            </a:r>
          </a:p>
        </p:txBody>
      </p:sp>
      <p:sp>
        <p:nvSpPr>
          <p:cNvPr id="4" name="Rectangle 573">
            <a:extLst>
              <a:ext uri="{FF2B5EF4-FFF2-40B4-BE49-F238E27FC236}">
                <a16:creationId xmlns:a16="http://schemas.microsoft.com/office/drawing/2014/main" id="{1F31D810-0250-893A-D36E-E99DA3C836D3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11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DCB2-0DA7-8565-2088-BB343197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18D23-3317-EC9C-0DFC-70007CAF6EAD}"/>
              </a:ext>
            </a:extLst>
          </p:cNvPr>
          <p:cNvSpPr txBox="1"/>
          <p:nvPr/>
        </p:nvSpPr>
        <p:spPr>
          <a:xfrm>
            <a:off x="5597249" y="3676069"/>
            <a:ext cx="2650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sym typeface="Wingdings" panose="05000000000000000000" pitchFamily="2" charset="2"/>
              </a:rPr>
              <a:t>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FUTURE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UPGRADES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9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360218"/>
            <a:ext cx="1117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Fine-Grained Streams from Cosmological Simulations</a:t>
            </a:r>
          </a:p>
          <a:p>
            <a:r>
              <a:rPr lang="en-US" sz="3200" dirty="0"/>
              <a:t>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91" y="1302327"/>
            <a:ext cx="1109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cold nature of dark matter yields particles with nearly zero dispersions </a:t>
            </a:r>
          </a:p>
          <a:p>
            <a:r>
              <a:rPr lang="en-US" sz="2400" dirty="0"/>
              <a:t> (</a:t>
            </a:r>
            <a:r>
              <a:rPr lang="en-US" sz="2400" baseline="30000" dirty="0"/>
              <a:t> </a:t>
            </a:r>
            <a:r>
              <a:rPr lang="en-US" sz="2400" b="1" dirty="0"/>
              <a:t>~10</a:t>
            </a:r>
            <a:r>
              <a:rPr lang="en-US" sz="2400" b="1" baseline="30000" dirty="0"/>
              <a:t>-10</a:t>
            </a:r>
            <a:r>
              <a:rPr lang="en-US" sz="2400" b="1" baseline="-25000" dirty="0"/>
              <a:t> </a:t>
            </a:r>
            <a:r>
              <a:rPr lang="en-US" sz="2400" b="1" dirty="0"/>
              <a:t>c  </a:t>
            </a:r>
            <a:r>
              <a:rPr lang="en-US" sz="2400" dirty="0"/>
              <a:t>for WIMPs and </a:t>
            </a:r>
            <a:r>
              <a:rPr lang="en-US" sz="2400" b="1" dirty="0"/>
              <a:t>10</a:t>
            </a:r>
            <a:r>
              <a:rPr lang="en-US" sz="2400" b="1" baseline="30000" dirty="0"/>
              <a:t>-17 </a:t>
            </a:r>
            <a:r>
              <a:rPr lang="en-US" sz="2400" b="1" dirty="0"/>
              <a:t>c</a:t>
            </a:r>
            <a:r>
              <a:rPr lang="en-US" sz="2400" dirty="0"/>
              <a:t> for Axions)  at the last scattering</a:t>
            </a:r>
          </a:p>
          <a:p>
            <a:endParaRPr lang="en-US" sz="1050" dirty="0"/>
          </a:p>
          <a:p>
            <a:r>
              <a:rPr lang="en-US" sz="2400" dirty="0"/>
              <a:t>                                             </a:t>
            </a:r>
            <a:r>
              <a:rPr lang="en-US" sz="2400" dirty="0">
                <a:highlight>
                  <a:srgbClr val="00FF00"/>
                </a:highlight>
                <a:sym typeface="Wingdings" panose="05000000000000000000" pitchFamily="2" charset="2"/>
              </a:rPr>
              <a:t> </a:t>
            </a:r>
            <a:r>
              <a:rPr lang="en-US" sz="2400" b="1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ECHO</a:t>
            </a:r>
            <a:r>
              <a:rPr lang="en-US" sz="2400" b="1" dirty="0">
                <a:highlight>
                  <a:srgbClr val="00FF00"/>
                </a:highlight>
                <a:sym typeface="Wingdings" panose="05000000000000000000" pitchFamily="2" charset="2"/>
              </a:rPr>
              <a:t>  idea</a:t>
            </a:r>
            <a:endParaRPr lang="en-US" sz="2400" b="1" dirty="0">
              <a:highlight>
                <a:srgbClr val="00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91" y="2927523"/>
            <a:ext cx="9295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Mark Vogelsberger</a:t>
            </a:r>
            <a:r>
              <a:rPr lang="en-US" sz="2000" i="1" dirty="0"/>
              <a:t> </a:t>
            </a:r>
            <a:r>
              <a:rPr lang="en-US" sz="2000" dirty="0"/>
              <a:t>and Simon D. M. White used N-body equations of motion: </a:t>
            </a:r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C00000"/>
                </a:solidFill>
              </a:rPr>
              <a:t>The DM distribution at a typical point in the halo is described as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 superposition of many fine-grained streams with discrete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velocity distributions, each of which has a very small velocity dispersion.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1308" y="519325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Mark Vogelsberger</a:t>
            </a:r>
            <a:r>
              <a:rPr lang="en-US" sz="2000" i="1" dirty="0"/>
              <a:t> </a:t>
            </a:r>
            <a:r>
              <a:rPr lang="en-US" sz="2000" dirty="0"/>
              <a:t>and Simon D. M. White,  </a:t>
            </a:r>
          </a:p>
          <a:p>
            <a:r>
              <a:rPr lang="en-US" sz="2000" dirty="0"/>
              <a:t>Mon. Not. R. Astron. Soc. 413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400" b="1" dirty="0"/>
              <a:t>2011</a:t>
            </a:r>
            <a:r>
              <a:rPr lang="en-US" sz="2000" dirty="0"/>
              <a:t>) 1419</a:t>
            </a:r>
          </a:p>
        </p:txBody>
      </p:sp>
      <p:sp>
        <p:nvSpPr>
          <p:cNvPr id="3" name="Rectangle 573">
            <a:extLst>
              <a:ext uri="{FF2B5EF4-FFF2-40B4-BE49-F238E27FC236}">
                <a16:creationId xmlns:a16="http://schemas.microsoft.com/office/drawing/2014/main" id="{0B74735A-CCAE-CF3C-C06D-6E24DBB1D9D9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12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335A4-93BE-F866-D4F0-C15560B8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72478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A24B8A-89F9-9E00-72D5-5B91D072D96C}"/>
              </a:ext>
            </a:extLst>
          </p:cNvPr>
          <p:cNvSpPr txBox="1"/>
          <p:nvPr/>
        </p:nvSpPr>
        <p:spPr>
          <a:xfrm>
            <a:off x="3205020" y="840512"/>
            <a:ext cx="5933291" cy="40318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 solar axions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Axion theory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Sun  </a:t>
            </a:r>
            <a:r>
              <a:rPr lang="en-US" sz="25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5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</a:t>
            </a:r>
            <a:r>
              <a:rPr lang="en-US" sz="25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focusing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6098AF-2015-BC6B-4A24-2A86974D687A}"/>
              </a:ext>
            </a:extLst>
          </p:cNvPr>
          <p:cNvCxnSpPr>
            <a:cxnSpLocks/>
          </p:cNvCxnSpPr>
          <p:nvPr/>
        </p:nvCxnSpPr>
        <p:spPr>
          <a:xfrm flipV="1">
            <a:off x="6629691" y="840512"/>
            <a:ext cx="4236386" cy="16440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34FE7C-45BE-52C4-8296-278F855DFBFB}"/>
              </a:ext>
            </a:extLst>
          </p:cNvPr>
          <p:cNvSpPr txBox="1"/>
          <p:nvPr/>
        </p:nvSpPr>
        <p:spPr>
          <a:xfrm>
            <a:off x="4812149" y="2826336"/>
            <a:ext cx="41440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permanent big bang~16MK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ED5988-35AB-C275-FC3E-4D1CD08C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898" y="4076426"/>
            <a:ext cx="1781175" cy="85725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142796-433A-A710-D00A-5CB00A9A22F6}"/>
              </a:ext>
            </a:extLst>
          </p:cNvPr>
          <p:cNvSpPr/>
          <p:nvPr/>
        </p:nvSpPr>
        <p:spPr>
          <a:xfrm>
            <a:off x="9442741" y="4420472"/>
            <a:ext cx="341585" cy="2856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B4FDCE-C16A-82DB-0F78-455AC16B6753}"/>
              </a:ext>
            </a:extLst>
          </p:cNvPr>
          <p:cNvSpPr txBox="1"/>
          <p:nvPr/>
        </p:nvSpPr>
        <p:spPr>
          <a:xfrm>
            <a:off x="6881102" y="5255493"/>
            <a:ext cx="2945037" cy="4770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exo</a:t>
            </a:r>
            <a:r>
              <a:rPr lang="en-US" sz="25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-solar origin </a:t>
            </a:r>
            <a:r>
              <a:rPr lang="en-US" sz="2000" dirty="0">
                <a:solidFill>
                  <a:srgbClr val="3333FF"/>
                </a:solidFill>
                <a:sym typeface="Wingdings" panose="05000000000000000000" pitchFamily="2" charset="2"/>
              </a:rPr>
              <a:t></a:t>
            </a:r>
            <a:endParaRPr lang="en-US" sz="2500" dirty="0">
              <a:solidFill>
                <a:srgbClr val="3333FF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384E7EE-6FB7-6414-9657-84832C1A376D}"/>
              </a:ext>
            </a:extLst>
          </p:cNvPr>
          <p:cNvSpPr/>
          <p:nvPr/>
        </p:nvSpPr>
        <p:spPr>
          <a:xfrm>
            <a:off x="8192656" y="4872385"/>
            <a:ext cx="258619" cy="3831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750FF-7D0B-5230-F10A-B12D23BA7A27}"/>
              </a:ext>
            </a:extLst>
          </p:cNvPr>
          <p:cNvSpPr txBox="1"/>
          <p:nvPr/>
        </p:nvSpPr>
        <p:spPr>
          <a:xfrm>
            <a:off x="721476" y="6054364"/>
            <a:ext cx="1127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DM velocities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</a:t>
            </a:r>
            <a:r>
              <a:rPr lang="en-US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  GF within solar system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=&gt;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STREAMS</a:t>
            </a:r>
            <a:r>
              <a:rPr lang="en-US" sz="2400" b="1" dirty="0">
                <a:sym typeface="Wingdings" panose="05000000000000000000" pitchFamily="2" charset="2"/>
              </a:rPr>
              <a:t>           </a:t>
            </a:r>
            <a:r>
              <a:rPr lang="en-US" dirty="0">
                <a:sym typeface="Wingdings" panose="05000000000000000000" pitchFamily="2" charset="2"/>
              </a:rPr>
              <a:t>Dieter Hoffmann, Joachim Jacoby, K.Z,</a:t>
            </a:r>
          </a:p>
          <a:p>
            <a:r>
              <a:rPr lang="en-US" dirty="0">
                <a:sym typeface="Wingdings" panose="05000000000000000000" pitchFamily="2" charset="2"/>
              </a:rPr>
              <a:t>                 </a:t>
            </a:r>
            <a:r>
              <a:rPr lang="en-US" dirty="0" err="1">
                <a:sym typeface="Wingdings" panose="05000000000000000000" pitchFamily="2" charset="2"/>
              </a:rPr>
              <a:t>Astroparticle</a:t>
            </a:r>
            <a:r>
              <a:rPr lang="en-US" dirty="0">
                <a:sym typeface="Wingdings" panose="05000000000000000000" pitchFamily="2" charset="2"/>
              </a:rPr>
              <a:t> Phys. 20 (</a:t>
            </a:r>
            <a:r>
              <a:rPr lang="en-US" b="1" dirty="0">
                <a:sym typeface="Wingdings" panose="05000000000000000000" pitchFamily="2" charset="2"/>
              </a:rPr>
              <a:t>2003</a:t>
            </a:r>
            <a:r>
              <a:rPr lang="en-US" dirty="0">
                <a:sym typeface="Wingdings" panose="05000000000000000000" pitchFamily="2" charset="2"/>
              </a:rPr>
              <a:t>) 73; 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https://www.sciencedirect.com/science/article/pii/S0927650503001385</a:t>
            </a:r>
            <a:r>
              <a:rPr lang="en-US" dirty="0">
                <a:sym typeface="Wingdings" panose="05000000000000000000" pitchFamily="2" charset="2"/>
              </a:rPr>
              <a:t>  </a:t>
            </a:r>
            <a:endParaRPr lang="en-US" dirty="0"/>
          </a:p>
        </p:txBody>
      </p:sp>
      <p:sp>
        <p:nvSpPr>
          <p:cNvPr id="2" name="Rectangle 573">
            <a:extLst>
              <a:ext uri="{FF2B5EF4-FFF2-40B4-BE49-F238E27FC236}">
                <a16:creationId xmlns:a16="http://schemas.microsoft.com/office/drawing/2014/main" id="{14203929-7A99-0A24-29D0-BF57742A3C96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13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DAE57-870F-8841-A52A-8405698C1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561" y="6710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66971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A34C34-B7D0-A93F-1517-55F2110B5D75}"/>
              </a:ext>
            </a:extLst>
          </p:cNvPr>
          <p:cNvSpPr txBox="1"/>
          <p:nvPr/>
        </p:nvSpPr>
        <p:spPr>
          <a:xfrm>
            <a:off x="6760155" y="3435057"/>
            <a:ext cx="411163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</a:rPr>
              <a:t>Beyond initial proposal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D71F4-7231-C2AF-C5EE-E10FD640A8FF}"/>
              </a:ext>
            </a:extLst>
          </p:cNvPr>
          <p:cNvSpPr txBox="1"/>
          <p:nvPr/>
        </p:nvSpPr>
        <p:spPr>
          <a:xfrm>
            <a:off x="6834923" y="4102956"/>
            <a:ext cx="53313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highlight>
                  <a:srgbClr val="FFFF00"/>
                </a:highlight>
              </a:rPr>
              <a:t>Also:</a:t>
            </a:r>
          </a:p>
          <a:p>
            <a:endParaRPr lang="en-US" dirty="0"/>
          </a:p>
          <a:p>
            <a:r>
              <a:rPr lang="en-US" sz="2000" b="1" dirty="0" err="1">
                <a:solidFill>
                  <a:srgbClr val="C00000"/>
                </a:solidFill>
              </a:rPr>
              <a:t>XRTelescope</a:t>
            </a:r>
            <a:r>
              <a:rPr lang="en-US" dirty="0"/>
              <a:t> from DE astrophysics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astropart</a:t>
            </a:r>
            <a:r>
              <a:rPr lang="en-US" dirty="0">
                <a:sym typeface="Wingdings" panose="05000000000000000000" pitchFamily="2" charset="2"/>
              </a:rPr>
              <a:t>. Phys.</a:t>
            </a:r>
          </a:p>
          <a:p>
            <a:r>
              <a:rPr lang="en-US" dirty="0">
                <a:sym typeface="Wingdings" panose="05000000000000000000" pitchFamily="2" charset="2"/>
              </a:rPr>
              <a:t>                          </a:t>
            </a:r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Phase matched 4 cavities </a:t>
            </a:r>
            <a:r>
              <a:rPr lang="en-US" b="1" dirty="0"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 ~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∞  </a:t>
            </a:r>
            <a:r>
              <a:rPr lang="en-US" sz="2800" dirty="0">
                <a:solidFill>
                  <a:srgbClr val="3333FF"/>
                </a:solidFill>
                <a:sym typeface="Wingdings" panose="05000000000000000000" pitchFamily="2" charset="2"/>
              </a:rPr>
              <a:t>[F. Caspers]</a:t>
            </a:r>
            <a:endParaRPr lang="en-US" dirty="0">
              <a:solidFill>
                <a:srgbClr val="3333FF"/>
              </a:solidFill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~fast scanning </a:t>
            </a:r>
            <a:r>
              <a:rPr lang="en-US" dirty="0">
                <a:sym typeface="Wingdings" panose="05000000000000000000" pitchFamily="2" charset="2"/>
              </a:rPr>
              <a:t>  ~10 MHz / min (single cavity)</a:t>
            </a:r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97C036B9-738C-CA6A-2803-E89542946DA4}"/>
              </a:ext>
            </a:extLst>
          </p:cNvPr>
          <p:cNvSpPr txBox="1">
            <a:spLocks/>
          </p:cNvSpPr>
          <p:nvPr/>
        </p:nvSpPr>
        <p:spPr bwMode="auto">
          <a:xfrm>
            <a:off x="11674764" y="6464104"/>
            <a:ext cx="497335" cy="34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ts val="56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16795" indent="-160306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4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1223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22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7712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4201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10691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667180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1923669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180158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600" b="1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0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9EB2DD-D132-E0DB-8EF2-97656EC62E14}"/>
              </a:ext>
            </a:extLst>
          </p:cNvPr>
          <p:cNvGrpSpPr/>
          <p:nvPr/>
        </p:nvGrpSpPr>
        <p:grpSpPr>
          <a:xfrm>
            <a:off x="522152" y="464122"/>
            <a:ext cx="6094840" cy="4985980"/>
            <a:chOff x="993201" y="464122"/>
            <a:chExt cx="6094840" cy="49859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99AFD6-F090-7F0B-11B3-226D38CF5412}"/>
                </a:ext>
              </a:extLst>
            </p:cNvPr>
            <p:cNvSpPr txBox="1"/>
            <p:nvPr/>
          </p:nvSpPr>
          <p:spPr>
            <a:xfrm>
              <a:off x="993201" y="464122"/>
              <a:ext cx="5864106" cy="4985980"/>
            </a:xfrm>
            <a:prstGeom prst="rect">
              <a:avLst/>
            </a:prstGeom>
            <a:solidFill>
              <a:srgbClr val="66FFFF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From</a:t>
              </a:r>
              <a:r>
                <a:rPr lang="en-US" sz="4800" dirty="0"/>
                <a:t> </a:t>
              </a:r>
              <a:r>
                <a:rPr lang="en-US" sz="4800" b="1" dirty="0">
                  <a:solidFill>
                    <a:srgbClr val="FF0000"/>
                  </a:solidFill>
                </a:rPr>
                <a:t>solar axions</a:t>
              </a:r>
            </a:p>
            <a:p>
              <a:endParaRPr lang="en-US" sz="4800" dirty="0">
                <a:sym typeface="Wingdings" panose="05000000000000000000" pitchFamily="2" charset="2"/>
              </a:endParaRPr>
            </a:p>
            <a:p>
              <a:endParaRPr lang="en-US" dirty="0"/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4800" b="1" dirty="0">
                  <a:solidFill>
                    <a:srgbClr val="FF0000"/>
                  </a:solidFill>
                </a:rPr>
                <a:t>H.E. solar Axions </a:t>
              </a:r>
            </a:p>
            <a:p>
              <a:r>
                <a:rPr lang="en-US" sz="2000" b="1" dirty="0">
                  <a:solidFill>
                    <a:srgbClr val="FF0000"/>
                  </a:solidFill>
                </a:rPr>
                <a:t>  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4800" b="1" dirty="0">
                  <a:solidFill>
                    <a:srgbClr val="FF0000"/>
                  </a:solidFill>
                </a:rPr>
                <a:t>Solar Chameleons</a:t>
              </a:r>
            </a:p>
            <a:p>
              <a:pPr lvl="1"/>
              <a:endParaRPr lang="en-US" sz="2000" b="1" dirty="0">
                <a:solidFill>
                  <a:srgbClr val="FF0000"/>
                </a:solidFill>
              </a:endParaRP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4800" b="1" dirty="0">
                  <a:solidFill>
                    <a:srgbClr val="FF0000"/>
                  </a:solidFill>
                </a:rPr>
                <a:t>DM axions</a:t>
              </a:r>
            </a:p>
            <a:p>
              <a:endParaRPr 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4F4F59-905B-4AC5-7DBA-14BB13E24381}"/>
                </a:ext>
              </a:extLst>
            </p:cNvPr>
            <p:cNvGrpSpPr/>
            <p:nvPr/>
          </p:nvGrpSpPr>
          <p:grpSpPr>
            <a:xfrm>
              <a:off x="3760358" y="1345852"/>
              <a:ext cx="3327683" cy="3709882"/>
              <a:chOff x="7924800" y="1654120"/>
              <a:chExt cx="3327683" cy="3709882"/>
            </a:xfrm>
          </p:grpSpPr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C3932076-E6BF-BA85-8E99-D1561A9829B1}"/>
                  </a:ext>
                </a:extLst>
              </p:cNvPr>
              <p:cNvSpPr/>
              <p:nvPr/>
            </p:nvSpPr>
            <p:spPr>
              <a:xfrm>
                <a:off x="7924800" y="1654120"/>
                <a:ext cx="523875" cy="942975"/>
              </a:xfrm>
              <a:prstGeom prst="downArrow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CCFCBA73-F1AC-FC9D-740E-1A51B9804D2F}"/>
                  </a:ext>
                </a:extLst>
              </p:cNvPr>
              <p:cNvSpPr/>
              <p:nvPr/>
            </p:nvSpPr>
            <p:spPr>
              <a:xfrm>
                <a:off x="11004833" y="2770908"/>
                <a:ext cx="247650" cy="2593094"/>
              </a:xfrm>
              <a:prstGeom prst="rightBrace">
                <a:avLst>
                  <a:gd name="adj1" fmla="val 8333"/>
                  <a:gd name="adj2" fmla="val 5110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3A81F0B-486D-8C84-BA99-48F0DB113C18}"/>
              </a:ext>
            </a:extLst>
          </p:cNvPr>
          <p:cNvSpPr txBox="1"/>
          <p:nvPr/>
        </p:nvSpPr>
        <p:spPr>
          <a:xfrm>
            <a:off x="413143" y="28586"/>
            <a:ext cx="214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CAST  in time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D1313-2063-F36E-218A-D1C85E79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1381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Rectangle 573"/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C0DB3-925C-24D8-B4A9-8CA5C6C1726D}"/>
              </a:ext>
            </a:extLst>
          </p:cNvPr>
          <p:cNvSpPr txBox="1"/>
          <p:nvPr/>
        </p:nvSpPr>
        <p:spPr>
          <a:xfrm>
            <a:off x="3609734" y="268355"/>
            <a:ext cx="6713954" cy="1446550"/>
          </a:xfrm>
          <a:custGeom>
            <a:avLst/>
            <a:gdLst>
              <a:gd name="connsiteX0" fmla="*/ 0 w 6713954"/>
              <a:gd name="connsiteY0" fmla="*/ 0 h 1446550"/>
              <a:gd name="connsiteX1" fmla="*/ 358078 w 6713954"/>
              <a:gd name="connsiteY1" fmla="*/ 0 h 1446550"/>
              <a:gd name="connsiteX2" fmla="*/ 984713 w 6713954"/>
              <a:gd name="connsiteY2" fmla="*/ 0 h 1446550"/>
              <a:gd name="connsiteX3" fmla="*/ 1477070 w 6713954"/>
              <a:gd name="connsiteY3" fmla="*/ 0 h 1446550"/>
              <a:gd name="connsiteX4" fmla="*/ 2036566 w 6713954"/>
              <a:gd name="connsiteY4" fmla="*/ 0 h 1446550"/>
              <a:gd name="connsiteX5" fmla="*/ 2730341 w 6713954"/>
              <a:gd name="connsiteY5" fmla="*/ 0 h 1446550"/>
              <a:gd name="connsiteX6" fmla="*/ 3155558 w 6713954"/>
              <a:gd name="connsiteY6" fmla="*/ 0 h 1446550"/>
              <a:gd name="connsiteX7" fmla="*/ 3782194 w 6713954"/>
              <a:gd name="connsiteY7" fmla="*/ 0 h 1446550"/>
              <a:gd name="connsiteX8" fmla="*/ 4207411 w 6713954"/>
              <a:gd name="connsiteY8" fmla="*/ 0 h 1446550"/>
              <a:gd name="connsiteX9" fmla="*/ 4766907 w 6713954"/>
              <a:gd name="connsiteY9" fmla="*/ 0 h 1446550"/>
              <a:gd name="connsiteX10" fmla="*/ 5393543 w 6713954"/>
              <a:gd name="connsiteY10" fmla="*/ 0 h 1446550"/>
              <a:gd name="connsiteX11" fmla="*/ 5751621 w 6713954"/>
              <a:gd name="connsiteY11" fmla="*/ 0 h 1446550"/>
              <a:gd name="connsiteX12" fmla="*/ 6109698 w 6713954"/>
              <a:gd name="connsiteY12" fmla="*/ 0 h 1446550"/>
              <a:gd name="connsiteX13" fmla="*/ 6713954 w 6713954"/>
              <a:gd name="connsiteY13" fmla="*/ 0 h 1446550"/>
              <a:gd name="connsiteX14" fmla="*/ 6713954 w 6713954"/>
              <a:gd name="connsiteY14" fmla="*/ 482183 h 1446550"/>
              <a:gd name="connsiteX15" fmla="*/ 6713954 w 6713954"/>
              <a:gd name="connsiteY15" fmla="*/ 978832 h 1446550"/>
              <a:gd name="connsiteX16" fmla="*/ 6713954 w 6713954"/>
              <a:gd name="connsiteY16" fmla="*/ 1446550 h 1446550"/>
              <a:gd name="connsiteX17" fmla="*/ 6087318 w 6713954"/>
              <a:gd name="connsiteY17" fmla="*/ 1446550 h 1446550"/>
              <a:gd name="connsiteX18" fmla="*/ 5460683 w 6713954"/>
              <a:gd name="connsiteY18" fmla="*/ 1446550 h 1446550"/>
              <a:gd name="connsiteX19" fmla="*/ 4901186 w 6713954"/>
              <a:gd name="connsiteY19" fmla="*/ 1446550 h 1446550"/>
              <a:gd name="connsiteX20" fmla="*/ 4207411 w 6713954"/>
              <a:gd name="connsiteY20" fmla="*/ 1446550 h 1446550"/>
              <a:gd name="connsiteX21" fmla="*/ 3513636 w 6713954"/>
              <a:gd name="connsiteY21" fmla="*/ 1446550 h 1446550"/>
              <a:gd name="connsiteX22" fmla="*/ 2887000 w 6713954"/>
              <a:gd name="connsiteY22" fmla="*/ 1446550 h 1446550"/>
              <a:gd name="connsiteX23" fmla="*/ 2260365 w 6713954"/>
              <a:gd name="connsiteY23" fmla="*/ 1446550 h 1446550"/>
              <a:gd name="connsiteX24" fmla="*/ 1633729 w 6713954"/>
              <a:gd name="connsiteY24" fmla="*/ 1446550 h 1446550"/>
              <a:gd name="connsiteX25" fmla="*/ 1208512 w 6713954"/>
              <a:gd name="connsiteY25" fmla="*/ 1446550 h 1446550"/>
              <a:gd name="connsiteX26" fmla="*/ 514736 w 6713954"/>
              <a:gd name="connsiteY26" fmla="*/ 1446550 h 1446550"/>
              <a:gd name="connsiteX27" fmla="*/ 0 w 6713954"/>
              <a:gd name="connsiteY27" fmla="*/ 1446550 h 1446550"/>
              <a:gd name="connsiteX28" fmla="*/ 0 w 6713954"/>
              <a:gd name="connsiteY28" fmla="*/ 1007763 h 1446550"/>
              <a:gd name="connsiteX29" fmla="*/ 0 w 6713954"/>
              <a:gd name="connsiteY29" fmla="*/ 511114 h 1446550"/>
              <a:gd name="connsiteX30" fmla="*/ 0 w 6713954"/>
              <a:gd name="connsiteY30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13954" h="1446550" fill="none" extrusionOk="0">
                <a:moveTo>
                  <a:pt x="0" y="0"/>
                </a:moveTo>
                <a:cubicBezTo>
                  <a:pt x="166679" y="-2745"/>
                  <a:pt x="219063" y="38628"/>
                  <a:pt x="358078" y="0"/>
                </a:cubicBezTo>
                <a:cubicBezTo>
                  <a:pt x="497093" y="-38628"/>
                  <a:pt x="813119" y="12694"/>
                  <a:pt x="984713" y="0"/>
                </a:cubicBezTo>
                <a:cubicBezTo>
                  <a:pt x="1156308" y="-12694"/>
                  <a:pt x="1315568" y="10439"/>
                  <a:pt x="1477070" y="0"/>
                </a:cubicBezTo>
                <a:cubicBezTo>
                  <a:pt x="1638572" y="-10439"/>
                  <a:pt x="1842909" y="59131"/>
                  <a:pt x="2036566" y="0"/>
                </a:cubicBezTo>
                <a:cubicBezTo>
                  <a:pt x="2230223" y="-59131"/>
                  <a:pt x="2489847" y="74278"/>
                  <a:pt x="2730341" y="0"/>
                </a:cubicBezTo>
                <a:cubicBezTo>
                  <a:pt x="2970836" y="-74278"/>
                  <a:pt x="3062193" y="42410"/>
                  <a:pt x="3155558" y="0"/>
                </a:cubicBezTo>
                <a:cubicBezTo>
                  <a:pt x="3248923" y="-42410"/>
                  <a:pt x="3583042" y="72490"/>
                  <a:pt x="3782194" y="0"/>
                </a:cubicBezTo>
                <a:cubicBezTo>
                  <a:pt x="3981346" y="-72490"/>
                  <a:pt x="4090723" y="41662"/>
                  <a:pt x="4207411" y="0"/>
                </a:cubicBezTo>
                <a:cubicBezTo>
                  <a:pt x="4324099" y="-41662"/>
                  <a:pt x="4633601" y="25943"/>
                  <a:pt x="4766907" y="0"/>
                </a:cubicBezTo>
                <a:cubicBezTo>
                  <a:pt x="4900213" y="-25943"/>
                  <a:pt x="5215624" y="20522"/>
                  <a:pt x="5393543" y="0"/>
                </a:cubicBezTo>
                <a:cubicBezTo>
                  <a:pt x="5571462" y="-20522"/>
                  <a:pt x="5591528" y="15230"/>
                  <a:pt x="5751621" y="0"/>
                </a:cubicBezTo>
                <a:cubicBezTo>
                  <a:pt x="5911714" y="-15230"/>
                  <a:pt x="5949080" y="35852"/>
                  <a:pt x="6109698" y="0"/>
                </a:cubicBezTo>
                <a:cubicBezTo>
                  <a:pt x="6270316" y="-35852"/>
                  <a:pt x="6468840" y="61081"/>
                  <a:pt x="6713954" y="0"/>
                </a:cubicBezTo>
                <a:cubicBezTo>
                  <a:pt x="6752690" y="200958"/>
                  <a:pt x="6667510" y="248733"/>
                  <a:pt x="6713954" y="482183"/>
                </a:cubicBezTo>
                <a:cubicBezTo>
                  <a:pt x="6760398" y="715633"/>
                  <a:pt x="6674753" y="769661"/>
                  <a:pt x="6713954" y="978832"/>
                </a:cubicBezTo>
                <a:cubicBezTo>
                  <a:pt x="6753155" y="1188003"/>
                  <a:pt x="6667017" y="1349662"/>
                  <a:pt x="6713954" y="1446550"/>
                </a:cubicBezTo>
                <a:cubicBezTo>
                  <a:pt x="6415764" y="1458988"/>
                  <a:pt x="6354749" y="1425200"/>
                  <a:pt x="6087318" y="1446550"/>
                </a:cubicBezTo>
                <a:cubicBezTo>
                  <a:pt x="5819887" y="1467900"/>
                  <a:pt x="5654866" y="1385116"/>
                  <a:pt x="5460683" y="1446550"/>
                </a:cubicBezTo>
                <a:cubicBezTo>
                  <a:pt x="5266500" y="1507984"/>
                  <a:pt x="5076186" y="1387298"/>
                  <a:pt x="4901186" y="1446550"/>
                </a:cubicBezTo>
                <a:cubicBezTo>
                  <a:pt x="4726186" y="1505802"/>
                  <a:pt x="4482124" y="1417122"/>
                  <a:pt x="4207411" y="1446550"/>
                </a:cubicBezTo>
                <a:cubicBezTo>
                  <a:pt x="3932698" y="1475978"/>
                  <a:pt x="3743922" y="1424637"/>
                  <a:pt x="3513636" y="1446550"/>
                </a:cubicBezTo>
                <a:cubicBezTo>
                  <a:pt x="3283350" y="1468463"/>
                  <a:pt x="3033545" y="1399792"/>
                  <a:pt x="2887000" y="1446550"/>
                </a:cubicBezTo>
                <a:cubicBezTo>
                  <a:pt x="2740455" y="1493308"/>
                  <a:pt x="2469278" y="1374294"/>
                  <a:pt x="2260365" y="1446550"/>
                </a:cubicBezTo>
                <a:cubicBezTo>
                  <a:pt x="2051452" y="1518806"/>
                  <a:pt x="1786481" y="1435614"/>
                  <a:pt x="1633729" y="1446550"/>
                </a:cubicBezTo>
                <a:cubicBezTo>
                  <a:pt x="1480977" y="1457486"/>
                  <a:pt x="1358720" y="1440988"/>
                  <a:pt x="1208512" y="1446550"/>
                </a:cubicBezTo>
                <a:cubicBezTo>
                  <a:pt x="1058304" y="1452112"/>
                  <a:pt x="734739" y="1373922"/>
                  <a:pt x="514736" y="1446550"/>
                </a:cubicBezTo>
                <a:cubicBezTo>
                  <a:pt x="294733" y="1519178"/>
                  <a:pt x="127871" y="1431851"/>
                  <a:pt x="0" y="1446550"/>
                </a:cubicBezTo>
                <a:cubicBezTo>
                  <a:pt x="-39014" y="1308616"/>
                  <a:pt x="416" y="1117131"/>
                  <a:pt x="0" y="1007763"/>
                </a:cubicBezTo>
                <a:cubicBezTo>
                  <a:pt x="-416" y="898395"/>
                  <a:pt x="580" y="741376"/>
                  <a:pt x="0" y="511114"/>
                </a:cubicBezTo>
                <a:cubicBezTo>
                  <a:pt x="-580" y="280852"/>
                  <a:pt x="35240" y="107111"/>
                  <a:pt x="0" y="0"/>
                </a:cubicBezTo>
                <a:close/>
              </a:path>
              <a:path w="6713954" h="1446550" stroke="0" extrusionOk="0">
                <a:moveTo>
                  <a:pt x="0" y="0"/>
                </a:moveTo>
                <a:cubicBezTo>
                  <a:pt x="156796" y="-33381"/>
                  <a:pt x="302247" y="51358"/>
                  <a:pt x="492357" y="0"/>
                </a:cubicBezTo>
                <a:cubicBezTo>
                  <a:pt x="682467" y="-51358"/>
                  <a:pt x="726455" y="12379"/>
                  <a:pt x="850434" y="0"/>
                </a:cubicBezTo>
                <a:cubicBezTo>
                  <a:pt x="974413" y="-12379"/>
                  <a:pt x="1298963" y="69587"/>
                  <a:pt x="1544209" y="0"/>
                </a:cubicBezTo>
                <a:cubicBezTo>
                  <a:pt x="1789456" y="-69587"/>
                  <a:pt x="1898365" y="54902"/>
                  <a:pt x="2036566" y="0"/>
                </a:cubicBezTo>
                <a:cubicBezTo>
                  <a:pt x="2174767" y="-54902"/>
                  <a:pt x="2406461" y="56205"/>
                  <a:pt x="2528923" y="0"/>
                </a:cubicBezTo>
                <a:cubicBezTo>
                  <a:pt x="2651385" y="-56205"/>
                  <a:pt x="2936314" y="46699"/>
                  <a:pt x="3222698" y="0"/>
                </a:cubicBezTo>
                <a:cubicBezTo>
                  <a:pt x="3509082" y="-46699"/>
                  <a:pt x="3459194" y="3783"/>
                  <a:pt x="3647915" y="0"/>
                </a:cubicBezTo>
                <a:cubicBezTo>
                  <a:pt x="3836636" y="-3783"/>
                  <a:pt x="4008369" y="64140"/>
                  <a:pt x="4341690" y="0"/>
                </a:cubicBezTo>
                <a:cubicBezTo>
                  <a:pt x="4675012" y="-64140"/>
                  <a:pt x="4828507" y="28109"/>
                  <a:pt x="5035466" y="0"/>
                </a:cubicBezTo>
                <a:cubicBezTo>
                  <a:pt x="5242425" y="-28109"/>
                  <a:pt x="5482451" y="30698"/>
                  <a:pt x="5594962" y="0"/>
                </a:cubicBezTo>
                <a:cubicBezTo>
                  <a:pt x="5707473" y="-30698"/>
                  <a:pt x="6427971" y="98018"/>
                  <a:pt x="6713954" y="0"/>
                </a:cubicBezTo>
                <a:cubicBezTo>
                  <a:pt x="6764151" y="102148"/>
                  <a:pt x="6710068" y="306350"/>
                  <a:pt x="6713954" y="467718"/>
                </a:cubicBezTo>
                <a:cubicBezTo>
                  <a:pt x="6717840" y="629086"/>
                  <a:pt x="6697035" y="790329"/>
                  <a:pt x="6713954" y="906505"/>
                </a:cubicBezTo>
                <a:cubicBezTo>
                  <a:pt x="6730873" y="1022681"/>
                  <a:pt x="6683584" y="1275252"/>
                  <a:pt x="6713954" y="1446550"/>
                </a:cubicBezTo>
                <a:cubicBezTo>
                  <a:pt x="6571143" y="1452193"/>
                  <a:pt x="6299868" y="1438821"/>
                  <a:pt x="6154458" y="1446550"/>
                </a:cubicBezTo>
                <a:cubicBezTo>
                  <a:pt x="6009048" y="1454279"/>
                  <a:pt x="5823185" y="1423860"/>
                  <a:pt x="5594962" y="1446550"/>
                </a:cubicBezTo>
                <a:cubicBezTo>
                  <a:pt x="5366739" y="1469240"/>
                  <a:pt x="5102134" y="1411242"/>
                  <a:pt x="4901186" y="1446550"/>
                </a:cubicBezTo>
                <a:cubicBezTo>
                  <a:pt x="4700238" y="1481858"/>
                  <a:pt x="4599469" y="1419575"/>
                  <a:pt x="4341690" y="1446550"/>
                </a:cubicBezTo>
                <a:cubicBezTo>
                  <a:pt x="4083911" y="1473525"/>
                  <a:pt x="4072995" y="1429380"/>
                  <a:pt x="3983613" y="1446550"/>
                </a:cubicBezTo>
                <a:cubicBezTo>
                  <a:pt x="3894231" y="1463720"/>
                  <a:pt x="3695694" y="1415358"/>
                  <a:pt x="3558396" y="1446550"/>
                </a:cubicBezTo>
                <a:cubicBezTo>
                  <a:pt x="3421098" y="1477742"/>
                  <a:pt x="3131185" y="1406396"/>
                  <a:pt x="2864620" y="1446550"/>
                </a:cubicBezTo>
                <a:cubicBezTo>
                  <a:pt x="2598055" y="1486704"/>
                  <a:pt x="2499269" y="1387679"/>
                  <a:pt x="2305124" y="1446550"/>
                </a:cubicBezTo>
                <a:cubicBezTo>
                  <a:pt x="2110979" y="1505421"/>
                  <a:pt x="1985116" y="1438637"/>
                  <a:pt x="1879907" y="1446550"/>
                </a:cubicBezTo>
                <a:cubicBezTo>
                  <a:pt x="1774698" y="1454463"/>
                  <a:pt x="1485343" y="1395474"/>
                  <a:pt x="1320411" y="1446550"/>
                </a:cubicBezTo>
                <a:cubicBezTo>
                  <a:pt x="1155479" y="1497626"/>
                  <a:pt x="1079912" y="1418960"/>
                  <a:pt x="962333" y="1446550"/>
                </a:cubicBezTo>
                <a:cubicBezTo>
                  <a:pt x="844754" y="1474140"/>
                  <a:pt x="711687" y="1441712"/>
                  <a:pt x="604256" y="1446550"/>
                </a:cubicBezTo>
                <a:cubicBezTo>
                  <a:pt x="496825" y="1451388"/>
                  <a:pt x="147481" y="1424126"/>
                  <a:pt x="0" y="1446550"/>
                </a:cubicBezTo>
                <a:cubicBezTo>
                  <a:pt x="-33017" y="1318059"/>
                  <a:pt x="42641" y="1199223"/>
                  <a:pt x="0" y="993298"/>
                </a:cubicBezTo>
                <a:cubicBezTo>
                  <a:pt x="-42641" y="787373"/>
                  <a:pt x="12475" y="673421"/>
                  <a:pt x="0" y="482183"/>
                </a:cubicBezTo>
                <a:cubicBezTo>
                  <a:pt x="-12475" y="290945"/>
                  <a:pt x="7474" y="162944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 Sun’s dynamical </a:t>
            </a:r>
            <a:r>
              <a:rPr lang="en-US" sz="4400" dirty="0" err="1">
                <a:solidFill>
                  <a:srgbClr val="C00000"/>
                </a:solidFill>
              </a:rPr>
              <a:t>behaviour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</a:p>
          <a:p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</a:t>
            </a:r>
            <a:r>
              <a:rPr lang="en-US" sz="4400" dirty="0">
                <a:solidFill>
                  <a:srgbClr val="3333FF"/>
                </a:solidFill>
              </a:rPr>
              <a:t>   </a:t>
            </a:r>
            <a:r>
              <a:rPr lang="en-US" sz="4400" dirty="0">
                <a:solidFill>
                  <a:srgbClr val="3333FF"/>
                </a:solidFill>
                <a:highlight>
                  <a:srgbClr val="FFFF00"/>
                </a:highlight>
              </a:rPr>
              <a:t>a  multiple  mystery</a:t>
            </a:r>
            <a:r>
              <a:rPr lang="en-US" sz="4400" dirty="0">
                <a:solidFill>
                  <a:srgbClr val="3333FF"/>
                </a:solidFill>
              </a:rPr>
              <a:t>  </a:t>
            </a:r>
            <a:r>
              <a:rPr lang="en-US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A0355-BFBB-55C8-5141-818F1501508E}"/>
              </a:ext>
            </a:extLst>
          </p:cNvPr>
          <p:cNvSpPr txBox="1"/>
          <p:nvPr/>
        </p:nvSpPr>
        <p:spPr>
          <a:xfrm>
            <a:off x="3287440" y="3384235"/>
            <a:ext cx="7348487" cy="1308050"/>
          </a:xfrm>
          <a:custGeom>
            <a:avLst/>
            <a:gdLst>
              <a:gd name="connsiteX0" fmla="*/ 0 w 7348487"/>
              <a:gd name="connsiteY0" fmla="*/ 0 h 1308050"/>
              <a:gd name="connsiteX1" fmla="*/ 491783 w 7348487"/>
              <a:gd name="connsiteY1" fmla="*/ 0 h 1308050"/>
              <a:gd name="connsiteX2" fmla="*/ 836597 w 7348487"/>
              <a:gd name="connsiteY2" fmla="*/ 0 h 1308050"/>
              <a:gd name="connsiteX3" fmla="*/ 1548835 w 7348487"/>
              <a:gd name="connsiteY3" fmla="*/ 0 h 1308050"/>
              <a:gd name="connsiteX4" fmla="*/ 2040618 w 7348487"/>
              <a:gd name="connsiteY4" fmla="*/ 0 h 1308050"/>
              <a:gd name="connsiteX5" fmla="*/ 2532402 w 7348487"/>
              <a:gd name="connsiteY5" fmla="*/ 0 h 1308050"/>
              <a:gd name="connsiteX6" fmla="*/ 3244640 w 7348487"/>
              <a:gd name="connsiteY6" fmla="*/ 0 h 1308050"/>
              <a:gd name="connsiteX7" fmla="*/ 3662938 w 7348487"/>
              <a:gd name="connsiteY7" fmla="*/ 0 h 1308050"/>
              <a:gd name="connsiteX8" fmla="*/ 4375176 w 7348487"/>
              <a:gd name="connsiteY8" fmla="*/ 0 h 1308050"/>
              <a:gd name="connsiteX9" fmla="*/ 5087414 w 7348487"/>
              <a:gd name="connsiteY9" fmla="*/ 0 h 1308050"/>
              <a:gd name="connsiteX10" fmla="*/ 5652682 w 7348487"/>
              <a:gd name="connsiteY10" fmla="*/ 0 h 1308050"/>
              <a:gd name="connsiteX11" fmla="*/ 6364920 w 7348487"/>
              <a:gd name="connsiteY11" fmla="*/ 0 h 1308050"/>
              <a:gd name="connsiteX12" fmla="*/ 6856704 w 7348487"/>
              <a:gd name="connsiteY12" fmla="*/ 0 h 1308050"/>
              <a:gd name="connsiteX13" fmla="*/ 7348487 w 7348487"/>
              <a:gd name="connsiteY13" fmla="*/ 0 h 1308050"/>
              <a:gd name="connsiteX14" fmla="*/ 7348487 w 7348487"/>
              <a:gd name="connsiteY14" fmla="*/ 449097 h 1308050"/>
              <a:gd name="connsiteX15" fmla="*/ 7348487 w 7348487"/>
              <a:gd name="connsiteY15" fmla="*/ 885114 h 1308050"/>
              <a:gd name="connsiteX16" fmla="*/ 7348487 w 7348487"/>
              <a:gd name="connsiteY16" fmla="*/ 1308050 h 1308050"/>
              <a:gd name="connsiteX17" fmla="*/ 6709734 w 7348487"/>
              <a:gd name="connsiteY17" fmla="*/ 1308050 h 1308050"/>
              <a:gd name="connsiteX18" fmla="*/ 6144466 w 7348487"/>
              <a:gd name="connsiteY18" fmla="*/ 1308050 h 1308050"/>
              <a:gd name="connsiteX19" fmla="*/ 5799652 w 7348487"/>
              <a:gd name="connsiteY19" fmla="*/ 1308050 h 1308050"/>
              <a:gd name="connsiteX20" fmla="*/ 5381354 w 7348487"/>
              <a:gd name="connsiteY20" fmla="*/ 1308050 h 1308050"/>
              <a:gd name="connsiteX21" fmla="*/ 4669116 w 7348487"/>
              <a:gd name="connsiteY21" fmla="*/ 1308050 h 1308050"/>
              <a:gd name="connsiteX22" fmla="*/ 4103847 w 7348487"/>
              <a:gd name="connsiteY22" fmla="*/ 1308050 h 1308050"/>
              <a:gd name="connsiteX23" fmla="*/ 3685549 w 7348487"/>
              <a:gd name="connsiteY23" fmla="*/ 1308050 h 1308050"/>
              <a:gd name="connsiteX24" fmla="*/ 3120281 w 7348487"/>
              <a:gd name="connsiteY24" fmla="*/ 1308050 h 1308050"/>
              <a:gd name="connsiteX25" fmla="*/ 2775467 w 7348487"/>
              <a:gd name="connsiteY25" fmla="*/ 1308050 h 1308050"/>
              <a:gd name="connsiteX26" fmla="*/ 2430653 w 7348487"/>
              <a:gd name="connsiteY26" fmla="*/ 1308050 h 1308050"/>
              <a:gd name="connsiteX27" fmla="*/ 1865385 w 7348487"/>
              <a:gd name="connsiteY27" fmla="*/ 1308050 h 1308050"/>
              <a:gd name="connsiteX28" fmla="*/ 1447087 w 7348487"/>
              <a:gd name="connsiteY28" fmla="*/ 1308050 h 1308050"/>
              <a:gd name="connsiteX29" fmla="*/ 808334 w 7348487"/>
              <a:gd name="connsiteY29" fmla="*/ 1308050 h 1308050"/>
              <a:gd name="connsiteX30" fmla="*/ 0 w 7348487"/>
              <a:gd name="connsiteY30" fmla="*/ 1308050 h 1308050"/>
              <a:gd name="connsiteX31" fmla="*/ 0 w 7348487"/>
              <a:gd name="connsiteY31" fmla="*/ 858953 h 1308050"/>
              <a:gd name="connsiteX32" fmla="*/ 0 w 7348487"/>
              <a:gd name="connsiteY32" fmla="*/ 409856 h 1308050"/>
              <a:gd name="connsiteX33" fmla="*/ 0 w 7348487"/>
              <a:gd name="connsiteY33" fmla="*/ 0 h 13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48487" h="1308050" extrusionOk="0">
                <a:moveTo>
                  <a:pt x="0" y="0"/>
                </a:moveTo>
                <a:cubicBezTo>
                  <a:pt x="135895" y="-20651"/>
                  <a:pt x="270616" y="32655"/>
                  <a:pt x="491783" y="0"/>
                </a:cubicBezTo>
                <a:cubicBezTo>
                  <a:pt x="712950" y="-32655"/>
                  <a:pt x="726355" y="27827"/>
                  <a:pt x="836597" y="0"/>
                </a:cubicBezTo>
                <a:cubicBezTo>
                  <a:pt x="946839" y="-27827"/>
                  <a:pt x="1372715" y="63749"/>
                  <a:pt x="1548835" y="0"/>
                </a:cubicBezTo>
                <a:cubicBezTo>
                  <a:pt x="1724955" y="-63749"/>
                  <a:pt x="1805885" y="8286"/>
                  <a:pt x="2040618" y="0"/>
                </a:cubicBezTo>
                <a:cubicBezTo>
                  <a:pt x="2275351" y="-8286"/>
                  <a:pt x="2418454" y="12688"/>
                  <a:pt x="2532402" y="0"/>
                </a:cubicBezTo>
                <a:cubicBezTo>
                  <a:pt x="2646350" y="-12688"/>
                  <a:pt x="3088443" y="605"/>
                  <a:pt x="3244640" y="0"/>
                </a:cubicBezTo>
                <a:cubicBezTo>
                  <a:pt x="3400837" y="-605"/>
                  <a:pt x="3485724" y="33902"/>
                  <a:pt x="3662938" y="0"/>
                </a:cubicBezTo>
                <a:cubicBezTo>
                  <a:pt x="3840152" y="-33902"/>
                  <a:pt x="4030240" y="13939"/>
                  <a:pt x="4375176" y="0"/>
                </a:cubicBezTo>
                <a:cubicBezTo>
                  <a:pt x="4720112" y="-13939"/>
                  <a:pt x="4909546" y="85043"/>
                  <a:pt x="5087414" y="0"/>
                </a:cubicBezTo>
                <a:cubicBezTo>
                  <a:pt x="5265282" y="-85043"/>
                  <a:pt x="5455675" y="67579"/>
                  <a:pt x="5652682" y="0"/>
                </a:cubicBezTo>
                <a:cubicBezTo>
                  <a:pt x="5849689" y="-67579"/>
                  <a:pt x="6034356" y="32723"/>
                  <a:pt x="6364920" y="0"/>
                </a:cubicBezTo>
                <a:cubicBezTo>
                  <a:pt x="6695484" y="-32723"/>
                  <a:pt x="6629987" y="37476"/>
                  <a:pt x="6856704" y="0"/>
                </a:cubicBezTo>
                <a:cubicBezTo>
                  <a:pt x="7083421" y="-37476"/>
                  <a:pt x="7163980" y="12400"/>
                  <a:pt x="7348487" y="0"/>
                </a:cubicBezTo>
                <a:cubicBezTo>
                  <a:pt x="7399045" y="149233"/>
                  <a:pt x="7314228" y="308018"/>
                  <a:pt x="7348487" y="449097"/>
                </a:cubicBezTo>
                <a:cubicBezTo>
                  <a:pt x="7382746" y="590176"/>
                  <a:pt x="7323989" y="718591"/>
                  <a:pt x="7348487" y="885114"/>
                </a:cubicBezTo>
                <a:cubicBezTo>
                  <a:pt x="7372985" y="1051637"/>
                  <a:pt x="7327442" y="1115601"/>
                  <a:pt x="7348487" y="1308050"/>
                </a:cubicBezTo>
                <a:cubicBezTo>
                  <a:pt x="7174303" y="1373710"/>
                  <a:pt x="7001058" y="1259985"/>
                  <a:pt x="6709734" y="1308050"/>
                </a:cubicBezTo>
                <a:cubicBezTo>
                  <a:pt x="6418410" y="1356115"/>
                  <a:pt x="6260940" y="1283263"/>
                  <a:pt x="6144466" y="1308050"/>
                </a:cubicBezTo>
                <a:cubicBezTo>
                  <a:pt x="6027992" y="1332837"/>
                  <a:pt x="5963418" y="1278803"/>
                  <a:pt x="5799652" y="1308050"/>
                </a:cubicBezTo>
                <a:cubicBezTo>
                  <a:pt x="5635886" y="1337297"/>
                  <a:pt x="5568572" y="1262831"/>
                  <a:pt x="5381354" y="1308050"/>
                </a:cubicBezTo>
                <a:cubicBezTo>
                  <a:pt x="5194136" y="1353269"/>
                  <a:pt x="4994820" y="1297771"/>
                  <a:pt x="4669116" y="1308050"/>
                </a:cubicBezTo>
                <a:cubicBezTo>
                  <a:pt x="4343412" y="1318329"/>
                  <a:pt x="4356591" y="1252846"/>
                  <a:pt x="4103847" y="1308050"/>
                </a:cubicBezTo>
                <a:cubicBezTo>
                  <a:pt x="3851103" y="1363254"/>
                  <a:pt x="3830895" y="1291372"/>
                  <a:pt x="3685549" y="1308050"/>
                </a:cubicBezTo>
                <a:cubicBezTo>
                  <a:pt x="3540203" y="1324728"/>
                  <a:pt x="3387029" y="1266595"/>
                  <a:pt x="3120281" y="1308050"/>
                </a:cubicBezTo>
                <a:cubicBezTo>
                  <a:pt x="2853533" y="1349505"/>
                  <a:pt x="2881213" y="1295045"/>
                  <a:pt x="2775467" y="1308050"/>
                </a:cubicBezTo>
                <a:cubicBezTo>
                  <a:pt x="2669721" y="1321055"/>
                  <a:pt x="2595157" y="1307107"/>
                  <a:pt x="2430653" y="1308050"/>
                </a:cubicBezTo>
                <a:cubicBezTo>
                  <a:pt x="2266149" y="1308993"/>
                  <a:pt x="2027765" y="1281654"/>
                  <a:pt x="1865385" y="1308050"/>
                </a:cubicBezTo>
                <a:cubicBezTo>
                  <a:pt x="1703005" y="1334446"/>
                  <a:pt x="1639457" y="1265523"/>
                  <a:pt x="1447087" y="1308050"/>
                </a:cubicBezTo>
                <a:cubicBezTo>
                  <a:pt x="1254717" y="1350577"/>
                  <a:pt x="979733" y="1242928"/>
                  <a:pt x="808334" y="1308050"/>
                </a:cubicBezTo>
                <a:cubicBezTo>
                  <a:pt x="636935" y="1373172"/>
                  <a:pt x="271412" y="1233583"/>
                  <a:pt x="0" y="1308050"/>
                </a:cubicBezTo>
                <a:cubicBezTo>
                  <a:pt x="-51441" y="1208435"/>
                  <a:pt x="47857" y="964191"/>
                  <a:pt x="0" y="858953"/>
                </a:cubicBezTo>
                <a:cubicBezTo>
                  <a:pt x="-47857" y="753715"/>
                  <a:pt x="43495" y="515738"/>
                  <a:pt x="0" y="409856"/>
                </a:cubicBezTo>
                <a:cubicBezTo>
                  <a:pt x="-43495" y="303974"/>
                  <a:pt x="30908" y="853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3333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Frank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Wilczek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(CERN seminar):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“~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 on anomalies / mysteries” </a:t>
            </a:r>
            <a:endParaRPr lang="en-US" sz="2800" b="1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A23D7-3B94-2564-E80E-97BAC365A972}"/>
              </a:ext>
            </a:extLst>
          </p:cNvPr>
          <p:cNvSpPr txBox="1"/>
          <p:nvPr/>
        </p:nvSpPr>
        <p:spPr>
          <a:xfrm>
            <a:off x="2683567" y="3747054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54762-94D4-EBF0-1349-7562DBF7D302}"/>
              </a:ext>
            </a:extLst>
          </p:cNvPr>
          <p:cNvSpPr txBox="1"/>
          <p:nvPr/>
        </p:nvSpPr>
        <p:spPr>
          <a:xfrm>
            <a:off x="9512300" y="2582305"/>
            <a:ext cx="117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p.t.o.</a:t>
            </a:r>
            <a:r>
              <a:rPr lang="en-US" sz="24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FAE146-62AC-17CB-33D0-F23EFBEFAB32}"/>
              </a:ext>
            </a:extLst>
          </p:cNvPr>
          <p:cNvCxnSpPr>
            <a:stCxn id="3" idx="0"/>
            <a:endCxn id="2" idx="2"/>
          </p:cNvCxnSpPr>
          <p:nvPr/>
        </p:nvCxnSpPr>
        <p:spPr>
          <a:xfrm flipV="1">
            <a:off x="6961684" y="1714905"/>
            <a:ext cx="5027" cy="1669330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05CFD-3C13-EF8A-9F41-EC89AD1D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60" y="2929376"/>
            <a:ext cx="1556462" cy="2214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2C445-E2BA-E34C-0812-33D6A59B7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14128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3">
            <a:extLst>
              <a:ext uri="{FF2B5EF4-FFF2-40B4-BE49-F238E27FC236}">
                <a16:creationId xmlns:a16="http://schemas.microsoft.com/office/drawing/2014/main" id="{F6448D89-3756-9D53-5D81-A7F7501CC180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16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038AD-F01F-7D6D-E923-086B0BB3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8817D0-2653-6BED-B6B8-C20D473853C4}"/>
              </a:ext>
            </a:extLst>
          </p:cNvPr>
          <p:cNvGrpSpPr/>
          <p:nvPr/>
        </p:nvGrpSpPr>
        <p:grpSpPr>
          <a:xfrm>
            <a:off x="960597" y="1376220"/>
            <a:ext cx="9451690" cy="2554545"/>
            <a:chOff x="960597" y="1376220"/>
            <a:chExt cx="9451690" cy="25545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79B68F-B493-B87F-F8C8-16A0D78AAB99}"/>
                </a:ext>
              </a:extLst>
            </p:cNvPr>
            <p:cNvSpPr txBox="1"/>
            <p:nvPr/>
          </p:nvSpPr>
          <p:spPr>
            <a:xfrm>
              <a:off x="960597" y="1376220"/>
              <a:ext cx="9451690" cy="2554545"/>
            </a:xfrm>
            <a:custGeom>
              <a:avLst/>
              <a:gdLst>
                <a:gd name="connsiteX0" fmla="*/ 0 w 9451690"/>
                <a:gd name="connsiteY0" fmla="*/ 0 h 2554545"/>
                <a:gd name="connsiteX1" fmla="*/ 496214 w 9451690"/>
                <a:gd name="connsiteY1" fmla="*/ 0 h 2554545"/>
                <a:gd name="connsiteX2" fmla="*/ 803394 w 9451690"/>
                <a:gd name="connsiteY2" fmla="*/ 0 h 2554545"/>
                <a:gd name="connsiteX3" fmla="*/ 1583158 w 9451690"/>
                <a:gd name="connsiteY3" fmla="*/ 0 h 2554545"/>
                <a:gd name="connsiteX4" fmla="*/ 2079372 w 9451690"/>
                <a:gd name="connsiteY4" fmla="*/ 0 h 2554545"/>
                <a:gd name="connsiteX5" fmla="*/ 2575586 w 9451690"/>
                <a:gd name="connsiteY5" fmla="*/ 0 h 2554545"/>
                <a:gd name="connsiteX6" fmla="*/ 3355350 w 9451690"/>
                <a:gd name="connsiteY6" fmla="*/ 0 h 2554545"/>
                <a:gd name="connsiteX7" fmla="*/ 3757047 w 9451690"/>
                <a:gd name="connsiteY7" fmla="*/ 0 h 2554545"/>
                <a:gd name="connsiteX8" fmla="*/ 4536811 w 9451690"/>
                <a:gd name="connsiteY8" fmla="*/ 0 h 2554545"/>
                <a:gd name="connsiteX9" fmla="*/ 5316576 w 9451690"/>
                <a:gd name="connsiteY9" fmla="*/ 0 h 2554545"/>
                <a:gd name="connsiteX10" fmla="*/ 5907306 w 9451690"/>
                <a:gd name="connsiteY10" fmla="*/ 0 h 2554545"/>
                <a:gd name="connsiteX11" fmla="*/ 6687071 w 9451690"/>
                <a:gd name="connsiteY11" fmla="*/ 0 h 2554545"/>
                <a:gd name="connsiteX12" fmla="*/ 7183284 w 9451690"/>
                <a:gd name="connsiteY12" fmla="*/ 0 h 2554545"/>
                <a:gd name="connsiteX13" fmla="*/ 7679498 w 9451690"/>
                <a:gd name="connsiteY13" fmla="*/ 0 h 2554545"/>
                <a:gd name="connsiteX14" fmla="*/ 8364746 w 9451690"/>
                <a:gd name="connsiteY14" fmla="*/ 0 h 2554545"/>
                <a:gd name="connsiteX15" fmla="*/ 8860959 w 9451690"/>
                <a:gd name="connsiteY15" fmla="*/ 0 h 2554545"/>
                <a:gd name="connsiteX16" fmla="*/ 9451690 w 9451690"/>
                <a:gd name="connsiteY16" fmla="*/ 0 h 2554545"/>
                <a:gd name="connsiteX17" fmla="*/ 9451690 w 9451690"/>
                <a:gd name="connsiteY17" fmla="*/ 562000 h 2554545"/>
                <a:gd name="connsiteX18" fmla="*/ 9451690 w 9451690"/>
                <a:gd name="connsiteY18" fmla="*/ 1098454 h 2554545"/>
                <a:gd name="connsiteX19" fmla="*/ 9451690 w 9451690"/>
                <a:gd name="connsiteY19" fmla="*/ 1634909 h 2554545"/>
                <a:gd name="connsiteX20" fmla="*/ 9451690 w 9451690"/>
                <a:gd name="connsiteY20" fmla="*/ 2069181 h 2554545"/>
                <a:gd name="connsiteX21" fmla="*/ 9451690 w 9451690"/>
                <a:gd name="connsiteY21" fmla="*/ 2554545 h 2554545"/>
                <a:gd name="connsiteX22" fmla="*/ 8766442 w 9451690"/>
                <a:gd name="connsiteY22" fmla="*/ 2554545 h 2554545"/>
                <a:gd name="connsiteX23" fmla="*/ 8364746 w 9451690"/>
                <a:gd name="connsiteY23" fmla="*/ 2554545 h 2554545"/>
                <a:gd name="connsiteX24" fmla="*/ 7774015 w 9451690"/>
                <a:gd name="connsiteY24" fmla="*/ 2554545 h 2554545"/>
                <a:gd name="connsiteX25" fmla="*/ 7466835 w 9451690"/>
                <a:gd name="connsiteY25" fmla="*/ 2554545 h 2554545"/>
                <a:gd name="connsiteX26" fmla="*/ 7159655 w 9451690"/>
                <a:gd name="connsiteY26" fmla="*/ 2554545 h 2554545"/>
                <a:gd name="connsiteX27" fmla="*/ 6568925 w 9451690"/>
                <a:gd name="connsiteY27" fmla="*/ 2554545 h 2554545"/>
                <a:gd name="connsiteX28" fmla="*/ 6167228 w 9451690"/>
                <a:gd name="connsiteY28" fmla="*/ 2554545 h 2554545"/>
                <a:gd name="connsiteX29" fmla="*/ 5481980 w 9451690"/>
                <a:gd name="connsiteY29" fmla="*/ 2554545 h 2554545"/>
                <a:gd name="connsiteX30" fmla="*/ 5080283 w 9451690"/>
                <a:gd name="connsiteY30" fmla="*/ 2554545 h 2554545"/>
                <a:gd name="connsiteX31" fmla="*/ 4395036 w 9451690"/>
                <a:gd name="connsiteY31" fmla="*/ 2554545 h 2554545"/>
                <a:gd name="connsiteX32" fmla="*/ 4087856 w 9451690"/>
                <a:gd name="connsiteY32" fmla="*/ 2554545 h 2554545"/>
                <a:gd name="connsiteX33" fmla="*/ 3402608 w 9451690"/>
                <a:gd name="connsiteY33" fmla="*/ 2554545 h 2554545"/>
                <a:gd name="connsiteX34" fmla="*/ 3000912 w 9451690"/>
                <a:gd name="connsiteY34" fmla="*/ 2554545 h 2554545"/>
                <a:gd name="connsiteX35" fmla="*/ 2693732 w 9451690"/>
                <a:gd name="connsiteY35" fmla="*/ 2554545 h 2554545"/>
                <a:gd name="connsiteX36" fmla="*/ 2292035 w 9451690"/>
                <a:gd name="connsiteY36" fmla="*/ 2554545 h 2554545"/>
                <a:gd name="connsiteX37" fmla="*/ 1606787 w 9451690"/>
                <a:gd name="connsiteY37" fmla="*/ 2554545 h 2554545"/>
                <a:gd name="connsiteX38" fmla="*/ 1205090 w 9451690"/>
                <a:gd name="connsiteY38" fmla="*/ 2554545 h 2554545"/>
                <a:gd name="connsiteX39" fmla="*/ 897911 w 9451690"/>
                <a:gd name="connsiteY39" fmla="*/ 2554545 h 2554545"/>
                <a:gd name="connsiteX40" fmla="*/ 0 w 9451690"/>
                <a:gd name="connsiteY40" fmla="*/ 2554545 h 2554545"/>
                <a:gd name="connsiteX41" fmla="*/ 0 w 9451690"/>
                <a:gd name="connsiteY41" fmla="*/ 2069181 h 2554545"/>
                <a:gd name="connsiteX42" fmla="*/ 0 w 9451690"/>
                <a:gd name="connsiteY42" fmla="*/ 1634909 h 2554545"/>
                <a:gd name="connsiteX43" fmla="*/ 0 w 9451690"/>
                <a:gd name="connsiteY43" fmla="*/ 1124000 h 2554545"/>
                <a:gd name="connsiteX44" fmla="*/ 0 w 9451690"/>
                <a:gd name="connsiteY44" fmla="*/ 664182 h 2554545"/>
                <a:gd name="connsiteX45" fmla="*/ 0 w 9451690"/>
                <a:gd name="connsiteY45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51690" h="2554545" extrusionOk="0">
                  <a:moveTo>
                    <a:pt x="0" y="0"/>
                  </a:moveTo>
                  <a:cubicBezTo>
                    <a:pt x="208647" y="-7321"/>
                    <a:pt x="280530" y="1137"/>
                    <a:pt x="496214" y="0"/>
                  </a:cubicBezTo>
                  <a:cubicBezTo>
                    <a:pt x="711898" y="-1137"/>
                    <a:pt x="693732" y="7090"/>
                    <a:pt x="803394" y="0"/>
                  </a:cubicBezTo>
                  <a:cubicBezTo>
                    <a:pt x="913056" y="-7090"/>
                    <a:pt x="1303377" y="86299"/>
                    <a:pt x="1583158" y="0"/>
                  </a:cubicBezTo>
                  <a:cubicBezTo>
                    <a:pt x="1862939" y="-86299"/>
                    <a:pt x="1858277" y="31136"/>
                    <a:pt x="2079372" y="0"/>
                  </a:cubicBezTo>
                  <a:cubicBezTo>
                    <a:pt x="2300467" y="-31136"/>
                    <a:pt x="2340862" y="17413"/>
                    <a:pt x="2575586" y="0"/>
                  </a:cubicBezTo>
                  <a:cubicBezTo>
                    <a:pt x="2810310" y="-17413"/>
                    <a:pt x="2991435" y="71611"/>
                    <a:pt x="3355350" y="0"/>
                  </a:cubicBezTo>
                  <a:cubicBezTo>
                    <a:pt x="3719265" y="-71611"/>
                    <a:pt x="3631871" y="1603"/>
                    <a:pt x="3757047" y="0"/>
                  </a:cubicBezTo>
                  <a:cubicBezTo>
                    <a:pt x="3882223" y="-1603"/>
                    <a:pt x="4224195" y="36702"/>
                    <a:pt x="4536811" y="0"/>
                  </a:cubicBezTo>
                  <a:cubicBezTo>
                    <a:pt x="4849427" y="-36702"/>
                    <a:pt x="5081037" y="73517"/>
                    <a:pt x="5316576" y="0"/>
                  </a:cubicBezTo>
                  <a:cubicBezTo>
                    <a:pt x="5552115" y="-73517"/>
                    <a:pt x="5680561" y="13751"/>
                    <a:pt x="5907306" y="0"/>
                  </a:cubicBezTo>
                  <a:cubicBezTo>
                    <a:pt x="6134051" y="-13751"/>
                    <a:pt x="6342032" y="78811"/>
                    <a:pt x="6687071" y="0"/>
                  </a:cubicBezTo>
                  <a:cubicBezTo>
                    <a:pt x="7032110" y="-78811"/>
                    <a:pt x="6992888" y="22683"/>
                    <a:pt x="7183284" y="0"/>
                  </a:cubicBezTo>
                  <a:cubicBezTo>
                    <a:pt x="7373680" y="-22683"/>
                    <a:pt x="7558701" y="27123"/>
                    <a:pt x="7679498" y="0"/>
                  </a:cubicBezTo>
                  <a:cubicBezTo>
                    <a:pt x="7800295" y="-27123"/>
                    <a:pt x="8041901" y="26489"/>
                    <a:pt x="8364746" y="0"/>
                  </a:cubicBezTo>
                  <a:cubicBezTo>
                    <a:pt x="8687591" y="-26489"/>
                    <a:pt x="8653354" y="36809"/>
                    <a:pt x="8860959" y="0"/>
                  </a:cubicBezTo>
                  <a:cubicBezTo>
                    <a:pt x="9068564" y="-36809"/>
                    <a:pt x="9331704" y="35484"/>
                    <a:pt x="9451690" y="0"/>
                  </a:cubicBezTo>
                  <a:cubicBezTo>
                    <a:pt x="9470250" y="173544"/>
                    <a:pt x="9398801" y="315501"/>
                    <a:pt x="9451690" y="562000"/>
                  </a:cubicBezTo>
                  <a:cubicBezTo>
                    <a:pt x="9504579" y="808499"/>
                    <a:pt x="9397453" y="936314"/>
                    <a:pt x="9451690" y="1098454"/>
                  </a:cubicBezTo>
                  <a:cubicBezTo>
                    <a:pt x="9505927" y="1260594"/>
                    <a:pt x="9403811" y="1443189"/>
                    <a:pt x="9451690" y="1634909"/>
                  </a:cubicBezTo>
                  <a:cubicBezTo>
                    <a:pt x="9499569" y="1826629"/>
                    <a:pt x="9446086" y="1863272"/>
                    <a:pt x="9451690" y="2069181"/>
                  </a:cubicBezTo>
                  <a:cubicBezTo>
                    <a:pt x="9457294" y="2275090"/>
                    <a:pt x="9396500" y="2344450"/>
                    <a:pt x="9451690" y="2554545"/>
                  </a:cubicBezTo>
                  <a:cubicBezTo>
                    <a:pt x="9190169" y="2610787"/>
                    <a:pt x="8914027" y="2496498"/>
                    <a:pt x="8766442" y="2554545"/>
                  </a:cubicBezTo>
                  <a:cubicBezTo>
                    <a:pt x="8618857" y="2612592"/>
                    <a:pt x="8496445" y="2514224"/>
                    <a:pt x="8364746" y="2554545"/>
                  </a:cubicBezTo>
                  <a:cubicBezTo>
                    <a:pt x="8233047" y="2594866"/>
                    <a:pt x="8024901" y="2546340"/>
                    <a:pt x="7774015" y="2554545"/>
                  </a:cubicBezTo>
                  <a:cubicBezTo>
                    <a:pt x="7523129" y="2562750"/>
                    <a:pt x="7540963" y="2533970"/>
                    <a:pt x="7466835" y="2554545"/>
                  </a:cubicBezTo>
                  <a:cubicBezTo>
                    <a:pt x="7392707" y="2575120"/>
                    <a:pt x="7267986" y="2523308"/>
                    <a:pt x="7159655" y="2554545"/>
                  </a:cubicBezTo>
                  <a:cubicBezTo>
                    <a:pt x="7051324" y="2585782"/>
                    <a:pt x="6817703" y="2517514"/>
                    <a:pt x="6568925" y="2554545"/>
                  </a:cubicBezTo>
                  <a:cubicBezTo>
                    <a:pt x="6320147" y="2591576"/>
                    <a:pt x="6285073" y="2547829"/>
                    <a:pt x="6167228" y="2554545"/>
                  </a:cubicBezTo>
                  <a:cubicBezTo>
                    <a:pt x="6049383" y="2561261"/>
                    <a:pt x="5740203" y="2534769"/>
                    <a:pt x="5481980" y="2554545"/>
                  </a:cubicBezTo>
                  <a:cubicBezTo>
                    <a:pt x="5223757" y="2574321"/>
                    <a:pt x="5256718" y="2528166"/>
                    <a:pt x="5080283" y="2554545"/>
                  </a:cubicBezTo>
                  <a:cubicBezTo>
                    <a:pt x="4903848" y="2580924"/>
                    <a:pt x="4720639" y="2547258"/>
                    <a:pt x="4395036" y="2554545"/>
                  </a:cubicBezTo>
                  <a:cubicBezTo>
                    <a:pt x="4069433" y="2561832"/>
                    <a:pt x="4222790" y="2519975"/>
                    <a:pt x="4087856" y="2554545"/>
                  </a:cubicBezTo>
                  <a:cubicBezTo>
                    <a:pt x="3952922" y="2589115"/>
                    <a:pt x="3639926" y="2493330"/>
                    <a:pt x="3402608" y="2554545"/>
                  </a:cubicBezTo>
                  <a:cubicBezTo>
                    <a:pt x="3165290" y="2615760"/>
                    <a:pt x="3189213" y="2512440"/>
                    <a:pt x="3000912" y="2554545"/>
                  </a:cubicBezTo>
                  <a:cubicBezTo>
                    <a:pt x="2812611" y="2596650"/>
                    <a:pt x="2805593" y="2544102"/>
                    <a:pt x="2693732" y="2554545"/>
                  </a:cubicBezTo>
                  <a:cubicBezTo>
                    <a:pt x="2581871" y="2564988"/>
                    <a:pt x="2404815" y="2554126"/>
                    <a:pt x="2292035" y="2554545"/>
                  </a:cubicBezTo>
                  <a:cubicBezTo>
                    <a:pt x="2179255" y="2554964"/>
                    <a:pt x="1798697" y="2506229"/>
                    <a:pt x="1606787" y="2554545"/>
                  </a:cubicBezTo>
                  <a:cubicBezTo>
                    <a:pt x="1414877" y="2602861"/>
                    <a:pt x="1289571" y="2528756"/>
                    <a:pt x="1205090" y="2554545"/>
                  </a:cubicBezTo>
                  <a:cubicBezTo>
                    <a:pt x="1120609" y="2580334"/>
                    <a:pt x="1038265" y="2534406"/>
                    <a:pt x="897911" y="2554545"/>
                  </a:cubicBezTo>
                  <a:cubicBezTo>
                    <a:pt x="757557" y="2574684"/>
                    <a:pt x="377406" y="2527943"/>
                    <a:pt x="0" y="2554545"/>
                  </a:cubicBezTo>
                  <a:cubicBezTo>
                    <a:pt x="-54367" y="2438765"/>
                    <a:pt x="42936" y="2218936"/>
                    <a:pt x="0" y="2069181"/>
                  </a:cubicBezTo>
                  <a:cubicBezTo>
                    <a:pt x="-42936" y="1919426"/>
                    <a:pt x="4742" y="1836510"/>
                    <a:pt x="0" y="1634909"/>
                  </a:cubicBezTo>
                  <a:cubicBezTo>
                    <a:pt x="-4742" y="1433308"/>
                    <a:pt x="52589" y="1353171"/>
                    <a:pt x="0" y="1124000"/>
                  </a:cubicBezTo>
                  <a:cubicBezTo>
                    <a:pt x="-52589" y="894829"/>
                    <a:pt x="11860" y="830960"/>
                    <a:pt x="0" y="664182"/>
                  </a:cubicBezTo>
                  <a:cubicBezTo>
                    <a:pt x="-11860" y="497404"/>
                    <a:pt x="73569" y="240654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SUN:</a:t>
              </a:r>
            </a:p>
            <a:p>
              <a:endParaRPr lang="en-US" sz="3200" dirty="0"/>
            </a:p>
            <a:p>
              <a:r>
                <a:rPr lang="en-US" sz="3200" dirty="0"/>
                <a:t>Plenty of mysteries + anomalies</a:t>
              </a:r>
            </a:p>
            <a:p>
              <a:r>
                <a:rPr lang="en-US" sz="3200" dirty="0">
                  <a:solidFill>
                    <a:srgbClr val="C00000"/>
                  </a:solidFill>
                  <a:highlight>
                    <a:srgbClr val="00FF00"/>
                  </a:highlight>
                </a:rPr>
                <a:t>1 example: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/>
                <a:t>corona heating &amp; its   temperature inversion</a:t>
              </a:r>
            </a:p>
            <a:p>
              <a:r>
                <a:rPr lang="en-US" sz="3200" dirty="0"/>
                <a:t>                    </a:t>
              </a:r>
              <a:r>
                <a:rPr lang="en-US" sz="3200" dirty="0">
                  <a:solidFill>
                    <a:srgbClr val="3333FF"/>
                  </a:solidFill>
                </a:rPr>
                <a:t>1939 -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3F0B5A-B63D-0990-E9D1-4223C74E012E}"/>
                </a:ext>
              </a:extLst>
            </p:cNvPr>
            <p:cNvSpPr txBox="1"/>
            <p:nvPr/>
          </p:nvSpPr>
          <p:spPr>
            <a:xfrm rot="17898163">
              <a:off x="5837392" y="2262910"/>
              <a:ext cx="1682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unnatural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3F50C6-CB86-E146-8BED-032DC8EC9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4691" y="1985818"/>
              <a:ext cx="683491" cy="1265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71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11825" y="836712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~3000K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6081" y="836712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~6000K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0835" y="329183"/>
            <a:ext cx="6606954" cy="4527997"/>
            <a:chOff x="140765" y="108784"/>
            <a:chExt cx="5345636" cy="360824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65" y="476673"/>
              <a:ext cx="5320108" cy="3240359"/>
            </a:xfrm>
            <a:custGeom>
              <a:avLst/>
              <a:gdLst>
                <a:gd name="connsiteX0" fmla="*/ 0 w 5320108"/>
                <a:gd name="connsiteY0" fmla="*/ 0 h 3240359"/>
                <a:gd name="connsiteX1" fmla="*/ 537922 w 5320108"/>
                <a:gd name="connsiteY1" fmla="*/ 0 h 3240359"/>
                <a:gd name="connsiteX2" fmla="*/ 969442 w 5320108"/>
                <a:gd name="connsiteY2" fmla="*/ 0 h 3240359"/>
                <a:gd name="connsiteX3" fmla="*/ 1666967 w 5320108"/>
                <a:gd name="connsiteY3" fmla="*/ 0 h 3240359"/>
                <a:gd name="connsiteX4" fmla="*/ 2204889 w 5320108"/>
                <a:gd name="connsiteY4" fmla="*/ 0 h 3240359"/>
                <a:gd name="connsiteX5" fmla="*/ 2742811 w 5320108"/>
                <a:gd name="connsiteY5" fmla="*/ 0 h 3240359"/>
                <a:gd name="connsiteX6" fmla="*/ 3440337 w 5320108"/>
                <a:gd name="connsiteY6" fmla="*/ 0 h 3240359"/>
                <a:gd name="connsiteX7" fmla="*/ 3925057 w 5320108"/>
                <a:gd name="connsiteY7" fmla="*/ 0 h 3240359"/>
                <a:gd name="connsiteX8" fmla="*/ 4622583 w 5320108"/>
                <a:gd name="connsiteY8" fmla="*/ 0 h 3240359"/>
                <a:gd name="connsiteX9" fmla="*/ 5320108 w 5320108"/>
                <a:gd name="connsiteY9" fmla="*/ 0 h 3240359"/>
                <a:gd name="connsiteX10" fmla="*/ 5320108 w 5320108"/>
                <a:gd name="connsiteY10" fmla="*/ 540060 h 3240359"/>
                <a:gd name="connsiteX11" fmla="*/ 5320108 w 5320108"/>
                <a:gd name="connsiteY11" fmla="*/ 1080120 h 3240359"/>
                <a:gd name="connsiteX12" fmla="*/ 5320108 w 5320108"/>
                <a:gd name="connsiteY12" fmla="*/ 1652583 h 3240359"/>
                <a:gd name="connsiteX13" fmla="*/ 5320108 w 5320108"/>
                <a:gd name="connsiteY13" fmla="*/ 2095432 h 3240359"/>
                <a:gd name="connsiteX14" fmla="*/ 5320108 w 5320108"/>
                <a:gd name="connsiteY14" fmla="*/ 2635492 h 3240359"/>
                <a:gd name="connsiteX15" fmla="*/ 5320108 w 5320108"/>
                <a:gd name="connsiteY15" fmla="*/ 3240359 h 3240359"/>
                <a:gd name="connsiteX16" fmla="*/ 4728985 w 5320108"/>
                <a:gd name="connsiteY16" fmla="*/ 3240359 h 3240359"/>
                <a:gd name="connsiteX17" fmla="*/ 4031460 w 5320108"/>
                <a:gd name="connsiteY17" fmla="*/ 3240359 h 3240359"/>
                <a:gd name="connsiteX18" fmla="*/ 3440337 w 5320108"/>
                <a:gd name="connsiteY18" fmla="*/ 3240359 h 3240359"/>
                <a:gd name="connsiteX19" fmla="*/ 3008817 w 5320108"/>
                <a:gd name="connsiteY19" fmla="*/ 3240359 h 3240359"/>
                <a:gd name="connsiteX20" fmla="*/ 2524096 w 5320108"/>
                <a:gd name="connsiteY20" fmla="*/ 3240359 h 3240359"/>
                <a:gd name="connsiteX21" fmla="*/ 1826570 w 5320108"/>
                <a:gd name="connsiteY21" fmla="*/ 3240359 h 3240359"/>
                <a:gd name="connsiteX22" fmla="*/ 1235447 w 5320108"/>
                <a:gd name="connsiteY22" fmla="*/ 3240359 h 3240359"/>
                <a:gd name="connsiteX23" fmla="*/ 750726 w 5320108"/>
                <a:gd name="connsiteY23" fmla="*/ 3240359 h 3240359"/>
                <a:gd name="connsiteX24" fmla="*/ 0 w 5320108"/>
                <a:gd name="connsiteY24" fmla="*/ 3240359 h 3240359"/>
                <a:gd name="connsiteX25" fmla="*/ 0 w 5320108"/>
                <a:gd name="connsiteY25" fmla="*/ 2797510 h 3240359"/>
                <a:gd name="connsiteX26" fmla="*/ 0 w 5320108"/>
                <a:gd name="connsiteY26" fmla="*/ 2354661 h 3240359"/>
                <a:gd name="connsiteX27" fmla="*/ 0 w 5320108"/>
                <a:gd name="connsiteY27" fmla="*/ 1782197 h 3240359"/>
                <a:gd name="connsiteX28" fmla="*/ 0 w 5320108"/>
                <a:gd name="connsiteY28" fmla="*/ 1306945 h 3240359"/>
                <a:gd name="connsiteX29" fmla="*/ 0 w 5320108"/>
                <a:gd name="connsiteY29" fmla="*/ 702078 h 3240359"/>
                <a:gd name="connsiteX30" fmla="*/ 0 w 5320108"/>
                <a:gd name="connsiteY30" fmla="*/ 0 h 324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20108" h="3240359" extrusionOk="0">
                  <a:moveTo>
                    <a:pt x="0" y="0"/>
                  </a:moveTo>
                  <a:cubicBezTo>
                    <a:pt x="246004" y="-50526"/>
                    <a:pt x="320400" y="28366"/>
                    <a:pt x="537922" y="0"/>
                  </a:cubicBezTo>
                  <a:cubicBezTo>
                    <a:pt x="755444" y="-28366"/>
                    <a:pt x="792900" y="36761"/>
                    <a:pt x="969442" y="0"/>
                  </a:cubicBezTo>
                  <a:cubicBezTo>
                    <a:pt x="1145984" y="-36761"/>
                    <a:pt x="1516936" y="50444"/>
                    <a:pt x="1666967" y="0"/>
                  </a:cubicBezTo>
                  <a:cubicBezTo>
                    <a:pt x="1816999" y="-50444"/>
                    <a:pt x="2003799" y="38957"/>
                    <a:pt x="2204889" y="0"/>
                  </a:cubicBezTo>
                  <a:cubicBezTo>
                    <a:pt x="2405979" y="-38957"/>
                    <a:pt x="2492540" y="25917"/>
                    <a:pt x="2742811" y="0"/>
                  </a:cubicBezTo>
                  <a:cubicBezTo>
                    <a:pt x="2993082" y="-25917"/>
                    <a:pt x="3248187" y="38569"/>
                    <a:pt x="3440337" y="0"/>
                  </a:cubicBezTo>
                  <a:cubicBezTo>
                    <a:pt x="3632487" y="-38569"/>
                    <a:pt x="3808082" y="19947"/>
                    <a:pt x="3925057" y="0"/>
                  </a:cubicBezTo>
                  <a:cubicBezTo>
                    <a:pt x="4042032" y="-19947"/>
                    <a:pt x="4448202" y="30343"/>
                    <a:pt x="4622583" y="0"/>
                  </a:cubicBezTo>
                  <a:cubicBezTo>
                    <a:pt x="4796964" y="-30343"/>
                    <a:pt x="5117960" y="15505"/>
                    <a:pt x="5320108" y="0"/>
                  </a:cubicBezTo>
                  <a:cubicBezTo>
                    <a:pt x="5339240" y="180363"/>
                    <a:pt x="5261641" y="362616"/>
                    <a:pt x="5320108" y="540060"/>
                  </a:cubicBezTo>
                  <a:cubicBezTo>
                    <a:pt x="5378575" y="717504"/>
                    <a:pt x="5259575" y="812912"/>
                    <a:pt x="5320108" y="1080120"/>
                  </a:cubicBezTo>
                  <a:cubicBezTo>
                    <a:pt x="5380641" y="1347328"/>
                    <a:pt x="5286569" y="1419607"/>
                    <a:pt x="5320108" y="1652583"/>
                  </a:cubicBezTo>
                  <a:cubicBezTo>
                    <a:pt x="5353647" y="1885559"/>
                    <a:pt x="5274675" y="1974072"/>
                    <a:pt x="5320108" y="2095432"/>
                  </a:cubicBezTo>
                  <a:cubicBezTo>
                    <a:pt x="5365541" y="2216792"/>
                    <a:pt x="5293887" y="2430346"/>
                    <a:pt x="5320108" y="2635492"/>
                  </a:cubicBezTo>
                  <a:cubicBezTo>
                    <a:pt x="5346329" y="2840638"/>
                    <a:pt x="5307661" y="2953832"/>
                    <a:pt x="5320108" y="3240359"/>
                  </a:cubicBezTo>
                  <a:cubicBezTo>
                    <a:pt x="5097939" y="3255331"/>
                    <a:pt x="4967793" y="3213228"/>
                    <a:pt x="4728985" y="3240359"/>
                  </a:cubicBezTo>
                  <a:cubicBezTo>
                    <a:pt x="4490177" y="3267490"/>
                    <a:pt x="4320081" y="3209121"/>
                    <a:pt x="4031460" y="3240359"/>
                  </a:cubicBezTo>
                  <a:cubicBezTo>
                    <a:pt x="3742840" y="3271597"/>
                    <a:pt x="3561454" y="3210745"/>
                    <a:pt x="3440337" y="3240359"/>
                  </a:cubicBezTo>
                  <a:cubicBezTo>
                    <a:pt x="3319220" y="3269973"/>
                    <a:pt x="3096317" y="3205002"/>
                    <a:pt x="3008817" y="3240359"/>
                  </a:cubicBezTo>
                  <a:cubicBezTo>
                    <a:pt x="2921317" y="3275716"/>
                    <a:pt x="2638815" y="3191539"/>
                    <a:pt x="2524096" y="3240359"/>
                  </a:cubicBezTo>
                  <a:cubicBezTo>
                    <a:pt x="2409377" y="3289179"/>
                    <a:pt x="2173091" y="3175883"/>
                    <a:pt x="1826570" y="3240359"/>
                  </a:cubicBezTo>
                  <a:cubicBezTo>
                    <a:pt x="1480049" y="3304835"/>
                    <a:pt x="1456868" y="3204829"/>
                    <a:pt x="1235447" y="3240359"/>
                  </a:cubicBezTo>
                  <a:cubicBezTo>
                    <a:pt x="1014026" y="3275889"/>
                    <a:pt x="905575" y="3239593"/>
                    <a:pt x="750726" y="3240359"/>
                  </a:cubicBezTo>
                  <a:cubicBezTo>
                    <a:pt x="595877" y="3241125"/>
                    <a:pt x="265371" y="3171823"/>
                    <a:pt x="0" y="3240359"/>
                  </a:cubicBezTo>
                  <a:cubicBezTo>
                    <a:pt x="-7728" y="3081474"/>
                    <a:pt x="13868" y="2950006"/>
                    <a:pt x="0" y="2797510"/>
                  </a:cubicBezTo>
                  <a:cubicBezTo>
                    <a:pt x="-13868" y="2645014"/>
                    <a:pt x="26162" y="2494618"/>
                    <a:pt x="0" y="2354661"/>
                  </a:cubicBezTo>
                  <a:cubicBezTo>
                    <a:pt x="-26162" y="2214704"/>
                    <a:pt x="6176" y="1902237"/>
                    <a:pt x="0" y="1782197"/>
                  </a:cubicBezTo>
                  <a:cubicBezTo>
                    <a:pt x="-6176" y="1662157"/>
                    <a:pt x="38392" y="1503921"/>
                    <a:pt x="0" y="1306945"/>
                  </a:cubicBezTo>
                  <a:cubicBezTo>
                    <a:pt x="-38392" y="1109969"/>
                    <a:pt x="42937" y="905001"/>
                    <a:pt x="0" y="702078"/>
                  </a:cubicBezTo>
                  <a:cubicBezTo>
                    <a:pt x="-42937" y="499155"/>
                    <a:pt x="75019" y="14385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18452" y="108784"/>
              <a:ext cx="4767949" cy="36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</a:rPr>
                <a:t>UNIVERSE                                         SUN</a:t>
              </a:r>
              <a:endParaRPr lang="en-GB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E8DED0-0FDB-E6B7-0E84-FD0C2C79F59B}"/>
              </a:ext>
            </a:extLst>
          </p:cNvPr>
          <p:cNvSpPr txBox="1"/>
          <p:nvPr/>
        </p:nvSpPr>
        <p:spPr>
          <a:xfrm>
            <a:off x="6848739" y="2417475"/>
            <a:ext cx="5267062" cy="1508105"/>
          </a:xfrm>
          <a:custGeom>
            <a:avLst/>
            <a:gdLst>
              <a:gd name="connsiteX0" fmla="*/ 0 w 5267062"/>
              <a:gd name="connsiteY0" fmla="*/ 0 h 1508105"/>
              <a:gd name="connsiteX1" fmla="*/ 427217 w 5267062"/>
              <a:gd name="connsiteY1" fmla="*/ 0 h 1508105"/>
              <a:gd name="connsiteX2" fmla="*/ 1117788 w 5267062"/>
              <a:gd name="connsiteY2" fmla="*/ 0 h 1508105"/>
              <a:gd name="connsiteX3" fmla="*/ 1755687 w 5267062"/>
              <a:gd name="connsiteY3" fmla="*/ 0 h 1508105"/>
              <a:gd name="connsiteX4" fmla="*/ 2182905 w 5267062"/>
              <a:gd name="connsiteY4" fmla="*/ 0 h 1508105"/>
              <a:gd name="connsiteX5" fmla="*/ 2715463 w 5267062"/>
              <a:gd name="connsiteY5" fmla="*/ 0 h 1508105"/>
              <a:gd name="connsiteX6" fmla="*/ 3406033 w 5267062"/>
              <a:gd name="connsiteY6" fmla="*/ 0 h 1508105"/>
              <a:gd name="connsiteX7" fmla="*/ 3991263 w 5267062"/>
              <a:gd name="connsiteY7" fmla="*/ 0 h 1508105"/>
              <a:gd name="connsiteX8" fmla="*/ 4629162 w 5267062"/>
              <a:gd name="connsiteY8" fmla="*/ 0 h 1508105"/>
              <a:gd name="connsiteX9" fmla="*/ 5267062 w 5267062"/>
              <a:gd name="connsiteY9" fmla="*/ 0 h 1508105"/>
              <a:gd name="connsiteX10" fmla="*/ 5267062 w 5267062"/>
              <a:gd name="connsiteY10" fmla="*/ 502702 h 1508105"/>
              <a:gd name="connsiteX11" fmla="*/ 5267062 w 5267062"/>
              <a:gd name="connsiteY11" fmla="*/ 1020484 h 1508105"/>
              <a:gd name="connsiteX12" fmla="*/ 5267062 w 5267062"/>
              <a:gd name="connsiteY12" fmla="*/ 1508105 h 1508105"/>
              <a:gd name="connsiteX13" fmla="*/ 4839845 w 5267062"/>
              <a:gd name="connsiteY13" fmla="*/ 1508105 h 1508105"/>
              <a:gd name="connsiteX14" fmla="*/ 4412627 w 5267062"/>
              <a:gd name="connsiteY14" fmla="*/ 1508105 h 1508105"/>
              <a:gd name="connsiteX15" fmla="*/ 3774728 w 5267062"/>
              <a:gd name="connsiteY15" fmla="*/ 1508105 h 1508105"/>
              <a:gd name="connsiteX16" fmla="*/ 3347511 w 5267062"/>
              <a:gd name="connsiteY16" fmla="*/ 1508105 h 1508105"/>
              <a:gd name="connsiteX17" fmla="*/ 2762281 w 5267062"/>
              <a:gd name="connsiteY17" fmla="*/ 1508105 h 1508105"/>
              <a:gd name="connsiteX18" fmla="*/ 2282394 w 5267062"/>
              <a:gd name="connsiteY18" fmla="*/ 1508105 h 1508105"/>
              <a:gd name="connsiteX19" fmla="*/ 1697164 w 5267062"/>
              <a:gd name="connsiteY19" fmla="*/ 1508105 h 1508105"/>
              <a:gd name="connsiteX20" fmla="*/ 1111935 w 5267062"/>
              <a:gd name="connsiteY20" fmla="*/ 1508105 h 1508105"/>
              <a:gd name="connsiteX21" fmla="*/ 526706 w 5267062"/>
              <a:gd name="connsiteY21" fmla="*/ 1508105 h 1508105"/>
              <a:gd name="connsiteX22" fmla="*/ 0 w 5267062"/>
              <a:gd name="connsiteY22" fmla="*/ 1508105 h 1508105"/>
              <a:gd name="connsiteX23" fmla="*/ 0 w 5267062"/>
              <a:gd name="connsiteY23" fmla="*/ 1020484 h 1508105"/>
              <a:gd name="connsiteX24" fmla="*/ 0 w 5267062"/>
              <a:gd name="connsiteY24" fmla="*/ 517783 h 1508105"/>
              <a:gd name="connsiteX25" fmla="*/ 0 w 5267062"/>
              <a:gd name="connsiteY25" fmla="*/ 0 h 15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67062" h="1508105" fill="none" extrusionOk="0">
                <a:moveTo>
                  <a:pt x="0" y="0"/>
                </a:moveTo>
                <a:cubicBezTo>
                  <a:pt x="98596" y="-39585"/>
                  <a:pt x="314607" y="13134"/>
                  <a:pt x="427217" y="0"/>
                </a:cubicBezTo>
                <a:cubicBezTo>
                  <a:pt x="539827" y="-13134"/>
                  <a:pt x="783711" y="35529"/>
                  <a:pt x="1117788" y="0"/>
                </a:cubicBezTo>
                <a:cubicBezTo>
                  <a:pt x="1451865" y="-35529"/>
                  <a:pt x="1505810" y="11415"/>
                  <a:pt x="1755687" y="0"/>
                </a:cubicBezTo>
                <a:cubicBezTo>
                  <a:pt x="2005564" y="-11415"/>
                  <a:pt x="2075582" y="27217"/>
                  <a:pt x="2182905" y="0"/>
                </a:cubicBezTo>
                <a:cubicBezTo>
                  <a:pt x="2290228" y="-27217"/>
                  <a:pt x="2563846" y="2018"/>
                  <a:pt x="2715463" y="0"/>
                </a:cubicBezTo>
                <a:cubicBezTo>
                  <a:pt x="2867080" y="-2018"/>
                  <a:pt x="3211058" y="73948"/>
                  <a:pt x="3406033" y="0"/>
                </a:cubicBezTo>
                <a:cubicBezTo>
                  <a:pt x="3601008" y="-73948"/>
                  <a:pt x="3737866" y="20862"/>
                  <a:pt x="3991263" y="0"/>
                </a:cubicBezTo>
                <a:cubicBezTo>
                  <a:pt x="4244660" y="-20862"/>
                  <a:pt x="4454384" y="39906"/>
                  <a:pt x="4629162" y="0"/>
                </a:cubicBezTo>
                <a:cubicBezTo>
                  <a:pt x="4803940" y="-39906"/>
                  <a:pt x="4958799" y="16320"/>
                  <a:pt x="5267062" y="0"/>
                </a:cubicBezTo>
                <a:cubicBezTo>
                  <a:pt x="5276200" y="123354"/>
                  <a:pt x="5266223" y="256214"/>
                  <a:pt x="5267062" y="502702"/>
                </a:cubicBezTo>
                <a:cubicBezTo>
                  <a:pt x="5267901" y="749190"/>
                  <a:pt x="5234765" y="902157"/>
                  <a:pt x="5267062" y="1020484"/>
                </a:cubicBezTo>
                <a:cubicBezTo>
                  <a:pt x="5299359" y="1138811"/>
                  <a:pt x="5210481" y="1338210"/>
                  <a:pt x="5267062" y="1508105"/>
                </a:cubicBezTo>
                <a:cubicBezTo>
                  <a:pt x="5122813" y="1524687"/>
                  <a:pt x="5010991" y="1482461"/>
                  <a:pt x="4839845" y="1508105"/>
                </a:cubicBezTo>
                <a:cubicBezTo>
                  <a:pt x="4668699" y="1533749"/>
                  <a:pt x="4614530" y="1462382"/>
                  <a:pt x="4412627" y="1508105"/>
                </a:cubicBezTo>
                <a:cubicBezTo>
                  <a:pt x="4210724" y="1553828"/>
                  <a:pt x="3966858" y="1486512"/>
                  <a:pt x="3774728" y="1508105"/>
                </a:cubicBezTo>
                <a:cubicBezTo>
                  <a:pt x="3582598" y="1529698"/>
                  <a:pt x="3521945" y="1486386"/>
                  <a:pt x="3347511" y="1508105"/>
                </a:cubicBezTo>
                <a:cubicBezTo>
                  <a:pt x="3173077" y="1529824"/>
                  <a:pt x="2961451" y="1475542"/>
                  <a:pt x="2762281" y="1508105"/>
                </a:cubicBezTo>
                <a:cubicBezTo>
                  <a:pt x="2563111" y="1540668"/>
                  <a:pt x="2388918" y="1473282"/>
                  <a:pt x="2282394" y="1508105"/>
                </a:cubicBezTo>
                <a:cubicBezTo>
                  <a:pt x="2175870" y="1542928"/>
                  <a:pt x="1830908" y="1487425"/>
                  <a:pt x="1697164" y="1508105"/>
                </a:cubicBezTo>
                <a:cubicBezTo>
                  <a:pt x="1563420" y="1528785"/>
                  <a:pt x="1233294" y="1491311"/>
                  <a:pt x="1111935" y="1508105"/>
                </a:cubicBezTo>
                <a:cubicBezTo>
                  <a:pt x="990576" y="1524899"/>
                  <a:pt x="735952" y="1496365"/>
                  <a:pt x="526706" y="1508105"/>
                </a:cubicBezTo>
                <a:cubicBezTo>
                  <a:pt x="317460" y="1519845"/>
                  <a:pt x="232817" y="1479149"/>
                  <a:pt x="0" y="1508105"/>
                </a:cubicBezTo>
                <a:cubicBezTo>
                  <a:pt x="-51422" y="1402635"/>
                  <a:pt x="46160" y="1223902"/>
                  <a:pt x="0" y="1020484"/>
                </a:cubicBezTo>
                <a:cubicBezTo>
                  <a:pt x="-46160" y="817066"/>
                  <a:pt x="13146" y="647973"/>
                  <a:pt x="0" y="517783"/>
                </a:cubicBezTo>
                <a:cubicBezTo>
                  <a:pt x="-13146" y="387593"/>
                  <a:pt x="31883" y="232091"/>
                  <a:pt x="0" y="0"/>
                </a:cubicBezTo>
                <a:close/>
              </a:path>
              <a:path w="5267062" h="1508105" stroke="0" extrusionOk="0">
                <a:moveTo>
                  <a:pt x="0" y="0"/>
                </a:moveTo>
                <a:cubicBezTo>
                  <a:pt x="223721" y="-1774"/>
                  <a:pt x="318167" y="36066"/>
                  <a:pt x="532558" y="0"/>
                </a:cubicBezTo>
                <a:cubicBezTo>
                  <a:pt x="746949" y="-36066"/>
                  <a:pt x="782036" y="42769"/>
                  <a:pt x="959776" y="0"/>
                </a:cubicBezTo>
                <a:cubicBezTo>
                  <a:pt x="1137516" y="-42769"/>
                  <a:pt x="1433725" y="7810"/>
                  <a:pt x="1650346" y="0"/>
                </a:cubicBezTo>
                <a:cubicBezTo>
                  <a:pt x="1866967" y="-7810"/>
                  <a:pt x="1918088" y="17331"/>
                  <a:pt x="2182905" y="0"/>
                </a:cubicBezTo>
                <a:cubicBezTo>
                  <a:pt x="2447722" y="-17331"/>
                  <a:pt x="2587091" y="59269"/>
                  <a:pt x="2715463" y="0"/>
                </a:cubicBezTo>
                <a:cubicBezTo>
                  <a:pt x="2843835" y="-59269"/>
                  <a:pt x="3085104" y="63224"/>
                  <a:pt x="3406033" y="0"/>
                </a:cubicBezTo>
                <a:cubicBezTo>
                  <a:pt x="3726962" y="-63224"/>
                  <a:pt x="3776177" y="14844"/>
                  <a:pt x="3885921" y="0"/>
                </a:cubicBezTo>
                <a:cubicBezTo>
                  <a:pt x="3995665" y="-14844"/>
                  <a:pt x="4282539" y="70266"/>
                  <a:pt x="4576492" y="0"/>
                </a:cubicBezTo>
                <a:cubicBezTo>
                  <a:pt x="4870445" y="-70266"/>
                  <a:pt x="4925122" y="20659"/>
                  <a:pt x="5267062" y="0"/>
                </a:cubicBezTo>
                <a:cubicBezTo>
                  <a:pt x="5286163" y="129237"/>
                  <a:pt x="5264101" y="384354"/>
                  <a:pt x="5267062" y="502702"/>
                </a:cubicBezTo>
                <a:cubicBezTo>
                  <a:pt x="5270023" y="621050"/>
                  <a:pt x="5236744" y="803373"/>
                  <a:pt x="5267062" y="1005403"/>
                </a:cubicBezTo>
                <a:cubicBezTo>
                  <a:pt x="5297380" y="1207433"/>
                  <a:pt x="5251589" y="1301978"/>
                  <a:pt x="5267062" y="1508105"/>
                </a:cubicBezTo>
                <a:cubicBezTo>
                  <a:pt x="5070876" y="1508523"/>
                  <a:pt x="5035901" y="1500314"/>
                  <a:pt x="4839845" y="1508105"/>
                </a:cubicBezTo>
                <a:cubicBezTo>
                  <a:pt x="4643789" y="1515896"/>
                  <a:pt x="4417401" y="1472150"/>
                  <a:pt x="4149274" y="1508105"/>
                </a:cubicBezTo>
                <a:cubicBezTo>
                  <a:pt x="3881147" y="1544060"/>
                  <a:pt x="3878911" y="1507187"/>
                  <a:pt x="3669387" y="1508105"/>
                </a:cubicBezTo>
                <a:cubicBezTo>
                  <a:pt x="3459863" y="1509023"/>
                  <a:pt x="3254752" y="1486681"/>
                  <a:pt x="3084157" y="1508105"/>
                </a:cubicBezTo>
                <a:cubicBezTo>
                  <a:pt x="2913562" y="1529529"/>
                  <a:pt x="2537540" y="1468312"/>
                  <a:pt x="2393587" y="1508105"/>
                </a:cubicBezTo>
                <a:cubicBezTo>
                  <a:pt x="2249634" y="1547898"/>
                  <a:pt x="2014822" y="1478712"/>
                  <a:pt x="1808358" y="1508105"/>
                </a:cubicBezTo>
                <a:cubicBezTo>
                  <a:pt x="1601894" y="1537498"/>
                  <a:pt x="1477207" y="1475433"/>
                  <a:pt x="1381141" y="1508105"/>
                </a:cubicBezTo>
                <a:cubicBezTo>
                  <a:pt x="1285075" y="1540777"/>
                  <a:pt x="1005418" y="1450612"/>
                  <a:pt x="901253" y="1508105"/>
                </a:cubicBezTo>
                <a:cubicBezTo>
                  <a:pt x="797088" y="1565598"/>
                  <a:pt x="192942" y="1500553"/>
                  <a:pt x="0" y="1508105"/>
                </a:cubicBezTo>
                <a:cubicBezTo>
                  <a:pt x="-30235" y="1396412"/>
                  <a:pt x="60194" y="1173987"/>
                  <a:pt x="0" y="1005403"/>
                </a:cubicBezTo>
                <a:cubicBezTo>
                  <a:pt x="-60194" y="836819"/>
                  <a:pt x="11696" y="688650"/>
                  <a:pt x="0" y="502702"/>
                </a:cubicBezTo>
                <a:cubicBezTo>
                  <a:pt x="-11696" y="316754"/>
                  <a:pt x="48346" y="20997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thermalized after 4.5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NOT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0C583-40A4-D9CE-2E34-5A385D7C9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28899">
            <a:off x="9323308" y="4284446"/>
            <a:ext cx="1737451" cy="812678"/>
          </a:xfrm>
          <a:prstGeom prst="rect">
            <a:avLst/>
          </a:prstGeom>
        </p:spPr>
      </p:pic>
      <p:sp>
        <p:nvSpPr>
          <p:cNvPr id="3" name="Rectangle 573">
            <a:extLst>
              <a:ext uri="{FF2B5EF4-FFF2-40B4-BE49-F238E27FC236}">
                <a16:creationId xmlns:a16="http://schemas.microsoft.com/office/drawing/2014/main" id="{F4AF0E00-3229-F8D9-0B5F-E33C5ED19C69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409D2-CBA0-72DB-2312-B72622907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1027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Rectangle 573"/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ABA2C-48F2-9B0F-D832-ADC2701861EF}"/>
              </a:ext>
            </a:extLst>
          </p:cNvPr>
          <p:cNvSpPr txBox="1"/>
          <p:nvPr/>
        </p:nvSpPr>
        <p:spPr>
          <a:xfrm>
            <a:off x="288391" y="122605"/>
            <a:ext cx="9958175" cy="707886"/>
          </a:xfrm>
          <a:custGeom>
            <a:avLst/>
            <a:gdLst>
              <a:gd name="connsiteX0" fmla="*/ 0 w 9958175"/>
              <a:gd name="connsiteY0" fmla="*/ 0 h 707886"/>
              <a:gd name="connsiteX1" fmla="*/ 486193 w 9958175"/>
              <a:gd name="connsiteY1" fmla="*/ 0 h 707886"/>
              <a:gd name="connsiteX2" fmla="*/ 773223 w 9958175"/>
              <a:gd name="connsiteY2" fmla="*/ 0 h 707886"/>
              <a:gd name="connsiteX3" fmla="*/ 1558162 w 9958175"/>
              <a:gd name="connsiteY3" fmla="*/ 0 h 707886"/>
              <a:gd name="connsiteX4" fmla="*/ 2044355 w 9958175"/>
              <a:gd name="connsiteY4" fmla="*/ 0 h 707886"/>
              <a:gd name="connsiteX5" fmla="*/ 2530548 w 9958175"/>
              <a:gd name="connsiteY5" fmla="*/ 0 h 707886"/>
              <a:gd name="connsiteX6" fmla="*/ 3315486 w 9958175"/>
              <a:gd name="connsiteY6" fmla="*/ 0 h 707886"/>
              <a:gd name="connsiteX7" fmla="*/ 3702098 w 9958175"/>
              <a:gd name="connsiteY7" fmla="*/ 0 h 707886"/>
              <a:gd name="connsiteX8" fmla="*/ 4487037 w 9958175"/>
              <a:gd name="connsiteY8" fmla="*/ 0 h 707886"/>
              <a:gd name="connsiteX9" fmla="*/ 5271975 w 9958175"/>
              <a:gd name="connsiteY9" fmla="*/ 0 h 707886"/>
              <a:gd name="connsiteX10" fmla="*/ 5857750 w 9958175"/>
              <a:gd name="connsiteY10" fmla="*/ 0 h 707886"/>
              <a:gd name="connsiteX11" fmla="*/ 6642689 w 9958175"/>
              <a:gd name="connsiteY11" fmla="*/ 0 h 707886"/>
              <a:gd name="connsiteX12" fmla="*/ 7128882 w 9958175"/>
              <a:gd name="connsiteY12" fmla="*/ 0 h 707886"/>
              <a:gd name="connsiteX13" fmla="*/ 7615075 w 9958175"/>
              <a:gd name="connsiteY13" fmla="*/ 0 h 707886"/>
              <a:gd name="connsiteX14" fmla="*/ 8300432 w 9958175"/>
              <a:gd name="connsiteY14" fmla="*/ 0 h 707886"/>
              <a:gd name="connsiteX15" fmla="*/ 8786625 w 9958175"/>
              <a:gd name="connsiteY15" fmla="*/ 0 h 707886"/>
              <a:gd name="connsiteX16" fmla="*/ 9958175 w 9958175"/>
              <a:gd name="connsiteY16" fmla="*/ 0 h 707886"/>
              <a:gd name="connsiteX17" fmla="*/ 9958175 w 9958175"/>
              <a:gd name="connsiteY17" fmla="*/ 368101 h 707886"/>
              <a:gd name="connsiteX18" fmla="*/ 9958175 w 9958175"/>
              <a:gd name="connsiteY18" fmla="*/ 707886 h 707886"/>
              <a:gd name="connsiteX19" fmla="*/ 9272818 w 9958175"/>
              <a:gd name="connsiteY19" fmla="*/ 707886 h 707886"/>
              <a:gd name="connsiteX20" fmla="*/ 8886207 w 9958175"/>
              <a:gd name="connsiteY20" fmla="*/ 707886 h 707886"/>
              <a:gd name="connsiteX21" fmla="*/ 8101268 w 9958175"/>
              <a:gd name="connsiteY21" fmla="*/ 707886 h 707886"/>
              <a:gd name="connsiteX22" fmla="*/ 7515493 w 9958175"/>
              <a:gd name="connsiteY22" fmla="*/ 707886 h 707886"/>
              <a:gd name="connsiteX23" fmla="*/ 7128882 w 9958175"/>
              <a:gd name="connsiteY23" fmla="*/ 707886 h 707886"/>
              <a:gd name="connsiteX24" fmla="*/ 6543107 w 9958175"/>
              <a:gd name="connsiteY24" fmla="*/ 707886 h 707886"/>
              <a:gd name="connsiteX25" fmla="*/ 6256077 w 9958175"/>
              <a:gd name="connsiteY25" fmla="*/ 707886 h 707886"/>
              <a:gd name="connsiteX26" fmla="*/ 5969047 w 9958175"/>
              <a:gd name="connsiteY26" fmla="*/ 707886 h 707886"/>
              <a:gd name="connsiteX27" fmla="*/ 5383272 w 9958175"/>
              <a:gd name="connsiteY27" fmla="*/ 707886 h 707886"/>
              <a:gd name="connsiteX28" fmla="*/ 4996661 w 9958175"/>
              <a:gd name="connsiteY28" fmla="*/ 707886 h 707886"/>
              <a:gd name="connsiteX29" fmla="*/ 4311304 w 9958175"/>
              <a:gd name="connsiteY29" fmla="*/ 707886 h 707886"/>
              <a:gd name="connsiteX30" fmla="*/ 3924693 w 9958175"/>
              <a:gd name="connsiteY30" fmla="*/ 707886 h 707886"/>
              <a:gd name="connsiteX31" fmla="*/ 3239336 w 9958175"/>
              <a:gd name="connsiteY31" fmla="*/ 707886 h 707886"/>
              <a:gd name="connsiteX32" fmla="*/ 2952306 w 9958175"/>
              <a:gd name="connsiteY32" fmla="*/ 707886 h 707886"/>
              <a:gd name="connsiteX33" fmla="*/ 2266949 w 9958175"/>
              <a:gd name="connsiteY33" fmla="*/ 707886 h 707886"/>
              <a:gd name="connsiteX34" fmla="*/ 1880338 w 9958175"/>
              <a:gd name="connsiteY34" fmla="*/ 707886 h 707886"/>
              <a:gd name="connsiteX35" fmla="*/ 1593308 w 9958175"/>
              <a:gd name="connsiteY35" fmla="*/ 707886 h 707886"/>
              <a:gd name="connsiteX36" fmla="*/ 1206697 w 9958175"/>
              <a:gd name="connsiteY36" fmla="*/ 707886 h 707886"/>
              <a:gd name="connsiteX37" fmla="*/ 521340 w 9958175"/>
              <a:gd name="connsiteY37" fmla="*/ 707886 h 707886"/>
              <a:gd name="connsiteX38" fmla="*/ 0 w 9958175"/>
              <a:gd name="connsiteY38" fmla="*/ 707886 h 707886"/>
              <a:gd name="connsiteX39" fmla="*/ 0 w 9958175"/>
              <a:gd name="connsiteY39" fmla="*/ 375180 h 707886"/>
              <a:gd name="connsiteX40" fmla="*/ 0 w 9958175"/>
              <a:gd name="connsiteY4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958175" h="707886" extrusionOk="0">
                <a:moveTo>
                  <a:pt x="0" y="0"/>
                </a:moveTo>
                <a:cubicBezTo>
                  <a:pt x="168853" y="-13233"/>
                  <a:pt x="284613" y="7663"/>
                  <a:pt x="486193" y="0"/>
                </a:cubicBezTo>
                <a:cubicBezTo>
                  <a:pt x="687773" y="-7663"/>
                  <a:pt x="698441" y="24073"/>
                  <a:pt x="773223" y="0"/>
                </a:cubicBezTo>
                <a:cubicBezTo>
                  <a:pt x="848005" y="-24073"/>
                  <a:pt x="1243543" y="67848"/>
                  <a:pt x="1558162" y="0"/>
                </a:cubicBezTo>
                <a:cubicBezTo>
                  <a:pt x="1872781" y="-67848"/>
                  <a:pt x="1940966" y="13015"/>
                  <a:pt x="2044355" y="0"/>
                </a:cubicBezTo>
                <a:cubicBezTo>
                  <a:pt x="2147744" y="-13015"/>
                  <a:pt x="2360954" y="37293"/>
                  <a:pt x="2530548" y="0"/>
                </a:cubicBezTo>
                <a:cubicBezTo>
                  <a:pt x="2700142" y="-37293"/>
                  <a:pt x="3116043" y="50426"/>
                  <a:pt x="3315486" y="0"/>
                </a:cubicBezTo>
                <a:cubicBezTo>
                  <a:pt x="3514929" y="-50426"/>
                  <a:pt x="3530164" y="41419"/>
                  <a:pt x="3702098" y="0"/>
                </a:cubicBezTo>
                <a:cubicBezTo>
                  <a:pt x="3874032" y="-41419"/>
                  <a:pt x="4200359" y="72122"/>
                  <a:pt x="4487037" y="0"/>
                </a:cubicBezTo>
                <a:cubicBezTo>
                  <a:pt x="4773715" y="-72122"/>
                  <a:pt x="5020365" y="75239"/>
                  <a:pt x="5271975" y="0"/>
                </a:cubicBezTo>
                <a:cubicBezTo>
                  <a:pt x="5523585" y="-75239"/>
                  <a:pt x="5570519" y="28804"/>
                  <a:pt x="5857750" y="0"/>
                </a:cubicBezTo>
                <a:cubicBezTo>
                  <a:pt x="6144982" y="-28804"/>
                  <a:pt x="6443696" y="6298"/>
                  <a:pt x="6642689" y="0"/>
                </a:cubicBezTo>
                <a:cubicBezTo>
                  <a:pt x="6841682" y="-6298"/>
                  <a:pt x="6970352" y="27685"/>
                  <a:pt x="7128882" y="0"/>
                </a:cubicBezTo>
                <a:cubicBezTo>
                  <a:pt x="7287412" y="-27685"/>
                  <a:pt x="7507114" y="37867"/>
                  <a:pt x="7615075" y="0"/>
                </a:cubicBezTo>
                <a:cubicBezTo>
                  <a:pt x="7723036" y="-37867"/>
                  <a:pt x="8124434" y="22317"/>
                  <a:pt x="8300432" y="0"/>
                </a:cubicBezTo>
                <a:cubicBezTo>
                  <a:pt x="8476430" y="-22317"/>
                  <a:pt x="8685490" y="3259"/>
                  <a:pt x="8786625" y="0"/>
                </a:cubicBezTo>
                <a:cubicBezTo>
                  <a:pt x="8887760" y="-3259"/>
                  <a:pt x="9676653" y="12813"/>
                  <a:pt x="9958175" y="0"/>
                </a:cubicBezTo>
                <a:cubicBezTo>
                  <a:pt x="9982924" y="90939"/>
                  <a:pt x="9948762" y="216471"/>
                  <a:pt x="9958175" y="368101"/>
                </a:cubicBezTo>
                <a:cubicBezTo>
                  <a:pt x="9967588" y="519731"/>
                  <a:pt x="9939329" y="617480"/>
                  <a:pt x="9958175" y="707886"/>
                </a:cubicBezTo>
                <a:cubicBezTo>
                  <a:pt x="9678937" y="764452"/>
                  <a:pt x="9410660" y="650630"/>
                  <a:pt x="9272818" y="707886"/>
                </a:cubicBezTo>
                <a:cubicBezTo>
                  <a:pt x="9134976" y="765142"/>
                  <a:pt x="9057381" y="669568"/>
                  <a:pt x="8886207" y="707886"/>
                </a:cubicBezTo>
                <a:cubicBezTo>
                  <a:pt x="8715033" y="746204"/>
                  <a:pt x="8385433" y="662364"/>
                  <a:pt x="8101268" y="707886"/>
                </a:cubicBezTo>
                <a:cubicBezTo>
                  <a:pt x="7817103" y="753408"/>
                  <a:pt x="7712399" y="647440"/>
                  <a:pt x="7515493" y="707886"/>
                </a:cubicBezTo>
                <a:cubicBezTo>
                  <a:pt x="7318588" y="768332"/>
                  <a:pt x="7239562" y="680910"/>
                  <a:pt x="7128882" y="707886"/>
                </a:cubicBezTo>
                <a:cubicBezTo>
                  <a:pt x="7018202" y="734862"/>
                  <a:pt x="6730919" y="682303"/>
                  <a:pt x="6543107" y="707886"/>
                </a:cubicBezTo>
                <a:cubicBezTo>
                  <a:pt x="6355295" y="733469"/>
                  <a:pt x="6336215" y="680341"/>
                  <a:pt x="6256077" y="707886"/>
                </a:cubicBezTo>
                <a:cubicBezTo>
                  <a:pt x="6175939" y="735431"/>
                  <a:pt x="6094633" y="687492"/>
                  <a:pt x="5969047" y="707886"/>
                </a:cubicBezTo>
                <a:cubicBezTo>
                  <a:pt x="5843461" y="728280"/>
                  <a:pt x="5623600" y="664526"/>
                  <a:pt x="5383272" y="707886"/>
                </a:cubicBezTo>
                <a:cubicBezTo>
                  <a:pt x="5142944" y="751246"/>
                  <a:pt x="5168254" y="689185"/>
                  <a:pt x="4996661" y="707886"/>
                </a:cubicBezTo>
                <a:cubicBezTo>
                  <a:pt x="4825068" y="726587"/>
                  <a:pt x="4647898" y="687481"/>
                  <a:pt x="4311304" y="707886"/>
                </a:cubicBezTo>
                <a:cubicBezTo>
                  <a:pt x="3974710" y="728291"/>
                  <a:pt x="4034900" y="661879"/>
                  <a:pt x="3924693" y="707886"/>
                </a:cubicBezTo>
                <a:cubicBezTo>
                  <a:pt x="3814486" y="753893"/>
                  <a:pt x="3412978" y="681768"/>
                  <a:pt x="3239336" y="707886"/>
                </a:cubicBezTo>
                <a:cubicBezTo>
                  <a:pt x="3065694" y="734004"/>
                  <a:pt x="3045340" y="680707"/>
                  <a:pt x="2952306" y="707886"/>
                </a:cubicBezTo>
                <a:cubicBezTo>
                  <a:pt x="2859272" y="735065"/>
                  <a:pt x="2414798" y="655430"/>
                  <a:pt x="2266949" y="707886"/>
                </a:cubicBezTo>
                <a:cubicBezTo>
                  <a:pt x="2119100" y="760342"/>
                  <a:pt x="1994363" y="697712"/>
                  <a:pt x="1880338" y="707886"/>
                </a:cubicBezTo>
                <a:cubicBezTo>
                  <a:pt x="1766313" y="718060"/>
                  <a:pt x="1729304" y="678609"/>
                  <a:pt x="1593308" y="707886"/>
                </a:cubicBezTo>
                <a:cubicBezTo>
                  <a:pt x="1457312" y="737163"/>
                  <a:pt x="1337041" y="707879"/>
                  <a:pt x="1206697" y="707886"/>
                </a:cubicBezTo>
                <a:cubicBezTo>
                  <a:pt x="1076353" y="707893"/>
                  <a:pt x="753133" y="672563"/>
                  <a:pt x="521340" y="707886"/>
                </a:cubicBezTo>
                <a:cubicBezTo>
                  <a:pt x="289547" y="743209"/>
                  <a:pt x="163058" y="704797"/>
                  <a:pt x="0" y="707886"/>
                </a:cubicBezTo>
                <a:cubicBezTo>
                  <a:pt x="-11611" y="614247"/>
                  <a:pt x="821" y="536860"/>
                  <a:pt x="0" y="375180"/>
                </a:cubicBezTo>
                <a:cubicBezTo>
                  <a:pt x="-821" y="213500"/>
                  <a:pt x="27311" y="12391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mysterious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observation: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ƒ(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D5DCB0-B9A2-D161-A9E7-90074F8A7D51}"/>
              </a:ext>
            </a:extLst>
          </p:cNvPr>
          <p:cNvGrpSpPr/>
          <p:nvPr/>
        </p:nvGrpSpPr>
        <p:grpSpPr>
          <a:xfrm>
            <a:off x="22311" y="1053452"/>
            <a:ext cx="8303082" cy="5738170"/>
            <a:chOff x="113651" y="1053777"/>
            <a:chExt cx="8303082" cy="5738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FE0C8B-BAAB-B756-E42F-2241ECF50DEA}"/>
                </a:ext>
              </a:extLst>
            </p:cNvPr>
            <p:cNvGrpSpPr/>
            <p:nvPr/>
          </p:nvGrpSpPr>
          <p:grpSpPr>
            <a:xfrm>
              <a:off x="113651" y="1053777"/>
              <a:ext cx="8303082" cy="5738170"/>
              <a:chOff x="113651" y="1064410"/>
              <a:chExt cx="8303082" cy="573817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9B4E582-66BF-05DE-5850-40A4D9979029}"/>
                  </a:ext>
                </a:extLst>
              </p:cNvPr>
              <p:cNvGrpSpPr/>
              <p:nvPr/>
            </p:nvGrpSpPr>
            <p:grpSpPr>
              <a:xfrm>
                <a:off x="113651" y="1064410"/>
                <a:ext cx="8303082" cy="5656859"/>
                <a:chOff x="283779" y="830491"/>
                <a:chExt cx="8303082" cy="5656859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41BB460C-C65F-E36D-8968-F1DFE740EFF4}"/>
                    </a:ext>
                  </a:extLst>
                </p:cNvPr>
                <p:cNvGrpSpPr/>
                <p:nvPr/>
              </p:nvGrpSpPr>
              <p:grpSpPr>
                <a:xfrm>
                  <a:off x="283779" y="830491"/>
                  <a:ext cx="8303082" cy="5656859"/>
                  <a:chOff x="334438" y="1363321"/>
                  <a:chExt cx="8106870" cy="5399325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67441D16-E608-2322-E0CE-9EF720BAC9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34438" y="1363321"/>
                    <a:ext cx="7214224" cy="5399325"/>
                  </a:xfrm>
                  <a:prstGeom prst="rect">
                    <a:avLst/>
                  </a:prstGeom>
                </p:spPr>
              </p:pic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ED1D3A1-7FB5-1F22-4419-2B7693595F78}"/>
                      </a:ext>
                    </a:extLst>
                  </p:cNvPr>
                  <p:cNvSpPr txBox="1"/>
                  <p:nvPr/>
                </p:nvSpPr>
                <p:spPr>
                  <a:xfrm>
                    <a:off x="5658208" y="3650392"/>
                    <a:ext cx="2783100" cy="4994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W.</a:t>
                    </a:r>
                    <a:r>
                      <a: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b="1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Grotrian</a:t>
                    </a:r>
                    <a:r>
                      <a: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1939</a:t>
                    </a:r>
                  </a:p>
                </p:txBody>
              </p:sp>
            </p:grp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F15C64E9-215D-7A5B-D660-2A03E2E39763}"/>
                    </a:ext>
                  </a:extLst>
                </p:cNvPr>
                <p:cNvCxnSpPr>
                  <a:cxnSpLocks/>
                  <a:stCxn id="22" idx="1"/>
                </p:cNvCxnSpPr>
                <p:nvPr/>
              </p:nvCxnSpPr>
              <p:spPr>
                <a:xfrm flipH="1" flipV="1">
                  <a:off x="3689494" y="5059073"/>
                  <a:ext cx="1318452" cy="1186423"/>
                </a:xfrm>
                <a:prstGeom prst="straightConnector1">
                  <a:avLst/>
                </a:prstGeom>
                <a:ln w="76200">
                  <a:solidFill>
                    <a:srgbClr val="FF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8F9B35-5A03-8957-0AD3-E4A091C5487D}"/>
                  </a:ext>
                </a:extLst>
              </p:cNvPr>
              <p:cNvSpPr txBox="1"/>
              <p:nvPr/>
            </p:nvSpPr>
            <p:spPr>
              <a:xfrm>
                <a:off x="4837818" y="6156249"/>
                <a:ext cx="16979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FA58E62-5601-9081-2BE3-1D3B734D8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6767" y="1053777"/>
              <a:ext cx="2425875" cy="247555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66E3CF-83E0-4D14-91F5-B4E7AACFB430}"/>
              </a:ext>
            </a:extLst>
          </p:cNvPr>
          <p:cNvGrpSpPr/>
          <p:nvPr/>
        </p:nvGrpSpPr>
        <p:grpSpPr>
          <a:xfrm>
            <a:off x="8636000" y="2559255"/>
            <a:ext cx="2955053" cy="2220564"/>
            <a:chOff x="7056119" y="1045464"/>
            <a:chExt cx="4329684" cy="3323844"/>
          </a:xfrm>
        </p:grpSpPr>
        <p:pic>
          <p:nvPicPr>
            <p:cNvPr id="8" name="Picture 1006">
              <a:extLst>
                <a:ext uri="{FF2B5EF4-FFF2-40B4-BE49-F238E27FC236}">
                  <a16:creationId xmlns:a16="http://schemas.microsoft.com/office/drawing/2014/main" id="{8056141E-8F33-C512-875C-8CB2754A58B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56119" y="1045464"/>
              <a:ext cx="4329684" cy="3323844"/>
            </a:xfrm>
            <a:prstGeom prst="rect">
              <a:avLst/>
            </a:prstGeom>
            <a:noFill/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3E239D-F4B9-5E5A-E041-E45E019AA716}"/>
                </a:ext>
              </a:extLst>
            </p:cNvPr>
            <p:cNvCxnSpPr>
              <a:cxnSpLocks/>
            </p:cNvCxnSpPr>
            <p:nvPr/>
          </p:nvCxnSpPr>
          <p:spPr>
            <a:xfrm>
              <a:off x="8810625" y="2324100"/>
              <a:ext cx="40005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419B7A-B03F-4420-5133-9C06B3ABA20D}"/>
              </a:ext>
            </a:extLst>
          </p:cNvPr>
          <p:cNvSpPr txBox="1"/>
          <p:nvPr/>
        </p:nvSpPr>
        <p:spPr>
          <a:xfrm>
            <a:off x="10102903" y="3213420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~10-100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5D821-B969-F5AA-7E83-FE34CC4A956D}"/>
              </a:ext>
            </a:extLst>
          </p:cNvPr>
          <p:cNvSpPr txBox="1"/>
          <p:nvPr/>
        </p:nvSpPr>
        <p:spPr>
          <a:xfrm>
            <a:off x="10710807" y="2614671"/>
            <a:ext cx="90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AQNs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18AF82-3F2A-79CD-D49C-EC2C90E54175}"/>
              </a:ext>
            </a:extLst>
          </p:cNvPr>
          <p:cNvSpPr txBox="1"/>
          <p:nvPr/>
        </p:nvSpPr>
        <p:spPr>
          <a:xfrm>
            <a:off x="8665890" y="5112007"/>
            <a:ext cx="34706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600" b="0" i="0" spc="0" baseline="0" dirty="0">
                <a:latin typeface="Calibri"/>
              </a:rPr>
              <a:t>N. Ra</a:t>
            </a:r>
            <a:r>
              <a:rPr lang="en-US" sz="1600" b="0" i="0" spc="-17" baseline="0" dirty="0">
                <a:latin typeface="Calibri"/>
              </a:rPr>
              <a:t>z</a:t>
            </a:r>
            <a:r>
              <a:rPr lang="en-US" sz="1600" b="0" i="0" spc="0" baseline="0" dirty="0">
                <a:latin typeface="Calibri"/>
              </a:rPr>
              <a:t>a, L. </a:t>
            </a:r>
            <a:r>
              <a:rPr lang="en-US" sz="1600" b="0" i="0" spc="-25" baseline="0" dirty="0">
                <a:latin typeface="Calibri"/>
              </a:rPr>
              <a:t>v</a:t>
            </a:r>
            <a:r>
              <a:rPr lang="en-US" sz="1600" b="0" i="0" spc="0" baseline="0" dirty="0">
                <a:latin typeface="Calibri"/>
              </a:rPr>
              <a:t>an </a:t>
            </a:r>
            <a:r>
              <a:rPr lang="en-US" sz="1600" b="0" i="0" spc="-63" baseline="0" dirty="0" err="1">
                <a:latin typeface="Calibri"/>
              </a:rPr>
              <a:t>W</a:t>
            </a:r>
            <a:r>
              <a:rPr lang="en-US" sz="1600" b="0" i="0" spc="0" baseline="0" dirty="0" err="1">
                <a:latin typeface="Calibri"/>
              </a:rPr>
              <a:t>aerbe</a:t>
            </a:r>
            <a:r>
              <a:rPr lang="en-US" sz="1600" b="0" i="0" spc="-54" baseline="0" dirty="0" err="1">
                <a:latin typeface="Calibri"/>
              </a:rPr>
              <a:t>k</a:t>
            </a:r>
            <a:r>
              <a:rPr lang="en-US" sz="1600" b="0" i="0" spc="0" baseline="0" dirty="0" err="1">
                <a:latin typeface="Calibri"/>
              </a:rPr>
              <a:t>e</a:t>
            </a:r>
            <a:r>
              <a:rPr lang="en-US" sz="1600" b="0" i="0" spc="0" baseline="0" dirty="0">
                <a:latin typeface="Calibri"/>
              </a:rPr>
              <a:t>, </a:t>
            </a:r>
            <a:r>
              <a:rPr lang="en-US" sz="1600" b="1" i="0" spc="0" baseline="0" dirty="0">
                <a:latin typeface="Calibri"/>
              </a:rPr>
              <a:t>A. Zhitnitsk</a:t>
            </a:r>
            <a:r>
              <a:rPr lang="en-US" sz="1600" b="1" i="0" spc="-111" baseline="0" dirty="0">
                <a:latin typeface="Calibri"/>
              </a:rPr>
              <a:t>y</a:t>
            </a:r>
            <a:r>
              <a:rPr lang="en-US" sz="1600" b="0" i="0" spc="0" baseline="0" dirty="0">
                <a:latin typeface="Calibri"/>
              </a:rPr>
              <a:t>, </a:t>
            </a:r>
            <a:r>
              <a:rPr lang="en-US" sz="1600" b="0" i="1" spc="0" baseline="0" dirty="0">
                <a:latin typeface="Calibri-Italic"/>
              </a:rPr>
              <a:t>Solar Corona Heating </a:t>
            </a:r>
            <a:r>
              <a:rPr lang="en-US" sz="1600" b="0" i="1" spc="-15" baseline="0" dirty="0">
                <a:latin typeface="Calibri-Italic"/>
              </a:rPr>
              <a:t>b</a:t>
            </a:r>
            <a:r>
              <a:rPr lang="en-US" sz="1600" b="0" i="1" spc="0" baseline="0" dirty="0">
                <a:latin typeface="Calibri-Italic"/>
              </a:rPr>
              <a:t>y the </a:t>
            </a:r>
            <a:r>
              <a:rPr lang="en-US" sz="1600" b="0" i="1" spc="-47" baseline="0" dirty="0">
                <a:latin typeface="Calibri-Italic"/>
              </a:rPr>
              <a:t>A</a:t>
            </a:r>
            <a:r>
              <a:rPr lang="en-US" sz="1600" b="0" i="1" spc="0" baseline="0" dirty="0">
                <a:latin typeface="Calibri-Italic"/>
              </a:rPr>
              <a:t>QN  DM</a:t>
            </a:r>
            <a:r>
              <a:rPr lang="en-US" sz="1600" b="0" i="0" spc="0" baseline="0" dirty="0">
                <a:latin typeface="Calibri"/>
              </a:rPr>
              <a:t>, </a:t>
            </a:r>
            <a:r>
              <a:rPr lang="en-US" sz="1600" b="1" i="0" u="sng" spc="0" baseline="0" dirty="0">
                <a:solidFill>
                  <a:srgbClr val="0563C1"/>
                </a:solidFill>
                <a:latin typeface="Calibri-Bold"/>
              </a:rPr>
              <a:t>arXiv:1805.0189</a:t>
            </a:r>
            <a:r>
              <a:rPr lang="en-US" sz="1600" b="1" i="0" u="sng" spc="783" baseline="0" dirty="0">
                <a:solidFill>
                  <a:srgbClr val="0563C1"/>
                </a:solidFill>
                <a:latin typeface="Calibri-Bold"/>
              </a:rPr>
              <a:t>7</a:t>
            </a:r>
            <a:r>
              <a:rPr lang="en-US" sz="1600" b="0" i="0" spc="0" baseline="0" dirty="0">
                <a:latin typeface="Calibri"/>
              </a:rPr>
              <a:t>(</a:t>
            </a:r>
            <a:r>
              <a:rPr lang="en-US" b="1" i="0" spc="0" baseline="0" dirty="0">
                <a:solidFill>
                  <a:srgbClr val="0000CC"/>
                </a:solidFill>
                <a:latin typeface="Calibri-Bold"/>
              </a:rPr>
              <a:t>2018</a:t>
            </a:r>
            <a:r>
              <a:rPr lang="en-US" sz="1600" b="0" i="0" spc="1184" baseline="0" dirty="0">
                <a:latin typeface="Calibri"/>
              </a:rPr>
              <a:t>)</a:t>
            </a:r>
            <a:endParaRPr lang="en-US" sz="2800" b="1" i="0" spc="0" baseline="-26426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F94D5-C4EF-B0BA-88E1-D647E0D6A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26960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63C0B-65F4-57E1-DE99-D0C1957C89EA}"/>
              </a:ext>
            </a:extLst>
          </p:cNvPr>
          <p:cNvSpPr txBox="1"/>
          <p:nvPr/>
        </p:nvSpPr>
        <p:spPr>
          <a:xfrm>
            <a:off x="281708" y="204386"/>
            <a:ext cx="11628584" cy="426270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48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“Spacecraft Makes </a:t>
            </a:r>
            <a:r>
              <a:rPr lang="en-GB" sz="6000" b="1" i="0" u="sng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Progress</a:t>
            </a:r>
            <a:r>
              <a:rPr lang="en-GB" sz="6000" b="1" i="0" u="sng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sz="48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on</a:t>
            </a:r>
            <a:r>
              <a:rPr lang="en-GB" sz="60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algn="l"/>
            <a:r>
              <a:rPr lang="en-GB" sz="6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Source Sans Pro" panose="020B0503030403020204" pitchFamily="34" charset="0"/>
              </a:rPr>
              <a:t>Solar Heating Mystery”</a:t>
            </a:r>
            <a:endParaRPr lang="en-GB" sz="6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Source Sans Pro" panose="020B0503030403020204" pitchFamily="34" charset="0"/>
            </a:endParaRPr>
          </a:p>
          <a:p>
            <a:pPr algn="l"/>
            <a:r>
              <a:rPr lang="en-GB" sz="3600" b="1" i="0" dirty="0">
                <a:solidFill>
                  <a:srgbClr val="3333FF"/>
                </a:solidFill>
                <a:effectLst/>
                <a:latin typeface="Source Sans Pro" panose="020B0503030403020204" pitchFamily="34" charset="0"/>
              </a:rPr>
              <a:t>October  </a:t>
            </a:r>
            <a:r>
              <a:rPr lang="en-GB" sz="6000" b="1" i="0" dirty="0">
                <a:solidFill>
                  <a:srgbClr val="3333FF"/>
                </a:solidFill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2022</a:t>
            </a:r>
            <a:r>
              <a:rPr lang="en-GB" sz="4000" b="1" i="0" dirty="0">
                <a:solidFill>
                  <a:srgbClr val="3333FF"/>
                </a:solidFill>
                <a:effectLst/>
                <a:latin typeface="Source Sans Pro" panose="020B0503030403020204" pitchFamily="34" charset="0"/>
              </a:rPr>
              <a:t>• </a:t>
            </a:r>
            <a:r>
              <a:rPr lang="en-GB" sz="4000" b="1" i="1" dirty="0">
                <a:solidFill>
                  <a:srgbClr val="3333FF"/>
                </a:solidFill>
                <a:effectLst/>
                <a:latin typeface="Source Sans Pro" panose="020B0503030403020204" pitchFamily="34" charset="0"/>
              </a:rPr>
              <a:t>Physics</a:t>
            </a:r>
            <a:r>
              <a:rPr lang="en-GB" sz="4000" b="1" i="0" dirty="0">
                <a:solidFill>
                  <a:srgbClr val="3333FF"/>
                </a:solidFill>
                <a:effectLst/>
                <a:latin typeface="Source Sans Pro" panose="020B0503030403020204" pitchFamily="34" charset="0"/>
              </a:rPr>
              <a:t> 15, 157 </a:t>
            </a:r>
            <a:r>
              <a:rPr lang="en-GB" sz="280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Parker Solar Probe confirms </a:t>
            </a:r>
            <a:r>
              <a:rPr lang="en-GB" sz="2800" i="1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a long-suspected heat source </a:t>
            </a:r>
            <a:r>
              <a:rPr lang="en-GB" sz="280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for the Sun’s …</a:t>
            </a:r>
          </a:p>
          <a:p>
            <a:pPr algn="l"/>
            <a:r>
              <a:rPr lang="en-GB" sz="2800" i="1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surprisingly hot corona, </a:t>
            </a:r>
            <a:r>
              <a:rPr lang="en-GB" sz="2800" b="1" i="1" dirty="0"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but there may be others</a:t>
            </a:r>
            <a:r>
              <a:rPr lang="en-GB" sz="280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. </a:t>
            </a:r>
            <a:r>
              <a:rPr lang="en-GB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  <a:hlinkClick r:id="rId2"/>
              </a:rPr>
              <a:t>https://physics.aps.org/articles/v15/157</a:t>
            </a:r>
            <a:r>
              <a:rPr lang="en-GB" b="1" dirty="0">
                <a:solidFill>
                  <a:srgbClr val="222222"/>
                </a:solidFill>
                <a:latin typeface="Source Sans Pro" panose="020B0503030403020204" pitchFamily="34" charset="0"/>
              </a:rPr>
              <a:t> </a:t>
            </a:r>
          </a:p>
          <a:p>
            <a:pPr algn="l"/>
            <a:endParaRPr lang="en-GB" sz="1100" b="1" dirty="0">
              <a:solidFill>
                <a:srgbClr val="222222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GB" b="1" dirty="0">
                <a:solidFill>
                  <a:srgbClr val="222222"/>
                </a:solidFill>
                <a:latin typeface="Source Sans Pro" panose="020B0503030403020204" pitchFamily="34" charset="0"/>
              </a:rPr>
              <a:t>See </a:t>
            </a:r>
            <a:r>
              <a:rPr lang="en-GB" sz="120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also  </a:t>
            </a:r>
            <a:r>
              <a:rPr lang="en-GB" sz="1200" b="1" dirty="0">
                <a:solidFill>
                  <a:srgbClr val="222222"/>
                </a:solidFill>
                <a:latin typeface="Source Sans Pro" panose="020B0503030403020204" pitchFamily="34" charset="0"/>
                <a:hlinkClick r:id="rId3"/>
              </a:rPr>
              <a:t>https://journals.aps.org/prl/abstract/10.1103/PhysRevLett.129.165101?utm_source=email&amp;utm_medium=email&amp;utm_campaign=prl-alert</a:t>
            </a:r>
            <a:r>
              <a:rPr lang="en-GB" sz="1200" b="1" dirty="0">
                <a:solidFill>
                  <a:srgbClr val="222222"/>
                </a:solidFill>
                <a:latin typeface="Source Sans Pro" panose="020B0503030403020204" pitchFamily="34" charset="0"/>
              </a:rPr>
              <a:t> </a:t>
            </a:r>
            <a:endParaRPr lang="en-GB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3" name="Rectangle 573">
            <a:extLst>
              <a:ext uri="{FF2B5EF4-FFF2-40B4-BE49-F238E27FC236}">
                <a16:creationId xmlns:a16="http://schemas.microsoft.com/office/drawing/2014/main" id="{C380B244-8ED5-2DEB-39EC-0F1E91B97841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19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BE475-6142-4518-26B6-821F907017A5}"/>
              </a:ext>
            </a:extLst>
          </p:cNvPr>
          <p:cNvSpPr txBox="1"/>
          <p:nvPr/>
        </p:nvSpPr>
        <p:spPr>
          <a:xfrm>
            <a:off x="138553" y="5199119"/>
            <a:ext cx="11555487" cy="1354217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It is extremely difficult to simulate the details of coronal heating …  Thus, </a:t>
            </a:r>
          </a:p>
          <a:p>
            <a:r>
              <a:rPr lang="en-GB" sz="3200" b="1" i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testing realistic models with observations is a major      challenge.</a:t>
            </a:r>
          </a:p>
          <a:p>
            <a:r>
              <a:rPr lang="en-GB" sz="3200" b="1" i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highlight>
                  <a:srgbClr val="00FF00"/>
                </a:highlight>
              </a:rPr>
              <a:t>JA.</a:t>
            </a:r>
            <a:r>
              <a:rPr lang="en-US" sz="2400" b="1" dirty="0">
                <a:solidFill>
                  <a:srgbClr val="CC00FF"/>
                </a:solidFill>
                <a:highlight>
                  <a:srgbClr val="00FF00"/>
                </a:highlight>
              </a:rPr>
              <a:t> Klimchuk </a:t>
            </a:r>
            <a:r>
              <a:rPr lang="en-US" sz="2400" dirty="0">
                <a:highlight>
                  <a:srgbClr val="00FF00"/>
                </a:highlight>
              </a:rPr>
              <a:t>et al.,  </a:t>
            </a:r>
            <a:r>
              <a:rPr lang="en-US" sz="2400" dirty="0" err="1">
                <a:highlight>
                  <a:srgbClr val="00FF00"/>
                </a:highlight>
              </a:rPr>
              <a:t>ApJ</a:t>
            </a:r>
            <a:r>
              <a:rPr lang="en-US" sz="2400" dirty="0">
                <a:highlight>
                  <a:srgbClr val="00FF00"/>
                </a:highlight>
              </a:rPr>
              <a:t> (</a:t>
            </a:r>
            <a:r>
              <a:rPr lang="en-US" sz="2800" b="1" dirty="0">
                <a:highlight>
                  <a:srgbClr val="00FF00"/>
                </a:highlight>
              </a:rPr>
              <a:t>2022</a:t>
            </a:r>
            <a:r>
              <a:rPr lang="en-US" sz="2400" dirty="0">
                <a:highlight>
                  <a:srgbClr val="00FF00"/>
                </a:highlight>
              </a:rPr>
              <a:t>)  accepted 2</a:t>
            </a:r>
            <a:r>
              <a:rPr lang="en-US" sz="2400" baseline="30000" dirty="0">
                <a:highlight>
                  <a:srgbClr val="00FF00"/>
                </a:highlight>
              </a:rPr>
              <a:t>nd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b="1" dirty="0">
                <a:highlight>
                  <a:srgbClr val="00FF00"/>
                </a:highlight>
              </a:rPr>
              <a:t>Nov. 2022</a:t>
            </a:r>
            <a:r>
              <a:rPr lang="en-GB" sz="2400" b="1" i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 </a:t>
            </a:r>
            <a:endParaRPr lang="en-US" b="1" i="1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75C21-BBB2-CF59-1D78-90FD0C8485B2}"/>
              </a:ext>
            </a:extLst>
          </p:cNvPr>
          <p:cNvSpPr txBox="1"/>
          <p:nvPr/>
        </p:nvSpPr>
        <p:spPr>
          <a:xfrm rot="18689470">
            <a:off x="8317405" y="3672725"/>
            <a:ext cx="4435958" cy="646331"/>
          </a:xfrm>
          <a:custGeom>
            <a:avLst/>
            <a:gdLst>
              <a:gd name="connsiteX0" fmla="*/ 0 w 4435958"/>
              <a:gd name="connsiteY0" fmla="*/ 0 h 646331"/>
              <a:gd name="connsiteX1" fmla="*/ 465776 w 4435958"/>
              <a:gd name="connsiteY1" fmla="*/ 0 h 646331"/>
              <a:gd name="connsiteX2" fmla="*/ 975911 w 4435958"/>
              <a:gd name="connsiteY2" fmla="*/ 0 h 646331"/>
              <a:gd name="connsiteX3" fmla="*/ 1441686 w 4435958"/>
              <a:gd name="connsiteY3" fmla="*/ 0 h 646331"/>
              <a:gd name="connsiteX4" fmla="*/ 2040541 w 4435958"/>
              <a:gd name="connsiteY4" fmla="*/ 0 h 646331"/>
              <a:gd name="connsiteX5" fmla="*/ 2595035 w 4435958"/>
              <a:gd name="connsiteY5" fmla="*/ 0 h 646331"/>
              <a:gd name="connsiteX6" fmla="*/ 3149530 w 4435958"/>
              <a:gd name="connsiteY6" fmla="*/ 0 h 646331"/>
              <a:gd name="connsiteX7" fmla="*/ 3792744 w 4435958"/>
              <a:gd name="connsiteY7" fmla="*/ 0 h 646331"/>
              <a:gd name="connsiteX8" fmla="*/ 4435958 w 4435958"/>
              <a:gd name="connsiteY8" fmla="*/ 0 h 646331"/>
              <a:gd name="connsiteX9" fmla="*/ 4435958 w 4435958"/>
              <a:gd name="connsiteY9" fmla="*/ 303776 h 646331"/>
              <a:gd name="connsiteX10" fmla="*/ 4435958 w 4435958"/>
              <a:gd name="connsiteY10" fmla="*/ 646331 h 646331"/>
              <a:gd name="connsiteX11" fmla="*/ 4014542 w 4435958"/>
              <a:gd name="connsiteY11" fmla="*/ 646331 h 646331"/>
              <a:gd name="connsiteX12" fmla="*/ 3548766 w 4435958"/>
              <a:gd name="connsiteY12" fmla="*/ 646331 h 646331"/>
              <a:gd name="connsiteX13" fmla="*/ 2949912 w 4435958"/>
              <a:gd name="connsiteY13" fmla="*/ 646331 h 646331"/>
              <a:gd name="connsiteX14" fmla="*/ 2306698 w 4435958"/>
              <a:gd name="connsiteY14" fmla="*/ 646331 h 646331"/>
              <a:gd name="connsiteX15" fmla="*/ 1796563 w 4435958"/>
              <a:gd name="connsiteY15" fmla="*/ 646331 h 646331"/>
              <a:gd name="connsiteX16" fmla="*/ 1153349 w 4435958"/>
              <a:gd name="connsiteY16" fmla="*/ 646331 h 646331"/>
              <a:gd name="connsiteX17" fmla="*/ 687573 w 4435958"/>
              <a:gd name="connsiteY17" fmla="*/ 646331 h 646331"/>
              <a:gd name="connsiteX18" fmla="*/ 0 w 4435958"/>
              <a:gd name="connsiteY18" fmla="*/ 646331 h 646331"/>
              <a:gd name="connsiteX19" fmla="*/ 0 w 4435958"/>
              <a:gd name="connsiteY19" fmla="*/ 342555 h 646331"/>
              <a:gd name="connsiteX20" fmla="*/ 0 w 4435958"/>
              <a:gd name="connsiteY2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35958" h="646331" fill="none" extrusionOk="0">
                <a:moveTo>
                  <a:pt x="0" y="0"/>
                </a:moveTo>
                <a:cubicBezTo>
                  <a:pt x="193159" y="-28748"/>
                  <a:pt x="350723" y="36555"/>
                  <a:pt x="465776" y="0"/>
                </a:cubicBezTo>
                <a:cubicBezTo>
                  <a:pt x="580829" y="-36555"/>
                  <a:pt x="862729" y="52940"/>
                  <a:pt x="975911" y="0"/>
                </a:cubicBezTo>
                <a:cubicBezTo>
                  <a:pt x="1089094" y="-52940"/>
                  <a:pt x="1336851" y="2568"/>
                  <a:pt x="1441686" y="0"/>
                </a:cubicBezTo>
                <a:cubicBezTo>
                  <a:pt x="1546521" y="-2568"/>
                  <a:pt x="1813023" y="31377"/>
                  <a:pt x="2040541" y="0"/>
                </a:cubicBezTo>
                <a:cubicBezTo>
                  <a:pt x="2268060" y="-31377"/>
                  <a:pt x="2321388" y="40256"/>
                  <a:pt x="2595035" y="0"/>
                </a:cubicBezTo>
                <a:cubicBezTo>
                  <a:pt x="2868682" y="-40256"/>
                  <a:pt x="3036650" y="25900"/>
                  <a:pt x="3149530" y="0"/>
                </a:cubicBezTo>
                <a:cubicBezTo>
                  <a:pt x="3262411" y="-25900"/>
                  <a:pt x="3474369" y="54368"/>
                  <a:pt x="3792744" y="0"/>
                </a:cubicBezTo>
                <a:cubicBezTo>
                  <a:pt x="4111119" y="-54368"/>
                  <a:pt x="4214303" y="38800"/>
                  <a:pt x="4435958" y="0"/>
                </a:cubicBezTo>
                <a:cubicBezTo>
                  <a:pt x="4453793" y="148763"/>
                  <a:pt x="4435853" y="223102"/>
                  <a:pt x="4435958" y="303776"/>
                </a:cubicBezTo>
                <a:cubicBezTo>
                  <a:pt x="4436063" y="384450"/>
                  <a:pt x="4433254" y="557197"/>
                  <a:pt x="4435958" y="646331"/>
                </a:cubicBezTo>
                <a:cubicBezTo>
                  <a:pt x="4296001" y="653321"/>
                  <a:pt x="4132926" y="624010"/>
                  <a:pt x="4014542" y="646331"/>
                </a:cubicBezTo>
                <a:cubicBezTo>
                  <a:pt x="3896158" y="668652"/>
                  <a:pt x="3773916" y="612335"/>
                  <a:pt x="3548766" y="646331"/>
                </a:cubicBezTo>
                <a:cubicBezTo>
                  <a:pt x="3323616" y="680327"/>
                  <a:pt x="3137154" y="645347"/>
                  <a:pt x="2949912" y="646331"/>
                </a:cubicBezTo>
                <a:cubicBezTo>
                  <a:pt x="2762670" y="647315"/>
                  <a:pt x="2606381" y="644830"/>
                  <a:pt x="2306698" y="646331"/>
                </a:cubicBezTo>
                <a:cubicBezTo>
                  <a:pt x="2007015" y="647832"/>
                  <a:pt x="1922324" y="601470"/>
                  <a:pt x="1796563" y="646331"/>
                </a:cubicBezTo>
                <a:cubicBezTo>
                  <a:pt x="1670803" y="691192"/>
                  <a:pt x="1393933" y="579348"/>
                  <a:pt x="1153349" y="646331"/>
                </a:cubicBezTo>
                <a:cubicBezTo>
                  <a:pt x="912765" y="713314"/>
                  <a:pt x="827497" y="620279"/>
                  <a:pt x="687573" y="646331"/>
                </a:cubicBezTo>
                <a:cubicBezTo>
                  <a:pt x="547649" y="672383"/>
                  <a:pt x="306326" y="582292"/>
                  <a:pt x="0" y="646331"/>
                </a:cubicBezTo>
                <a:cubicBezTo>
                  <a:pt x="-4479" y="583920"/>
                  <a:pt x="1758" y="489342"/>
                  <a:pt x="0" y="342555"/>
                </a:cubicBezTo>
                <a:cubicBezTo>
                  <a:pt x="-1758" y="195768"/>
                  <a:pt x="870" y="149944"/>
                  <a:pt x="0" y="0"/>
                </a:cubicBezTo>
                <a:close/>
              </a:path>
              <a:path w="4435958" h="646331" stroke="0" extrusionOk="0">
                <a:moveTo>
                  <a:pt x="0" y="0"/>
                </a:moveTo>
                <a:cubicBezTo>
                  <a:pt x="103323" y="-52989"/>
                  <a:pt x="340259" y="50970"/>
                  <a:pt x="510135" y="0"/>
                </a:cubicBezTo>
                <a:cubicBezTo>
                  <a:pt x="680012" y="-50970"/>
                  <a:pt x="735982" y="14026"/>
                  <a:pt x="931551" y="0"/>
                </a:cubicBezTo>
                <a:cubicBezTo>
                  <a:pt x="1127120" y="-14026"/>
                  <a:pt x="1368592" y="25472"/>
                  <a:pt x="1574765" y="0"/>
                </a:cubicBezTo>
                <a:cubicBezTo>
                  <a:pt x="1780938" y="-25472"/>
                  <a:pt x="1830522" y="38194"/>
                  <a:pt x="2084900" y="0"/>
                </a:cubicBezTo>
                <a:cubicBezTo>
                  <a:pt x="2339278" y="-38194"/>
                  <a:pt x="2471558" y="45263"/>
                  <a:pt x="2595035" y="0"/>
                </a:cubicBezTo>
                <a:cubicBezTo>
                  <a:pt x="2718512" y="-45263"/>
                  <a:pt x="3052794" y="56720"/>
                  <a:pt x="3238249" y="0"/>
                </a:cubicBezTo>
                <a:cubicBezTo>
                  <a:pt x="3423704" y="-56720"/>
                  <a:pt x="3520991" y="5447"/>
                  <a:pt x="3704025" y="0"/>
                </a:cubicBezTo>
                <a:cubicBezTo>
                  <a:pt x="3887059" y="-5447"/>
                  <a:pt x="4095303" y="37480"/>
                  <a:pt x="4435958" y="0"/>
                </a:cubicBezTo>
                <a:cubicBezTo>
                  <a:pt x="4475927" y="102019"/>
                  <a:pt x="4422456" y="215343"/>
                  <a:pt x="4435958" y="336092"/>
                </a:cubicBezTo>
                <a:cubicBezTo>
                  <a:pt x="4449460" y="456841"/>
                  <a:pt x="4400331" y="526079"/>
                  <a:pt x="4435958" y="646331"/>
                </a:cubicBezTo>
                <a:cubicBezTo>
                  <a:pt x="4232127" y="706543"/>
                  <a:pt x="4069863" y="586432"/>
                  <a:pt x="3881463" y="646331"/>
                </a:cubicBezTo>
                <a:cubicBezTo>
                  <a:pt x="3693064" y="706230"/>
                  <a:pt x="3518789" y="599023"/>
                  <a:pt x="3371328" y="646331"/>
                </a:cubicBezTo>
                <a:cubicBezTo>
                  <a:pt x="3223868" y="693639"/>
                  <a:pt x="2989521" y="574526"/>
                  <a:pt x="2728114" y="646331"/>
                </a:cubicBezTo>
                <a:cubicBezTo>
                  <a:pt x="2466707" y="718136"/>
                  <a:pt x="2289302" y="603852"/>
                  <a:pt x="2084900" y="646331"/>
                </a:cubicBezTo>
                <a:cubicBezTo>
                  <a:pt x="1880498" y="688810"/>
                  <a:pt x="1805800" y="625389"/>
                  <a:pt x="1619125" y="646331"/>
                </a:cubicBezTo>
                <a:cubicBezTo>
                  <a:pt x="1432451" y="667273"/>
                  <a:pt x="1277782" y="608386"/>
                  <a:pt x="1064630" y="646331"/>
                </a:cubicBezTo>
                <a:cubicBezTo>
                  <a:pt x="851479" y="684276"/>
                  <a:pt x="356265" y="549441"/>
                  <a:pt x="0" y="646331"/>
                </a:cubicBezTo>
                <a:cubicBezTo>
                  <a:pt x="-13360" y="500393"/>
                  <a:pt x="17611" y="482750"/>
                  <a:pt x="0" y="323166"/>
                </a:cubicBezTo>
                <a:cubicBezTo>
                  <a:pt x="-17611" y="163582"/>
                  <a:pt x="6688" y="150881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 long </a:t>
            </a:r>
            <a:r>
              <a:rPr lang="en-US" sz="3600" b="1" i="1" dirty="0">
                <a:solidFill>
                  <a:srgbClr val="C00000"/>
                </a:solidFill>
                <a:highlight>
                  <a:srgbClr val="FFFF00"/>
                </a:highlight>
              </a:rPr>
              <a:t>lasting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mystery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CD327-2B69-74B6-889D-031D14F817A8}"/>
              </a:ext>
            </a:extLst>
          </p:cNvPr>
          <p:cNvSpPr txBox="1"/>
          <p:nvPr/>
        </p:nvSpPr>
        <p:spPr>
          <a:xfrm rot="18703101">
            <a:off x="10335478" y="5948216"/>
            <a:ext cx="2057743" cy="461665"/>
          </a:xfrm>
          <a:custGeom>
            <a:avLst/>
            <a:gdLst>
              <a:gd name="connsiteX0" fmla="*/ 0 w 2057743"/>
              <a:gd name="connsiteY0" fmla="*/ 0 h 461665"/>
              <a:gd name="connsiteX1" fmla="*/ 493858 w 2057743"/>
              <a:gd name="connsiteY1" fmla="*/ 0 h 461665"/>
              <a:gd name="connsiteX2" fmla="*/ 1028872 w 2057743"/>
              <a:gd name="connsiteY2" fmla="*/ 0 h 461665"/>
              <a:gd name="connsiteX3" fmla="*/ 1563885 w 2057743"/>
              <a:gd name="connsiteY3" fmla="*/ 0 h 461665"/>
              <a:gd name="connsiteX4" fmla="*/ 2057743 w 2057743"/>
              <a:gd name="connsiteY4" fmla="*/ 0 h 461665"/>
              <a:gd name="connsiteX5" fmla="*/ 2057743 w 2057743"/>
              <a:gd name="connsiteY5" fmla="*/ 461665 h 461665"/>
              <a:gd name="connsiteX6" fmla="*/ 1605040 w 2057743"/>
              <a:gd name="connsiteY6" fmla="*/ 461665 h 461665"/>
              <a:gd name="connsiteX7" fmla="*/ 1131759 w 2057743"/>
              <a:gd name="connsiteY7" fmla="*/ 461665 h 461665"/>
              <a:gd name="connsiteX8" fmla="*/ 576168 w 2057743"/>
              <a:gd name="connsiteY8" fmla="*/ 461665 h 461665"/>
              <a:gd name="connsiteX9" fmla="*/ 0 w 2057743"/>
              <a:gd name="connsiteY9" fmla="*/ 461665 h 461665"/>
              <a:gd name="connsiteX10" fmla="*/ 0 w 2057743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743" h="461665" fill="none" extrusionOk="0">
                <a:moveTo>
                  <a:pt x="0" y="0"/>
                </a:moveTo>
                <a:cubicBezTo>
                  <a:pt x="131328" y="-54403"/>
                  <a:pt x="382528" y="13715"/>
                  <a:pt x="493858" y="0"/>
                </a:cubicBezTo>
                <a:cubicBezTo>
                  <a:pt x="605188" y="-13715"/>
                  <a:pt x="881393" y="7307"/>
                  <a:pt x="1028872" y="0"/>
                </a:cubicBezTo>
                <a:cubicBezTo>
                  <a:pt x="1176351" y="-7307"/>
                  <a:pt x="1316099" y="29298"/>
                  <a:pt x="1563885" y="0"/>
                </a:cubicBezTo>
                <a:cubicBezTo>
                  <a:pt x="1811671" y="-29298"/>
                  <a:pt x="1883710" y="49123"/>
                  <a:pt x="2057743" y="0"/>
                </a:cubicBezTo>
                <a:cubicBezTo>
                  <a:pt x="2070022" y="211664"/>
                  <a:pt x="2037608" y="248723"/>
                  <a:pt x="2057743" y="461665"/>
                </a:cubicBezTo>
                <a:cubicBezTo>
                  <a:pt x="1963033" y="475102"/>
                  <a:pt x="1721240" y="417503"/>
                  <a:pt x="1605040" y="461665"/>
                </a:cubicBezTo>
                <a:cubicBezTo>
                  <a:pt x="1488840" y="505827"/>
                  <a:pt x="1307928" y="458438"/>
                  <a:pt x="1131759" y="461665"/>
                </a:cubicBezTo>
                <a:cubicBezTo>
                  <a:pt x="955590" y="464892"/>
                  <a:pt x="782133" y="426697"/>
                  <a:pt x="576168" y="461665"/>
                </a:cubicBezTo>
                <a:cubicBezTo>
                  <a:pt x="370203" y="496633"/>
                  <a:pt x="135895" y="434026"/>
                  <a:pt x="0" y="461665"/>
                </a:cubicBezTo>
                <a:cubicBezTo>
                  <a:pt x="-28525" y="354424"/>
                  <a:pt x="24424" y="111001"/>
                  <a:pt x="0" y="0"/>
                </a:cubicBezTo>
                <a:close/>
              </a:path>
              <a:path w="2057743" h="461665" stroke="0" extrusionOk="0">
                <a:moveTo>
                  <a:pt x="0" y="0"/>
                </a:moveTo>
                <a:cubicBezTo>
                  <a:pt x="192753" y="-57014"/>
                  <a:pt x="315541" y="12679"/>
                  <a:pt x="535013" y="0"/>
                </a:cubicBezTo>
                <a:cubicBezTo>
                  <a:pt x="754485" y="-12679"/>
                  <a:pt x="919654" y="45308"/>
                  <a:pt x="1028872" y="0"/>
                </a:cubicBezTo>
                <a:cubicBezTo>
                  <a:pt x="1138090" y="-45308"/>
                  <a:pt x="1405283" y="50162"/>
                  <a:pt x="1543307" y="0"/>
                </a:cubicBezTo>
                <a:cubicBezTo>
                  <a:pt x="1681332" y="-50162"/>
                  <a:pt x="1936211" y="39580"/>
                  <a:pt x="2057743" y="0"/>
                </a:cubicBezTo>
                <a:cubicBezTo>
                  <a:pt x="2084191" y="214312"/>
                  <a:pt x="2015282" y="325830"/>
                  <a:pt x="2057743" y="461665"/>
                </a:cubicBezTo>
                <a:cubicBezTo>
                  <a:pt x="1792306" y="489704"/>
                  <a:pt x="1731335" y="456299"/>
                  <a:pt x="1502152" y="461665"/>
                </a:cubicBezTo>
                <a:cubicBezTo>
                  <a:pt x="1272969" y="467031"/>
                  <a:pt x="1242151" y="405245"/>
                  <a:pt x="1028872" y="461665"/>
                </a:cubicBezTo>
                <a:cubicBezTo>
                  <a:pt x="815593" y="518085"/>
                  <a:pt x="670597" y="450407"/>
                  <a:pt x="473281" y="461665"/>
                </a:cubicBezTo>
                <a:cubicBezTo>
                  <a:pt x="275965" y="472923"/>
                  <a:pt x="196331" y="410607"/>
                  <a:pt x="0" y="461665"/>
                </a:cubicBezTo>
                <a:cubicBezTo>
                  <a:pt x="-55398" y="294206"/>
                  <a:pt x="31600" y="1736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  remember:</a:t>
            </a:r>
            <a:endParaRPr lang="en-US" sz="2400" dirty="0">
              <a:solidFill>
                <a:srgbClr val="C00000"/>
              </a:solidFill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9BD51-62F6-96D8-7F1D-EF9E38423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265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104AB-C8CE-D0F2-118C-F158ADB6450A}"/>
              </a:ext>
            </a:extLst>
          </p:cNvPr>
          <p:cNvSpPr txBox="1"/>
          <p:nvPr/>
        </p:nvSpPr>
        <p:spPr>
          <a:xfrm>
            <a:off x="757397" y="618839"/>
            <a:ext cx="9761647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CAST:</a:t>
            </a:r>
            <a:r>
              <a:rPr lang="en-US" sz="6600" dirty="0"/>
              <a:t> physics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B56B7-78AD-560F-BC46-25BBBB983E70}"/>
              </a:ext>
            </a:extLst>
          </p:cNvPr>
          <p:cNvSpPr txBox="1"/>
          <p:nvPr/>
        </p:nvSpPr>
        <p:spPr>
          <a:xfrm>
            <a:off x="1893465" y="3241964"/>
            <a:ext cx="7790915" cy="24314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 ‘start-ups’, promotions, …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in astrophysics &amp; cosmology …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EU:  ILIAS network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Patras workshop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09413-B532-FB22-484F-003C0A8750D6}"/>
              </a:ext>
            </a:extLst>
          </p:cNvPr>
          <p:cNvSpPr txBox="1"/>
          <p:nvPr/>
        </p:nvSpPr>
        <p:spPr>
          <a:xfrm>
            <a:off x="5649403" y="1441471"/>
            <a:ext cx="893193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6" name="Rectangle 205">
            <a:extLst>
              <a:ext uri="{FF2B5EF4-FFF2-40B4-BE49-F238E27FC236}">
                <a16:creationId xmlns:a16="http://schemas.microsoft.com/office/drawing/2014/main" id="{B9F43610-AF82-344E-72A3-583182F07680}"/>
              </a:ext>
            </a:extLst>
          </p:cNvPr>
          <p:cNvSpPr/>
          <p:nvPr/>
        </p:nvSpPr>
        <p:spPr>
          <a:xfrm>
            <a:off x="11885676" y="6476482"/>
            <a:ext cx="104196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129FA-FFD9-C5C8-8B7D-FD90C727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69928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Freeform 113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32" name="Freeform 1132"/>
          <p:cNvSpPr/>
          <p:nvPr/>
        </p:nvSpPr>
        <p:spPr>
          <a:xfrm>
            <a:off x="1524000" y="-1"/>
            <a:ext cx="9144000" cy="2863273"/>
          </a:xfrm>
          <a:custGeom>
            <a:avLst/>
            <a:gdLst/>
            <a:ahLst/>
            <a:cxnLst/>
            <a:rect l="0" t="0" r="0" b="0"/>
            <a:pathLst>
              <a:path w="9144000" h="2839212">
                <a:moveTo>
                  <a:pt x="0" y="2839212"/>
                </a:moveTo>
                <a:lnTo>
                  <a:pt x="9144000" y="2839212"/>
                </a:lnTo>
                <a:lnTo>
                  <a:pt x="9144000" y="0"/>
                </a:lnTo>
                <a:lnTo>
                  <a:pt x="0" y="0"/>
                </a:lnTo>
                <a:lnTo>
                  <a:pt x="0" y="2839212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37" name="Freeform 1137"/>
          <p:cNvSpPr/>
          <p:nvPr/>
        </p:nvSpPr>
        <p:spPr>
          <a:xfrm>
            <a:off x="3217164" y="2738629"/>
            <a:ext cx="2339339" cy="12192"/>
          </a:xfrm>
          <a:custGeom>
            <a:avLst/>
            <a:gdLst/>
            <a:ahLst/>
            <a:cxnLst/>
            <a:rect l="0" t="0" r="0" b="0"/>
            <a:pathLst>
              <a:path w="2339339" h="12192">
                <a:moveTo>
                  <a:pt x="0" y="0"/>
                </a:moveTo>
                <a:lnTo>
                  <a:pt x="1169670" y="0"/>
                </a:lnTo>
                <a:lnTo>
                  <a:pt x="2339339" y="0"/>
                </a:lnTo>
                <a:lnTo>
                  <a:pt x="2339339" y="12192"/>
                </a:lnTo>
                <a:lnTo>
                  <a:pt x="1169670" y="12192"/>
                </a:lnTo>
                <a:lnTo>
                  <a:pt x="0" y="12192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>
            <a:off x="5730240" y="2738629"/>
            <a:ext cx="2339340" cy="12192"/>
          </a:xfrm>
          <a:custGeom>
            <a:avLst/>
            <a:gdLst/>
            <a:ahLst/>
            <a:cxnLst/>
            <a:rect l="0" t="0" r="0" b="0"/>
            <a:pathLst>
              <a:path w="2339340" h="12192">
                <a:moveTo>
                  <a:pt x="0" y="0"/>
                </a:moveTo>
                <a:lnTo>
                  <a:pt x="1169669" y="0"/>
                </a:lnTo>
                <a:lnTo>
                  <a:pt x="2339340" y="0"/>
                </a:lnTo>
                <a:lnTo>
                  <a:pt x="2339340" y="12192"/>
                </a:lnTo>
                <a:lnTo>
                  <a:pt x="1169669" y="12192"/>
                </a:lnTo>
                <a:lnTo>
                  <a:pt x="0" y="12192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9" name="Picture 11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2204" y="2997709"/>
            <a:ext cx="3185160" cy="2375916"/>
          </a:xfrm>
          <a:prstGeom prst="rect">
            <a:avLst/>
          </a:prstGeom>
          <a:noFill/>
        </p:spPr>
      </p:pic>
      <p:sp>
        <p:nvSpPr>
          <p:cNvPr id="1140" name="Freeform 1140"/>
          <p:cNvSpPr/>
          <p:nvPr/>
        </p:nvSpPr>
        <p:spPr>
          <a:xfrm>
            <a:off x="1613153" y="2978659"/>
            <a:ext cx="3223260" cy="2414016"/>
          </a:xfrm>
          <a:custGeom>
            <a:avLst/>
            <a:gdLst>
              <a:gd name="connsiteX0" fmla="*/ 0 w 3223260"/>
              <a:gd name="connsiteY0" fmla="*/ 2414016 h 2414016"/>
              <a:gd name="connsiteX1" fmla="*/ 504977 w 3223260"/>
              <a:gd name="connsiteY1" fmla="*/ 2414016 h 2414016"/>
              <a:gd name="connsiteX2" fmla="*/ 945490 w 3223260"/>
              <a:gd name="connsiteY2" fmla="*/ 2414016 h 2414016"/>
              <a:gd name="connsiteX3" fmla="*/ 1547165 w 3223260"/>
              <a:gd name="connsiteY3" fmla="*/ 2414016 h 2414016"/>
              <a:gd name="connsiteX4" fmla="*/ 2052142 w 3223260"/>
              <a:gd name="connsiteY4" fmla="*/ 2414016 h 2414016"/>
              <a:gd name="connsiteX5" fmla="*/ 2557120 w 3223260"/>
              <a:gd name="connsiteY5" fmla="*/ 2414016 h 2414016"/>
              <a:gd name="connsiteX6" fmla="*/ 3223260 w 3223260"/>
              <a:gd name="connsiteY6" fmla="*/ 2414016 h 2414016"/>
              <a:gd name="connsiteX7" fmla="*/ 3223260 w 3223260"/>
              <a:gd name="connsiteY7" fmla="*/ 1979493 h 2414016"/>
              <a:gd name="connsiteX8" fmla="*/ 3223260 w 3223260"/>
              <a:gd name="connsiteY8" fmla="*/ 1496690 h 2414016"/>
              <a:gd name="connsiteX9" fmla="*/ 3223260 w 3223260"/>
              <a:gd name="connsiteY9" fmla="*/ 1062167 h 2414016"/>
              <a:gd name="connsiteX10" fmla="*/ 3223260 w 3223260"/>
              <a:gd name="connsiteY10" fmla="*/ 627644 h 2414016"/>
              <a:gd name="connsiteX11" fmla="*/ 3223260 w 3223260"/>
              <a:gd name="connsiteY11" fmla="*/ 0 h 2414016"/>
              <a:gd name="connsiteX12" fmla="*/ 2653817 w 3223260"/>
              <a:gd name="connsiteY12" fmla="*/ 0 h 2414016"/>
              <a:gd name="connsiteX13" fmla="*/ 2052142 w 3223260"/>
              <a:gd name="connsiteY13" fmla="*/ 0 h 2414016"/>
              <a:gd name="connsiteX14" fmla="*/ 1450467 w 3223260"/>
              <a:gd name="connsiteY14" fmla="*/ 0 h 2414016"/>
              <a:gd name="connsiteX15" fmla="*/ 977722 w 3223260"/>
              <a:gd name="connsiteY15" fmla="*/ 0 h 2414016"/>
              <a:gd name="connsiteX16" fmla="*/ 0 w 3223260"/>
              <a:gd name="connsiteY16" fmla="*/ 0 h 2414016"/>
              <a:gd name="connsiteX17" fmla="*/ 0 w 3223260"/>
              <a:gd name="connsiteY17" fmla="*/ 531084 h 2414016"/>
              <a:gd name="connsiteX18" fmla="*/ 0 w 3223260"/>
              <a:gd name="connsiteY18" fmla="*/ 941466 h 2414016"/>
              <a:gd name="connsiteX19" fmla="*/ 0 w 3223260"/>
              <a:gd name="connsiteY19" fmla="*/ 1375989 h 2414016"/>
              <a:gd name="connsiteX20" fmla="*/ 0 w 3223260"/>
              <a:gd name="connsiteY20" fmla="*/ 1810512 h 2414016"/>
              <a:gd name="connsiteX21" fmla="*/ 0 w 3223260"/>
              <a:gd name="connsiteY21" fmla="*/ 2414016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23260" h="2414016" extrusionOk="0">
                <a:moveTo>
                  <a:pt x="0" y="2414016"/>
                </a:moveTo>
                <a:cubicBezTo>
                  <a:pt x="144233" y="2407561"/>
                  <a:pt x="338524" y="2463588"/>
                  <a:pt x="504977" y="2414016"/>
                </a:cubicBezTo>
                <a:cubicBezTo>
                  <a:pt x="671430" y="2364444"/>
                  <a:pt x="797099" y="2414804"/>
                  <a:pt x="945490" y="2414016"/>
                </a:cubicBezTo>
                <a:cubicBezTo>
                  <a:pt x="1093881" y="2413228"/>
                  <a:pt x="1292048" y="2483417"/>
                  <a:pt x="1547165" y="2414016"/>
                </a:cubicBezTo>
                <a:cubicBezTo>
                  <a:pt x="1802283" y="2344615"/>
                  <a:pt x="1924563" y="2438715"/>
                  <a:pt x="2052142" y="2414016"/>
                </a:cubicBezTo>
                <a:cubicBezTo>
                  <a:pt x="2179721" y="2389317"/>
                  <a:pt x="2306906" y="2466067"/>
                  <a:pt x="2557120" y="2414016"/>
                </a:cubicBezTo>
                <a:cubicBezTo>
                  <a:pt x="2807334" y="2361965"/>
                  <a:pt x="2931297" y="2443781"/>
                  <a:pt x="3223260" y="2414016"/>
                </a:cubicBezTo>
                <a:cubicBezTo>
                  <a:pt x="3213303" y="2277909"/>
                  <a:pt x="3274824" y="2153732"/>
                  <a:pt x="3223260" y="1979493"/>
                </a:cubicBezTo>
                <a:cubicBezTo>
                  <a:pt x="3171696" y="1805254"/>
                  <a:pt x="3265815" y="1737584"/>
                  <a:pt x="3223260" y="1496690"/>
                </a:cubicBezTo>
                <a:cubicBezTo>
                  <a:pt x="3180705" y="1255796"/>
                  <a:pt x="3232659" y="1169613"/>
                  <a:pt x="3223260" y="1062167"/>
                </a:cubicBezTo>
                <a:cubicBezTo>
                  <a:pt x="3213861" y="954721"/>
                  <a:pt x="3247276" y="804543"/>
                  <a:pt x="3223260" y="627644"/>
                </a:cubicBezTo>
                <a:cubicBezTo>
                  <a:pt x="3199244" y="450745"/>
                  <a:pt x="3248875" y="239337"/>
                  <a:pt x="3223260" y="0"/>
                </a:cubicBezTo>
                <a:cubicBezTo>
                  <a:pt x="3065103" y="23272"/>
                  <a:pt x="2779041" y="-52602"/>
                  <a:pt x="2653817" y="0"/>
                </a:cubicBezTo>
                <a:cubicBezTo>
                  <a:pt x="2528593" y="52602"/>
                  <a:pt x="2234818" y="-55889"/>
                  <a:pt x="2052142" y="0"/>
                </a:cubicBezTo>
                <a:cubicBezTo>
                  <a:pt x="1869467" y="55889"/>
                  <a:pt x="1642022" y="-10091"/>
                  <a:pt x="1450467" y="0"/>
                </a:cubicBezTo>
                <a:cubicBezTo>
                  <a:pt x="1258913" y="10091"/>
                  <a:pt x="1180216" y="-51489"/>
                  <a:pt x="977722" y="0"/>
                </a:cubicBezTo>
                <a:cubicBezTo>
                  <a:pt x="775228" y="51489"/>
                  <a:pt x="383307" y="-45008"/>
                  <a:pt x="0" y="0"/>
                </a:cubicBezTo>
                <a:cubicBezTo>
                  <a:pt x="63252" y="133926"/>
                  <a:pt x="-16087" y="336035"/>
                  <a:pt x="0" y="531084"/>
                </a:cubicBezTo>
                <a:cubicBezTo>
                  <a:pt x="16087" y="726133"/>
                  <a:pt x="-27955" y="762022"/>
                  <a:pt x="0" y="941466"/>
                </a:cubicBezTo>
                <a:cubicBezTo>
                  <a:pt x="27955" y="1120910"/>
                  <a:pt x="-7706" y="1201984"/>
                  <a:pt x="0" y="1375989"/>
                </a:cubicBezTo>
                <a:cubicBezTo>
                  <a:pt x="7706" y="1549994"/>
                  <a:pt x="-21737" y="1704277"/>
                  <a:pt x="0" y="1810512"/>
                </a:cubicBezTo>
                <a:cubicBezTo>
                  <a:pt x="21737" y="1916747"/>
                  <a:pt x="-67471" y="2118382"/>
                  <a:pt x="0" y="2414016"/>
                </a:cubicBezTo>
                <a:close/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miter lim="127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/>
                    <a:ahLst/>
                    <a:cxnLst/>
                    <a:rect l="0" t="0" r="0" b="0"/>
                    <a:pathLst>
                      <a:path w="3223260" h="2414016">
                        <a:moveTo>
                          <a:pt x="0" y="2414016"/>
                        </a:moveTo>
                        <a:lnTo>
                          <a:pt x="3223260" y="2414016"/>
                        </a:lnTo>
                        <a:lnTo>
                          <a:pt x="3223260" y="0"/>
                        </a:lnTo>
                        <a:lnTo>
                          <a:pt x="0" y="0"/>
                        </a:lnTo>
                        <a:lnTo>
                          <a:pt x="0" y="2414016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>
            <a:off x="1632204" y="5469636"/>
            <a:ext cx="3185160" cy="1261872"/>
          </a:xfrm>
          <a:custGeom>
            <a:avLst/>
            <a:gdLst/>
            <a:ahLst/>
            <a:cxnLst/>
            <a:rect l="0" t="0" r="0" b="0"/>
            <a:pathLst>
              <a:path w="3185160" h="1261872">
                <a:moveTo>
                  <a:pt x="0" y="1261872"/>
                </a:moveTo>
                <a:lnTo>
                  <a:pt x="3185160" y="1261872"/>
                </a:lnTo>
                <a:lnTo>
                  <a:pt x="3185160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noFill/>
          <a:ln w="9525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>
            <a:off x="5088635" y="3285745"/>
            <a:ext cx="5433060" cy="2919983"/>
          </a:xfrm>
          <a:custGeom>
            <a:avLst/>
            <a:gdLst/>
            <a:ahLst/>
            <a:cxnLst/>
            <a:rect l="0" t="0" r="0" b="0"/>
            <a:pathLst>
              <a:path w="5433060" h="2919983">
                <a:moveTo>
                  <a:pt x="0" y="2919983"/>
                </a:moveTo>
                <a:lnTo>
                  <a:pt x="5433060" y="2919983"/>
                </a:lnTo>
                <a:lnTo>
                  <a:pt x="5433060" y="0"/>
                </a:lnTo>
                <a:lnTo>
                  <a:pt x="0" y="0"/>
                </a:lnTo>
                <a:lnTo>
                  <a:pt x="0" y="2919983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3" name="Picture 1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8635" y="3285745"/>
            <a:ext cx="5433059" cy="2919983"/>
          </a:xfrm>
          <a:custGeom>
            <a:avLst/>
            <a:gdLst>
              <a:gd name="connsiteX0" fmla="*/ 0 w 5433059"/>
              <a:gd name="connsiteY0" fmla="*/ 0 h 2919983"/>
              <a:gd name="connsiteX1" fmla="*/ 651967 w 5433059"/>
              <a:gd name="connsiteY1" fmla="*/ 0 h 2919983"/>
              <a:gd name="connsiteX2" fmla="*/ 1032281 w 5433059"/>
              <a:gd name="connsiteY2" fmla="*/ 0 h 2919983"/>
              <a:gd name="connsiteX3" fmla="*/ 1521257 w 5433059"/>
              <a:gd name="connsiteY3" fmla="*/ 0 h 2919983"/>
              <a:gd name="connsiteX4" fmla="*/ 2010232 w 5433059"/>
              <a:gd name="connsiteY4" fmla="*/ 0 h 2919983"/>
              <a:gd name="connsiteX5" fmla="*/ 2390546 w 5433059"/>
              <a:gd name="connsiteY5" fmla="*/ 0 h 2919983"/>
              <a:gd name="connsiteX6" fmla="*/ 2988182 w 5433059"/>
              <a:gd name="connsiteY6" fmla="*/ 0 h 2919983"/>
              <a:gd name="connsiteX7" fmla="*/ 3531488 w 5433059"/>
              <a:gd name="connsiteY7" fmla="*/ 0 h 2919983"/>
              <a:gd name="connsiteX8" fmla="*/ 4183455 w 5433059"/>
              <a:gd name="connsiteY8" fmla="*/ 0 h 2919983"/>
              <a:gd name="connsiteX9" fmla="*/ 4563770 w 5433059"/>
              <a:gd name="connsiteY9" fmla="*/ 0 h 2919983"/>
              <a:gd name="connsiteX10" fmla="*/ 5433059 w 5433059"/>
              <a:gd name="connsiteY10" fmla="*/ 0 h 2919983"/>
              <a:gd name="connsiteX11" fmla="*/ 5433059 w 5433059"/>
              <a:gd name="connsiteY11" fmla="*/ 554797 h 2919983"/>
              <a:gd name="connsiteX12" fmla="*/ 5433059 w 5433059"/>
              <a:gd name="connsiteY12" fmla="*/ 1167993 h 2919983"/>
              <a:gd name="connsiteX13" fmla="*/ 5433059 w 5433059"/>
              <a:gd name="connsiteY13" fmla="*/ 1810389 h 2919983"/>
              <a:gd name="connsiteX14" fmla="*/ 5433059 w 5433059"/>
              <a:gd name="connsiteY14" fmla="*/ 2365186 h 2919983"/>
              <a:gd name="connsiteX15" fmla="*/ 5433059 w 5433059"/>
              <a:gd name="connsiteY15" fmla="*/ 2919983 h 2919983"/>
              <a:gd name="connsiteX16" fmla="*/ 4889753 w 5433059"/>
              <a:gd name="connsiteY16" fmla="*/ 2919983 h 2919983"/>
              <a:gd name="connsiteX17" fmla="*/ 4400778 w 5433059"/>
              <a:gd name="connsiteY17" fmla="*/ 2919983 h 2919983"/>
              <a:gd name="connsiteX18" fmla="*/ 3966133 w 5433059"/>
              <a:gd name="connsiteY18" fmla="*/ 2919983 h 2919983"/>
              <a:gd name="connsiteX19" fmla="*/ 3477158 w 5433059"/>
              <a:gd name="connsiteY19" fmla="*/ 2919983 h 2919983"/>
              <a:gd name="connsiteX20" fmla="*/ 2933852 w 5433059"/>
              <a:gd name="connsiteY20" fmla="*/ 2919983 h 2919983"/>
              <a:gd name="connsiteX21" fmla="*/ 2390546 w 5433059"/>
              <a:gd name="connsiteY21" fmla="*/ 2919983 h 2919983"/>
              <a:gd name="connsiteX22" fmla="*/ 1738579 w 5433059"/>
              <a:gd name="connsiteY22" fmla="*/ 2919983 h 2919983"/>
              <a:gd name="connsiteX23" fmla="*/ 1086612 w 5433059"/>
              <a:gd name="connsiteY23" fmla="*/ 2919983 h 2919983"/>
              <a:gd name="connsiteX24" fmla="*/ 651967 w 5433059"/>
              <a:gd name="connsiteY24" fmla="*/ 2919983 h 2919983"/>
              <a:gd name="connsiteX25" fmla="*/ 0 w 5433059"/>
              <a:gd name="connsiteY25" fmla="*/ 2919983 h 2919983"/>
              <a:gd name="connsiteX26" fmla="*/ 0 w 5433059"/>
              <a:gd name="connsiteY26" fmla="*/ 2365186 h 2919983"/>
              <a:gd name="connsiteX27" fmla="*/ 0 w 5433059"/>
              <a:gd name="connsiteY27" fmla="*/ 1781190 h 2919983"/>
              <a:gd name="connsiteX28" fmla="*/ 0 w 5433059"/>
              <a:gd name="connsiteY28" fmla="*/ 1197193 h 2919983"/>
              <a:gd name="connsiteX29" fmla="*/ 0 w 5433059"/>
              <a:gd name="connsiteY29" fmla="*/ 583997 h 2919983"/>
              <a:gd name="connsiteX30" fmla="*/ 0 w 5433059"/>
              <a:gd name="connsiteY30" fmla="*/ 0 h 291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33059" h="2919983" extrusionOk="0">
                <a:moveTo>
                  <a:pt x="0" y="0"/>
                </a:moveTo>
                <a:cubicBezTo>
                  <a:pt x="161915" y="-16540"/>
                  <a:pt x="400115" y="71788"/>
                  <a:pt x="651967" y="0"/>
                </a:cubicBezTo>
                <a:cubicBezTo>
                  <a:pt x="903819" y="-71788"/>
                  <a:pt x="862077" y="41657"/>
                  <a:pt x="1032281" y="0"/>
                </a:cubicBezTo>
                <a:cubicBezTo>
                  <a:pt x="1202485" y="-41657"/>
                  <a:pt x="1369442" y="9647"/>
                  <a:pt x="1521257" y="0"/>
                </a:cubicBezTo>
                <a:cubicBezTo>
                  <a:pt x="1673072" y="-9647"/>
                  <a:pt x="1833938" y="41644"/>
                  <a:pt x="2010232" y="0"/>
                </a:cubicBezTo>
                <a:cubicBezTo>
                  <a:pt x="2186527" y="-41644"/>
                  <a:pt x="2252994" y="26477"/>
                  <a:pt x="2390546" y="0"/>
                </a:cubicBezTo>
                <a:cubicBezTo>
                  <a:pt x="2528098" y="-26477"/>
                  <a:pt x="2799510" y="2591"/>
                  <a:pt x="2988182" y="0"/>
                </a:cubicBezTo>
                <a:cubicBezTo>
                  <a:pt x="3176854" y="-2591"/>
                  <a:pt x="3403975" y="25618"/>
                  <a:pt x="3531488" y="0"/>
                </a:cubicBezTo>
                <a:cubicBezTo>
                  <a:pt x="3659001" y="-25618"/>
                  <a:pt x="4051309" y="25607"/>
                  <a:pt x="4183455" y="0"/>
                </a:cubicBezTo>
                <a:cubicBezTo>
                  <a:pt x="4315601" y="-25607"/>
                  <a:pt x="4418978" y="6521"/>
                  <a:pt x="4563770" y="0"/>
                </a:cubicBezTo>
                <a:cubicBezTo>
                  <a:pt x="4708563" y="-6521"/>
                  <a:pt x="5220703" y="7263"/>
                  <a:pt x="5433059" y="0"/>
                </a:cubicBezTo>
                <a:cubicBezTo>
                  <a:pt x="5485522" y="256658"/>
                  <a:pt x="5399468" y="437017"/>
                  <a:pt x="5433059" y="554797"/>
                </a:cubicBezTo>
                <a:cubicBezTo>
                  <a:pt x="5466650" y="672577"/>
                  <a:pt x="5391764" y="1029439"/>
                  <a:pt x="5433059" y="1167993"/>
                </a:cubicBezTo>
                <a:cubicBezTo>
                  <a:pt x="5474354" y="1306547"/>
                  <a:pt x="5426066" y="1572836"/>
                  <a:pt x="5433059" y="1810389"/>
                </a:cubicBezTo>
                <a:cubicBezTo>
                  <a:pt x="5440052" y="2047942"/>
                  <a:pt x="5401376" y="2177197"/>
                  <a:pt x="5433059" y="2365186"/>
                </a:cubicBezTo>
                <a:cubicBezTo>
                  <a:pt x="5464742" y="2553175"/>
                  <a:pt x="5431773" y="2675586"/>
                  <a:pt x="5433059" y="2919983"/>
                </a:cubicBezTo>
                <a:cubicBezTo>
                  <a:pt x="5264435" y="2963638"/>
                  <a:pt x="5076493" y="2913264"/>
                  <a:pt x="4889753" y="2919983"/>
                </a:cubicBezTo>
                <a:cubicBezTo>
                  <a:pt x="4703013" y="2926702"/>
                  <a:pt x="4612917" y="2894941"/>
                  <a:pt x="4400778" y="2919983"/>
                </a:cubicBezTo>
                <a:cubicBezTo>
                  <a:pt x="4188639" y="2945025"/>
                  <a:pt x="4181851" y="2889491"/>
                  <a:pt x="3966133" y="2919983"/>
                </a:cubicBezTo>
                <a:cubicBezTo>
                  <a:pt x="3750416" y="2950475"/>
                  <a:pt x="3701999" y="2887162"/>
                  <a:pt x="3477158" y="2919983"/>
                </a:cubicBezTo>
                <a:cubicBezTo>
                  <a:pt x="3252318" y="2952804"/>
                  <a:pt x="3051421" y="2897636"/>
                  <a:pt x="2933852" y="2919983"/>
                </a:cubicBezTo>
                <a:cubicBezTo>
                  <a:pt x="2816283" y="2942330"/>
                  <a:pt x="2570387" y="2856025"/>
                  <a:pt x="2390546" y="2919983"/>
                </a:cubicBezTo>
                <a:cubicBezTo>
                  <a:pt x="2210705" y="2983941"/>
                  <a:pt x="1900037" y="2884353"/>
                  <a:pt x="1738579" y="2919983"/>
                </a:cubicBezTo>
                <a:cubicBezTo>
                  <a:pt x="1577121" y="2955613"/>
                  <a:pt x="1274551" y="2918189"/>
                  <a:pt x="1086612" y="2919983"/>
                </a:cubicBezTo>
                <a:cubicBezTo>
                  <a:pt x="898673" y="2921777"/>
                  <a:pt x="799620" y="2911896"/>
                  <a:pt x="651967" y="2919983"/>
                </a:cubicBezTo>
                <a:cubicBezTo>
                  <a:pt x="504314" y="2928070"/>
                  <a:pt x="323440" y="2919065"/>
                  <a:pt x="0" y="2919983"/>
                </a:cubicBezTo>
                <a:cubicBezTo>
                  <a:pt x="-5398" y="2673920"/>
                  <a:pt x="17622" y="2615708"/>
                  <a:pt x="0" y="2365186"/>
                </a:cubicBezTo>
                <a:cubicBezTo>
                  <a:pt x="-17622" y="2114664"/>
                  <a:pt x="25702" y="2004546"/>
                  <a:pt x="0" y="1781190"/>
                </a:cubicBezTo>
                <a:cubicBezTo>
                  <a:pt x="-25702" y="1557834"/>
                  <a:pt x="55817" y="1314841"/>
                  <a:pt x="0" y="1197193"/>
                </a:cubicBezTo>
                <a:cubicBezTo>
                  <a:pt x="-55817" y="1079545"/>
                  <a:pt x="41697" y="783274"/>
                  <a:pt x="0" y="583997"/>
                </a:cubicBezTo>
                <a:cubicBezTo>
                  <a:pt x="-41697" y="384720"/>
                  <a:pt x="34927" y="185250"/>
                  <a:pt x="0" y="0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5782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44" name="Freeform 1144"/>
          <p:cNvSpPr/>
          <p:nvPr/>
        </p:nvSpPr>
        <p:spPr>
          <a:xfrm>
            <a:off x="5074284" y="3271457"/>
            <a:ext cx="5461635" cy="2948559"/>
          </a:xfrm>
          <a:custGeom>
            <a:avLst/>
            <a:gdLst>
              <a:gd name="connsiteX0" fmla="*/ 0 w 5461635"/>
              <a:gd name="connsiteY0" fmla="*/ 2948559 h 2948559"/>
              <a:gd name="connsiteX1" fmla="*/ 382314 w 5461635"/>
              <a:gd name="connsiteY1" fmla="*/ 2948559 h 2948559"/>
              <a:gd name="connsiteX2" fmla="*/ 873862 w 5461635"/>
              <a:gd name="connsiteY2" fmla="*/ 2948559 h 2948559"/>
              <a:gd name="connsiteX3" fmla="*/ 1256176 w 5461635"/>
              <a:gd name="connsiteY3" fmla="*/ 2948559 h 2948559"/>
              <a:gd name="connsiteX4" fmla="*/ 1911572 w 5461635"/>
              <a:gd name="connsiteY4" fmla="*/ 2948559 h 2948559"/>
              <a:gd name="connsiteX5" fmla="*/ 2403119 w 5461635"/>
              <a:gd name="connsiteY5" fmla="*/ 2948559 h 2948559"/>
              <a:gd name="connsiteX6" fmla="*/ 3003899 w 5461635"/>
              <a:gd name="connsiteY6" fmla="*/ 2948559 h 2948559"/>
              <a:gd name="connsiteX7" fmla="*/ 3386214 w 5461635"/>
              <a:gd name="connsiteY7" fmla="*/ 2948559 h 2948559"/>
              <a:gd name="connsiteX8" fmla="*/ 3932377 w 5461635"/>
              <a:gd name="connsiteY8" fmla="*/ 2948559 h 2948559"/>
              <a:gd name="connsiteX9" fmla="*/ 4423924 w 5461635"/>
              <a:gd name="connsiteY9" fmla="*/ 2948559 h 2948559"/>
              <a:gd name="connsiteX10" fmla="*/ 4860855 w 5461635"/>
              <a:gd name="connsiteY10" fmla="*/ 2948559 h 2948559"/>
              <a:gd name="connsiteX11" fmla="*/ 5461635 w 5461635"/>
              <a:gd name="connsiteY11" fmla="*/ 2948559 h 2948559"/>
              <a:gd name="connsiteX12" fmla="*/ 5461635 w 5461635"/>
              <a:gd name="connsiteY12" fmla="*/ 2388333 h 2948559"/>
              <a:gd name="connsiteX13" fmla="*/ 5461635 w 5461635"/>
              <a:gd name="connsiteY13" fmla="*/ 1769135 h 2948559"/>
              <a:gd name="connsiteX14" fmla="*/ 5461635 w 5461635"/>
              <a:gd name="connsiteY14" fmla="*/ 1208909 h 2948559"/>
              <a:gd name="connsiteX15" fmla="*/ 5461635 w 5461635"/>
              <a:gd name="connsiteY15" fmla="*/ 707654 h 2948559"/>
              <a:gd name="connsiteX16" fmla="*/ 5461635 w 5461635"/>
              <a:gd name="connsiteY16" fmla="*/ 0 h 2948559"/>
              <a:gd name="connsiteX17" fmla="*/ 4915472 w 5461635"/>
              <a:gd name="connsiteY17" fmla="*/ 0 h 2948559"/>
              <a:gd name="connsiteX18" fmla="*/ 4369308 w 5461635"/>
              <a:gd name="connsiteY18" fmla="*/ 0 h 2948559"/>
              <a:gd name="connsiteX19" fmla="*/ 3877761 w 5461635"/>
              <a:gd name="connsiteY19" fmla="*/ 0 h 2948559"/>
              <a:gd name="connsiteX20" fmla="*/ 3276981 w 5461635"/>
              <a:gd name="connsiteY20" fmla="*/ 0 h 2948559"/>
              <a:gd name="connsiteX21" fmla="*/ 2621585 w 5461635"/>
              <a:gd name="connsiteY21" fmla="*/ 0 h 2948559"/>
              <a:gd name="connsiteX22" fmla="*/ 1966189 w 5461635"/>
              <a:gd name="connsiteY22" fmla="*/ 0 h 2948559"/>
              <a:gd name="connsiteX23" fmla="*/ 1420025 w 5461635"/>
              <a:gd name="connsiteY23" fmla="*/ 0 h 2948559"/>
              <a:gd name="connsiteX24" fmla="*/ 819245 w 5461635"/>
              <a:gd name="connsiteY24" fmla="*/ 0 h 2948559"/>
              <a:gd name="connsiteX25" fmla="*/ 0 w 5461635"/>
              <a:gd name="connsiteY25" fmla="*/ 0 h 2948559"/>
              <a:gd name="connsiteX26" fmla="*/ 0 w 5461635"/>
              <a:gd name="connsiteY26" fmla="*/ 530741 h 2948559"/>
              <a:gd name="connsiteX27" fmla="*/ 0 w 5461635"/>
              <a:gd name="connsiteY27" fmla="*/ 1149938 h 2948559"/>
              <a:gd name="connsiteX28" fmla="*/ 0 w 5461635"/>
              <a:gd name="connsiteY28" fmla="*/ 1680679 h 2948559"/>
              <a:gd name="connsiteX29" fmla="*/ 0 w 5461635"/>
              <a:gd name="connsiteY29" fmla="*/ 2329362 h 2948559"/>
              <a:gd name="connsiteX30" fmla="*/ 0 w 5461635"/>
              <a:gd name="connsiteY30" fmla="*/ 2948559 h 294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61635" h="2948559" extrusionOk="0">
                <a:moveTo>
                  <a:pt x="0" y="2948559"/>
                </a:moveTo>
                <a:cubicBezTo>
                  <a:pt x="172203" y="2917073"/>
                  <a:pt x="226497" y="2973203"/>
                  <a:pt x="382314" y="2948559"/>
                </a:cubicBezTo>
                <a:cubicBezTo>
                  <a:pt x="538131" y="2923915"/>
                  <a:pt x="660473" y="3002910"/>
                  <a:pt x="873862" y="2948559"/>
                </a:cubicBezTo>
                <a:cubicBezTo>
                  <a:pt x="1087251" y="2894208"/>
                  <a:pt x="1168074" y="2991776"/>
                  <a:pt x="1256176" y="2948559"/>
                </a:cubicBezTo>
                <a:cubicBezTo>
                  <a:pt x="1344278" y="2905342"/>
                  <a:pt x="1743921" y="2975949"/>
                  <a:pt x="1911572" y="2948559"/>
                </a:cubicBezTo>
                <a:cubicBezTo>
                  <a:pt x="2079223" y="2921169"/>
                  <a:pt x="2206397" y="2986594"/>
                  <a:pt x="2403119" y="2948559"/>
                </a:cubicBezTo>
                <a:cubicBezTo>
                  <a:pt x="2599841" y="2910524"/>
                  <a:pt x="2817773" y="2956186"/>
                  <a:pt x="3003899" y="2948559"/>
                </a:cubicBezTo>
                <a:cubicBezTo>
                  <a:pt x="3190025" y="2940932"/>
                  <a:pt x="3303013" y="2984954"/>
                  <a:pt x="3386214" y="2948559"/>
                </a:cubicBezTo>
                <a:cubicBezTo>
                  <a:pt x="3469415" y="2912164"/>
                  <a:pt x="3712404" y="3010432"/>
                  <a:pt x="3932377" y="2948559"/>
                </a:cubicBezTo>
                <a:cubicBezTo>
                  <a:pt x="4152350" y="2886686"/>
                  <a:pt x="4202962" y="2962286"/>
                  <a:pt x="4423924" y="2948559"/>
                </a:cubicBezTo>
                <a:cubicBezTo>
                  <a:pt x="4644886" y="2934832"/>
                  <a:pt x="4765231" y="2973639"/>
                  <a:pt x="4860855" y="2948559"/>
                </a:cubicBezTo>
                <a:cubicBezTo>
                  <a:pt x="4956479" y="2923479"/>
                  <a:pt x="5334569" y="2952108"/>
                  <a:pt x="5461635" y="2948559"/>
                </a:cubicBezTo>
                <a:cubicBezTo>
                  <a:pt x="5415662" y="2729241"/>
                  <a:pt x="5522504" y="2551367"/>
                  <a:pt x="5461635" y="2388333"/>
                </a:cubicBezTo>
                <a:cubicBezTo>
                  <a:pt x="5400766" y="2225299"/>
                  <a:pt x="5529177" y="2068268"/>
                  <a:pt x="5461635" y="1769135"/>
                </a:cubicBezTo>
                <a:cubicBezTo>
                  <a:pt x="5394093" y="1470002"/>
                  <a:pt x="5479258" y="1413236"/>
                  <a:pt x="5461635" y="1208909"/>
                </a:cubicBezTo>
                <a:cubicBezTo>
                  <a:pt x="5444012" y="1004582"/>
                  <a:pt x="5465218" y="923382"/>
                  <a:pt x="5461635" y="707654"/>
                </a:cubicBezTo>
                <a:cubicBezTo>
                  <a:pt x="5458052" y="491927"/>
                  <a:pt x="5473936" y="208935"/>
                  <a:pt x="5461635" y="0"/>
                </a:cubicBezTo>
                <a:cubicBezTo>
                  <a:pt x="5284746" y="18471"/>
                  <a:pt x="5049379" y="-4752"/>
                  <a:pt x="4915472" y="0"/>
                </a:cubicBezTo>
                <a:cubicBezTo>
                  <a:pt x="4781565" y="4752"/>
                  <a:pt x="4563976" y="-52994"/>
                  <a:pt x="4369308" y="0"/>
                </a:cubicBezTo>
                <a:cubicBezTo>
                  <a:pt x="4174640" y="52994"/>
                  <a:pt x="3997587" y="-46957"/>
                  <a:pt x="3877761" y="0"/>
                </a:cubicBezTo>
                <a:cubicBezTo>
                  <a:pt x="3757935" y="46957"/>
                  <a:pt x="3434303" y="-22850"/>
                  <a:pt x="3276981" y="0"/>
                </a:cubicBezTo>
                <a:cubicBezTo>
                  <a:pt x="3119659" y="22850"/>
                  <a:pt x="2817914" y="-18623"/>
                  <a:pt x="2621585" y="0"/>
                </a:cubicBezTo>
                <a:cubicBezTo>
                  <a:pt x="2425256" y="18623"/>
                  <a:pt x="2176825" y="-71425"/>
                  <a:pt x="1966189" y="0"/>
                </a:cubicBezTo>
                <a:cubicBezTo>
                  <a:pt x="1755553" y="71425"/>
                  <a:pt x="1623543" y="-11360"/>
                  <a:pt x="1420025" y="0"/>
                </a:cubicBezTo>
                <a:cubicBezTo>
                  <a:pt x="1216507" y="11360"/>
                  <a:pt x="1035765" y="-51707"/>
                  <a:pt x="819245" y="0"/>
                </a:cubicBezTo>
                <a:cubicBezTo>
                  <a:pt x="602725" y="51707"/>
                  <a:pt x="254503" y="-77072"/>
                  <a:pt x="0" y="0"/>
                </a:cubicBezTo>
                <a:cubicBezTo>
                  <a:pt x="28652" y="212857"/>
                  <a:pt x="-10509" y="328593"/>
                  <a:pt x="0" y="530741"/>
                </a:cubicBezTo>
                <a:cubicBezTo>
                  <a:pt x="10509" y="732889"/>
                  <a:pt x="-22188" y="859397"/>
                  <a:pt x="0" y="1149938"/>
                </a:cubicBezTo>
                <a:cubicBezTo>
                  <a:pt x="22188" y="1440479"/>
                  <a:pt x="-50097" y="1550633"/>
                  <a:pt x="0" y="1680679"/>
                </a:cubicBezTo>
                <a:cubicBezTo>
                  <a:pt x="50097" y="1810725"/>
                  <a:pt x="-35296" y="2081412"/>
                  <a:pt x="0" y="2329362"/>
                </a:cubicBezTo>
                <a:cubicBezTo>
                  <a:pt x="35296" y="2577312"/>
                  <a:pt x="-52417" y="2706988"/>
                  <a:pt x="0" y="2948559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miter lim="101600"/>
            <a:extLst>
              <a:ext uri="{C807C97D-BFC1-408E-A445-0C87EB9F89A2}">
                <ask:lineSketchStyleProps xmlns:ask="http://schemas.microsoft.com/office/drawing/2018/sketchyshapes" sd="1678260106">
                  <a:custGeom>
                    <a:avLst/>
                    <a:gdLst/>
                    <a:ahLst/>
                    <a:cxnLst/>
                    <a:rect l="0" t="0" r="0" b="0"/>
                    <a:pathLst>
                      <a:path w="5461635" h="2948559">
                        <a:moveTo>
                          <a:pt x="0" y="2948559"/>
                        </a:moveTo>
                        <a:lnTo>
                          <a:pt x="5461635" y="2948559"/>
                        </a:lnTo>
                        <a:lnTo>
                          <a:pt x="5461635" y="0"/>
                        </a:lnTo>
                        <a:lnTo>
                          <a:pt x="0" y="0"/>
                        </a:lnTo>
                        <a:lnTo>
                          <a:pt x="0" y="2948559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>
            <a:off x="6971156" y="6445873"/>
            <a:ext cx="3550921" cy="13716"/>
          </a:xfrm>
          <a:custGeom>
            <a:avLst/>
            <a:gdLst/>
            <a:ahLst/>
            <a:cxnLst/>
            <a:rect l="0" t="0" r="0" b="0"/>
            <a:pathLst>
              <a:path w="3550921" h="13716">
                <a:moveTo>
                  <a:pt x="0" y="0"/>
                </a:moveTo>
                <a:lnTo>
                  <a:pt x="887730" y="0"/>
                </a:lnTo>
                <a:lnTo>
                  <a:pt x="1775461" y="0"/>
                </a:lnTo>
                <a:lnTo>
                  <a:pt x="2663190" y="0"/>
                </a:lnTo>
                <a:lnTo>
                  <a:pt x="3550921" y="0"/>
                </a:lnTo>
                <a:lnTo>
                  <a:pt x="3550921" y="13716"/>
                </a:lnTo>
                <a:lnTo>
                  <a:pt x="2663190" y="13716"/>
                </a:lnTo>
                <a:lnTo>
                  <a:pt x="1775461" y="13716"/>
                </a:lnTo>
                <a:lnTo>
                  <a:pt x="887730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Rectangle 1146"/>
          <p:cNvSpPr/>
          <p:nvPr/>
        </p:nvSpPr>
        <p:spPr>
          <a:xfrm>
            <a:off x="1615694" y="39335"/>
            <a:ext cx="8357227" cy="5490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="1" i="0" spc="0" baseline="0" dirty="0">
                <a:solidFill>
                  <a:srgbClr val="C00000"/>
                </a:solidFill>
                <a:latin typeface="Calibri-Bold"/>
              </a:rPr>
              <a:t>Solar</a:t>
            </a:r>
            <a:r>
              <a:rPr lang="en-US" sz="3602" b="1" i="0" spc="-14" baseline="0" dirty="0">
                <a:solidFill>
                  <a:srgbClr val="C00000"/>
                </a:solidFill>
                <a:latin typeface="Calibri-Bold"/>
              </a:rPr>
              <a:t> </a:t>
            </a:r>
            <a:r>
              <a:rPr lang="en-US" sz="3602" b="1" i="0" spc="0" baseline="0" dirty="0">
                <a:solidFill>
                  <a:srgbClr val="C00000"/>
                </a:solidFill>
                <a:latin typeface="Calibri-Bold"/>
              </a:rPr>
              <a:t>Co</a:t>
            </a:r>
            <a:r>
              <a:rPr lang="en-US" sz="3602" b="1" i="0" spc="-46" baseline="0" dirty="0">
                <a:solidFill>
                  <a:srgbClr val="C00000"/>
                </a:solidFill>
                <a:latin typeface="Calibri-Bold"/>
              </a:rPr>
              <a:t>r</a:t>
            </a:r>
            <a:r>
              <a:rPr lang="en-US" sz="3602" b="1" i="0" spc="0" baseline="0" dirty="0">
                <a:solidFill>
                  <a:srgbClr val="C00000"/>
                </a:solidFill>
                <a:latin typeface="Calibri-Bold"/>
              </a:rPr>
              <a:t>on</a:t>
            </a:r>
            <a:r>
              <a:rPr lang="en-US" sz="3602" b="1" i="0" spc="-10" baseline="0" dirty="0">
                <a:solidFill>
                  <a:srgbClr val="C00000"/>
                </a:solidFill>
                <a:latin typeface="Calibri-Bold"/>
              </a:rPr>
              <a:t>a</a:t>
            </a:r>
            <a:r>
              <a:rPr lang="en-US" sz="3602" b="1" i="0" spc="0" baseline="0" dirty="0">
                <a:solidFill>
                  <a:srgbClr val="C00000"/>
                </a:solidFill>
                <a:latin typeface="Calibri-Bold"/>
              </a:rPr>
              <a:t>   </a:t>
            </a:r>
            <a:r>
              <a:rPr lang="en-US" sz="3602" b="1" i="0" spc="0" baseline="0" dirty="0">
                <a:solidFill>
                  <a:srgbClr val="0000CC"/>
                </a:solidFill>
                <a:latin typeface="Calibri-Bold"/>
              </a:rPr>
              <a:t>1939</a:t>
            </a:r>
            <a:r>
              <a:rPr lang="en-US" sz="3602" b="1" i="0" spc="3627" baseline="0" dirty="0">
                <a:solidFill>
                  <a:srgbClr val="0000CC"/>
                </a:solidFill>
                <a:latin typeface="Calibri-Bold"/>
              </a:rPr>
              <a:t>-</a:t>
            </a:r>
            <a:r>
              <a:rPr lang="en-US" sz="2798" b="1" i="0" spc="0" baseline="0" dirty="0">
                <a:solidFill>
                  <a:srgbClr val="0000CC"/>
                </a:solidFill>
                <a:latin typeface="Calibri-Bold"/>
              </a:rPr>
              <a:t>&gt;&gt;&gt; </a:t>
            </a:r>
            <a:r>
              <a:rPr lang="en-US" sz="2798" b="0" i="0" spc="0" baseline="0" dirty="0">
                <a:latin typeface="Calibri"/>
              </a:rPr>
              <a:t>o</a:t>
            </a:r>
            <a:r>
              <a:rPr lang="en-US" sz="2798" b="0" i="0" spc="-16" baseline="0" dirty="0">
                <a:latin typeface="Calibri"/>
              </a:rPr>
              <a:t>b</a:t>
            </a:r>
            <a:r>
              <a:rPr lang="en-US" sz="2798" b="0" i="0" spc="0" baseline="0" dirty="0">
                <a:latin typeface="Calibri"/>
              </a:rPr>
              <a:t>ser</a:t>
            </a:r>
            <a:r>
              <a:rPr lang="en-US" sz="2798" b="0" i="0" spc="-41" baseline="0" dirty="0">
                <a:latin typeface="Calibri"/>
              </a:rPr>
              <a:t>v</a:t>
            </a:r>
            <a:r>
              <a:rPr lang="en-US" sz="2798" b="0" i="0" spc="-19" baseline="0" dirty="0">
                <a:latin typeface="Calibri"/>
              </a:rPr>
              <a:t>a</a:t>
            </a:r>
            <a:r>
              <a:rPr lang="en-US" sz="2798" b="0" i="0" spc="0" baseline="0" dirty="0">
                <a:latin typeface="Calibri"/>
              </a:rPr>
              <a:t>tional </a:t>
            </a:r>
            <a:r>
              <a:rPr lang="en-US" sz="3206" b="1" i="0" spc="-64" baseline="0" dirty="0">
                <a:solidFill>
                  <a:srgbClr val="C00000"/>
                </a:solidFill>
                <a:latin typeface="Calibri-Bold"/>
              </a:rPr>
              <a:t>m</a:t>
            </a:r>
            <a:r>
              <a:rPr lang="en-US" sz="3206" b="1" i="0" spc="-32" baseline="0" dirty="0">
                <a:solidFill>
                  <a:srgbClr val="C00000"/>
                </a:solidFill>
                <a:latin typeface="Calibri-Bold"/>
              </a:rPr>
              <a:t>yst</a:t>
            </a:r>
            <a:r>
              <a:rPr lang="en-US" sz="3206" b="1" i="0" spc="0" baseline="0" dirty="0">
                <a:solidFill>
                  <a:srgbClr val="C00000"/>
                </a:solidFill>
                <a:latin typeface="Calibri-Bold"/>
              </a:rPr>
              <a:t>er</a:t>
            </a:r>
            <a:r>
              <a:rPr lang="en-US" sz="3206" b="1" i="0" spc="-192" baseline="0" dirty="0">
                <a:solidFill>
                  <a:srgbClr val="C00000"/>
                </a:solidFill>
                <a:latin typeface="Calibri-Bold"/>
              </a:rPr>
              <a:t>y</a:t>
            </a:r>
            <a:r>
              <a:rPr lang="en-US" sz="3206" b="1" i="0" spc="0" baseline="0" dirty="0">
                <a:solidFill>
                  <a:srgbClr val="C00000"/>
                </a:solidFill>
                <a:latin typeface="Calibri-Bold"/>
              </a:rPr>
              <a:t>.</a:t>
            </a:r>
          </a:p>
        </p:txBody>
      </p:sp>
      <p:sp>
        <p:nvSpPr>
          <p:cNvPr id="1148" name="Rectangle 1148"/>
          <p:cNvSpPr/>
          <p:nvPr/>
        </p:nvSpPr>
        <p:spPr>
          <a:xfrm>
            <a:off x="2930498" y="2420755"/>
            <a:ext cx="719594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libri"/>
              </a:rPr>
              <a:t>[</a:t>
            </a:r>
            <a:r>
              <a:rPr lang="en-US" sz="1403" b="0" i="0" spc="-17" baseline="0" dirty="0">
                <a:latin typeface="Calibri"/>
              </a:rPr>
              <a:t> </a:t>
            </a:r>
            <a:r>
              <a:rPr lang="en-US" sz="1403" b="0" i="0" spc="-14" baseline="0" dirty="0">
                <a:solidFill>
                  <a:srgbClr val="0563C1"/>
                </a:solidFill>
                <a:latin typeface="Calibri"/>
                <a:hlinkClick r:id="rId4"/>
              </a:rPr>
              <a:t>h</a:t>
            </a:r>
            <a:r>
              <a:rPr lang="en-US" sz="1403" b="0" i="0" spc="-26" baseline="0" dirty="0">
                <a:solidFill>
                  <a:srgbClr val="0563C1"/>
                </a:solidFill>
                <a:latin typeface="Calibri"/>
                <a:hlinkClick r:id="rId4"/>
              </a:rPr>
              <a:t>t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tp:/</a:t>
            </a:r>
            <a:r>
              <a:rPr lang="en-US" sz="1403" b="0" i="0" spc="-28" baseline="0" dirty="0">
                <a:solidFill>
                  <a:srgbClr val="0563C1"/>
                </a:solidFill>
                <a:latin typeface="Calibri"/>
                <a:hlinkClick r:id="rId4"/>
              </a:rPr>
              <a:t>/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arxi</a:t>
            </a:r>
            <a:r>
              <a:rPr lang="en-US" sz="1403" b="0" i="0" spc="-117" baseline="0" dirty="0">
                <a:solidFill>
                  <a:srgbClr val="0563C1"/>
                </a:solidFill>
                <a:latin typeface="Calibri"/>
                <a:hlinkClick r:id="rId4"/>
              </a:rPr>
              <a:t>v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.o</a:t>
            </a:r>
            <a:r>
              <a:rPr lang="en-US" sz="1403" b="0" i="0" spc="-22" baseline="0" dirty="0">
                <a:solidFill>
                  <a:srgbClr val="0563C1"/>
                </a:solidFill>
                <a:latin typeface="Calibri"/>
                <a:hlinkClick r:id="rId4"/>
              </a:rPr>
              <a:t>r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g</a:t>
            </a:r>
            <a:r>
              <a:rPr lang="en-US" sz="1403" b="0" i="0" spc="-25" baseline="0" dirty="0">
                <a:solidFill>
                  <a:srgbClr val="0563C1"/>
                </a:solidFill>
                <a:latin typeface="Calibri"/>
                <a:hlinkClick r:id="rId4"/>
              </a:rPr>
              <a:t>/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a</a:t>
            </a:r>
            <a:r>
              <a:rPr lang="en-US" sz="1403" b="0" i="0" spc="-12" baseline="0" dirty="0">
                <a:solidFill>
                  <a:srgbClr val="0563C1"/>
                </a:solidFill>
                <a:latin typeface="Calibri"/>
                <a:hlinkClick r:id="rId4"/>
              </a:rPr>
              <a:t>b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s/1502.0740</a:t>
            </a:r>
            <a:r>
              <a:rPr lang="en-US" sz="1403" b="0" i="0" spc="341" baseline="0" dirty="0">
                <a:solidFill>
                  <a:srgbClr val="0563C1"/>
                </a:solidFill>
                <a:latin typeface="Calibri"/>
                <a:hlinkClick r:id="rId4"/>
              </a:rPr>
              <a:t>1</a:t>
            </a:r>
            <a:r>
              <a:rPr lang="en-US" sz="1403" b="0" i="0" spc="0" baseline="0" dirty="0">
                <a:latin typeface="Calibri"/>
              </a:rPr>
              <a:t>;  </a:t>
            </a:r>
            <a:r>
              <a:rPr lang="en-US" sz="1403" b="0" i="0" spc="-16" baseline="0" dirty="0">
                <a:solidFill>
                  <a:srgbClr val="0563C1"/>
                </a:solidFill>
                <a:latin typeface="Calibri"/>
                <a:hlinkClick r:id="rId5"/>
              </a:rPr>
              <a:t>h</a:t>
            </a:r>
            <a:r>
              <a:rPr lang="en-US" sz="1403" b="0" i="0" spc="-26" baseline="0" dirty="0">
                <a:solidFill>
                  <a:srgbClr val="0563C1"/>
                </a:solidFill>
                <a:latin typeface="Calibri"/>
                <a:hlinkClick r:id="rId5"/>
              </a:rPr>
              <a:t>t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tp:/</a:t>
            </a:r>
            <a:r>
              <a:rPr lang="en-US" sz="1403" b="0" i="0" spc="-28" baseline="0" dirty="0">
                <a:solidFill>
                  <a:srgbClr val="0563C1"/>
                </a:solidFill>
                <a:latin typeface="Calibri"/>
                <a:hlinkClick r:id="rId5"/>
              </a:rPr>
              <a:t>/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arxi</a:t>
            </a:r>
            <a:r>
              <a:rPr lang="en-US" sz="1403" b="0" i="0" spc="-117" baseline="0" dirty="0">
                <a:solidFill>
                  <a:srgbClr val="0563C1"/>
                </a:solidFill>
                <a:latin typeface="Calibri"/>
                <a:hlinkClick r:id="rId5"/>
              </a:rPr>
              <a:t>v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.o</a:t>
            </a:r>
            <a:r>
              <a:rPr lang="en-US" sz="1403" b="0" i="0" spc="-18" baseline="0" dirty="0">
                <a:solidFill>
                  <a:srgbClr val="0563C1"/>
                </a:solidFill>
                <a:latin typeface="Calibri"/>
                <a:hlinkClick r:id="rId5"/>
              </a:rPr>
              <a:t>r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g</a:t>
            </a:r>
            <a:r>
              <a:rPr lang="en-US" sz="1403" b="0" i="0" spc="-25" baseline="0" dirty="0">
                <a:solidFill>
                  <a:srgbClr val="0563C1"/>
                </a:solidFill>
                <a:latin typeface="Calibri"/>
                <a:hlinkClick r:id="rId5"/>
              </a:rPr>
              <a:t>/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a</a:t>
            </a:r>
            <a:r>
              <a:rPr lang="en-US" sz="1403" b="0" i="0" spc="-18" baseline="0" dirty="0">
                <a:solidFill>
                  <a:srgbClr val="0563C1"/>
                </a:solidFill>
                <a:latin typeface="Calibri"/>
                <a:hlinkClick r:id="rId5"/>
              </a:rPr>
              <a:t>b</a:t>
            </a:r>
            <a:r>
              <a:rPr lang="en-US" sz="1403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s/1508.05354</a:t>
            </a:r>
            <a:r>
              <a:rPr lang="en-US" sz="1403" b="0" i="0" spc="0" baseline="0" dirty="0">
                <a:latin typeface="Calibri"/>
              </a:rPr>
              <a:t>; DOI: </a:t>
            </a:r>
            <a:r>
              <a:rPr lang="en-US" sz="1403" b="0" i="0" spc="0" baseline="0" dirty="0">
                <a:solidFill>
                  <a:srgbClr val="0000CC"/>
                </a:solidFill>
                <a:latin typeface="Calibri"/>
              </a:rPr>
              <a:t>10.1098/</a:t>
            </a:r>
            <a:r>
              <a:rPr lang="en-US" sz="1403" b="0" i="0" spc="-23" baseline="0" dirty="0">
                <a:solidFill>
                  <a:srgbClr val="0000CC"/>
                </a:solidFill>
                <a:latin typeface="Calibri"/>
              </a:rPr>
              <a:t>r</a:t>
            </a:r>
            <a:r>
              <a:rPr lang="en-US" sz="1403" b="0" i="0" spc="0" baseline="0" dirty="0">
                <a:solidFill>
                  <a:srgbClr val="0000CC"/>
                </a:solidFill>
                <a:latin typeface="Calibri"/>
              </a:rPr>
              <a:t>s</a:t>
            </a:r>
            <a:r>
              <a:rPr lang="en-US" sz="1403" b="0" i="0" spc="-14" baseline="0" dirty="0">
                <a:solidFill>
                  <a:srgbClr val="0000CC"/>
                </a:solidFill>
                <a:latin typeface="Calibri"/>
              </a:rPr>
              <a:t>t</a:t>
            </a:r>
            <a:r>
              <a:rPr lang="en-US" sz="1403" b="0" i="0" spc="0" baseline="0" dirty="0">
                <a:solidFill>
                  <a:srgbClr val="0000CC"/>
                </a:solidFill>
                <a:latin typeface="Calibri"/>
              </a:rPr>
              <a:t>a.2014.0269]</a:t>
            </a:r>
          </a:p>
        </p:txBody>
      </p:sp>
      <p:sp>
        <p:nvSpPr>
          <p:cNvPr id="1149" name="Rectangle 1149"/>
          <p:cNvSpPr/>
          <p:nvPr/>
        </p:nvSpPr>
        <p:spPr>
          <a:xfrm>
            <a:off x="1723008" y="5512232"/>
            <a:ext cx="3083280" cy="898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The </a:t>
            </a:r>
            <a:r>
              <a:rPr lang="en-US" sz="1800" b="0" i="1" spc="-28" baseline="0" dirty="0">
                <a:highlight>
                  <a:srgbClr val="00FF00"/>
                </a:highlight>
                <a:latin typeface="Calibri-Italic"/>
              </a:rPr>
              <a:t>s</a:t>
            </a:r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trikin</a:t>
            </a:r>
            <a:r>
              <a:rPr lang="en-US" sz="1800" b="0" i="1" spc="429" baseline="0" dirty="0">
                <a:highlight>
                  <a:srgbClr val="00FF00"/>
                </a:highlight>
                <a:latin typeface="Calibri-Italic"/>
              </a:rPr>
              <a:t>g</a:t>
            </a:r>
            <a:r>
              <a:rPr lang="en-US" sz="1800" b="1" i="1" spc="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EUV </a:t>
            </a:r>
            <a:r>
              <a:rPr lang="en-US" sz="2004" b="1" i="1" spc="-48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e</a:t>
            </a:r>
            <a:r>
              <a:rPr lang="en-US" sz="2004" b="1" i="1" spc="-44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x</a:t>
            </a:r>
            <a:r>
              <a:rPr lang="en-US" sz="2004" b="1" i="1" spc="-1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c</a:t>
            </a:r>
            <a:r>
              <a:rPr lang="en-US" sz="2004" b="1" i="1" spc="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es</a:t>
            </a:r>
            <a:r>
              <a:rPr lang="en-US" sz="2004" b="1" i="1" spc="1651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s</a:t>
            </a:r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of the </a:t>
            </a:r>
          </a:p>
          <a:p>
            <a:pPr marL="0">
              <a:lnSpc>
                <a:spcPts val="2157"/>
              </a:lnSpc>
            </a:pPr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quiet Sun  is the    mani</a:t>
            </a:r>
            <a:r>
              <a:rPr lang="en-US" sz="1800" b="0" i="1" spc="-25" baseline="0" dirty="0">
                <a:highlight>
                  <a:srgbClr val="00FF00"/>
                </a:highlight>
                <a:latin typeface="Calibri-Italic"/>
              </a:rPr>
              <a:t>f</a:t>
            </a:r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e</a:t>
            </a:r>
            <a:r>
              <a:rPr lang="en-US" sz="1800" b="0" i="1" spc="-25" baseline="0" dirty="0">
                <a:highlight>
                  <a:srgbClr val="00FF00"/>
                </a:highlight>
                <a:latin typeface="Calibri-Italic"/>
              </a:rPr>
              <a:t>st</a:t>
            </a:r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ation </a:t>
            </a:r>
          </a:p>
          <a:p>
            <a:pPr marL="0">
              <a:lnSpc>
                <a:spcPts val="2403"/>
              </a:lnSpc>
            </a:pPr>
            <a:r>
              <a:rPr lang="en-US" sz="1800" b="0" i="1" spc="0" baseline="0" dirty="0">
                <a:highlight>
                  <a:srgbClr val="00FF00"/>
                </a:highlight>
                <a:latin typeface="Calibri-Italic"/>
              </a:rPr>
              <a:t>of the</a:t>
            </a:r>
            <a:r>
              <a:rPr lang="en-US" sz="1800" b="0" i="1" spc="239" baseline="0" dirty="0">
                <a:highlight>
                  <a:srgbClr val="00FF00"/>
                </a:highlight>
                <a:latin typeface="Calibri-Italic"/>
              </a:rPr>
              <a:t> </a:t>
            </a:r>
            <a:r>
              <a:rPr lang="en-US" sz="2004" b="1" i="1" spc="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solar</a:t>
            </a:r>
            <a:r>
              <a:rPr lang="en-US" sz="2004" b="1" i="1" spc="-32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 </a:t>
            </a:r>
            <a:r>
              <a:rPr lang="en-US" sz="2004" b="1" i="1" spc="-22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c</a:t>
            </a:r>
            <a:r>
              <a:rPr lang="en-US" sz="2004" b="1" i="1" spc="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orona</a:t>
            </a:r>
            <a:r>
              <a:rPr lang="en-US" sz="2004" b="1" i="1" spc="-2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0000CC"/>
                </a:solidFill>
                <a:highlight>
                  <a:srgbClr val="00FF00"/>
                </a:highlight>
                <a:latin typeface="Calibri-BoldItalic"/>
              </a:rPr>
              <a:t>problem</a:t>
            </a:r>
            <a:r>
              <a:rPr lang="en-US" sz="1800" b="0" i="0" spc="0" baseline="0" dirty="0">
                <a:highlight>
                  <a:srgbClr val="00FF00"/>
                </a:highlight>
                <a:latin typeface="Calibri"/>
              </a:rPr>
              <a:t>.</a:t>
            </a:r>
          </a:p>
        </p:txBody>
      </p:sp>
      <p:sp>
        <p:nvSpPr>
          <p:cNvPr id="1150" name="Rectangle 1150"/>
          <p:cNvSpPr/>
          <p:nvPr/>
        </p:nvSpPr>
        <p:spPr>
          <a:xfrm>
            <a:off x="3661917" y="6420704"/>
            <a:ext cx="1000774" cy="2435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0" i="0" spc="0" baseline="0" dirty="0">
                <a:latin typeface="Calibri"/>
              </a:rPr>
              <a:t>H.S. Hudson</a:t>
            </a:r>
          </a:p>
        </p:txBody>
      </p:sp>
      <p:sp>
        <p:nvSpPr>
          <p:cNvPr id="1151" name="Rectangle 1151"/>
          <p:cNvSpPr/>
          <p:nvPr/>
        </p:nvSpPr>
        <p:spPr>
          <a:xfrm>
            <a:off x="6972045" y="6232018"/>
            <a:ext cx="3558460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solidFill>
                  <a:srgbClr val="0563C1"/>
                </a:solidFill>
                <a:latin typeface="Calibri"/>
                <a:hlinkClick r:id="rId6"/>
              </a:rPr>
              <a:t>h</a:t>
            </a:r>
            <a:r>
              <a:rPr lang="en-US" sz="1596" b="0" i="0" spc="-19" baseline="0" dirty="0">
                <a:solidFill>
                  <a:srgbClr val="0563C1"/>
                </a:solidFill>
                <a:latin typeface="Calibri"/>
                <a:hlinkClick r:id="rId6"/>
              </a:rPr>
              <a:t>t</a:t>
            </a:r>
            <a:r>
              <a:rPr lang="en-US" sz="1596" b="0" i="0" spc="0" baseline="0" dirty="0">
                <a:solidFill>
                  <a:srgbClr val="0563C1"/>
                </a:solidFill>
                <a:latin typeface="Calibri"/>
                <a:hlinkClick r:id="rId6"/>
              </a:rPr>
              <a:t>tp://dx.doi.o</a:t>
            </a:r>
            <a:r>
              <a:rPr lang="en-US" sz="1596" b="0" i="0" spc="-27" baseline="0" dirty="0">
                <a:solidFill>
                  <a:srgbClr val="0563C1"/>
                </a:solidFill>
                <a:latin typeface="Calibri"/>
                <a:hlinkClick r:id="rId6"/>
              </a:rPr>
              <a:t>r</a:t>
            </a:r>
            <a:r>
              <a:rPr lang="en-US" sz="1596" b="0" i="0" spc="0" baseline="0" dirty="0">
                <a:solidFill>
                  <a:srgbClr val="0563C1"/>
                </a:solidFill>
                <a:latin typeface="Calibri"/>
                <a:hlinkClick r:id="rId6"/>
              </a:rPr>
              <a:t>g/doi:10.1007/BF01488890</a:t>
            </a:r>
          </a:p>
        </p:txBody>
      </p:sp>
      <p:sp>
        <p:nvSpPr>
          <p:cNvPr id="1152" name="Rectangle 1152"/>
          <p:cNvSpPr/>
          <p:nvPr/>
        </p:nvSpPr>
        <p:spPr>
          <a:xfrm>
            <a:off x="11859338" y="6462761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20</a:t>
            </a:r>
          </a:p>
        </p:txBody>
      </p:sp>
      <p:sp>
        <p:nvSpPr>
          <p:cNvPr id="24" name="Rectangle 1147">
            <a:extLst>
              <a:ext uri="{FF2B5EF4-FFF2-40B4-BE49-F238E27FC236}">
                <a16:creationId xmlns:a16="http://schemas.microsoft.com/office/drawing/2014/main" id="{10B3F75D-74B2-49F8-AAE3-2ED9A5D14A5D}"/>
              </a:ext>
            </a:extLst>
          </p:cNvPr>
          <p:cNvSpPr/>
          <p:nvPr/>
        </p:nvSpPr>
        <p:spPr>
          <a:xfrm>
            <a:off x="1615694" y="715620"/>
            <a:ext cx="9006889" cy="1727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1" spc="0" baseline="0" dirty="0">
                <a:latin typeface="Arial"/>
              </a:rPr>
              <a:t>Sun's upper atmosphere much</a:t>
            </a:r>
            <a:r>
              <a:rPr lang="en-US" sz="2400" b="1" i="1" spc="-11" baseline="0" dirty="0">
                <a:latin typeface="Arial"/>
              </a:rPr>
              <a:t> </a:t>
            </a:r>
            <a:r>
              <a:rPr lang="en-US" sz="2400" b="1" i="1" spc="0" baseline="0" dirty="0">
                <a:latin typeface="Arial"/>
              </a:rPr>
              <a:t>hotter than</a:t>
            </a:r>
            <a:r>
              <a:rPr lang="en-US" sz="2400" b="1" i="1" spc="-11" baseline="0" dirty="0">
                <a:latin typeface="Arial"/>
              </a:rPr>
              <a:t> </a:t>
            </a:r>
            <a:r>
              <a:rPr lang="en-US" sz="2400" b="1" i="1" spc="0" baseline="0" dirty="0">
                <a:latin typeface="Arial"/>
              </a:rPr>
              <a:t>its surfac</a:t>
            </a:r>
            <a:r>
              <a:rPr lang="en-US" sz="2400" b="1" i="1" spc="478" baseline="0" dirty="0">
                <a:latin typeface="Arial"/>
              </a:rPr>
              <a:t>e</a:t>
            </a:r>
            <a:r>
              <a:rPr lang="en-US" sz="2004" b="0" i="0" spc="0" baseline="0" dirty="0">
                <a:solidFill>
                  <a:srgbClr val="C00000"/>
                </a:solidFill>
                <a:latin typeface="Arial"/>
              </a:rPr>
              <a:t>=</a:t>
            </a:r>
            <a:r>
              <a:rPr lang="en-US" sz="2004" b="0" i="0" spc="365" baseline="0" dirty="0">
                <a:solidFill>
                  <a:srgbClr val="C00000"/>
                </a:solidFill>
                <a:latin typeface="Arial"/>
              </a:rPr>
              <a:t>&gt;</a:t>
            </a:r>
            <a:r>
              <a:rPr lang="en-US" sz="2400" b="1" i="0" spc="0" baseline="0" dirty="0">
                <a:solidFill>
                  <a:srgbClr val="0000CC"/>
                </a:solidFill>
                <a:latin typeface="Arial"/>
              </a:rPr>
              <a:t>wh</a:t>
            </a:r>
            <a:r>
              <a:rPr lang="en-US" sz="2400" b="1" i="0" spc="-24" baseline="0" dirty="0">
                <a:solidFill>
                  <a:srgbClr val="0000CC"/>
                </a:solidFill>
                <a:latin typeface="Arial"/>
              </a:rPr>
              <a:t>y</a:t>
            </a:r>
            <a:r>
              <a:rPr lang="en-US" sz="2400" b="1" i="0" spc="0" baseline="0" dirty="0">
                <a:solidFill>
                  <a:srgbClr val="FF0000"/>
                </a:solidFill>
                <a:latin typeface="Arial"/>
              </a:rPr>
              <a:t>?</a:t>
            </a:r>
          </a:p>
          <a:p>
            <a:pPr marL="0">
              <a:lnSpc>
                <a:spcPts val="4044"/>
              </a:lnSpc>
              <a:tabLst>
                <a:tab pos="525779" algn="l"/>
              </a:tabLst>
            </a:pPr>
            <a:r>
              <a:rPr lang="en-US" sz="2402" b="0" i="0" spc="0" baseline="0" dirty="0">
                <a:solidFill>
                  <a:srgbClr val="FF0000"/>
                </a:solidFill>
                <a:latin typeface="ArialMT"/>
              </a:rPr>
              <a:t>•	</a:t>
            </a:r>
            <a:r>
              <a:rPr lang="en-US" sz="1800" b="0" i="1" spc="411" baseline="0" dirty="0">
                <a:latin typeface="Calibri-Italic"/>
              </a:rPr>
              <a:t>”</a:t>
            </a:r>
            <a:r>
              <a:rPr lang="en-US" sz="2004" b="0" i="1" spc="0" baseline="0" dirty="0">
                <a:latin typeface="Calibri-Italic"/>
              </a:rPr>
              <a:t>a major</a:t>
            </a:r>
            <a:r>
              <a:rPr lang="en-US" sz="2004" b="0" i="1" spc="-18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open</a:t>
            </a:r>
            <a:r>
              <a:rPr lang="en-US" sz="2004" b="0" i="1" spc="-30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issue</a:t>
            </a:r>
            <a:r>
              <a:rPr lang="en-US" sz="2004" b="0" i="1" spc="-20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in</a:t>
            </a:r>
            <a:r>
              <a:rPr lang="en-US" sz="2004" b="0" i="1" spc="-12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a</a:t>
            </a:r>
            <a:r>
              <a:rPr lang="en-US" sz="2004" b="0" i="1" spc="-22" baseline="0" dirty="0">
                <a:latin typeface="Calibri-Italic"/>
              </a:rPr>
              <a:t>s</a:t>
            </a:r>
            <a:r>
              <a:rPr lang="en-US" sz="2004" b="0" i="1" spc="0" baseline="0" dirty="0">
                <a:latin typeface="Calibri-Italic"/>
              </a:rPr>
              <a:t>trop</a:t>
            </a:r>
            <a:r>
              <a:rPr lang="en-US" sz="2004" b="0" i="1" spc="-30" baseline="0" dirty="0">
                <a:latin typeface="Calibri-Italic"/>
              </a:rPr>
              <a:t>h</a:t>
            </a:r>
            <a:r>
              <a:rPr lang="en-US" sz="2004" b="0" i="1" spc="0" baseline="0" dirty="0">
                <a:latin typeface="Calibri-Italic"/>
              </a:rPr>
              <a:t>ysics</a:t>
            </a:r>
            <a:r>
              <a:rPr lang="en-US" sz="1800" b="0" i="1" spc="0" baseline="0" dirty="0">
                <a:latin typeface="Calibri-Italic"/>
              </a:rPr>
              <a:t>”                                                                         </a:t>
            </a:r>
            <a:r>
              <a:rPr lang="en-US" sz="1800" b="0" i="1" spc="1518" baseline="0" dirty="0">
                <a:latin typeface="Calibri-Italic"/>
              </a:rPr>
              <a:t> </a:t>
            </a:r>
            <a:r>
              <a:rPr lang="en-US" sz="2004" b="1" i="0" spc="0" baseline="0" dirty="0">
                <a:latin typeface="Calibri-Bold"/>
              </a:rPr>
              <a:t>2015</a:t>
            </a:r>
          </a:p>
          <a:p>
            <a:pPr marL="0">
              <a:lnSpc>
                <a:spcPts val="3242"/>
              </a:lnSpc>
              <a:tabLst>
                <a:tab pos="525779" algn="l"/>
                <a:tab pos="8355584" algn="l"/>
              </a:tabLst>
            </a:pPr>
            <a:r>
              <a:rPr lang="en-US" sz="2400" b="0" i="0" spc="0" baseline="0" dirty="0">
                <a:solidFill>
                  <a:srgbClr val="FF0000"/>
                </a:solidFill>
                <a:latin typeface="ArialMT"/>
              </a:rPr>
              <a:t>•	</a:t>
            </a:r>
            <a:r>
              <a:rPr lang="en-US" sz="2004" b="0" i="1" spc="-130" baseline="0" dirty="0">
                <a:latin typeface="Calibri-Italic"/>
              </a:rPr>
              <a:t>”</a:t>
            </a:r>
            <a:r>
              <a:rPr lang="en-US" sz="2004" b="0" i="1" spc="0" baseline="0" dirty="0">
                <a:latin typeface="Calibri-Italic"/>
              </a:rPr>
              <a:t>one</a:t>
            </a:r>
            <a:r>
              <a:rPr lang="en-US" sz="2004" b="0" i="1" spc="-32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of the</a:t>
            </a:r>
            <a:r>
              <a:rPr lang="en-US" sz="2004" b="0" i="1" spc="-20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fundame</a:t>
            </a:r>
            <a:r>
              <a:rPr lang="en-US" sz="2004" b="0" i="1" spc="-20" baseline="0" dirty="0">
                <a:latin typeface="Calibri-Italic"/>
              </a:rPr>
              <a:t>n</a:t>
            </a:r>
            <a:r>
              <a:rPr lang="en-US" sz="2004" b="0" i="1" spc="-24" baseline="0" dirty="0">
                <a:latin typeface="Calibri-Italic"/>
              </a:rPr>
              <a:t>t</a:t>
            </a:r>
            <a:r>
              <a:rPr lang="en-US" sz="2004" b="0" i="1" spc="-10" baseline="0" dirty="0">
                <a:latin typeface="Calibri-Italic"/>
              </a:rPr>
              <a:t>a</a:t>
            </a:r>
            <a:r>
              <a:rPr lang="en-US" sz="2004" b="0" i="1" spc="0" baseline="0" dirty="0">
                <a:latin typeface="Calibri-Italic"/>
              </a:rPr>
              <a:t>l</a:t>
            </a:r>
            <a:r>
              <a:rPr lang="en-US" sz="2004" b="0" i="1" spc="-38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out</a:t>
            </a:r>
            <a:r>
              <a:rPr lang="en-US" sz="2004" b="0" i="1" spc="-24" baseline="0" dirty="0">
                <a:latin typeface="Calibri-Italic"/>
              </a:rPr>
              <a:t>st</a:t>
            </a:r>
            <a:r>
              <a:rPr lang="en-US" sz="2004" b="0" i="1" spc="0" baseline="0" dirty="0">
                <a:latin typeface="Calibri-Italic"/>
              </a:rPr>
              <a:t>anding</a:t>
            </a:r>
            <a:r>
              <a:rPr lang="en-US" sz="2004" b="0" i="1" spc="-25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problems</a:t>
            </a:r>
            <a:r>
              <a:rPr lang="en-US" sz="2004" b="0" i="1" spc="-20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in</a:t>
            </a:r>
            <a:r>
              <a:rPr lang="en-US" sz="2004" b="0" i="1" spc="-12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solar</a:t>
            </a:r>
            <a:r>
              <a:rPr lang="en-US" sz="2004" b="0" i="1" spc="-10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p</a:t>
            </a:r>
            <a:r>
              <a:rPr lang="en-US" sz="2004" b="0" i="1" spc="-32" baseline="0" dirty="0">
                <a:latin typeface="Calibri-Italic"/>
              </a:rPr>
              <a:t>h</a:t>
            </a:r>
            <a:r>
              <a:rPr lang="en-US" sz="2004" b="0" i="1" spc="0" baseline="0" dirty="0">
                <a:latin typeface="Calibri-Italic"/>
              </a:rPr>
              <a:t>ysics”</a:t>
            </a:r>
            <a:r>
              <a:rPr lang="en-US" sz="2004" b="0" i="1" spc="-12" baseline="0" dirty="0">
                <a:latin typeface="Calibri-Italic"/>
              </a:rPr>
              <a:t> </a:t>
            </a:r>
            <a:r>
              <a:rPr lang="en-US" sz="2004" b="0" i="1" spc="0" baseline="0" dirty="0">
                <a:latin typeface="Calibri-Italic"/>
              </a:rPr>
              <a:t> 	</a:t>
            </a:r>
            <a:r>
              <a:rPr lang="en-US" sz="2004" b="1" i="0" spc="0" baseline="0" dirty="0">
                <a:latin typeface="Calibri-Bold"/>
              </a:rPr>
              <a:t>2015</a:t>
            </a:r>
          </a:p>
          <a:p>
            <a:pPr marL="0">
              <a:lnSpc>
                <a:spcPts val="3695"/>
              </a:lnSpc>
            </a:pPr>
            <a:r>
              <a:rPr lang="en-US" sz="2400" b="0" i="0" spc="2940" baseline="0" dirty="0">
                <a:solidFill>
                  <a:srgbClr val="FF0000"/>
                </a:solidFill>
                <a:latin typeface="ArialMT"/>
              </a:rPr>
              <a:t>•</a:t>
            </a:r>
            <a:r>
              <a:rPr lang="en-US" sz="2004" b="1" i="0" spc="0" baseline="0" dirty="0">
                <a:solidFill>
                  <a:srgbClr val="FF0000"/>
                </a:solidFill>
                <a:latin typeface="Calibri-Bold"/>
              </a:rPr>
              <a:t>“</a:t>
            </a:r>
            <a:r>
              <a:rPr lang="en-US" sz="2004" b="1" i="1" spc="-10" baseline="0" dirty="0">
                <a:solidFill>
                  <a:srgbClr val="FF0000"/>
                </a:solidFill>
                <a:latin typeface="Calibri-BoldItalic"/>
              </a:rPr>
              <a:t>f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or</a:t>
            </a:r>
            <a:r>
              <a:rPr lang="en-US" sz="2004" b="1" i="1" spc="-17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BoldItalic"/>
              </a:rPr>
              <a:t>83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years…one</a:t>
            </a:r>
            <a:r>
              <a:rPr lang="en-US" sz="2004" b="1" i="1" spc="-34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of the</a:t>
            </a:r>
            <a:r>
              <a:rPr lang="en-US" sz="2004" b="1" i="1" spc="-20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out</a:t>
            </a:r>
            <a:r>
              <a:rPr lang="en-US" sz="2004" b="1" i="1" spc="-22" baseline="0" dirty="0">
                <a:solidFill>
                  <a:srgbClr val="FF0000"/>
                </a:solidFill>
                <a:latin typeface="Calibri-BoldItalic"/>
              </a:rPr>
              <a:t>s</a:t>
            </a:r>
            <a:r>
              <a:rPr lang="en-US" sz="2004" b="1" i="1" spc="-24" baseline="0" dirty="0">
                <a:solidFill>
                  <a:srgbClr val="FF0000"/>
                </a:solidFill>
                <a:latin typeface="Calibri-BoldItalic"/>
              </a:rPr>
              <a:t>t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an</a:t>
            </a:r>
            <a:r>
              <a:rPr lang="en-US" sz="2004" b="1" i="1" spc="-16" baseline="0" dirty="0">
                <a:solidFill>
                  <a:srgbClr val="FF0000"/>
                </a:solidFill>
                <a:latin typeface="Calibri-BoldItalic"/>
              </a:rPr>
              <a:t>d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i</a:t>
            </a:r>
            <a:r>
              <a:rPr lang="en-US" sz="2004" b="1" i="1" spc="-14" baseline="0" dirty="0">
                <a:solidFill>
                  <a:srgbClr val="FF0000"/>
                </a:solidFill>
                <a:latin typeface="Calibri-BoldItalic"/>
              </a:rPr>
              <a:t>n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g</a:t>
            </a:r>
            <a:r>
              <a:rPr lang="en-US" sz="2004" b="1" i="1" spc="-46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unsolved</a:t>
            </a:r>
            <a:r>
              <a:rPr lang="en-US" sz="2004" b="1" i="1" spc="-26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problems</a:t>
            </a:r>
            <a:r>
              <a:rPr lang="en-US" sz="2004" b="1" i="1" spc="-36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in</a:t>
            </a:r>
            <a:r>
              <a:rPr lang="en-US" sz="2004" b="1" i="1" spc="-22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a</a:t>
            </a:r>
            <a:r>
              <a:rPr lang="en-US" sz="2004" b="1" i="1" spc="-24" baseline="0" dirty="0">
                <a:solidFill>
                  <a:srgbClr val="FF0000"/>
                </a:solidFill>
                <a:latin typeface="Calibri-BoldItalic"/>
              </a:rPr>
              <a:t>s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trop</a:t>
            </a:r>
            <a:r>
              <a:rPr lang="en-US" sz="2004" b="1" i="1" spc="-36" baseline="0" dirty="0">
                <a:solidFill>
                  <a:srgbClr val="FF0000"/>
                </a:solidFill>
                <a:latin typeface="Calibri-BoldItalic"/>
              </a:rPr>
              <a:t>h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ys</a:t>
            </a:r>
            <a:r>
              <a:rPr lang="en-US" sz="2004" b="1" i="1" spc="-16" baseline="0" dirty="0">
                <a:solidFill>
                  <a:srgbClr val="FF0000"/>
                </a:solidFill>
                <a:latin typeface="Calibri-BoldItalic"/>
              </a:rPr>
              <a:t>i</a:t>
            </a:r>
            <a:r>
              <a:rPr lang="en-US" sz="2004" b="1" i="1" spc="0" baseline="0" dirty="0">
                <a:solidFill>
                  <a:srgbClr val="FF0000"/>
                </a:solidFill>
                <a:latin typeface="Calibri-BoldItalic"/>
              </a:rPr>
              <a:t>cs</a:t>
            </a:r>
            <a:r>
              <a:rPr lang="en-US" sz="2004" b="1" i="0" spc="0" baseline="0" dirty="0">
                <a:solidFill>
                  <a:srgbClr val="FF0000"/>
                </a:solidFill>
                <a:latin typeface="Calibri-Bold"/>
              </a:rPr>
              <a:t>”</a:t>
            </a:r>
            <a:r>
              <a:rPr lang="en-US" sz="2004" b="1" i="0" spc="687" baseline="0" dirty="0">
                <a:solidFill>
                  <a:srgbClr val="FF0000"/>
                </a:solidFill>
                <a:latin typeface="Calibri-Bold"/>
              </a:rPr>
              <a:t> </a:t>
            </a:r>
            <a:r>
              <a:rPr lang="en-US" sz="2004" b="1" i="0" spc="0" baseline="0" dirty="0">
                <a:latin typeface="Calibri-Bold"/>
              </a:rPr>
              <a:t>2015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F0425-AD9A-E6B5-C8A9-8627CAEA6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4136" y="6710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39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3">
            <a:extLst>
              <a:ext uri="{FF2B5EF4-FFF2-40B4-BE49-F238E27FC236}">
                <a16:creationId xmlns:a16="http://schemas.microsoft.com/office/drawing/2014/main" id="{42A816FF-EA3C-EC61-C675-D16356DF23F4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BAF1B-BBA6-06C3-2608-A636EDA4618C}"/>
              </a:ext>
            </a:extLst>
          </p:cNvPr>
          <p:cNvGrpSpPr/>
          <p:nvPr/>
        </p:nvGrpSpPr>
        <p:grpSpPr>
          <a:xfrm>
            <a:off x="-161805" y="75684"/>
            <a:ext cx="11037807" cy="6858000"/>
            <a:chOff x="244586" y="-145980"/>
            <a:chExt cx="11037807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87414B-A66D-BF59-E4C7-2EB7EBD6E49C}"/>
                </a:ext>
              </a:extLst>
            </p:cNvPr>
            <p:cNvGrpSpPr/>
            <p:nvPr/>
          </p:nvGrpSpPr>
          <p:grpSpPr>
            <a:xfrm>
              <a:off x="244586" y="-145980"/>
              <a:ext cx="11037807" cy="6858000"/>
              <a:chOff x="-19727" y="9228"/>
              <a:chExt cx="11037807" cy="68580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BB0EC6F-D0F1-BD8E-9A15-CD2573C2056B}"/>
                  </a:ext>
                </a:extLst>
              </p:cNvPr>
              <p:cNvGrpSpPr/>
              <p:nvPr/>
            </p:nvGrpSpPr>
            <p:grpSpPr>
              <a:xfrm>
                <a:off x="-19727" y="9228"/>
                <a:ext cx="11004379" cy="6858000"/>
                <a:chOff x="-19727" y="9228"/>
                <a:chExt cx="11004379" cy="68580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1EF8D2E-CBC8-4BD0-B635-6077644B1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701" y="9228"/>
                  <a:ext cx="10970951" cy="6858000"/>
                </a:xfrm>
                <a:prstGeom prst="rect">
                  <a:avLst/>
                </a:prstGeom>
              </p:spPr>
            </p:pic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4F5FEAC4-CD1A-DE5D-8F6C-0915549ED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931564" y="3269673"/>
                  <a:ext cx="748145" cy="167178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8D62722-18AA-F0D6-AC39-6C3E1E97AE55}"/>
                    </a:ext>
                  </a:extLst>
                </p:cNvPr>
                <p:cNvSpPr txBox="1"/>
                <p:nvPr/>
              </p:nvSpPr>
              <p:spPr>
                <a:xfrm>
                  <a:off x="-19727" y="9228"/>
                  <a:ext cx="925253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             </a:t>
                  </a:r>
                </a:p>
                <a:p>
                  <a:endParaRPr lang="en-US" dirty="0"/>
                </a:p>
                <a:p>
                  <a:r>
                    <a:rPr lang="en-US" dirty="0"/>
                    <a:t>              </a:t>
                  </a:r>
                </a:p>
                <a:p>
                  <a:endParaRPr lang="en-US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FD1E8-7005-BCAB-81F3-C51B0BB2322B}"/>
                  </a:ext>
                </a:extLst>
              </p:cNvPr>
              <p:cNvSpPr txBox="1"/>
              <p:nvPr/>
            </p:nvSpPr>
            <p:spPr>
              <a:xfrm>
                <a:off x="10621818" y="5828145"/>
                <a:ext cx="3962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   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5CDC6D0-9B56-83DB-BCB9-E71EEFDDA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512" y="5735779"/>
              <a:ext cx="1062181" cy="81346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7384D7-0FD7-BEE4-9222-A175163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A9C2E-0850-BFDD-A0A3-F8B66AD936F4}"/>
              </a:ext>
            </a:extLst>
          </p:cNvPr>
          <p:cNvSpPr txBox="1"/>
          <p:nvPr/>
        </p:nvSpPr>
        <p:spPr>
          <a:xfrm>
            <a:off x="10372444" y="2909455"/>
            <a:ext cx="1734129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S. Bertolucci,</a:t>
            </a:r>
          </a:p>
          <a:p>
            <a:r>
              <a:rPr lang="en-US" dirty="0"/>
              <a:t>K.Z., S. Hoffman,</a:t>
            </a:r>
          </a:p>
          <a:p>
            <a:r>
              <a:rPr lang="en-US" dirty="0"/>
              <a:t>M. Maroudas</a:t>
            </a:r>
          </a:p>
          <a:p>
            <a:r>
              <a:rPr lang="en-US" dirty="0"/>
              <a:t>Phys. Dark U.</a:t>
            </a:r>
          </a:p>
          <a:p>
            <a:r>
              <a:rPr lang="en-US" dirty="0"/>
              <a:t>17(</a:t>
            </a:r>
            <a:r>
              <a:rPr lang="en-US" b="1" dirty="0"/>
              <a:t>2017</a:t>
            </a:r>
            <a:r>
              <a:rPr lang="en-US" dirty="0"/>
              <a:t>) 13</a:t>
            </a:r>
          </a:p>
        </p:txBody>
      </p:sp>
    </p:spTree>
    <p:extLst>
      <p:ext uri="{BB962C8B-B14F-4D97-AF65-F5344CB8AC3E}">
        <p14:creationId xmlns:p14="http://schemas.microsoft.com/office/powerpoint/2010/main" val="414724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9B8D5-DBF1-52EA-B115-A4DBE9F7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670772"/>
            <a:ext cx="10470569" cy="6029325"/>
          </a:xfrm>
          <a:prstGeom prst="rect">
            <a:avLst/>
          </a:prstGeom>
        </p:spPr>
      </p:pic>
      <p:sp>
        <p:nvSpPr>
          <p:cNvPr id="4" name="Rectangle 434">
            <a:extLst>
              <a:ext uri="{FF2B5EF4-FFF2-40B4-BE49-F238E27FC236}">
                <a16:creationId xmlns:a16="http://schemas.microsoft.com/office/drawing/2014/main" id="{9C5A6846-9F7F-90A9-36F4-4D3F3AD29EF8}"/>
              </a:ext>
            </a:extLst>
          </p:cNvPr>
          <p:cNvSpPr/>
          <p:nvPr/>
        </p:nvSpPr>
        <p:spPr>
          <a:xfrm>
            <a:off x="6812026" y="6566612"/>
            <a:ext cx="3068040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h</a:t>
            </a:r>
            <a:r>
              <a:rPr lang="en-US" sz="1800" b="1" i="0" spc="-25" baseline="0" dirty="0">
                <a:solidFill>
                  <a:srgbClr val="0563C1"/>
                </a:solidFill>
                <a:latin typeface="Calibri-Bold"/>
                <a:hlinkClick r:id="rId3"/>
              </a:rPr>
              <a:t>t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tps:/</a:t>
            </a:r>
            <a:r>
              <a:rPr lang="en-US" sz="1800" b="1" i="0" spc="-53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arxi</a:t>
            </a:r>
            <a:r>
              <a:rPr lang="en-US" sz="1800" b="1" i="0" spc="-133" baseline="0" dirty="0">
                <a:solidFill>
                  <a:srgbClr val="0563C1"/>
                </a:solidFill>
                <a:latin typeface="Calibri-Bold"/>
                <a:hlinkClick r:id="rId3"/>
              </a:rPr>
              <a:t>v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.o</a:t>
            </a:r>
            <a:r>
              <a:rPr lang="en-US" sz="1800" b="1" i="0" spc="-23" baseline="0" dirty="0">
                <a:solidFill>
                  <a:srgbClr val="0563C1"/>
                </a:solidFill>
                <a:latin typeface="Calibri-Bold"/>
                <a:hlinkClick r:id="rId3"/>
              </a:rPr>
              <a:t>r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g</a:t>
            </a:r>
            <a:r>
              <a:rPr lang="en-US" sz="1800" b="1" i="0" spc="-53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abs/1309.4021</a:t>
            </a:r>
          </a:p>
        </p:txBody>
      </p:sp>
      <p:sp>
        <p:nvSpPr>
          <p:cNvPr id="2" name="Rectangle 573">
            <a:extLst>
              <a:ext uri="{FF2B5EF4-FFF2-40B4-BE49-F238E27FC236}">
                <a16:creationId xmlns:a16="http://schemas.microsoft.com/office/drawing/2014/main" id="{579A62E0-9A15-8612-35A2-7894E35002D7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FC662-D6A4-B3D0-4B0F-769F19662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B7687A-42F2-C4C5-ED0D-DDCAF7D1EEE9}"/>
              </a:ext>
            </a:extLst>
          </p:cNvPr>
          <p:cNvSpPr txBox="1"/>
          <p:nvPr/>
        </p:nvSpPr>
        <p:spPr>
          <a:xfrm>
            <a:off x="1690259" y="84865"/>
            <a:ext cx="4519122" cy="584775"/>
          </a:xfrm>
          <a:custGeom>
            <a:avLst/>
            <a:gdLst>
              <a:gd name="connsiteX0" fmla="*/ 0 w 4519122"/>
              <a:gd name="connsiteY0" fmla="*/ 0 h 584775"/>
              <a:gd name="connsiteX1" fmla="*/ 519699 w 4519122"/>
              <a:gd name="connsiteY1" fmla="*/ 0 h 584775"/>
              <a:gd name="connsiteX2" fmla="*/ 949016 w 4519122"/>
              <a:gd name="connsiteY2" fmla="*/ 0 h 584775"/>
              <a:gd name="connsiteX3" fmla="*/ 1604288 w 4519122"/>
              <a:gd name="connsiteY3" fmla="*/ 0 h 584775"/>
              <a:gd name="connsiteX4" fmla="*/ 2123987 w 4519122"/>
              <a:gd name="connsiteY4" fmla="*/ 0 h 584775"/>
              <a:gd name="connsiteX5" fmla="*/ 2643686 w 4519122"/>
              <a:gd name="connsiteY5" fmla="*/ 0 h 584775"/>
              <a:gd name="connsiteX6" fmla="*/ 3298959 w 4519122"/>
              <a:gd name="connsiteY6" fmla="*/ 0 h 584775"/>
              <a:gd name="connsiteX7" fmla="*/ 3773467 w 4519122"/>
              <a:gd name="connsiteY7" fmla="*/ 0 h 584775"/>
              <a:gd name="connsiteX8" fmla="*/ 4519122 w 4519122"/>
              <a:gd name="connsiteY8" fmla="*/ 0 h 584775"/>
              <a:gd name="connsiteX9" fmla="*/ 4519122 w 4519122"/>
              <a:gd name="connsiteY9" fmla="*/ 584775 h 584775"/>
              <a:gd name="connsiteX10" fmla="*/ 4044614 w 4519122"/>
              <a:gd name="connsiteY10" fmla="*/ 584775 h 584775"/>
              <a:gd name="connsiteX11" fmla="*/ 3479724 w 4519122"/>
              <a:gd name="connsiteY11" fmla="*/ 584775 h 584775"/>
              <a:gd name="connsiteX12" fmla="*/ 2960025 w 4519122"/>
              <a:gd name="connsiteY12" fmla="*/ 584775 h 584775"/>
              <a:gd name="connsiteX13" fmla="*/ 2304752 w 4519122"/>
              <a:gd name="connsiteY13" fmla="*/ 584775 h 584775"/>
              <a:gd name="connsiteX14" fmla="*/ 1649480 w 4519122"/>
              <a:gd name="connsiteY14" fmla="*/ 584775 h 584775"/>
              <a:gd name="connsiteX15" fmla="*/ 1174972 w 4519122"/>
              <a:gd name="connsiteY15" fmla="*/ 584775 h 584775"/>
              <a:gd name="connsiteX16" fmla="*/ 610081 w 4519122"/>
              <a:gd name="connsiteY16" fmla="*/ 584775 h 584775"/>
              <a:gd name="connsiteX17" fmla="*/ 0 w 4519122"/>
              <a:gd name="connsiteY17" fmla="*/ 584775 h 584775"/>
              <a:gd name="connsiteX18" fmla="*/ 0 w 4519122"/>
              <a:gd name="connsiteY1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19122" h="584775" extrusionOk="0">
                <a:moveTo>
                  <a:pt x="0" y="0"/>
                </a:moveTo>
                <a:cubicBezTo>
                  <a:pt x="255163" y="-27863"/>
                  <a:pt x="408706" y="6907"/>
                  <a:pt x="519699" y="0"/>
                </a:cubicBezTo>
                <a:cubicBezTo>
                  <a:pt x="630692" y="-6907"/>
                  <a:pt x="757223" y="35449"/>
                  <a:pt x="949016" y="0"/>
                </a:cubicBezTo>
                <a:cubicBezTo>
                  <a:pt x="1140809" y="-35449"/>
                  <a:pt x="1399928" y="74822"/>
                  <a:pt x="1604288" y="0"/>
                </a:cubicBezTo>
                <a:cubicBezTo>
                  <a:pt x="1808648" y="-74822"/>
                  <a:pt x="1921413" y="25590"/>
                  <a:pt x="2123987" y="0"/>
                </a:cubicBezTo>
                <a:cubicBezTo>
                  <a:pt x="2326561" y="-25590"/>
                  <a:pt x="2390361" y="1549"/>
                  <a:pt x="2643686" y="0"/>
                </a:cubicBezTo>
                <a:cubicBezTo>
                  <a:pt x="2897011" y="-1549"/>
                  <a:pt x="3158792" y="57536"/>
                  <a:pt x="3298959" y="0"/>
                </a:cubicBezTo>
                <a:cubicBezTo>
                  <a:pt x="3439126" y="-57536"/>
                  <a:pt x="3545216" y="26173"/>
                  <a:pt x="3773467" y="0"/>
                </a:cubicBezTo>
                <a:cubicBezTo>
                  <a:pt x="4001718" y="-26173"/>
                  <a:pt x="4274539" y="55133"/>
                  <a:pt x="4519122" y="0"/>
                </a:cubicBezTo>
                <a:cubicBezTo>
                  <a:pt x="4540718" y="262117"/>
                  <a:pt x="4500555" y="399293"/>
                  <a:pt x="4519122" y="584775"/>
                </a:cubicBezTo>
                <a:cubicBezTo>
                  <a:pt x="4327560" y="595914"/>
                  <a:pt x="4238663" y="574746"/>
                  <a:pt x="4044614" y="584775"/>
                </a:cubicBezTo>
                <a:cubicBezTo>
                  <a:pt x="3850565" y="594804"/>
                  <a:pt x="3731783" y="545976"/>
                  <a:pt x="3479724" y="584775"/>
                </a:cubicBezTo>
                <a:cubicBezTo>
                  <a:pt x="3227665" y="623574"/>
                  <a:pt x="3088666" y="528229"/>
                  <a:pt x="2960025" y="584775"/>
                </a:cubicBezTo>
                <a:cubicBezTo>
                  <a:pt x="2831384" y="641321"/>
                  <a:pt x="2459250" y="551627"/>
                  <a:pt x="2304752" y="584775"/>
                </a:cubicBezTo>
                <a:cubicBezTo>
                  <a:pt x="2150254" y="617923"/>
                  <a:pt x="1781532" y="559109"/>
                  <a:pt x="1649480" y="584775"/>
                </a:cubicBezTo>
                <a:cubicBezTo>
                  <a:pt x="1517428" y="610441"/>
                  <a:pt x="1298300" y="543684"/>
                  <a:pt x="1174972" y="584775"/>
                </a:cubicBezTo>
                <a:cubicBezTo>
                  <a:pt x="1051644" y="625866"/>
                  <a:pt x="808341" y="566395"/>
                  <a:pt x="610081" y="584775"/>
                </a:cubicBezTo>
                <a:cubicBezTo>
                  <a:pt x="411821" y="603155"/>
                  <a:pt x="122841" y="520729"/>
                  <a:pt x="0" y="584775"/>
                </a:cubicBezTo>
                <a:cubicBezTo>
                  <a:pt x="-35964" y="444689"/>
                  <a:pt x="67005" y="12613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highlight>
                  <a:srgbClr val="00FFFF"/>
                </a:highlight>
              </a:rPr>
              <a:t>SUNSPOTS:</a:t>
            </a:r>
            <a:r>
              <a:rPr lang="en-US" sz="2800" b="1" dirty="0">
                <a:highlight>
                  <a:srgbClr val="00FFFF"/>
                </a:highligh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Fourier analysis</a:t>
            </a:r>
          </a:p>
        </p:txBody>
      </p:sp>
    </p:spTree>
    <p:extLst>
      <p:ext uri="{BB962C8B-B14F-4D97-AF65-F5344CB8AC3E}">
        <p14:creationId xmlns:p14="http://schemas.microsoft.com/office/powerpoint/2010/main" val="301097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18" y="1278781"/>
            <a:ext cx="10281683" cy="4069396"/>
          </a:xfrm>
          <a:prstGeom prst="rect">
            <a:avLst/>
          </a:prstGeom>
          <a:noFill/>
        </p:spPr>
      </p:pic>
      <p:sp>
        <p:nvSpPr>
          <p:cNvPr id="636" name="Freeform 636"/>
          <p:cNvSpPr/>
          <p:nvPr/>
        </p:nvSpPr>
        <p:spPr>
          <a:xfrm>
            <a:off x="5861840" y="198120"/>
            <a:ext cx="4897861" cy="577291"/>
          </a:xfrm>
          <a:custGeom>
            <a:avLst/>
            <a:gdLst>
              <a:gd name="connsiteX0" fmla="*/ 0 w 4897861"/>
              <a:gd name="connsiteY0" fmla="*/ 577291 h 577291"/>
              <a:gd name="connsiteX1" fmla="*/ 446250 w 4897861"/>
              <a:gd name="connsiteY1" fmla="*/ 577291 h 577291"/>
              <a:gd name="connsiteX2" fmla="*/ 941478 w 4897861"/>
              <a:gd name="connsiteY2" fmla="*/ 577291 h 577291"/>
              <a:gd name="connsiteX3" fmla="*/ 1387727 w 4897861"/>
              <a:gd name="connsiteY3" fmla="*/ 577291 h 577291"/>
              <a:gd name="connsiteX4" fmla="*/ 1980913 w 4897861"/>
              <a:gd name="connsiteY4" fmla="*/ 577291 h 577291"/>
              <a:gd name="connsiteX5" fmla="*/ 2525119 w 4897861"/>
              <a:gd name="connsiteY5" fmla="*/ 577291 h 577291"/>
              <a:gd name="connsiteX6" fmla="*/ 3069326 w 4897861"/>
              <a:gd name="connsiteY6" fmla="*/ 577291 h 577291"/>
              <a:gd name="connsiteX7" fmla="*/ 3711490 w 4897861"/>
              <a:gd name="connsiteY7" fmla="*/ 577291 h 577291"/>
              <a:gd name="connsiteX8" fmla="*/ 4304676 w 4897861"/>
              <a:gd name="connsiteY8" fmla="*/ 577291 h 577291"/>
              <a:gd name="connsiteX9" fmla="*/ 4897861 w 4897861"/>
              <a:gd name="connsiteY9" fmla="*/ 577291 h 577291"/>
              <a:gd name="connsiteX10" fmla="*/ 4897861 w 4897861"/>
              <a:gd name="connsiteY10" fmla="*/ 0 h 577291"/>
              <a:gd name="connsiteX11" fmla="*/ 4500590 w 4897861"/>
              <a:gd name="connsiteY11" fmla="*/ 0 h 577291"/>
              <a:gd name="connsiteX12" fmla="*/ 4054340 w 4897861"/>
              <a:gd name="connsiteY12" fmla="*/ 0 h 577291"/>
              <a:gd name="connsiteX13" fmla="*/ 3461155 w 4897861"/>
              <a:gd name="connsiteY13" fmla="*/ 0 h 577291"/>
              <a:gd name="connsiteX14" fmla="*/ 2818991 w 4897861"/>
              <a:gd name="connsiteY14" fmla="*/ 0 h 577291"/>
              <a:gd name="connsiteX15" fmla="*/ 2323763 w 4897861"/>
              <a:gd name="connsiteY15" fmla="*/ 0 h 577291"/>
              <a:gd name="connsiteX16" fmla="*/ 1681599 w 4897861"/>
              <a:gd name="connsiteY16" fmla="*/ 0 h 577291"/>
              <a:gd name="connsiteX17" fmla="*/ 1235349 w 4897861"/>
              <a:gd name="connsiteY17" fmla="*/ 0 h 577291"/>
              <a:gd name="connsiteX18" fmla="*/ 838078 w 4897861"/>
              <a:gd name="connsiteY18" fmla="*/ 0 h 577291"/>
              <a:gd name="connsiteX19" fmla="*/ 0 w 4897861"/>
              <a:gd name="connsiteY19" fmla="*/ 0 h 577291"/>
              <a:gd name="connsiteX20" fmla="*/ 0 w 4897861"/>
              <a:gd name="connsiteY20" fmla="*/ 577291 h 57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97861" h="577291" fill="none" extrusionOk="0">
                <a:moveTo>
                  <a:pt x="0" y="577291"/>
                </a:moveTo>
                <a:cubicBezTo>
                  <a:pt x="100683" y="536027"/>
                  <a:pt x="275397" y="609088"/>
                  <a:pt x="446250" y="577291"/>
                </a:cubicBezTo>
                <a:cubicBezTo>
                  <a:pt x="617103" y="545494"/>
                  <a:pt x="763505" y="584353"/>
                  <a:pt x="941478" y="577291"/>
                </a:cubicBezTo>
                <a:cubicBezTo>
                  <a:pt x="1119451" y="570229"/>
                  <a:pt x="1230223" y="598563"/>
                  <a:pt x="1387727" y="577291"/>
                </a:cubicBezTo>
                <a:cubicBezTo>
                  <a:pt x="1545231" y="556019"/>
                  <a:pt x="1704645" y="636639"/>
                  <a:pt x="1980913" y="577291"/>
                </a:cubicBezTo>
                <a:cubicBezTo>
                  <a:pt x="2257181" y="517943"/>
                  <a:pt x="2348593" y="598133"/>
                  <a:pt x="2525119" y="577291"/>
                </a:cubicBezTo>
                <a:cubicBezTo>
                  <a:pt x="2701645" y="556449"/>
                  <a:pt x="2814785" y="609044"/>
                  <a:pt x="3069326" y="577291"/>
                </a:cubicBezTo>
                <a:cubicBezTo>
                  <a:pt x="3323867" y="545538"/>
                  <a:pt x="3406483" y="620822"/>
                  <a:pt x="3711490" y="577291"/>
                </a:cubicBezTo>
                <a:cubicBezTo>
                  <a:pt x="4016497" y="533760"/>
                  <a:pt x="4052278" y="621633"/>
                  <a:pt x="4304676" y="577291"/>
                </a:cubicBezTo>
                <a:cubicBezTo>
                  <a:pt x="4557074" y="532949"/>
                  <a:pt x="4651277" y="604011"/>
                  <a:pt x="4897861" y="577291"/>
                </a:cubicBezTo>
                <a:cubicBezTo>
                  <a:pt x="4837801" y="453346"/>
                  <a:pt x="4897875" y="151517"/>
                  <a:pt x="4897861" y="0"/>
                </a:cubicBezTo>
                <a:cubicBezTo>
                  <a:pt x="4757393" y="19667"/>
                  <a:pt x="4592119" y="-31695"/>
                  <a:pt x="4500590" y="0"/>
                </a:cubicBezTo>
                <a:cubicBezTo>
                  <a:pt x="4409061" y="31695"/>
                  <a:pt x="4179954" y="-44834"/>
                  <a:pt x="4054340" y="0"/>
                </a:cubicBezTo>
                <a:cubicBezTo>
                  <a:pt x="3928726" y="44834"/>
                  <a:pt x="3710624" y="-65222"/>
                  <a:pt x="3461155" y="0"/>
                </a:cubicBezTo>
                <a:cubicBezTo>
                  <a:pt x="3211686" y="65222"/>
                  <a:pt x="3089667" y="-41176"/>
                  <a:pt x="2818991" y="0"/>
                </a:cubicBezTo>
                <a:cubicBezTo>
                  <a:pt x="2548315" y="41176"/>
                  <a:pt x="2442743" y="-55229"/>
                  <a:pt x="2323763" y="0"/>
                </a:cubicBezTo>
                <a:cubicBezTo>
                  <a:pt x="2204783" y="55229"/>
                  <a:pt x="1932163" y="-58375"/>
                  <a:pt x="1681599" y="0"/>
                </a:cubicBezTo>
                <a:cubicBezTo>
                  <a:pt x="1431035" y="58375"/>
                  <a:pt x="1361640" y="-40117"/>
                  <a:pt x="1235349" y="0"/>
                </a:cubicBezTo>
                <a:cubicBezTo>
                  <a:pt x="1109058" y="40117"/>
                  <a:pt x="1030482" y="-172"/>
                  <a:pt x="838078" y="0"/>
                </a:cubicBezTo>
                <a:cubicBezTo>
                  <a:pt x="645674" y="172"/>
                  <a:pt x="210892" y="-21610"/>
                  <a:pt x="0" y="0"/>
                </a:cubicBezTo>
                <a:cubicBezTo>
                  <a:pt x="6584" y="137099"/>
                  <a:pt x="-62922" y="381637"/>
                  <a:pt x="0" y="577291"/>
                </a:cubicBezTo>
                <a:close/>
              </a:path>
              <a:path w="4897861" h="577291" stroke="0" extrusionOk="0">
                <a:moveTo>
                  <a:pt x="0" y="577291"/>
                </a:moveTo>
                <a:cubicBezTo>
                  <a:pt x="161869" y="537197"/>
                  <a:pt x="375721" y="588591"/>
                  <a:pt x="495228" y="577291"/>
                </a:cubicBezTo>
                <a:cubicBezTo>
                  <a:pt x="614735" y="565991"/>
                  <a:pt x="797558" y="620866"/>
                  <a:pt x="892499" y="577291"/>
                </a:cubicBezTo>
                <a:cubicBezTo>
                  <a:pt x="987440" y="533716"/>
                  <a:pt x="1323142" y="596450"/>
                  <a:pt x="1534663" y="577291"/>
                </a:cubicBezTo>
                <a:cubicBezTo>
                  <a:pt x="1746184" y="558132"/>
                  <a:pt x="1839166" y="629607"/>
                  <a:pt x="2029891" y="577291"/>
                </a:cubicBezTo>
                <a:cubicBezTo>
                  <a:pt x="2220616" y="524975"/>
                  <a:pt x="2388969" y="631165"/>
                  <a:pt x="2525119" y="577291"/>
                </a:cubicBezTo>
                <a:cubicBezTo>
                  <a:pt x="2661269" y="523417"/>
                  <a:pt x="2992602" y="635239"/>
                  <a:pt x="3167283" y="577291"/>
                </a:cubicBezTo>
                <a:cubicBezTo>
                  <a:pt x="3341964" y="519343"/>
                  <a:pt x="3390773" y="593968"/>
                  <a:pt x="3613533" y="577291"/>
                </a:cubicBezTo>
                <a:cubicBezTo>
                  <a:pt x="3836293" y="560614"/>
                  <a:pt x="4040442" y="635697"/>
                  <a:pt x="4255697" y="577291"/>
                </a:cubicBezTo>
                <a:cubicBezTo>
                  <a:pt x="4470952" y="518885"/>
                  <a:pt x="4706758" y="589883"/>
                  <a:pt x="4897861" y="577291"/>
                </a:cubicBezTo>
                <a:cubicBezTo>
                  <a:pt x="4854624" y="347799"/>
                  <a:pt x="4898005" y="154223"/>
                  <a:pt x="4897861" y="0"/>
                </a:cubicBezTo>
                <a:cubicBezTo>
                  <a:pt x="4651606" y="7235"/>
                  <a:pt x="4529025" y="-29357"/>
                  <a:pt x="4353654" y="0"/>
                </a:cubicBezTo>
                <a:cubicBezTo>
                  <a:pt x="4178283" y="29357"/>
                  <a:pt x="4069266" y="-48040"/>
                  <a:pt x="3858426" y="0"/>
                </a:cubicBezTo>
                <a:cubicBezTo>
                  <a:pt x="3647586" y="48040"/>
                  <a:pt x="3406786" y="-57164"/>
                  <a:pt x="3216262" y="0"/>
                </a:cubicBezTo>
                <a:cubicBezTo>
                  <a:pt x="3025738" y="57164"/>
                  <a:pt x="2868562" y="-64148"/>
                  <a:pt x="2574098" y="0"/>
                </a:cubicBezTo>
                <a:cubicBezTo>
                  <a:pt x="2279634" y="64148"/>
                  <a:pt x="2308381" y="-20167"/>
                  <a:pt x="2127849" y="0"/>
                </a:cubicBezTo>
                <a:cubicBezTo>
                  <a:pt x="1947317" y="20167"/>
                  <a:pt x="1785114" y="-12926"/>
                  <a:pt x="1583642" y="0"/>
                </a:cubicBezTo>
                <a:cubicBezTo>
                  <a:pt x="1382170" y="12926"/>
                  <a:pt x="1166253" y="-8644"/>
                  <a:pt x="941478" y="0"/>
                </a:cubicBezTo>
                <a:cubicBezTo>
                  <a:pt x="716703" y="8644"/>
                  <a:pt x="274315" y="-15340"/>
                  <a:pt x="0" y="0"/>
                </a:cubicBezTo>
                <a:cubicBezTo>
                  <a:pt x="22643" y="220523"/>
                  <a:pt x="-11149" y="307946"/>
                  <a:pt x="0" y="577291"/>
                </a:cubicBezTo>
                <a:close/>
              </a:path>
            </a:pathLst>
          </a:custGeom>
          <a:solidFill>
            <a:srgbClr val="00FFFF">
              <a:alpha val="100000"/>
            </a:srgbClr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/>
                    <a:ahLst/>
                    <a:cxnLst/>
                    <a:rect l="0" t="0" r="0" b="0"/>
                    <a:pathLst>
                      <a:path w="5618988" h="646176">
                        <a:moveTo>
                          <a:pt x="0" y="646176"/>
                        </a:moveTo>
                        <a:lnTo>
                          <a:pt x="5618988" y="646176"/>
                        </a:lnTo>
                        <a:lnTo>
                          <a:pt x="5618988" y="0"/>
                        </a:lnTo>
                        <a:lnTo>
                          <a:pt x="0" y="0"/>
                        </a:lnTo>
                        <a:lnTo>
                          <a:pt x="0" y="646176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38" name="Freeform 638"/>
          <p:cNvSpPr/>
          <p:nvPr/>
        </p:nvSpPr>
        <p:spPr>
          <a:xfrm>
            <a:off x="4689347" y="286512"/>
            <a:ext cx="1089661" cy="467868"/>
          </a:xfrm>
          <a:custGeom>
            <a:avLst/>
            <a:gdLst/>
            <a:ahLst/>
            <a:cxnLst/>
            <a:rect l="0" t="0" r="0" b="0"/>
            <a:pathLst>
              <a:path w="1089661" h="467868">
                <a:moveTo>
                  <a:pt x="0" y="116967"/>
                </a:moveTo>
                <a:lnTo>
                  <a:pt x="855726" y="116967"/>
                </a:lnTo>
                <a:lnTo>
                  <a:pt x="855726" y="0"/>
                </a:lnTo>
                <a:lnTo>
                  <a:pt x="1089661" y="233935"/>
                </a:lnTo>
                <a:lnTo>
                  <a:pt x="855726" y="467868"/>
                </a:lnTo>
                <a:lnTo>
                  <a:pt x="855726" y="350902"/>
                </a:lnTo>
                <a:lnTo>
                  <a:pt x="0" y="350902"/>
                </a:lnTo>
                <a:close/>
              </a:path>
            </a:pathLst>
          </a:custGeom>
          <a:solidFill>
            <a:srgbClr val="FF00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4720399" y="286512"/>
            <a:ext cx="990601" cy="467868"/>
          </a:xfrm>
          <a:custGeom>
            <a:avLst/>
            <a:gdLst/>
            <a:ahLst/>
            <a:cxnLst/>
            <a:rect l="0" t="0" r="0" b="0"/>
            <a:pathLst>
              <a:path w="1089661" h="467868">
                <a:moveTo>
                  <a:pt x="0" y="116967"/>
                </a:moveTo>
                <a:lnTo>
                  <a:pt x="855726" y="116967"/>
                </a:lnTo>
                <a:lnTo>
                  <a:pt x="855726" y="0"/>
                </a:lnTo>
                <a:lnTo>
                  <a:pt x="1089661" y="233935"/>
                </a:lnTo>
                <a:lnTo>
                  <a:pt x="855726" y="467868"/>
                </a:lnTo>
                <a:lnTo>
                  <a:pt x="855726" y="350902"/>
                </a:lnTo>
                <a:lnTo>
                  <a:pt x="0" y="350902"/>
                </a:lnTo>
                <a:close/>
              </a:path>
            </a:pathLst>
          </a:custGeom>
          <a:noFill/>
          <a:ln w="12700" cap="flat" cmpd="sng">
            <a:solidFill>
              <a:srgbClr val="FF00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0" name="Picture 6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034" y="4150868"/>
            <a:ext cx="310896" cy="286385"/>
          </a:xfrm>
          <a:prstGeom prst="rect">
            <a:avLst/>
          </a:prstGeom>
          <a:noFill/>
        </p:spPr>
      </p:pic>
      <p:sp>
        <p:nvSpPr>
          <p:cNvPr id="642" name="Rectangle 642"/>
          <p:cNvSpPr/>
          <p:nvPr/>
        </p:nvSpPr>
        <p:spPr>
          <a:xfrm>
            <a:off x="1091951" y="168067"/>
            <a:ext cx="2941190" cy="553998"/>
          </a:xfrm>
          <a:custGeom>
            <a:avLst/>
            <a:gdLst>
              <a:gd name="connsiteX0" fmla="*/ 0 w 2941190"/>
              <a:gd name="connsiteY0" fmla="*/ 0 h 553998"/>
              <a:gd name="connsiteX1" fmla="*/ 558826 w 2941190"/>
              <a:gd name="connsiteY1" fmla="*/ 0 h 553998"/>
              <a:gd name="connsiteX2" fmla="*/ 1147064 w 2941190"/>
              <a:gd name="connsiteY2" fmla="*/ 0 h 553998"/>
              <a:gd name="connsiteX3" fmla="*/ 1764714 w 2941190"/>
              <a:gd name="connsiteY3" fmla="*/ 0 h 553998"/>
              <a:gd name="connsiteX4" fmla="*/ 2382364 w 2941190"/>
              <a:gd name="connsiteY4" fmla="*/ 0 h 553998"/>
              <a:gd name="connsiteX5" fmla="*/ 2941190 w 2941190"/>
              <a:gd name="connsiteY5" fmla="*/ 0 h 553998"/>
              <a:gd name="connsiteX6" fmla="*/ 2941190 w 2941190"/>
              <a:gd name="connsiteY6" fmla="*/ 553998 h 553998"/>
              <a:gd name="connsiteX7" fmla="*/ 2294128 w 2941190"/>
              <a:gd name="connsiteY7" fmla="*/ 553998 h 553998"/>
              <a:gd name="connsiteX8" fmla="*/ 1647066 w 2941190"/>
              <a:gd name="connsiteY8" fmla="*/ 553998 h 553998"/>
              <a:gd name="connsiteX9" fmla="*/ 1058828 w 2941190"/>
              <a:gd name="connsiteY9" fmla="*/ 553998 h 553998"/>
              <a:gd name="connsiteX10" fmla="*/ 0 w 2941190"/>
              <a:gd name="connsiteY10" fmla="*/ 553998 h 553998"/>
              <a:gd name="connsiteX11" fmla="*/ 0 w 2941190"/>
              <a:gd name="connsiteY11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1190" h="553998" fill="none" extrusionOk="0">
                <a:moveTo>
                  <a:pt x="0" y="0"/>
                </a:moveTo>
                <a:cubicBezTo>
                  <a:pt x="228774" y="-26423"/>
                  <a:pt x="333984" y="30563"/>
                  <a:pt x="558826" y="0"/>
                </a:cubicBezTo>
                <a:cubicBezTo>
                  <a:pt x="783668" y="-30563"/>
                  <a:pt x="966530" y="10299"/>
                  <a:pt x="1147064" y="0"/>
                </a:cubicBezTo>
                <a:cubicBezTo>
                  <a:pt x="1327598" y="-10299"/>
                  <a:pt x="1588772" y="37445"/>
                  <a:pt x="1764714" y="0"/>
                </a:cubicBezTo>
                <a:cubicBezTo>
                  <a:pt x="1940656" y="-37445"/>
                  <a:pt x="2182899" y="36855"/>
                  <a:pt x="2382364" y="0"/>
                </a:cubicBezTo>
                <a:cubicBezTo>
                  <a:pt x="2581829" y="-36855"/>
                  <a:pt x="2816010" y="55062"/>
                  <a:pt x="2941190" y="0"/>
                </a:cubicBezTo>
                <a:cubicBezTo>
                  <a:pt x="2980184" y="256591"/>
                  <a:pt x="2904425" y="357436"/>
                  <a:pt x="2941190" y="553998"/>
                </a:cubicBezTo>
                <a:cubicBezTo>
                  <a:pt x="2618319" y="583872"/>
                  <a:pt x="2603386" y="479812"/>
                  <a:pt x="2294128" y="553998"/>
                </a:cubicBezTo>
                <a:cubicBezTo>
                  <a:pt x="1984870" y="628184"/>
                  <a:pt x="1828000" y="506060"/>
                  <a:pt x="1647066" y="553998"/>
                </a:cubicBezTo>
                <a:cubicBezTo>
                  <a:pt x="1466132" y="601936"/>
                  <a:pt x="1296773" y="521536"/>
                  <a:pt x="1058828" y="553998"/>
                </a:cubicBezTo>
                <a:cubicBezTo>
                  <a:pt x="820883" y="586460"/>
                  <a:pt x="504435" y="428488"/>
                  <a:pt x="0" y="553998"/>
                </a:cubicBezTo>
                <a:cubicBezTo>
                  <a:pt x="-1275" y="277526"/>
                  <a:pt x="56427" y="195862"/>
                  <a:pt x="0" y="0"/>
                </a:cubicBezTo>
                <a:close/>
              </a:path>
              <a:path w="2941190" h="553998" stroke="0" extrusionOk="0">
                <a:moveTo>
                  <a:pt x="0" y="0"/>
                </a:moveTo>
                <a:cubicBezTo>
                  <a:pt x="218041" y="-52645"/>
                  <a:pt x="311559" y="66423"/>
                  <a:pt x="558826" y="0"/>
                </a:cubicBezTo>
                <a:cubicBezTo>
                  <a:pt x="806093" y="-66423"/>
                  <a:pt x="938229" y="13425"/>
                  <a:pt x="1058828" y="0"/>
                </a:cubicBezTo>
                <a:cubicBezTo>
                  <a:pt x="1179427" y="-13425"/>
                  <a:pt x="1464713" y="59049"/>
                  <a:pt x="1705890" y="0"/>
                </a:cubicBezTo>
                <a:cubicBezTo>
                  <a:pt x="1947067" y="-59049"/>
                  <a:pt x="2091630" y="27413"/>
                  <a:pt x="2264716" y="0"/>
                </a:cubicBezTo>
                <a:cubicBezTo>
                  <a:pt x="2437802" y="-27413"/>
                  <a:pt x="2770291" y="35392"/>
                  <a:pt x="2941190" y="0"/>
                </a:cubicBezTo>
                <a:cubicBezTo>
                  <a:pt x="2955190" y="238920"/>
                  <a:pt x="2897492" y="378859"/>
                  <a:pt x="2941190" y="553998"/>
                </a:cubicBezTo>
                <a:cubicBezTo>
                  <a:pt x="2795895" y="591467"/>
                  <a:pt x="2604516" y="515391"/>
                  <a:pt x="2352952" y="553998"/>
                </a:cubicBezTo>
                <a:cubicBezTo>
                  <a:pt x="2101388" y="592605"/>
                  <a:pt x="1972432" y="531690"/>
                  <a:pt x="1705890" y="553998"/>
                </a:cubicBezTo>
                <a:cubicBezTo>
                  <a:pt x="1439348" y="576306"/>
                  <a:pt x="1378769" y="512218"/>
                  <a:pt x="1205888" y="553998"/>
                </a:cubicBezTo>
                <a:cubicBezTo>
                  <a:pt x="1033007" y="595778"/>
                  <a:pt x="862976" y="508595"/>
                  <a:pt x="617650" y="553998"/>
                </a:cubicBezTo>
                <a:cubicBezTo>
                  <a:pt x="372324" y="599401"/>
                  <a:pt x="298303" y="531478"/>
                  <a:pt x="0" y="553998"/>
                </a:cubicBezTo>
                <a:cubicBezTo>
                  <a:pt x="-36656" y="354680"/>
                  <a:pt x="58959" y="262861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0" baseline="0" dirty="0">
                <a:solidFill>
                  <a:srgbClr val="0000CC"/>
                </a:solidFill>
                <a:latin typeface="Times New Roman"/>
              </a:rPr>
              <a:t>  Sola</a:t>
            </a:r>
            <a:r>
              <a:rPr lang="en-US" sz="3600" b="1" i="0" spc="-64" baseline="0" dirty="0">
                <a:solidFill>
                  <a:srgbClr val="0000CC"/>
                </a:solidFill>
                <a:latin typeface="Times New Roman"/>
              </a:rPr>
              <a:t>r</a:t>
            </a:r>
            <a:r>
              <a:rPr lang="en-US" sz="3600" b="1" i="0" spc="0" baseline="0" dirty="0">
                <a:solidFill>
                  <a:srgbClr val="0000CC"/>
                </a:solidFill>
                <a:latin typeface="Times New Roman"/>
              </a:rPr>
              <a:t>  Fla</a:t>
            </a:r>
            <a:r>
              <a:rPr lang="en-US" sz="3600" b="1" i="0" spc="-71" baseline="0" dirty="0">
                <a:solidFill>
                  <a:srgbClr val="0000CC"/>
                </a:solidFill>
                <a:latin typeface="Times New Roman"/>
              </a:rPr>
              <a:t>r</a:t>
            </a:r>
            <a:r>
              <a:rPr lang="en-US" sz="3600" b="1" i="0" spc="0" baseline="0" dirty="0">
                <a:solidFill>
                  <a:srgbClr val="0000CC"/>
                </a:solidFill>
                <a:latin typeface="Times New Roman"/>
              </a:rPr>
              <a:t>es  </a:t>
            </a:r>
          </a:p>
        </p:txBody>
      </p:sp>
      <p:sp>
        <p:nvSpPr>
          <p:cNvPr id="643" name="Rectangle 643"/>
          <p:cNvSpPr/>
          <p:nvPr/>
        </p:nvSpPr>
        <p:spPr>
          <a:xfrm>
            <a:off x="7540672" y="6107743"/>
            <a:ext cx="3418628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i="0" spc="0" baseline="0" dirty="0">
                <a:latin typeface="Times New Roman"/>
              </a:rPr>
              <a:t>Data</a:t>
            </a:r>
            <a:r>
              <a:rPr lang="en-US" sz="2200" i="0" spc="-32" baseline="0" dirty="0">
                <a:latin typeface="Times New Roman"/>
              </a:rPr>
              <a:t> </a:t>
            </a:r>
            <a:r>
              <a:rPr lang="en-US" sz="2200" i="0" spc="0" baseline="0" dirty="0">
                <a:latin typeface="Times New Roman"/>
              </a:rPr>
              <a:t>f</a:t>
            </a:r>
            <a:r>
              <a:rPr lang="en-US" sz="2200" i="0" spc="-34" baseline="0" dirty="0">
                <a:latin typeface="Times New Roman"/>
              </a:rPr>
              <a:t>r</a:t>
            </a:r>
            <a:r>
              <a:rPr lang="en-US" sz="2200" i="0" spc="0" baseline="0" dirty="0">
                <a:latin typeface="Times New Roman"/>
              </a:rPr>
              <a:t>om</a:t>
            </a:r>
            <a:r>
              <a:rPr lang="en-US" sz="2200" i="0" spc="-16" baseline="0" dirty="0">
                <a:latin typeface="Times New Roman"/>
              </a:rPr>
              <a:t> </a:t>
            </a:r>
            <a:r>
              <a:rPr lang="en-US" sz="2200" i="0" spc="0" baseline="0" dirty="0">
                <a:latin typeface="Times New Roman"/>
              </a:rPr>
              <a:t>  M.J.</a:t>
            </a:r>
            <a:r>
              <a:rPr lang="en-US" sz="2200" i="0" spc="-126" baseline="0" dirty="0">
                <a:latin typeface="Times New Roman"/>
              </a:rPr>
              <a:t> </a:t>
            </a:r>
            <a:r>
              <a:rPr lang="en-US" sz="2200" i="0" spc="0" baseline="0" dirty="0">
                <a:latin typeface="Times New Roman"/>
              </a:rPr>
              <a:t>Aschwanden </a:t>
            </a:r>
          </a:p>
        </p:txBody>
      </p:sp>
      <p:sp>
        <p:nvSpPr>
          <p:cNvPr id="644" name="Rectangle 644"/>
          <p:cNvSpPr/>
          <p:nvPr/>
        </p:nvSpPr>
        <p:spPr>
          <a:xfrm>
            <a:off x="5913246" y="237490"/>
            <a:ext cx="4846455" cy="43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1" u="sng" spc="0" baseline="0" dirty="0">
                <a:latin typeface="Times New Roman"/>
              </a:rPr>
              <a:t>Peakin</a:t>
            </a:r>
            <a:r>
              <a:rPr lang="en-US" sz="2795" b="1" i="1" u="sng" spc="285" baseline="0" dirty="0">
                <a:latin typeface="Times New Roman"/>
              </a:rPr>
              <a:t>g</a:t>
            </a:r>
            <a:r>
              <a:rPr lang="en-US" sz="2795" b="1" i="1" spc="285" baseline="0" dirty="0">
                <a:latin typeface="Times New Roman"/>
              </a:rPr>
              <a:t>  </a:t>
            </a:r>
            <a:r>
              <a:rPr lang="en-US" sz="2795" b="1" i="1" spc="0" baseline="0" dirty="0">
                <a:latin typeface="Times New Roman"/>
              </a:rPr>
              <a:t>planetary</a:t>
            </a:r>
            <a:r>
              <a:rPr lang="en-US" sz="2795" b="1" i="1" spc="-13" baseline="0" dirty="0">
                <a:latin typeface="Times New Roman"/>
              </a:rPr>
              <a:t> </a:t>
            </a:r>
            <a:r>
              <a:rPr lang="en-US" sz="2795" b="1" i="1" spc="0" baseline="0" dirty="0">
                <a:latin typeface="Times New Roman"/>
              </a:rPr>
              <a:t>relationship,</a:t>
            </a:r>
            <a:endParaRPr lang="en-US" sz="3600" b="1" i="0" spc="0" baseline="0" dirty="0">
              <a:solidFill>
                <a:srgbClr val="FF00FF"/>
              </a:solidFill>
              <a:latin typeface="Calibri-Bold"/>
            </a:endParaRPr>
          </a:p>
        </p:txBody>
      </p:sp>
      <p:sp>
        <p:nvSpPr>
          <p:cNvPr id="645" name="Rectangle 645"/>
          <p:cNvSpPr/>
          <p:nvPr/>
        </p:nvSpPr>
        <p:spPr>
          <a:xfrm>
            <a:off x="5422777" y="824698"/>
            <a:ext cx="559294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1800" b="1" i="0" spc="0" baseline="0" dirty="0">
                <a:latin typeface="Times New Roman"/>
              </a:rPr>
              <a:t>excludes</a:t>
            </a:r>
            <a:r>
              <a:rPr lang="en-US" sz="1800" b="1" i="0" spc="-12" baseline="0" dirty="0">
                <a:latin typeface="Times New Roman"/>
              </a:rPr>
              <a:t> </a:t>
            </a:r>
            <a:r>
              <a:rPr lang="en-US" sz="1800" b="1" i="0" spc="-30" baseline="0" dirty="0">
                <a:latin typeface="Times New Roman"/>
              </a:rPr>
              <a:t>r</a:t>
            </a:r>
            <a:r>
              <a:rPr lang="en-US" sz="1800" b="1" i="0" spc="0" baseline="0" dirty="0">
                <a:latin typeface="Times New Roman"/>
              </a:rPr>
              <a:t>emote planetary</a:t>
            </a:r>
            <a:r>
              <a:rPr lang="en-US" sz="1800" b="1" i="0" spc="-17" baseline="0" dirty="0">
                <a:latin typeface="Times New Roman"/>
              </a:rPr>
              <a:t> </a:t>
            </a:r>
            <a:r>
              <a:rPr lang="en-US" sz="1800" b="1" i="0" spc="0" baseline="0" dirty="0">
                <a:latin typeface="Times New Roman"/>
              </a:rPr>
              <a:t>interaction,</a:t>
            </a:r>
            <a:r>
              <a:rPr lang="en-US" sz="1800" b="1" i="0" spc="-12" baseline="0" dirty="0">
                <a:latin typeface="Times New Roman"/>
              </a:rPr>
              <a:t> </a:t>
            </a:r>
            <a:r>
              <a:rPr lang="en-US" sz="1800" b="1" i="0" spc="0" baseline="0" dirty="0">
                <a:latin typeface="Times New Roman"/>
              </a:rPr>
              <a:t>e.g.,</a:t>
            </a:r>
            <a:r>
              <a:rPr lang="en-US" sz="1800" b="1" i="0" spc="-17" baseline="0" dirty="0">
                <a:latin typeface="Times New Roman"/>
              </a:rPr>
              <a:t> </a:t>
            </a:r>
            <a:r>
              <a:rPr lang="en-US" sz="1800" b="1" i="0" spc="0" baseline="0" dirty="0">
                <a:latin typeface="Times New Roman"/>
              </a:rPr>
              <a:t>tidal fo</a:t>
            </a:r>
            <a:r>
              <a:rPr lang="en-US" sz="1800" b="1" i="0" spc="-34" baseline="0" dirty="0">
                <a:latin typeface="Times New Roman"/>
              </a:rPr>
              <a:t>r</a:t>
            </a:r>
            <a:r>
              <a:rPr lang="en-US" sz="1800" b="1" i="0" spc="0" baseline="0" dirty="0">
                <a:latin typeface="Times New Roman"/>
              </a:rPr>
              <a:t>ces </a:t>
            </a:r>
          </a:p>
        </p:txBody>
      </p:sp>
      <p:sp>
        <p:nvSpPr>
          <p:cNvPr id="646" name="Rectangle 646"/>
          <p:cNvSpPr/>
          <p:nvPr/>
        </p:nvSpPr>
        <p:spPr>
          <a:xfrm>
            <a:off x="11897232" y="65423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23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540C7-069A-E14C-6ACD-F9810AF61E86}"/>
              </a:ext>
            </a:extLst>
          </p:cNvPr>
          <p:cNvSpPr txBox="1"/>
          <p:nvPr/>
        </p:nvSpPr>
        <p:spPr>
          <a:xfrm>
            <a:off x="123548" y="680321"/>
            <a:ext cx="455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Biggest and </a:t>
            </a:r>
            <a:r>
              <a:rPr lang="en-US" sz="2000" dirty="0">
                <a:highlight>
                  <a:srgbClr val="00FF00"/>
                </a:highlight>
              </a:rPr>
              <a:t>unpredictable “</a:t>
            </a:r>
            <a:r>
              <a:rPr lang="en-US" sz="2400" b="1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explosions</a:t>
            </a:r>
            <a:r>
              <a:rPr lang="en-US" sz="2000" dirty="0">
                <a:highlight>
                  <a:srgbClr val="00FF00"/>
                </a:highlight>
              </a:rPr>
              <a:t>” </a:t>
            </a:r>
          </a:p>
          <a:p>
            <a:r>
              <a:rPr lang="en-US" sz="2000" dirty="0"/>
              <a:t>@ solar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18B50-6618-1609-6C22-DCF9C80CCABE}"/>
              </a:ext>
            </a:extLst>
          </p:cNvPr>
          <p:cNvSpPr txBox="1"/>
          <p:nvPr/>
        </p:nvSpPr>
        <p:spPr>
          <a:xfrm>
            <a:off x="1431636" y="5671127"/>
            <a:ext cx="328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Search during peaks!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D3C51-0F41-B8EC-6898-CEF7E696B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0674" y="48054"/>
            <a:ext cx="1259381" cy="2085546"/>
          </a:xfrm>
          <a:custGeom>
            <a:avLst/>
            <a:gdLst>
              <a:gd name="connsiteX0" fmla="*/ 0 w 1259381"/>
              <a:gd name="connsiteY0" fmla="*/ 0 h 2085546"/>
              <a:gd name="connsiteX1" fmla="*/ 444981 w 1259381"/>
              <a:gd name="connsiteY1" fmla="*/ 0 h 2085546"/>
              <a:gd name="connsiteX2" fmla="*/ 877369 w 1259381"/>
              <a:gd name="connsiteY2" fmla="*/ 0 h 2085546"/>
              <a:gd name="connsiteX3" fmla="*/ 1259381 w 1259381"/>
              <a:gd name="connsiteY3" fmla="*/ 0 h 2085546"/>
              <a:gd name="connsiteX4" fmla="*/ 1259381 w 1259381"/>
              <a:gd name="connsiteY4" fmla="*/ 458820 h 2085546"/>
              <a:gd name="connsiteX5" fmla="*/ 1259381 w 1259381"/>
              <a:gd name="connsiteY5" fmla="*/ 1021918 h 2085546"/>
              <a:gd name="connsiteX6" fmla="*/ 1259381 w 1259381"/>
              <a:gd name="connsiteY6" fmla="*/ 1543304 h 2085546"/>
              <a:gd name="connsiteX7" fmla="*/ 1259381 w 1259381"/>
              <a:gd name="connsiteY7" fmla="*/ 2085546 h 2085546"/>
              <a:gd name="connsiteX8" fmla="*/ 839587 w 1259381"/>
              <a:gd name="connsiteY8" fmla="*/ 2085546 h 2085546"/>
              <a:gd name="connsiteX9" fmla="*/ 457575 w 1259381"/>
              <a:gd name="connsiteY9" fmla="*/ 2085546 h 2085546"/>
              <a:gd name="connsiteX10" fmla="*/ 0 w 1259381"/>
              <a:gd name="connsiteY10" fmla="*/ 2085546 h 2085546"/>
              <a:gd name="connsiteX11" fmla="*/ 0 w 1259381"/>
              <a:gd name="connsiteY11" fmla="*/ 1543304 h 2085546"/>
              <a:gd name="connsiteX12" fmla="*/ 0 w 1259381"/>
              <a:gd name="connsiteY12" fmla="*/ 1084484 h 2085546"/>
              <a:gd name="connsiteX13" fmla="*/ 0 w 1259381"/>
              <a:gd name="connsiteY13" fmla="*/ 583953 h 2085546"/>
              <a:gd name="connsiteX14" fmla="*/ 0 w 1259381"/>
              <a:gd name="connsiteY14" fmla="*/ 0 h 208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9381" h="2085546" fill="none" extrusionOk="0">
                <a:moveTo>
                  <a:pt x="0" y="0"/>
                </a:moveTo>
                <a:cubicBezTo>
                  <a:pt x="110996" y="-642"/>
                  <a:pt x="284925" y="6807"/>
                  <a:pt x="444981" y="0"/>
                </a:cubicBezTo>
                <a:cubicBezTo>
                  <a:pt x="605037" y="-6807"/>
                  <a:pt x="700351" y="45728"/>
                  <a:pt x="877369" y="0"/>
                </a:cubicBezTo>
                <a:cubicBezTo>
                  <a:pt x="1054387" y="-45728"/>
                  <a:pt x="1175130" y="16904"/>
                  <a:pt x="1259381" y="0"/>
                </a:cubicBezTo>
                <a:cubicBezTo>
                  <a:pt x="1304579" y="122775"/>
                  <a:pt x="1238765" y="360934"/>
                  <a:pt x="1259381" y="458820"/>
                </a:cubicBezTo>
                <a:cubicBezTo>
                  <a:pt x="1279997" y="556706"/>
                  <a:pt x="1244700" y="780664"/>
                  <a:pt x="1259381" y="1021918"/>
                </a:cubicBezTo>
                <a:cubicBezTo>
                  <a:pt x="1274062" y="1263172"/>
                  <a:pt x="1245550" y="1297782"/>
                  <a:pt x="1259381" y="1543304"/>
                </a:cubicBezTo>
                <a:cubicBezTo>
                  <a:pt x="1273212" y="1788826"/>
                  <a:pt x="1236679" y="1919839"/>
                  <a:pt x="1259381" y="2085546"/>
                </a:cubicBezTo>
                <a:cubicBezTo>
                  <a:pt x="1088909" y="2118833"/>
                  <a:pt x="924006" y="2043941"/>
                  <a:pt x="839587" y="2085546"/>
                </a:cubicBezTo>
                <a:cubicBezTo>
                  <a:pt x="755168" y="2127151"/>
                  <a:pt x="621673" y="2039913"/>
                  <a:pt x="457575" y="2085546"/>
                </a:cubicBezTo>
                <a:cubicBezTo>
                  <a:pt x="293477" y="2131179"/>
                  <a:pt x="102636" y="2050378"/>
                  <a:pt x="0" y="2085546"/>
                </a:cubicBezTo>
                <a:cubicBezTo>
                  <a:pt x="-41754" y="1878186"/>
                  <a:pt x="57789" y="1710751"/>
                  <a:pt x="0" y="1543304"/>
                </a:cubicBezTo>
                <a:cubicBezTo>
                  <a:pt x="-57789" y="1375857"/>
                  <a:pt x="31196" y="1199897"/>
                  <a:pt x="0" y="1084484"/>
                </a:cubicBezTo>
                <a:cubicBezTo>
                  <a:pt x="-31196" y="969071"/>
                  <a:pt x="20850" y="822461"/>
                  <a:pt x="0" y="583953"/>
                </a:cubicBezTo>
                <a:cubicBezTo>
                  <a:pt x="-20850" y="345445"/>
                  <a:pt x="39009" y="134039"/>
                  <a:pt x="0" y="0"/>
                </a:cubicBezTo>
                <a:close/>
              </a:path>
              <a:path w="1259381" h="2085546" stroke="0" extrusionOk="0">
                <a:moveTo>
                  <a:pt x="0" y="0"/>
                </a:moveTo>
                <a:cubicBezTo>
                  <a:pt x="199792" y="-48637"/>
                  <a:pt x="282845" y="22979"/>
                  <a:pt x="407200" y="0"/>
                </a:cubicBezTo>
                <a:cubicBezTo>
                  <a:pt x="531555" y="-22979"/>
                  <a:pt x="669876" y="38643"/>
                  <a:pt x="789212" y="0"/>
                </a:cubicBezTo>
                <a:cubicBezTo>
                  <a:pt x="908548" y="-38643"/>
                  <a:pt x="1046648" y="39333"/>
                  <a:pt x="1259381" y="0"/>
                </a:cubicBezTo>
                <a:cubicBezTo>
                  <a:pt x="1260910" y="100479"/>
                  <a:pt x="1205356" y="339086"/>
                  <a:pt x="1259381" y="500531"/>
                </a:cubicBezTo>
                <a:cubicBezTo>
                  <a:pt x="1313406" y="661976"/>
                  <a:pt x="1219793" y="813880"/>
                  <a:pt x="1259381" y="980207"/>
                </a:cubicBezTo>
                <a:cubicBezTo>
                  <a:pt x="1298969" y="1146534"/>
                  <a:pt x="1218669" y="1229353"/>
                  <a:pt x="1259381" y="1459882"/>
                </a:cubicBezTo>
                <a:cubicBezTo>
                  <a:pt x="1300093" y="1690411"/>
                  <a:pt x="1216812" y="1945046"/>
                  <a:pt x="1259381" y="2085546"/>
                </a:cubicBezTo>
                <a:cubicBezTo>
                  <a:pt x="1161642" y="2090438"/>
                  <a:pt x="995821" y="2064947"/>
                  <a:pt x="839587" y="2085546"/>
                </a:cubicBezTo>
                <a:cubicBezTo>
                  <a:pt x="683353" y="2106145"/>
                  <a:pt x="569538" y="2060118"/>
                  <a:pt x="457575" y="2085546"/>
                </a:cubicBezTo>
                <a:cubicBezTo>
                  <a:pt x="345612" y="2110974"/>
                  <a:pt x="191757" y="2068627"/>
                  <a:pt x="0" y="2085546"/>
                </a:cubicBezTo>
                <a:cubicBezTo>
                  <a:pt x="-27437" y="1870045"/>
                  <a:pt x="6927" y="1772936"/>
                  <a:pt x="0" y="1564160"/>
                </a:cubicBezTo>
                <a:cubicBezTo>
                  <a:pt x="-6927" y="1355384"/>
                  <a:pt x="19146" y="1155452"/>
                  <a:pt x="0" y="1021918"/>
                </a:cubicBezTo>
                <a:cubicBezTo>
                  <a:pt x="-19146" y="888384"/>
                  <a:pt x="13088" y="711453"/>
                  <a:pt x="0" y="521387"/>
                </a:cubicBezTo>
                <a:cubicBezTo>
                  <a:pt x="-13088" y="331321"/>
                  <a:pt x="36450" y="156157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386598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Freeform 737"/>
          <p:cNvSpPr/>
          <p:nvPr/>
        </p:nvSpPr>
        <p:spPr>
          <a:xfrm>
            <a:off x="5347368" y="3897103"/>
            <a:ext cx="248424" cy="584776"/>
          </a:xfrm>
          <a:custGeom>
            <a:avLst/>
            <a:gdLst/>
            <a:ahLst/>
            <a:cxnLst/>
            <a:rect l="0" t="0" r="0" b="0"/>
            <a:pathLst>
              <a:path w="573024" h="1626107">
                <a:moveTo>
                  <a:pt x="0" y="1339596"/>
                </a:moveTo>
                <a:lnTo>
                  <a:pt x="143256" y="1339596"/>
                </a:lnTo>
                <a:lnTo>
                  <a:pt x="143256" y="0"/>
                </a:lnTo>
                <a:lnTo>
                  <a:pt x="429768" y="0"/>
                </a:lnTo>
                <a:lnTo>
                  <a:pt x="429768" y="1339596"/>
                </a:lnTo>
                <a:lnTo>
                  <a:pt x="573024" y="1339596"/>
                </a:lnTo>
                <a:lnTo>
                  <a:pt x="286512" y="1626107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44" name="Rectangle 744"/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24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1A33B5-DA8A-22D7-5503-CA8AC9FC1CE5}"/>
              </a:ext>
            </a:extLst>
          </p:cNvPr>
          <p:cNvGrpSpPr/>
          <p:nvPr/>
        </p:nvGrpSpPr>
        <p:grpSpPr>
          <a:xfrm>
            <a:off x="88002" y="1539104"/>
            <a:ext cx="10518731" cy="2324100"/>
            <a:chOff x="228962" y="1655567"/>
            <a:chExt cx="11820525" cy="2324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E715FA-FB03-33E7-2521-316EECA97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962" y="1655567"/>
              <a:ext cx="11820525" cy="2324100"/>
            </a:xfrm>
            <a:custGeom>
              <a:avLst/>
              <a:gdLst>
                <a:gd name="connsiteX0" fmla="*/ 0 w 11820525"/>
                <a:gd name="connsiteY0" fmla="*/ 0 h 2324100"/>
                <a:gd name="connsiteX1" fmla="*/ 827437 w 11820525"/>
                <a:gd name="connsiteY1" fmla="*/ 0 h 2324100"/>
                <a:gd name="connsiteX2" fmla="*/ 1536668 w 11820525"/>
                <a:gd name="connsiteY2" fmla="*/ 0 h 2324100"/>
                <a:gd name="connsiteX3" fmla="*/ 2364105 w 11820525"/>
                <a:gd name="connsiteY3" fmla="*/ 0 h 2324100"/>
                <a:gd name="connsiteX4" fmla="*/ 2955131 w 11820525"/>
                <a:gd name="connsiteY4" fmla="*/ 0 h 2324100"/>
                <a:gd name="connsiteX5" fmla="*/ 3664363 w 11820525"/>
                <a:gd name="connsiteY5" fmla="*/ 0 h 2324100"/>
                <a:gd name="connsiteX6" fmla="*/ 4255389 w 11820525"/>
                <a:gd name="connsiteY6" fmla="*/ 0 h 2324100"/>
                <a:gd name="connsiteX7" fmla="*/ 4846415 w 11820525"/>
                <a:gd name="connsiteY7" fmla="*/ 0 h 2324100"/>
                <a:gd name="connsiteX8" fmla="*/ 5437442 w 11820525"/>
                <a:gd name="connsiteY8" fmla="*/ 0 h 2324100"/>
                <a:gd name="connsiteX9" fmla="*/ 5673852 w 11820525"/>
                <a:gd name="connsiteY9" fmla="*/ 0 h 2324100"/>
                <a:gd name="connsiteX10" fmla="*/ 6383084 w 11820525"/>
                <a:gd name="connsiteY10" fmla="*/ 0 h 2324100"/>
                <a:gd name="connsiteX11" fmla="*/ 6619494 w 11820525"/>
                <a:gd name="connsiteY11" fmla="*/ 0 h 2324100"/>
                <a:gd name="connsiteX12" fmla="*/ 7210520 w 11820525"/>
                <a:gd name="connsiteY12" fmla="*/ 0 h 2324100"/>
                <a:gd name="connsiteX13" fmla="*/ 8037957 w 11820525"/>
                <a:gd name="connsiteY13" fmla="*/ 0 h 2324100"/>
                <a:gd name="connsiteX14" fmla="*/ 8865394 w 11820525"/>
                <a:gd name="connsiteY14" fmla="*/ 0 h 2324100"/>
                <a:gd name="connsiteX15" fmla="*/ 9574625 w 11820525"/>
                <a:gd name="connsiteY15" fmla="*/ 0 h 2324100"/>
                <a:gd name="connsiteX16" fmla="*/ 10047446 w 11820525"/>
                <a:gd name="connsiteY16" fmla="*/ 0 h 2324100"/>
                <a:gd name="connsiteX17" fmla="*/ 10283857 w 11820525"/>
                <a:gd name="connsiteY17" fmla="*/ 0 h 2324100"/>
                <a:gd name="connsiteX18" fmla="*/ 10756678 w 11820525"/>
                <a:gd name="connsiteY18" fmla="*/ 0 h 2324100"/>
                <a:gd name="connsiteX19" fmla="*/ 11820525 w 11820525"/>
                <a:gd name="connsiteY19" fmla="*/ 0 h 2324100"/>
                <a:gd name="connsiteX20" fmla="*/ 11820525 w 11820525"/>
                <a:gd name="connsiteY20" fmla="*/ 627507 h 2324100"/>
                <a:gd name="connsiteX21" fmla="*/ 11820525 w 11820525"/>
                <a:gd name="connsiteY21" fmla="*/ 1255014 h 2324100"/>
                <a:gd name="connsiteX22" fmla="*/ 11820525 w 11820525"/>
                <a:gd name="connsiteY22" fmla="*/ 1789557 h 2324100"/>
                <a:gd name="connsiteX23" fmla="*/ 11820525 w 11820525"/>
                <a:gd name="connsiteY23" fmla="*/ 2324100 h 2324100"/>
                <a:gd name="connsiteX24" fmla="*/ 11465909 w 11820525"/>
                <a:gd name="connsiteY24" fmla="*/ 2324100 h 2324100"/>
                <a:gd name="connsiteX25" fmla="*/ 11229499 w 11820525"/>
                <a:gd name="connsiteY25" fmla="*/ 2324100 h 2324100"/>
                <a:gd name="connsiteX26" fmla="*/ 10402062 w 11820525"/>
                <a:gd name="connsiteY26" fmla="*/ 2324100 h 2324100"/>
                <a:gd name="connsiteX27" fmla="*/ 9929241 w 11820525"/>
                <a:gd name="connsiteY27" fmla="*/ 2324100 h 2324100"/>
                <a:gd name="connsiteX28" fmla="*/ 9220010 w 11820525"/>
                <a:gd name="connsiteY28" fmla="*/ 2324100 h 2324100"/>
                <a:gd name="connsiteX29" fmla="*/ 8983599 w 11820525"/>
                <a:gd name="connsiteY29" fmla="*/ 2324100 h 2324100"/>
                <a:gd name="connsiteX30" fmla="*/ 8156162 w 11820525"/>
                <a:gd name="connsiteY30" fmla="*/ 2324100 h 2324100"/>
                <a:gd name="connsiteX31" fmla="*/ 7683341 w 11820525"/>
                <a:gd name="connsiteY31" fmla="*/ 2324100 h 2324100"/>
                <a:gd name="connsiteX32" fmla="*/ 7092315 w 11820525"/>
                <a:gd name="connsiteY32" fmla="*/ 2324100 h 2324100"/>
                <a:gd name="connsiteX33" fmla="*/ 6737699 w 11820525"/>
                <a:gd name="connsiteY33" fmla="*/ 2324100 h 2324100"/>
                <a:gd name="connsiteX34" fmla="*/ 6028468 w 11820525"/>
                <a:gd name="connsiteY34" fmla="*/ 2324100 h 2324100"/>
                <a:gd name="connsiteX35" fmla="*/ 5201031 w 11820525"/>
                <a:gd name="connsiteY35" fmla="*/ 2324100 h 2324100"/>
                <a:gd name="connsiteX36" fmla="*/ 4728210 w 11820525"/>
                <a:gd name="connsiteY36" fmla="*/ 2324100 h 2324100"/>
                <a:gd name="connsiteX37" fmla="*/ 3900773 w 11820525"/>
                <a:gd name="connsiteY37" fmla="*/ 2324100 h 2324100"/>
                <a:gd name="connsiteX38" fmla="*/ 3309747 w 11820525"/>
                <a:gd name="connsiteY38" fmla="*/ 2324100 h 2324100"/>
                <a:gd name="connsiteX39" fmla="*/ 2482310 w 11820525"/>
                <a:gd name="connsiteY39" fmla="*/ 2324100 h 2324100"/>
                <a:gd name="connsiteX40" fmla="*/ 1654873 w 11820525"/>
                <a:gd name="connsiteY40" fmla="*/ 2324100 h 2324100"/>
                <a:gd name="connsiteX41" fmla="*/ 1300258 w 11820525"/>
                <a:gd name="connsiteY41" fmla="*/ 2324100 h 2324100"/>
                <a:gd name="connsiteX42" fmla="*/ 827437 w 11820525"/>
                <a:gd name="connsiteY42" fmla="*/ 2324100 h 2324100"/>
                <a:gd name="connsiteX43" fmla="*/ 0 w 11820525"/>
                <a:gd name="connsiteY43" fmla="*/ 2324100 h 2324100"/>
                <a:gd name="connsiteX44" fmla="*/ 0 w 11820525"/>
                <a:gd name="connsiteY44" fmla="*/ 1743075 h 2324100"/>
                <a:gd name="connsiteX45" fmla="*/ 0 w 11820525"/>
                <a:gd name="connsiteY45" fmla="*/ 1231773 h 2324100"/>
                <a:gd name="connsiteX46" fmla="*/ 0 w 11820525"/>
                <a:gd name="connsiteY46" fmla="*/ 720471 h 2324100"/>
                <a:gd name="connsiteX47" fmla="*/ 0 w 11820525"/>
                <a:gd name="connsiteY47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20525" h="2324100" fill="none" extrusionOk="0">
                  <a:moveTo>
                    <a:pt x="0" y="0"/>
                  </a:moveTo>
                  <a:cubicBezTo>
                    <a:pt x="198484" y="-30818"/>
                    <a:pt x="588028" y="51280"/>
                    <a:pt x="827437" y="0"/>
                  </a:cubicBezTo>
                  <a:cubicBezTo>
                    <a:pt x="1066846" y="-51280"/>
                    <a:pt x="1233691" y="70511"/>
                    <a:pt x="1536668" y="0"/>
                  </a:cubicBezTo>
                  <a:cubicBezTo>
                    <a:pt x="1839645" y="-70511"/>
                    <a:pt x="2039148" y="92450"/>
                    <a:pt x="2364105" y="0"/>
                  </a:cubicBezTo>
                  <a:cubicBezTo>
                    <a:pt x="2689062" y="-92450"/>
                    <a:pt x="2707607" y="51272"/>
                    <a:pt x="2955131" y="0"/>
                  </a:cubicBezTo>
                  <a:cubicBezTo>
                    <a:pt x="3202655" y="-51272"/>
                    <a:pt x="3516708" y="37161"/>
                    <a:pt x="3664363" y="0"/>
                  </a:cubicBezTo>
                  <a:cubicBezTo>
                    <a:pt x="3812018" y="-37161"/>
                    <a:pt x="4123247" y="42762"/>
                    <a:pt x="4255389" y="0"/>
                  </a:cubicBezTo>
                  <a:cubicBezTo>
                    <a:pt x="4387531" y="-42762"/>
                    <a:pt x="4706178" y="25777"/>
                    <a:pt x="4846415" y="0"/>
                  </a:cubicBezTo>
                  <a:cubicBezTo>
                    <a:pt x="4986652" y="-25777"/>
                    <a:pt x="5266203" y="19400"/>
                    <a:pt x="5437442" y="0"/>
                  </a:cubicBezTo>
                  <a:cubicBezTo>
                    <a:pt x="5608681" y="-19400"/>
                    <a:pt x="5578832" y="64"/>
                    <a:pt x="5673852" y="0"/>
                  </a:cubicBezTo>
                  <a:cubicBezTo>
                    <a:pt x="5768872" y="-64"/>
                    <a:pt x="6235319" y="33403"/>
                    <a:pt x="6383084" y="0"/>
                  </a:cubicBezTo>
                  <a:cubicBezTo>
                    <a:pt x="6530849" y="-33403"/>
                    <a:pt x="6542409" y="4622"/>
                    <a:pt x="6619494" y="0"/>
                  </a:cubicBezTo>
                  <a:cubicBezTo>
                    <a:pt x="6696579" y="-4622"/>
                    <a:pt x="7067849" y="54394"/>
                    <a:pt x="7210520" y="0"/>
                  </a:cubicBezTo>
                  <a:cubicBezTo>
                    <a:pt x="7353191" y="-54394"/>
                    <a:pt x="7869330" y="68838"/>
                    <a:pt x="8037957" y="0"/>
                  </a:cubicBezTo>
                  <a:cubicBezTo>
                    <a:pt x="8206584" y="-68838"/>
                    <a:pt x="8507048" y="73566"/>
                    <a:pt x="8865394" y="0"/>
                  </a:cubicBezTo>
                  <a:cubicBezTo>
                    <a:pt x="9223740" y="-73566"/>
                    <a:pt x="9402128" y="76544"/>
                    <a:pt x="9574625" y="0"/>
                  </a:cubicBezTo>
                  <a:cubicBezTo>
                    <a:pt x="9747122" y="-76544"/>
                    <a:pt x="9853680" y="10264"/>
                    <a:pt x="10047446" y="0"/>
                  </a:cubicBezTo>
                  <a:cubicBezTo>
                    <a:pt x="10241212" y="-10264"/>
                    <a:pt x="10182723" y="4855"/>
                    <a:pt x="10283857" y="0"/>
                  </a:cubicBezTo>
                  <a:cubicBezTo>
                    <a:pt x="10384991" y="-4855"/>
                    <a:pt x="10552814" y="20005"/>
                    <a:pt x="10756678" y="0"/>
                  </a:cubicBezTo>
                  <a:cubicBezTo>
                    <a:pt x="10960542" y="-20005"/>
                    <a:pt x="11442790" y="105710"/>
                    <a:pt x="11820525" y="0"/>
                  </a:cubicBezTo>
                  <a:cubicBezTo>
                    <a:pt x="11873690" y="293153"/>
                    <a:pt x="11758920" y="494543"/>
                    <a:pt x="11820525" y="627507"/>
                  </a:cubicBezTo>
                  <a:cubicBezTo>
                    <a:pt x="11882130" y="760471"/>
                    <a:pt x="11815379" y="1117722"/>
                    <a:pt x="11820525" y="1255014"/>
                  </a:cubicBezTo>
                  <a:cubicBezTo>
                    <a:pt x="11825671" y="1392306"/>
                    <a:pt x="11808718" y="1671747"/>
                    <a:pt x="11820525" y="1789557"/>
                  </a:cubicBezTo>
                  <a:cubicBezTo>
                    <a:pt x="11832332" y="1907367"/>
                    <a:pt x="11804746" y="2091572"/>
                    <a:pt x="11820525" y="2324100"/>
                  </a:cubicBezTo>
                  <a:cubicBezTo>
                    <a:pt x="11666941" y="2345617"/>
                    <a:pt x="11634461" y="2302549"/>
                    <a:pt x="11465909" y="2324100"/>
                  </a:cubicBezTo>
                  <a:cubicBezTo>
                    <a:pt x="11297357" y="2345651"/>
                    <a:pt x="11318447" y="2296848"/>
                    <a:pt x="11229499" y="2324100"/>
                  </a:cubicBezTo>
                  <a:cubicBezTo>
                    <a:pt x="11140551" y="2351352"/>
                    <a:pt x="10570113" y="2224854"/>
                    <a:pt x="10402062" y="2324100"/>
                  </a:cubicBezTo>
                  <a:cubicBezTo>
                    <a:pt x="10234011" y="2423346"/>
                    <a:pt x="10125755" y="2292575"/>
                    <a:pt x="9929241" y="2324100"/>
                  </a:cubicBezTo>
                  <a:cubicBezTo>
                    <a:pt x="9732727" y="2355625"/>
                    <a:pt x="9565644" y="2306413"/>
                    <a:pt x="9220010" y="2324100"/>
                  </a:cubicBezTo>
                  <a:cubicBezTo>
                    <a:pt x="8874376" y="2341787"/>
                    <a:pt x="9040389" y="2304812"/>
                    <a:pt x="8983599" y="2324100"/>
                  </a:cubicBezTo>
                  <a:cubicBezTo>
                    <a:pt x="8926809" y="2343388"/>
                    <a:pt x="8553690" y="2321921"/>
                    <a:pt x="8156162" y="2324100"/>
                  </a:cubicBezTo>
                  <a:cubicBezTo>
                    <a:pt x="7758634" y="2326279"/>
                    <a:pt x="7810017" y="2320629"/>
                    <a:pt x="7683341" y="2324100"/>
                  </a:cubicBezTo>
                  <a:cubicBezTo>
                    <a:pt x="7556665" y="2327571"/>
                    <a:pt x="7340099" y="2298556"/>
                    <a:pt x="7092315" y="2324100"/>
                  </a:cubicBezTo>
                  <a:cubicBezTo>
                    <a:pt x="6844531" y="2349644"/>
                    <a:pt x="6886268" y="2320563"/>
                    <a:pt x="6737699" y="2324100"/>
                  </a:cubicBezTo>
                  <a:cubicBezTo>
                    <a:pt x="6589130" y="2327637"/>
                    <a:pt x="6347174" y="2291002"/>
                    <a:pt x="6028468" y="2324100"/>
                  </a:cubicBezTo>
                  <a:cubicBezTo>
                    <a:pt x="5709762" y="2357198"/>
                    <a:pt x="5577303" y="2244938"/>
                    <a:pt x="5201031" y="2324100"/>
                  </a:cubicBezTo>
                  <a:cubicBezTo>
                    <a:pt x="4824759" y="2403262"/>
                    <a:pt x="4852043" y="2314095"/>
                    <a:pt x="4728210" y="2324100"/>
                  </a:cubicBezTo>
                  <a:cubicBezTo>
                    <a:pt x="4604377" y="2334105"/>
                    <a:pt x="4174031" y="2294529"/>
                    <a:pt x="3900773" y="2324100"/>
                  </a:cubicBezTo>
                  <a:cubicBezTo>
                    <a:pt x="3627515" y="2353671"/>
                    <a:pt x="3506315" y="2290195"/>
                    <a:pt x="3309747" y="2324100"/>
                  </a:cubicBezTo>
                  <a:cubicBezTo>
                    <a:pt x="3113179" y="2358005"/>
                    <a:pt x="2803544" y="2304150"/>
                    <a:pt x="2482310" y="2324100"/>
                  </a:cubicBezTo>
                  <a:cubicBezTo>
                    <a:pt x="2161076" y="2344050"/>
                    <a:pt x="1895352" y="2227094"/>
                    <a:pt x="1654873" y="2324100"/>
                  </a:cubicBezTo>
                  <a:cubicBezTo>
                    <a:pt x="1414394" y="2421106"/>
                    <a:pt x="1408082" y="2318558"/>
                    <a:pt x="1300258" y="2324100"/>
                  </a:cubicBezTo>
                  <a:cubicBezTo>
                    <a:pt x="1192435" y="2329642"/>
                    <a:pt x="950620" y="2298974"/>
                    <a:pt x="827437" y="2324100"/>
                  </a:cubicBezTo>
                  <a:cubicBezTo>
                    <a:pt x="704254" y="2349226"/>
                    <a:pt x="331171" y="2250632"/>
                    <a:pt x="0" y="2324100"/>
                  </a:cubicBezTo>
                  <a:cubicBezTo>
                    <a:pt x="-15658" y="2040263"/>
                    <a:pt x="31551" y="1944898"/>
                    <a:pt x="0" y="1743075"/>
                  </a:cubicBezTo>
                  <a:cubicBezTo>
                    <a:pt x="-31551" y="1541253"/>
                    <a:pt x="5121" y="1399726"/>
                    <a:pt x="0" y="1231773"/>
                  </a:cubicBezTo>
                  <a:cubicBezTo>
                    <a:pt x="-5121" y="1063820"/>
                    <a:pt x="10968" y="887199"/>
                    <a:pt x="0" y="720471"/>
                  </a:cubicBezTo>
                  <a:cubicBezTo>
                    <a:pt x="-10968" y="553743"/>
                    <a:pt x="84862" y="257510"/>
                    <a:pt x="0" y="0"/>
                  </a:cubicBezTo>
                  <a:close/>
                </a:path>
                <a:path w="11820525" h="2324100" stroke="0" extrusionOk="0">
                  <a:moveTo>
                    <a:pt x="0" y="0"/>
                  </a:moveTo>
                  <a:cubicBezTo>
                    <a:pt x="154358" y="-20337"/>
                    <a:pt x="246577" y="49590"/>
                    <a:pt x="472821" y="0"/>
                  </a:cubicBezTo>
                  <a:cubicBezTo>
                    <a:pt x="699065" y="-49590"/>
                    <a:pt x="640911" y="25385"/>
                    <a:pt x="709232" y="0"/>
                  </a:cubicBezTo>
                  <a:cubicBezTo>
                    <a:pt x="777553" y="-25385"/>
                    <a:pt x="1241071" y="56708"/>
                    <a:pt x="1536668" y="0"/>
                  </a:cubicBezTo>
                  <a:cubicBezTo>
                    <a:pt x="1832265" y="-56708"/>
                    <a:pt x="1819556" y="22971"/>
                    <a:pt x="2009489" y="0"/>
                  </a:cubicBezTo>
                  <a:cubicBezTo>
                    <a:pt x="2199422" y="-22971"/>
                    <a:pt x="2322860" y="17462"/>
                    <a:pt x="2482310" y="0"/>
                  </a:cubicBezTo>
                  <a:cubicBezTo>
                    <a:pt x="2641760" y="-17462"/>
                    <a:pt x="3064599" y="16890"/>
                    <a:pt x="3309747" y="0"/>
                  </a:cubicBezTo>
                  <a:cubicBezTo>
                    <a:pt x="3554895" y="-16890"/>
                    <a:pt x="3538336" y="13101"/>
                    <a:pt x="3664363" y="0"/>
                  </a:cubicBezTo>
                  <a:cubicBezTo>
                    <a:pt x="3790390" y="-13101"/>
                    <a:pt x="4139533" y="43566"/>
                    <a:pt x="4491800" y="0"/>
                  </a:cubicBezTo>
                  <a:cubicBezTo>
                    <a:pt x="4844067" y="-43566"/>
                    <a:pt x="5070755" y="85588"/>
                    <a:pt x="5319236" y="0"/>
                  </a:cubicBezTo>
                  <a:cubicBezTo>
                    <a:pt x="5567717" y="-85588"/>
                    <a:pt x="5664303" y="8610"/>
                    <a:pt x="5910263" y="0"/>
                  </a:cubicBezTo>
                  <a:cubicBezTo>
                    <a:pt x="6156223" y="-8610"/>
                    <a:pt x="6485581" y="89671"/>
                    <a:pt x="6737699" y="0"/>
                  </a:cubicBezTo>
                  <a:cubicBezTo>
                    <a:pt x="6989817" y="-89671"/>
                    <a:pt x="7108663" y="40496"/>
                    <a:pt x="7210520" y="0"/>
                  </a:cubicBezTo>
                  <a:cubicBezTo>
                    <a:pt x="7312377" y="-40496"/>
                    <a:pt x="7476992" y="20509"/>
                    <a:pt x="7683341" y="0"/>
                  </a:cubicBezTo>
                  <a:cubicBezTo>
                    <a:pt x="7889690" y="-20509"/>
                    <a:pt x="8198079" y="54146"/>
                    <a:pt x="8392573" y="0"/>
                  </a:cubicBezTo>
                  <a:cubicBezTo>
                    <a:pt x="8587067" y="-54146"/>
                    <a:pt x="8677978" y="25577"/>
                    <a:pt x="8865394" y="0"/>
                  </a:cubicBezTo>
                  <a:cubicBezTo>
                    <a:pt x="9052810" y="-25577"/>
                    <a:pt x="9485600" y="75360"/>
                    <a:pt x="9692831" y="0"/>
                  </a:cubicBezTo>
                  <a:cubicBezTo>
                    <a:pt x="9900062" y="-75360"/>
                    <a:pt x="10216770" y="6532"/>
                    <a:pt x="10520267" y="0"/>
                  </a:cubicBezTo>
                  <a:cubicBezTo>
                    <a:pt x="10823764" y="-6532"/>
                    <a:pt x="10850054" y="15657"/>
                    <a:pt x="11111294" y="0"/>
                  </a:cubicBezTo>
                  <a:cubicBezTo>
                    <a:pt x="11372534" y="-15657"/>
                    <a:pt x="11510655" y="26237"/>
                    <a:pt x="11820525" y="0"/>
                  </a:cubicBezTo>
                  <a:cubicBezTo>
                    <a:pt x="11851264" y="111284"/>
                    <a:pt x="11815335" y="264504"/>
                    <a:pt x="11820525" y="511302"/>
                  </a:cubicBezTo>
                  <a:cubicBezTo>
                    <a:pt x="11825715" y="758100"/>
                    <a:pt x="11802770" y="781679"/>
                    <a:pt x="11820525" y="1045845"/>
                  </a:cubicBezTo>
                  <a:cubicBezTo>
                    <a:pt x="11838280" y="1310011"/>
                    <a:pt x="11769443" y="1414128"/>
                    <a:pt x="11820525" y="1650111"/>
                  </a:cubicBezTo>
                  <a:cubicBezTo>
                    <a:pt x="11871607" y="1886094"/>
                    <a:pt x="11793324" y="2060088"/>
                    <a:pt x="11820525" y="2324100"/>
                  </a:cubicBezTo>
                  <a:cubicBezTo>
                    <a:pt x="11730421" y="2349554"/>
                    <a:pt x="11603120" y="2310498"/>
                    <a:pt x="11465909" y="2324100"/>
                  </a:cubicBezTo>
                  <a:cubicBezTo>
                    <a:pt x="11328698" y="2337702"/>
                    <a:pt x="11300617" y="2322666"/>
                    <a:pt x="11229499" y="2324100"/>
                  </a:cubicBezTo>
                  <a:cubicBezTo>
                    <a:pt x="11158381" y="2325534"/>
                    <a:pt x="11053943" y="2307251"/>
                    <a:pt x="10993088" y="2324100"/>
                  </a:cubicBezTo>
                  <a:cubicBezTo>
                    <a:pt x="10932233" y="2340949"/>
                    <a:pt x="10644314" y="2267799"/>
                    <a:pt x="10402062" y="2324100"/>
                  </a:cubicBezTo>
                  <a:cubicBezTo>
                    <a:pt x="10159810" y="2380401"/>
                    <a:pt x="10172762" y="2320281"/>
                    <a:pt x="10047446" y="2324100"/>
                  </a:cubicBezTo>
                  <a:cubicBezTo>
                    <a:pt x="9922130" y="2327919"/>
                    <a:pt x="9605821" y="2312866"/>
                    <a:pt x="9338215" y="2324100"/>
                  </a:cubicBezTo>
                  <a:cubicBezTo>
                    <a:pt x="9070609" y="2335334"/>
                    <a:pt x="9070709" y="2288276"/>
                    <a:pt x="8983599" y="2324100"/>
                  </a:cubicBezTo>
                  <a:cubicBezTo>
                    <a:pt x="8896489" y="2359924"/>
                    <a:pt x="8595071" y="2255699"/>
                    <a:pt x="8274367" y="2324100"/>
                  </a:cubicBezTo>
                  <a:cubicBezTo>
                    <a:pt x="7953663" y="2392501"/>
                    <a:pt x="8155881" y="2316434"/>
                    <a:pt x="8037957" y="2324100"/>
                  </a:cubicBezTo>
                  <a:cubicBezTo>
                    <a:pt x="7920033" y="2331766"/>
                    <a:pt x="7588523" y="2245163"/>
                    <a:pt x="7328725" y="2324100"/>
                  </a:cubicBezTo>
                  <a:cubicBezTo>
                    <a:pt x="7068927" y="2403037"/>
                    <a:pt x="7149725" y="2296999"/>
                    <a:pt x="6974110" y="2324100"/>
                  </a:cubicBezTo>
                  <a:cubicBezTo>
                    <a:pt x="6798496" y="2351201"/>
                    <a:pt x="6842323" y="2301751"/>
                    <a:pt x="6737699" y="2324100"/>
                  </a:cubicBezTo>
                  <a:cubicBezTo>
                    <a:pt x="6633075" y="2346449"/>
                    <a:pt x="6559348" y="2307844"/>
                    <a:pt x="6383083" y="2324100"/>
                  </a:cubicBezTo>
                  <a:cubicBezTo>
                    <a:pt x="6206818" y="2340356"/>
                    <a:pt x="5917560" y="2281946"/>
                    <a:pt x="5673852" y="2324100"/>
                  </a:cubicBezTo>
                  <a:cubicBezTo>
                    <a:pt x="5430144" y="2366254"/>
                    <a:pt x="5443452" y="2309173"/>
                    <a:pt x="5319236" y="2324100"/>
                  </a:cubicBezTo>
                  <a:cubicBezTo>
                    <a:pt x="5195020" y="2339027"/>
                    <a:pt x="5145206" y="2304088"/>
                    <a:pt x="5082826" y="2324100"/>
                  </a:cubicBezTo>
                  <a:cubicBezTo>
                    <a:pt x="5020446" y="2344112"/>
                    <a:pt x="4844216" y="2319163"/>
                    <a:pt x="4728210" y="2324100"/>
                  </a:cubicBezTo>
                  <a:cubicBezTo>
                    <a:pt x="4612204" y="2329037"/>
                    <a:pt x="4479631" y="2318405"/>
                    <a:pt x="4255389" y="2324100"/>
                  </a:cubicBezTo>
                  <a:cubicBezTo>
                    <a:pt x="4031147" y="2329795"/>
                    <a:pt x="3860778" y="2274593"/>
                    <a:pt x="3664363" y="2324100"/>
                  </a:cubicBezTo>
                  <a:cubicBezTo>
                    <a:pt x="3467948" y="2373607"/>
                    <a:pt x="3445569" y="2289995"/>
                    <a:pt x="3309747" y="2324100"/>
                  </a:cubicBezTo>
                  <a:cubicBezTo>
                    <a:pt x="3173925" y="2358205"/>
                    <a:pt x="2792294" y="2320198"/>
                    <a:pt x="2482310" y="2324100"/>
                  </a:cubicBezTo>
                  <a:cubicBezTo>
                    <a:pt x="2172326" y="2328002"/>
                    <a:pt x="2109035" y="2281934"/>
                    <a:pt x="1891284" y="2324100"/>
                  </a:cubicBezTo>
                  <a:cubicBezTo>
                    <a:pt x="1673533" y="2366266"/>
                    <a:pt x="1336051" y="2226442"/>
                    <a:pt x="1063847" y="2324100"/>
                  </a:cubicBezTo>
                  <a:cubicBezTo>
                    <a:pt x="791643" y="2421758"/>
                    <a:pt x="371366" y="2213585"/>
                    <a:pt x="0" y="2324100"/>
                  </a:cubicBezTo>
                  <a:cubicBezTo>
                    <a:pt x="-55728" y="2106350"/>
                    <a:pt x="8" y="1972267"/>
                    <a:pt x="0" y="1766316"/>
                  </a:cubicBezTo>
                  <a:cubicBezTo>
                    <a:pt x="-8" y="1560365"/>
                    <a:pt x="17458" y="1417273"/>
                    <a:pt x="0" y="1208532"/>
                  </a:cubicBezTo>
                  <a:cubicBezTo>
                    <a:pt x="-17458" y="999791"/>
                    <a:pt x="8992" y="904633"/>
                    <a:pt x="0" y="604266"/>
                  </a:cubicBezTo>
                  <a:cubicBezTo>
                    <a:pt x="-8992" y="303899"/>
                    <a:pt x="2830" y="244253"/>
                    <a:pt x="0" y="0"/>
                  </a:cubicBezTo>
                  <a:close/>
                </a:path>
              </a:pathLst>
            </a:custGeom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0179D2-5C37-D787-B858-CD4169061143}"/>
                </a:ext>
              </a:extLst>
            </p:cNvPr>
            <p:cNvSpPr txBox="1"/>
            <p:nvPr/>
          </p:nvSpPr>
          <p:spPr>
            <a:xfrm>
              <a:off x="6702353" y="2857466"/>
              <a:ext cx="5194880" cy="646331"/>
            </a:xfrm>
            <a:custGeom>
              <a:avLst/>
              <a:gdLst>
                <a:gd name="connsiteX0" fmla="*/ 0 w 5194880"/>
                <a:gd name="connsiteY0" fmla="*/ 0 h 646331"/>
                <a:gd name="connsiteX1" fmla="*/ 577209 w 5194880"/>
                <a:gd name="connsiteY1" fmla="*/ 0 h 646331"/>
                <a:gd name="connsiteX2" fmla="*/ 1258315 w 5194880"/>
                <a:gd name="connsiteY2" fmla="*/ 0 h 646331"/>
                <a:gd name="connsiteX3" fmla="*/ 1887473 w 5194880"/>
                <a:gd name="connsiteY3" fmla="*/ 0 h 646331"/>
                <a:gd name="connsiteX4" fmla="*/ 2568580 w 5194880"/>
                <a:gd name="connsiteY4" fmla="*/ 0 h 646331"/>
                <a:gd name="connsiteX5" fmla="*/ 3145788 w 5194880"/>
                <a:gd name="connsiteY5" fmla="*/ 0 h 646331"/>
                <a:gd name="connsiteX6" fmla="*/ 3722997 w 5194880"/>
                <a:gd name="connsiteY6" fmla="*/ 0 h 646331"/>
                <a:gd name="connsiteX7" fmla="*/ 4300206 w 5194880"/>
                <a:gd name="connsiteY7" fmla="*/ 0 h 646331"/>
                <a:gd name="connsiteX8" fmla="*/ 5194880 w 5194880"/>
                <a:gd name="connsiteY8" fmla="*/ 0 h 646331"/>
                <a:gd name="connsiteX9" fmla="*/ 5194880 w 5194880"/>
                <a:gd name="connsiteY9" fmla="*/ 336092 h 646331"/>
                <a:gd name="connsiteX10" fmla="*/ 5194880 w 5194880"/>
                <a:gd name="connsiteY10" fmla="*/ 646331 h 646331"/>
                <a:gd name="connsiteX11" fmla="*/ 4617671 w 5194880"/>
                <a:gd name="connsiteY11" fmla="*/ 646331 h 646331"/>
                <a:gd name="connsiteX12" fmla="*/ 3988513 w 5194880"/>
                <a:gd name="connsiteY12" fmla="*/ 646331 h 646331"/>
                <a:gd name="connsiteX13" fmla="*/ 3463253 w 5194880"/>
                <a:gd name="connsiteY13" fmla="*/ 646331 h 646331"/>
                <a:gd name="connsiteX14" fmla="*/ 2937993 w 5194880"/>
                <a:gd name="connsiteY14" fmla="*/ 646331 h 646331"/>
                <a:gd name="connsiteX15" fmla="*/ 2308836 w 5194880"/>
                <a:gd name="connsiteY15" fmla="*/ 646331 h 646331"/>
                <a:gd name="connsiteX16" fmla="*/ 1887473 w 5194880"/>
                <a:gd name="connsiteY16" fmla="*/ 646331 h 646331"/>
                <a:gd name="connsiteX17" fmla="*/ 1206367 w 5194880"/>
                <a:gd name="connsiteY17" fmla="*/ 646331 h 646331"/>
                <a:gd name="connsiteX18" fmla="*/ 681106 w 5194880"/>
                <a:gd name="connsiteY18" fmla="*/ 646331 h 646331"/>
                <a:gd name="connsiteX19" fmla="*/ 0 w 5194880"/>
                <a:gd name="connsiteY19" fmla="*/ 646331 h 646331"/>
                <a:gd name="connsiteX20" fmla="*/ 0 w 5194880"/>
                <a:gd name="connsiteY20" fmla="*/ 342555 h 646331"/>
                <a:gd name="connsiteX21" fmla="*/ 0 w 5194880"/>
                <a:gd name="connsiteY21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94880" h="646331" fill="none" extrusionOk="0">
                  <a:moveTo>
                    <a:pt x="0" y="0"/>
                  </a:moveTo>
                  <a:cubicBezTo>
                    <a:pt x="155754" y="-62567"/>
                    <a:pt x="405672" y="16652"/>
                    <a:pt x="577209" y="0"/>
                  </a:cubicBezTo>
                  <a:cubicBezTo>
                    <a:pt x="748746" y="-16652"/>
                    <a:pt x="980718" y="64264"/>
                    <a:pt x="1258315" y="0"/>
                  </a:cubicBezTo>
                  <a:cubicBezTo>
                    <a:pt x="1535912" y="-64264"/>
                    <a:pt x="1729134" y="40764"/>
                    <a:pt x="1887473" y="0"/>
                  </a:cubicBezTo>
                  <a:cubicBezTo>
                    <a:pt x="2045812" y="-40764"/>
                    <a:pt x="2244081" y="1767"/>
                    <a:pt x="2568580" y="0"/>
                  </a:cubicBezTo>
                  <a:cubicBezTo>
                    <a:pt x="2893079" y="-1767"/>
                    <a:pt x="2966167" y="31454"/>
                    <a:pt x="3145788" y="0"/>
                  </a:cubicBezTo>
                  <a:cubicBezTo>
                    <a:pt x="3325409" y="-31454"/>
                    <a:pt x="3463366" y="63010"/>
                    <a:pt x="3722997" y="0"/>
                  </a:cubicBezTo>
                  <a:cubicBezTo>
                    <a:pt x="3982628" y="-63010"/>
                    <a:pt x="4168367" y="27673"/>
                    <a:pt x="4300206" y="0"/>
                  </a:cubicBezTo>
                  <a:cubicBezTo>
                    <a:pt x="4432045" y="-27673"/>
                    <a:pt x="4896721" y="93152"/>
                    <a:pt x="5194880" y="0"/>
                  </a:cubicBezTo>
                  <a:cubicBezTo>
                    <a:pt x="5221868" y="160293"/>
                    <a:pt x="5190800" y="236686"/>
                    <a:pt x="5194880" y="336092"/>
                  </a:cubicBezTo>
                  <a:cubicBezTo>
                    <a:pt x="5198960" y="435498"/>
                    <a:pt x="5177099" y="554685"/>
                    <a:pt x="5194880" y="646331"/>
                  </a:cubicBezTo>
                  <a:cubicBezTo>
                    <a:pt x="5035361" y="693909"/>
                    <a:pt x="4786142" y="621123"/>
                    <a:pt x="4617671" y="646331"/>
                  </a:cubicBezTo>
                  <a:cubicBezTo>
                    <a:pt x="4449200" y="671539"/>
                    <a:pt x="4164637" y="614474"/>
                    <a:pt x="3988513" y="646331"/>
                  </a:cubicBezTo>
                  <a:cubicBezTo>
                    <a:pt x="3812389" y="678188"/>
                    <a:pt x="3696930" y="616785"/>
                    <a:pt x="3463253" y="646331"/>
                  </a:cubicBezTo>
                  <a:cubicBezTo>
                    <a:pt x="3229576" y="675877"/>
                    <a:pt x="3043271" y="600560"/>
                    <a:pt x="2937993" y="646331"/>
                  </a:cubicBezTo>
                  <a:cubicBezTo>
                    <a:pt x="2832715" y="692102"/>
                    <a:pt x="2505700" y="608438"/>
                    <a:pt x="2308836" y="646331"/>
                  </a:cubicBezTo>
                  <a:cubicBezTo>
                    <a:pt x="2111972" y="684224"/>
                    <a:pt x="2059390" y="614486"/>
                    <a:pt x="1887473" y="646331"/>
                  </a:cubicBezTo>
                  <a:cubicBezTo>
                    <a:pt x="1715556" y="678176"/>
                    <a:pt x="1360160" y="608653"/>
                    <a:pt x="1206367" y="646331"/>
                  </a:cubicBezTo>
                  <a:cubicBezTo>
                    <a:pt x="1052574" y="684009"/>
                    <a:pt x="834663" y="617376"/>
                    <a:pt x="681106" y="646331"/>
                  </a:cubicBezTo>
                  <a:cubicBezTo>
                    <a:pt x="527549" y="675286"/>
                    <a:pt x="215037" y="585512"/>
                    <a:pt x="0" y="646331"/>
                  </a:cubicBezTo>
                  <a:cubicBezTo>
                    <a:pt x="-26630" y="512257"/>
                    <a:pt x="35485" y="421691"/>
                    <a:pt x="0" y="342555"/>
                  </a:cubicBezTo>
                  <a:cubicBezTo>
                    <a:pt x="-35485" y="263419"/>
                    <a:pt x="40416" y="108179"/>
                    <a:pt x="0" y="0"/>
                  </a:cubicBezTo>
                  <a:close/>
                </a:path>
                <a:path w="5194880" h="646331" stroke="0" extrusionOk="0">
                  <a:moveTo>
                    <a:pt x="0" y="0"/>
                  </a:moveTo>
                  <a:cubicBezTo>
                    <a:pt x="185314" y="-61575"/>
                    <a:pt x="318987" y="9326"/>
                    <a:pt x="577209" y="0"/>
                  </a:cubicBezTo>
                  <a:cubicBezTo>
                    <a:pt x="835431" y="-9326"/>
                    <a:pt x="1049867" y="27565"/>
                    <a:pt x="1206367" y="0"/>
                  </a:cubicBezTo>
                  <a:cubicBezTo>
                    <a:pt x="1362867" y="-27565"/>
                    <a:pt x="1438233" y="24808"/>
                    <a:pt x="1627729" y="0"/>
                  </a:cubicBezTo>
                  <a:cubicBezTo>
                    <a:pt x="1817225" y="-24808"/>
                    <a:pt x="1968481" y="14632"/>
                    <a:pt x="2256887" y="0"/>
                  </a:cubicBezTo>
                  <a:cubicBezTo>
                    <a:pt x="2545293" y="-14632"/>
                    <a:pt x="2751353" y="22655"/>
                    <a:pt x="2937993" y="0"/>
                  </a:cubicBezTo>
                  <a:cubicBezTo>
                    <a:pt x="3124633" y="-22655"/>
                    <a:pt x="3320790" y="47395"/>
                    <a:pt x="3463253" y="0"/>
                  </a:cubicBezTo>
                  <a:cubicBezTo>
                    <a:pt x="3605716" y="-47395"/>
                    <a:pt x="3677969" y="34761"/>
                    <a:pt x="3884616" y="0"/>
                  </a:cubicBezTo>
                  <a:cubicBezTo>
                    <a:pt x="4091263" y="-34761"/>
                    <a:pt x="4147373" y="581"/>
                    <a:pt x="4305978" y="0"/>
                  </a:cubicBezTo>
                  <a:cubicBezTo>
                    <a:pt x="4464583" y="-581"/>
                    <a:pt x="5004620" y="16304"/>
                    <a:pt x="5194880" y="0"/>
                  </a:cubicBezTo>
                  <a:cubicBezTo>
                    <a:pt x="5196477" y="101157"/>
                    <a:pt x="5188771" y="238411"/>
                    <a:pt x="5194880" y="323166"/>
                  </a:cubicBezTo>
                  <a:cubicBezTo>
                    <a:pt x="5200989" y="407921"/>
                    <a:pt x="5163981" y="555203"/>
                    <a:pt x="5194880" y="646331"/>
                  </a:cubicBezTo>
                  <a:cubicBezTo>
                    <a:pt x="4954417" y="692358"/>
                    <a:pt x="4829588" y="601594"/>
                    <a:pt x="4617671" y="646331"/>
                  </a:cubicBezTo>
                  <a:cubicBezTo>
                    <a:pt x="4405754" y="691068"/>
                    <a:pt x="4154793" y="614988"/>
                    <a:pt x="3988513" y="646331"/>
                  </a:cubicBezTo>
                  <a:cubicBezTo>
                    <a:pt x="3822233" y="677674"/>
                    <a:pt x="3601827" y="608610"/>
                    <a:pt x="3411305" y="646331"/>
                  </a:cubicBezTo>
                  <a:cubicBezTo>
                    <a:pt x="3220783" y="684052"/>
                    <a:pt x="3131452" y="611955"/>
                    <a:pt x="2937993" y="646331"/>
                  </a:cubicBezTo>
                  <a:cubicBezTo>
                    <a:pt x="2744534" y="680707"/>
                    <a:pt x="2541649" y="601488"/>
                    <a:pt x="2412733" y="646331"/>
                  </a:cubicBezTo>
                  <a:cubicBezTo>
                    <a:pt x="2283817" y="691174"/>
                    <a:pt x="2012864" y="617220"/>
                    <a:pt x="1783575" y="646331"/>
                  </a:cubicBezTo>
                  <a:cubicBezTo>
                    <a:pt x="1554286" y="675442"/>
                    <a:pt x="1508749" y="590006"/>
                    <a:pt x="1258315" y="646331"/>
                  </a:cubicBezTo>
                  <a:cubicBezTo>
                    <a:pt x="1007881" y="702656"/>
                    <a:pt x="997321" y="606175"/>
                    <a:pt x="785004" y="646331"/>
                  </a:cubicBezTo>
                  <a:cubicBezTo>
                    <a:pt x="572687" y="686487"/>
                    <a:pt x="289041" y="565616"/>
                    <a:pt x="0" y="646331"/>
                  </a:cubicBezTo>
                  <a:cubicBezTo>
                    <a:pt x="-17308" y="525912"/>
                    <a:pt x="19097" y="425413"/>
                    <a:pt x="0" y="316702"/>
                  </a:cubicBezTo>
                  <a:cubicBezTo>
                    <a:pt x="-19097" y="207991"/>
                    <a:pt x="33483" y="1012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7306443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[A. Kryemadhi, M. Maroudas, A. Mastronikolis, </a:t>
              </a:r>
            </a:p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K. Z. (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https://arxiv.org/abs/2210.07367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6AAF44-FF14-6D10-40C2-00355075928D}"/>
              </a:ext>
            </a:extLst>
          </p:cNvPr>
          <p:cNvSpPr txBox="1"/>
          <p:nvPr/>
        </p:nvSpPr>
        <p:spPr>
          <a:xfrm>
            <a:off x="2726277" y="4574445"/>
            <a:ext cx="5490606" cy="584775"/>
          </a:xfrm>
          <a:custGeom>
            <a:avLst/>
            <a:gdLst>
              <a:gd name="connsiteX0" fmla="*/ 0 w 5490606"/>
              <a:gd name="connsiteY0" fmla="*/ 0 h 584775"/>
              <a:gd name="connsiteX1" fmla="*/ 494155 w 5490606"/>
              <a:gd name="connsiteY1" fmla="*/ 0 h 584775"/>
              <a:gd name="connsiteX2" fmla="*/ 878497 w 5490606"/>
              <a:gd name="connsiteY2" fmla="*/ 0 h 584775"/>
              <a:gd name="connsiteX3" fmla="*/ 1537370 w 5490606"/>
              <a:gd name="connsiteY3" fmla="*/ 0 h 584775"/>
              <a:gd name="connsiteX4" fmla="*/ 2031524 w 5490606"/>
              <a:gd name="connsiteY4" fmla="*/ 0 h 584775"/>
              <a:gd name="connsiteX5" fmla="*/ 2525679 w 5490606"/>
              <a:gd name="connsiteY5" fmla="*/ 0 h 584775"/>
              <a:gd name="connsiteX6" fmla="*/ 3184551 w 5490606"/>
              <a:gd name="connsiteY6" fmla="*/ 0 h 584775"/>
              <a:gd name="connsiteX7" fmla="*/ 3623800 w 5490606"/>
              <a:gd name="connsiteY7" fmla="*/ 0 h 584775"/>
              <a:gd name="connsiteX8" fmla="*/ 4282673 w 5490606"/>
              <a:gd name="connsiteY8" fmla="*/ 0 h 584775"/>
              <a:gd name="connsiteX9" fmla="*/ 4941545 w 5490606"/>
              <a:gd name="connsiteY9" fmla="*/ 0 h 584775"/>
              <a:gd name="connsiteX10" fmla="*/ 5490606 w 5490606"/>
              <a:gd name="connsiteY10" fmla="*/ 0 h 584775"/>
              <a:gd name="connsiteX11" fmla="*/ 5490606 w 5490606"/>
              <a:gd name="connsiteY11" fmla="*/ 584775 h 584775"/>
              <a:gd name="connsiteX12" fmla="*/ 4886639 w 5490606"/>
              <a:gd name="connsiteY12" fmla="*/ 584775 h 584775"/>
              <a:gd name="connsiteX13" fmla="*/ 4227767 w 5490606"/>
              <a:gd name="connsiteY13" fmla="*/ 584775 h 584775"/>
              <a:gd name="connsiteX14" fmla="*/ 3568894 w 5490606"/>
              <a:gd name="connsiteY14" fmla="*/ 584775 h 584775"/>
              <a:gd name="connsiteX15" fmla="*/ 3129645 w 5490606"/>
              <a:gd name="connsiteY15" fmla="*/ 584775 h 584775"/>
              <a:gd name="connsiteX16" fmla="*/ 2580585 w 5490606"/>
              <a:gd name="connsiteY16" fmla="*/ 584775 h 584775"/>
              <a:gd name="connsiteX17" fmla="*/ 1921712 w 5490606"/>
              <a:gd name="connsiteY17" fmla="*/ 584775 h 584775"/>
              <a:gd name="connsiteX18" fmla="*/ 1372652 w 5490606"/>
              <a:gd name="connsiteY18" fmla="*/ 584775 h 584775"/>
              <a:gd name="connsiteX19" fmla="*/ 988309 w 5490606"/>
              <a:gd name="connsiteY19" fmla="*/ 584775 h 584775"/>
              <a:gd name="connsiteX20" fmla="*/ 549061 w 5490606"/>
              <a:gd name="connsiteY20" fmla="*/ 584775 h 584775"/>
              <a:gd name="connsiteX21" fmla="*/ 0 w 5490606"/>
              <a:gd name="connsiteY21" fmla="*/ 584775 h 584775"/>
              <a:gd name="connsiteX22" fmla="*/ 0 w 5490606"/>
              <a:gd name="connsiteY2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90606" h="584775" extrusionOk="0">
                <a:moveTo>
                  <a:pt x="0" y="0"/>
                </a:moveTo>
                <a:cubicBezTo>
                  <a:pt x="196516" y="-37897"/>
                  <a:pt x="323380" y="37569"/>
                  <a:pt x="494155" y="0"/>
                </a:cubicBezTo>
                <a:cubicBezTo>
                  <a:pt x="664931" y="-37569"/>
                  <a:pt x="721933" y="24440"/>
                  <a:pt x="878497" y="0"/>
                </a:cubicBezTo>
                <a:cubicBezTo>
                  <a:pt x="1035061" y="-24440"/>
                  <a:pt x="1221836" y="77756"/>
                  <a:pt x="1537370" y="0"/>
                </a:cubicBezTo>
                <a:cubicBezTo>
                  <a:pt x="1852904" y="-77756"/>
                  <a:pt x="1841563" y="16087"/>
                  <a:pt x="2031524" y="0"/>
                </a:cubicBezTo>
                <a:cubicBezTo>
                  <a:pt x="2221485" y="-16087"/>
                  <a:pt x="2379094" y="43962"/>
                  <a:pt x="2525679" y="0"/>
                </a:cubicBezTo>
                <a:cubicBezTo>
                  <a:pt x="2672264" y="-43962"/>
                  <a:pt x="3044316" y="28766"/>
                  <a:pt x="3184551" y="0"/>
                </a:cubicBezTo>
                <a:cubicBezTo>
                  <a:pt x="3324786" y="-28766"/>
                  <a:pt x="3431594" y="18965"/>
                  <a:pt x="3623800" y="0"/>
                </a:cubicBezTo>
                <a:cubicBezTo>
                  <a:pt x="3816006" y="-18965"/>
                  <a:pt x="4040482" y="38729"/>
                  <a:pt x="4282673" y="0"/>
                </a:cubicBezTo>
                <a:cubicBezTo>
                  <a:pt x="4524864" y="-38729"/>
                  <a:pt x="4713051" y="18117"/>
                  <a:pt x="4941545" y="0"/>
                </a:cubicBezTo>
                <a:cubicBezTo>
                  <a:pt x="5170039" y="-18117"/>
                  <a:pt x="5350787" y="46756"/>
                  <a:pt x="5490606" y="0"/>
                </a:cubicBezTo>
                <a:cubicBezTo>
                  <a:pt x="5502438" y="138318"/>
                  <a:pt x="5475879" y="373381"/>
                  <a:pt x="5490606" y="584775"/>
                </a:cubicBezTo>
                <a:cubicBezTo>
                  <a:pt x="5363128" y="613479"/>
                  <a:pt x="5186835" y="556666"/>
                  <a:pt x="4886639" y="584775"/>
                </a:cubicBezTo>
                <a:cubicBezTo>
                  <a:pt x="4586443" y="612884"/>
                  <a:pt x="4547006" y="523113"/>
                  <a:pt x="4227767" y="584775"/>
                </a:cubicBezTo>
                <a:cubicBezTo>
                  <a:pt x="3908528" y="646437"/>
                  <a:pt x="3760378" y="582539"/>
                  <a:pt x="3568894" y="584775"/>
                </a:cubicBezTo>
                <a:cubicBezTo>
                  <a:pt x="3377410" y="587011"/>
                  <a:pt x="3294231" y="565644"/>
                  <a:pt x="3129645" y="584775"/>
                </a:cubicBezTo>
                <a:cubicBezTo>
                  <a:pt x="2965059" y="603906"/>
                  <a:pt x="2714703" y="583574"/>
                  <a:pt x="2580585" y="584775"/>
                </a:cubicBezTo>
                <a:cubicBezTo>
                  <a:pt x="2446467" y="585976"/>
                  <a:pt x="2159727" y="563965"/>
                  <a:pt x="1921712" y="584775"/>
                </a:cubicBezTo>
                <a:cubicBezTo>
                  <a:pt x="1683697" y="605585"/>
                  <a:pt x="1608008" y="554222"/>
                  <a:pt x="1372652" y="584775"/>
                </a:cubicBezTo>
                <a:cubicBezTo>
                  <a:pt x="1137296" y="615328"/>
                  <a:pt x="1098081" y="555936"/>
                  <a:pt x="988309" y="584775"/>
                </a:cubicBezTo>
                <a:cubicBezTo>
                  <a:pt x="878537" y="613614"/>
                  <a:pt x="764385" y="539303"/>
                  <a:pt x="549061" y="584775"/>
                </a:cubicBezTo>
                <a:cubicBezTo>
                  <a:pt x="333737" y="630247"/>
                  <a:pt x="156879" y="549031"/>
                  <a:pt x="0" y="584775"/>
                </a:cubicBezTo>
                <a:cubicBezTo>
                  <a:pt x="-3817" y="320705"/>
                  <a:pt x="51532" y="224431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Overlooked in DM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FDDC5-DE09-F7D2-6F3B-58105DBD70E2}"/>
              </a:ext>
            </a:extLst>
          </p:cNvPr>
          <p:cNvSpPr txBox="1"/>
          <p:nvPr/>
        </p:nvSpPr>
        <p:spPr>
          <a:xfrm>
            <a:off x="1446644" y="5622593"/>
            <a:ext cx="8075801" cy="523220"/>
          </a:xfrm>
          <a:custGeom>
            <a:avLst/>
            <a:gdLst>
              <a:gd name="connsiteX0" fmla="*/ 0 w 8075801"/>
              <a:gd name="connsiteY0" fmla="*/ 0 h 523220"/>
              <a:gd name="connsiteX1" fmla="*/ 334569 w 8075801"/>
              <a:gd name="connsiteY1" fmla="*/ 0 h 523220"/>
              <a:gd name="connsiteX2" fmla="*/ 749896 w 8075801"/>
              <a:gd name="connsiteY2" fmla="*/ 0 h 523220"/>
              <a:gd name="connsiteX3" fmla="*/ 1407497 w 8075801"/>
              <a:gd name="connsiteY3" fmla="*/ 0 h 523220"/>
              <a:gd name="connsiteX4" fmla="*/ 1984340 w 8075801"/>
              <a:gd name="connsiteY4" fmla="*/ 0 h 523220"/>
              <a:gd name="connsiteX5" fmla="*/ 2318909 w 8075801"/>
              <a:gd name="connsiteY5" fmla="*/ 0 h 523220"/>
              <a:gd name="connsiteX6" fmla="*/ 2734235 w 8075801"/>
              <a:gd name="connsiteY6" fmla="*/ 0 h 523220"/>
              <a:gd name="connsiteX7" fmla="*/ 3068804 w 8075801"/>
              <a:gd name="connsiteY7" fmla="*/ 0 h 523220"/>
              <a:gd name="connsiteX8" fmla="*/ 3645647 w 8075801"/>
              <a:gd name="connsiteY8" fmla="*/ 0 h 523220"/>
              <a:gd name="connsiteX9" fmla="*/ 4384006 w 8075801"/>
              <a:gd name="connsiteY9" fmla="*/ 0 h 523220"/>
              <a:gd name="connsiteX10" fmla="*/ 4960849 w 8075801"/>
              <a:gd name="connsiteY10" fmla="*/ 0 h 523220"/>
              <a:gd name="connsiteX11" fmla="*/ 5376176 w 8075801"/>
              <a:gd name="connsiteY11" fmla="*/ 0 h 523220"/>
              <a:gd name="connsiteX12" fmla="*/ 5791503 w 8075801"/>
              <a:gd name="connsiteY12" fmla="*/ 0 h 523220"/>
              <a:gd name="connsiteX13" fmla="*/ 6449104 w 8075801"/>
              <a:gd name="connsiteY13" fmla="*/ 0 h 523220"/>
              <a:gd name="connsiteX14" fmla="*/ 7187463 w 8075801"/>
              <a:gd name="connsiteY14" fmla="*/ 0 h 523220"/>
              <a:gd name="connsiteX15" fmla="*/ 8075801 w 8075801"/>
              <a:gd name="connsiteY15" fmla="*/ 0 h 523220"/>
              <a:gd name="connsiteX16" fmla="*/ 8075801 w 8075801"/>
              <a:gd name="connsiteY16" fmla="*/ 523220 h 523220"/>
              <a:gd name="connsiteX17" fmla="*/ 7418200 w 8075801"/>
              <a:gd name="connsiteY17" fmla="*/ 523220 h 523220"/>
              <a:gd name="connsiteX18" fmla="*/ 7083631 w 8075801"/>
              <a:gd name="connsiteY18" fmla="*/ 523220 h 523220"/>
              <a:gd name="connsiteX19" fmla="*/ 6345272 w 8075801"/>
              <a:gd name="connsiteY19" fmla="*/ 523220 h 523220"/>
              <a:gd name="connsiteX20" fmla="*/ 5849187 w 8075801"/>
              <a:gd name="connsiteY20" fmla="*/ 523220 h 523220"/>
              <a:gd name="connsiteX21" fmla="*/ 5514618 w 8075801"/>
              <a:gd name="connsiteY21" fmla="*/ 523220 h 523220"/>
              <a:gd name="connsiteX22" fmla="*/ 5180049 w 8075801"/>
              <a:gd name="connsiteY22" fmla="*/ 523220 h 523220"/>
              <a:gd name="connsiteX23" fmla="*/ 4603207 w 8075801"/>
              <a:gd name="connsiteY23" fmla="*/ 523220 h 523220"/>
              <a:gd name="connsiteX24" fmla="*/ 4187880 w 8075801"/>
              <a:gd name="connsiteY24" fmla="*/ 523220 h 523220"/>
              <a:gd name="connsiteX25" fmla="*/ 3691795 w 8075801"/>
              <a:gd name="connsiteY25" fmla="*/ 523220 h 523220"/>
              <a:gd name="connsiteX26" fmla="*/ 3034194 w 8075801"/>
              <a:gd name="connsiteY26" fmla="*/ 523220 h 523220"/>
              <a:gd name="connsiteX27" fmla="*/ 2457351 w 8075801"/>
              <a:gd name="connsiteY27" fmla="*/ 523220 h 523220"/>
              <a:gd name="connsiteX28" fmla="*/ 1880508 w 8075801"/>
              <a:gd name="connsiteY28" fmla="*/ 523220 h 523220"/>
              <a:gd name="connsiteX29" fmla="*/ 1465181 w 8075801"/>
              <a:gd name="connsiteY29" fmla="*/ 523220 h 523220"/>
              <a:gd name="connsiteX30" fmla="*/ 1130612 w 8075801"/>
              <a:gd name="connsiteY30" fmla="*/ 523220 h 523220"/>
              <a:gd name="connsiteX31" fmla="*/ 553769 w 8075801"/>
              <a:gd name="connsiteY31" fmla="*/ 523220 h 523220"/>
              <a:gd name="connsiteX32" fmla="*/ 0 w 8075801"/>
              <a:gd name="connsiteY32" fmla="*/ 523220 h 523220"/>
              <a:gd name="connsiteX33" fmla="*/ 0 w 8075801"/>
              <a:gd name="connsiteY33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75801" h="523220" fill="none" extrusionOk="0">
                <a:moveTo>
                  <a:pt x="0" y="0"/>
                </a:moveTo>
                <a:cubicBezTo>
                  <a:pt x="116582" y="-37438"/>
                  <a:pt x="221210" y="15029"/>
                  <a:pt x="334569" y="0"/>
                </a:cubicBezTo>
                <a:cubicBezTo>
                  <a:pt x="447928" y="-15029"/>
                  <a:pt x="584555" y="15585"/>
                  <a:pt x="749896" y="0"/>
                </a:cubicBezTo>
                <a:cubicBezTo>
                  <a:pt x="915237" y="-15585"/>
                  <a:pt x="1146773" y="53838"/>
                  <a:pt x="1407497" y="0"/>
                </a:cubicBezTo>
                <a:cubicBezTo>
                  <a:pt x="1668221" y="-53838"/>
                  <a:pt x="1760445" y="69008"/>
                  <a:pt x="1984340" y="0"/>
                </a:cubicBezTo>
                <a:cubicBezTo>
                  <a:pt x="2208235" y="-69008"/>
                  <a:pt x="2173834" y="39583"/>
                  <a:pt x="2318909" y="0"/>
                </a:cubicBezTo>
                <a:cubicBezTo>
                  <a:pt x="2463984" y="-39583"/>
                  <a:pt x="2574582" y="7337"/>
                  <a:pt x="2734235" y="0"/>
                </a:cubicBezTo>
                <a:cubicBezTo>
                  <a:pt x="2893888" y="-7337"/>
                  <a:pt x="2939476" y="570"/>
                  <a:pt x="3068804" y="0"/>
                </a:cubicBezTo>
                <a:cubicBezTo>
                  <a:pt x="3198132" y="-570"/>
                  <a:pt x="3491549" y="27921"/>
                  <a:pt x="3645647" y="0"/>
                </a:cubicBezTo>
                <a:cubicBezTo>
                  <a:pt x="3799745" y="-27921"/>
                  <a:pt x="4042261" y="37887"/>
                  <a:pt x="4384006" y="0"/>
                </a:cubicBezTo>
                <a:cubicBezTo>
                  <a:pt x="4725751" y="-37887"/>
                  <a:pt x="4727575" y="5734"/>
                  <a:pt x="4960849" y="0"/>
                </a:cubicBezTo>
                <a:cubicBezTo>
                  <a:pt x="5194123" y="-5734"/>
                  <a:pt x="5290010" y="14378"/>
                  <a:pt x="5376176" y="0"/>
                </a:cubicBezTo>
                <a:cubicBezTo>
                  <a:pt x="5462342" y="-14378"/>
                  <a:pt x="5628576" y="24016"/>
                  <a:pt x="5791503" y="0"/>
                </a:cubicBezTo>
                <a:cubicBezTo>
                  <a:pt x="5954430" y="-24016"/>
                  <a:pt x="6174336" y="28435"/>
                  <a:pt x="6449104" y="0"/>
                </a:cubicBezTo>
                <a:cubicBezTo>
                  <a:pt x="6723872" y="-28435"/>
                  <a:pt x="6982937" y="78421"/>
                  <a:pt x="7187463" y="0"/>
                </a:cubicBezTo>
                <a:cubicBezTo>
                  <a:pt x="7391989" y="-78421"/>
                  <a:pt x="7699658" y="1291"/>
                  <a:pt x="8075801" y="0"/>
                </a:cubicBezTo>
                <a:cubicBezTo>
                  <a:pt x="8132188" y="152443"/>
                  <a:pt x="8070773" y="396968"/>
                  <a:pt x="8075801" y="523220"/>
                </a:cubicBezTo>
                <a:cubicBezTo>
                  <a:pt x="7908158" y="550401"/>
                  <a:pt x="7554027" y="459984"/>
                  <a:pt x="7418200" y="523220"/>
                </a:cubicBezTo>
                <a:cubicBezTo>
                  <a:pt x="7282373" y="586456"/>
                  <a:pt x="7164033" y="499149"/>
                  <a:pt x="7083631" y="523220"/>
                </a:cubicBezTo>
                <a:cubicBezTo>
                  <a:pt x="7003229" y="547291"/>
                  <a:pt x="6585147" y="438435"/>
                  <a:pt x="6345272" y="523220"/>
                </a:cubicBezTo>
                <a:cubicBezTo>
                  <a:pt x="6105397" y="608005"/>
                  <a:pt x="5990449" y="488720"/>
                  <a:pt x="5849187" y="523220"/>
                </a:cubicBezTo>
                <a:cubicBezTo>
                  <a:pt x="5707926" y="557720"/>
                  <a:pt x="5611112" y="493138"/>
                  <a:pt x="5514618" y="523220"/>
                </a:cubicBezTo>
                <a:cubicBezTo>
                  <a:pt x="5418124" y="553302"/>
                  <a:pt x="5283666" y="487598"/>
                  <a:pt x="5180049" y="523220"/>
                </a:cubicBezTo>
                <a:cubicBezTo>
                  <a:pt x="5076432" y="558842"/>
                  <a:pt x="4761454" y="492229"/>
                  <a:pt x="4603207" y="523220"/>
                </a:cubicBezTo>
                <a:cubicBezTo>
                  <a:pt x="4444960" y="554211"/>
                  <a:pt x="4328237" y="473592"/>
                  <a:pt x="4187880" y="523220"/>
                </a:cubicBezTo>
                <a:cubicBezTo>
                  <a:pt x="4047523" y="572848"/>
                  <a:pt x="3875699" y="491256"/>
                  <a:pt x="3691795" y="523220"/>
                </a:cubicBezTo>
                <a:cubicBezTo>
                  <a:pt x="3507892" y="555184"/>
                  <a:pt x="3347794" y="488215"/>
                  <a:pt x="3034194" y="523220"/>
                </a:cubicBezTo>
                <a:cubicBezTo>
                  <a:pt x="2720594" y="558225"/>
                  <a:pt x="2681011" y="474717"/>
                  <a:pt x="2457351" y="523220"/>
                </a:cubicBezTo>
                <a:cubicBezTo>
                  <a:pt x="2233691" y="571723"/>
                  <a:pt x="2080672" y="489388"/>
                  <a:pt x="1880508" y="523220"/>
                </a:cubicBezTo>
                <a:cubicBezTo>
                  <a:pt x="1680344" y="557052"/>
                  <a:pt x="1573027" y="487305"/>
                  <a:pt x="1465181" y="523220"/>
                </a:cubicBezTo>
                <a:cubicBezTo>
                  <a:pt x="1357335" y="559135"/>
                  <a:pt x="1258108" y="506468"/>
                  <a:pt x="1130612" y="523220"/>
                </a:cubicBezTo>
                <a:cubicBezTo>
                  <a:pt x="1003116" y="539972"/>
                  <a:pt x="767378" y="489488"/>
                  <a:pt x="553769" y="523220"/>
                </a:cubicBezTo>
                <a:cubicBezTo>
                  <a:pt x="340160" y="556952"/>
                  <a:pt x="253606" y="459699"/>
                  <a:pt x="0" y="523220"/>
                </a:cubicBezTo>
                <a:cubicBezTo>
                  <a:pt x="-12287" y="327286"/>
                  <a:pt x="22490" y="257007"/>
                  <a:pt x="0" y="0"/>
                </a:cubicBezTo>
                <a:close/>
              </a:path>
              <a:path w="8075801" h="523220" stroke="0" extrusionOk="0">
                <a:moveTo>
                  <a:pt x="0" y="0"/>
                </a:moveTo>
                <a:cubicBezTo>
                  <a:pt x="153511" y="-14350"/>
                  <a:pt x="268007" y="21900"/>
                  <a:pt x="415327" y="0"/>
                </a:cubicBezTo>
                <a:cubicBezTo>
                  <a:pt x="562647" y="-21900"/>
                  <a:pt x="646768" y="24611"/>
                  <a:pt x="749896" y="0"/>
                </a:cubicBezTo>
                <a:cubicBezTo>
                  <a:pt x="853024" y="-24611"/>
                  <a:pt x="1146363" y="3397"/>
                  <a:pt x="1245981" y="0"/>
                </a:cubicBezTo>
                <a:cubicBezTo>
                  <a:pt x="1345600" y="-3397"/>
                  <a:pt x="1591605" y="37708"/>
                  <a:pt x="1742066" y="0"/>
                </a:cubicBezTo>
                <a:cubicBezTo>
                  <a:pt x="1892527" y="-37708"/>
                  <a:pt x="2042099" y="43310"/>
                  <a:pt x="2318909" y="0"/>
                </a:cubicBezTo>
                <a:cubicBezTo>
                  <a:pt x="2595719" y="-43310"/>
                  <a:pt x="2573988" y="20065"/>
                  <a:pt x="2653477" y="0"/>
                </a:cubicBezTo>
                <a:cubicBezTo>
                  <a:pt x="2732966" y="-20065"/>
                  <a:pt x="3029675" y="58827"/>
                  <a:pt x="3230320" y="0"/>
                </a:cubicBezTo>
                <a:cubicBezTo>
                  <a:pt x="3430965" y="-58827"/>
                  <a:pt x="3693251" y="56258"/>
                  <a:pt x="3968679" y="0"/>
                </a:cubicBezTo>
                <a:cubicBezTo>
                  <a:pt x="4244107" y="-56258"/>
                  <a:pt x="4531452" y="37643"/>
                  <a:pt x="4707038" y="0"/>
                </a:cubicBezTo>
                <a:cubicBezTo>
                  <a:pt x="4882624" y="-37643"/>
                  <a:pt x="5066441" y="73921"/>
                  <a:pt x="5364639" y="0"/>
                </a:cubicBezTo>
                <a:cubicBezTo>
                  <a:pt x="5662837" y="-73921"/>
                  <a:pt x="5875514" y="55129"/>
                  <a:pt x="6102998" y="0"/>
                </a:cubicBezTo>
                <a:cubicBezTo>
                  <a:pt x="6330482" y="-55129"/>
                  <a:pt x="6278483" y="4277"/>
                  <a:pt x="6437567" y="0"/>
                </a:cubicBezTo>
                <a:cubicBezTo>
                  <a:pt x="6596651" y="-4277"/>
                  <a:pt x="6777919" y="92"/>
                  <a:pt x="6933652" y="0"/>
                </a:cubicBezTo>
                <a:cubicBezTo>
                  <a:pt x="7089386" y="-92"/>
                  <a:pt x="7161642" y="18884"/>
                  <a:pt x="7268221" y="0"/>
                </a:cubicBezTo>
                <a:cubicBezTo>
                  <a:pt x="7374800" y="-18884"/>
                  <a:pt x="7754708" y="50462"/>
                  <a:pt x="8075801" y="0"/>
                </a:cubicBezTo>
                <a:cubicBezTo>
                  <a:pt x="8110734" y="158095"/>
                  <a:pt x="8031189" y="272949"/>
                  <a:pt x="8075801" y="523220"/>
                </a:cubicBezTo>
                <a:cubicBezTo>
                  <a:pt x="7881555" y="525888"/>
                  <a:pt x="7588366" y="508394"/>
                  <a:pt x="7418200" y="523220"/>
                </a:cubicBezTo>
                <a:cubicBezTo>
                  <a:pt x="7248034" y="538046"/>
                  <a:pt x="7033714" y="513033"/>
                  <a:pt x="6841357" y="523220"/>
                </a:cubicBezTo>
                <a:cubicBezTo>
                  <a:pt x="6649000" y="533407"/>
                  <a:pt x="6594852" y="513091"/>
                  <a:pt x="6506788" y="523220"/>
                </a:cubicBezTo>
                <a:cubicBezTo>
                  <a:pt x="6418724" y="533349"/>
                  <a:pt x="5929658" y="494760"/>
                  <a:pt x="5768429" y="523220"/>
                </a:cubicBezTo>
                <a:cubicBezTo>
                  <a:pt x="5607200" y="551680"/>
                  <a:pt x="5465658" y="517199"/>
                  <a:pt x="5272344" y="523220"/>
                </a:cubicBezTo>
                <a:cubicBezTo>
                  <a:pt x="5079030" y="529241"/>
                  <a:pt x="4974626" y="486396"/>
                  <a:pt x="4776259" y="523220"/>
                </a:cubicBezTo>
                <a:cubicBezTo>
                  <a:pt x="4577893" y="560044"/>
                  <a:pt x="4499265" y="522558"/>
                  <a:pt x="4360933" y="523220"/>
                </a:cubicBezTo>
                <a:cubicBezTo>
                  <a:pt x="4222601" y="523882"/>
                  <a:pt x="4011706" y="505977"/>
                  <a:pt x="3864848" y="523220"/>
                </a:cubicBezTo>
                <a:cubicBezTo>
                  <a:pt x="3717990" y="540463"/>
                  <a:pt x="3494003" y="459029"/>
                  <a:pt x="3288005" y="523220"/>
                </a:cubicBezTo>
                <a:cubicBezTo>
                  <a:pt x="3082007" y="587411"/>
                  <a:pt x="2947394" y="492958"/>
                  <a:pt x="2791920" y="523220"/>
                </a:cubicBezTo>
                <a:cubicBezTo>
                  <a:pt x="2636446" y="553482"/>
                  <a:pt x="2407390" y="483836"/>
                  <a:pt x="2053561" y="523220"/>
                </a:cubicBezTo>
                <a:cubicBezTo>
                  <a:pt x="1699732" y="562604"/>
                  <a:pt x="1621466" y="463028"/>
                  <a:pt x="1395960" y="523220"/>
                </a:cubicBezTo>
                <a:cubicBezTo>
                  <a:pt x="1170454" y="583412"/>
                  <a:pt x="1093917" y="488210"/>
                  <a:pt x="819117" y="523220"/>
                </a:cubicBezTo>
                <a:cubicBezTo>
                  <a:pt x="544317" y="558230"/>
                  <a:pt x="237793" y="439387"/>
                  <a:pt x="0" y="523220"/>
                </a:cubicBezTo>
                <a:cubicBezTo>
                  <a:pt x="-57013" y="328107"/>
                  <a:pt x="54040" y="257834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444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62781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Also</a:t>
            </a:r>
            <a:r>
              <a:rPr lang="en-US" sz="2800" b="1" dirty="0">
                <a:solidFill>
                  <a:srgbClr val="3333FF"/>
                </a:solidFill>
              </a:rPr>
              <a:t>: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3333FF"/>
                </a:solidFill>
              </a:rPr>
              <a:t>planetary </a:t>
            </a:r>
            <a:r>
              <a:rPr lang="en-US" sz="2800" b="1" dirty="0" err="1">
                <a:solidFill>
                  <a:srgbClr val="3333FF"/>
                </a:solidFill>
              </a:rPr>
              <a:t>grav</a:t>
            </a:r>
            <a:r>
              <a:rPr lang="en-US" sz="2800" b="1" dirty="0">
                <a:solidFill>
                  <a:srgbClr val="3333FF"/>
                </a:solidFill>
              </a:rPr>
              <a:t>. self-focusing: Streams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“</a:t>
            </a:r>
            <a:r>
              <a:rPr lang="en-US" sz="2800" b="1" dirty="0">
                <a:solidFill>
                  <a:srgbClr val="3333FF"/>
                </a:solidFill>
                <a:sym typeface="Wingdings" panose="05000000000000000000" pitchFamily="2" charset="2"/>
              </a:rPr>
              <a:t>hairs”</a:t>
            </a:r>
            <a:endParaRPr lang="en-US" sz="2400" b="1" dirty="0">
              <a:solidFill>
                <a:srgbClr val="3333FF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FF3955-C5B4-D3AD-1AA0-D0AAC34961F5}"/>
              </a:ext>
            </a:extLst>
          </p:cNvPr>
          <p:cNvCxnSpPr>
            <a:cxnSpLocks/>
          </p:cNvCxnSpPr>
          <p:nvPr/>
        </p:nvCxnSpPr>
        <p:spPr>
          <a:xfrm>
            <a:off x="5471580" y="5160928"/>
            <a:ext cx="12965" cy="461665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C24B4A-D43A-82D0-4352-48D53FF4B203}"/>
              </a:ext>
            </a:extLst>
          </p:cNvPr>
          <p:cNvSpPr txBox="1"/>
          <p:nvPr/>
        </p:nvSpPr>
        <p:spPr>
          <a:xfrm>
            <a:off x="7616760" y="6089733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Flux enhancements :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10</a:t>
            </a:r>
            <a:r>
              <a:rPr lang="en-US" sz="4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US" sz="2000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C9B8F-AB6A-C483-5904-82D82C4576C0}"/>
              </a:ext>
            </a:extLst>
          </p:cNvPr>
          <p:cNvSpPr txBox="1"/>
          <p:nvPr/>
        </p:nvSpPr>
        <p:spPr>
          <a:xfrm>
            <a:off x="920379" y="5112225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93D6D-905D-A6A1-2923-8B6773B751C7}"/>
              </a:ext>
            </a:extLst>
          </p:cNvPr>
          <p:cNvSpPr txBox="1"/>
          <p:nvPr/>
        </p:nvSpPr>
        <p:spPr>
          <a:xfrm>
            <a:off x="9639974" y="5126396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3B960-48AB-36C9-5025-436277E71B30}"/>
              </a:ext>
            </a:extLst>
          </p:cNvPr>
          <p:cNvSpPr txBox="1"/>
          <p:nvPr/>
        </p:nvSpPr>
        <p:spPr>
          <a:xfrm>
            <a:off x="8358910" y="5181605"/>
            <a:ext cx="119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Prezeau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AC414-7DC4-843B-9FA7-D1BAF423B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478577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09857-08C5-64AE-22B2-2C1D53E97437}"/>
              </a:ext>
            </a:extLst>
          </p:cNvPr>
          <p:cNvSpPr txBox="1"/>
          <p:nvPr/>
        </p:nvSpPr>
        <p:spPr>
          <a:xfrm>
            <a:off x="2567709" y="1468582"/>
            <a:ext cx="7337458" cy="2492990"/>
          </a:xfrm>
          <a:custGeom>
            <a:avLst/>
            <a:gdLst>
              <a:gd name="connsiteX0" fmla="*/ 0 w 7337458"/>
              <a:gd name="connsiteY0" fmla="*/ 0 h 2492990"/>
              <a:gd name="connsiteX1" fmla="*/ 491045 w 7337458"/>
              <a:gd name="connsiteY1" fmla="*/ 0 h 2492990"/>
              <a:gd name="connsiteX2" fmla="*/ 835341 w 7337458"/>
              <a:gd name="connsiteY2" fmla="*/ 0 h 2492990"/>
              <a:gd name="connsiteX3" fmla="*/ 1546510 w 7337458"/>
              <a:gd name="connsiteY3" fmla="*/ 0 h 2492990"/>
              <a:gd name="connsiteX4" fmla="*/ 2037556 w 7337458"/>
              <a:gd name="connsiteY4" fmla="*/ 0 h 2492990"/>
              <a:gd name="connsiteX5" fmla="*/ 2528601 w 7337458"/>
              <a:gd name="connsiteY5" fmla="*/ 0 h 2492990"/>
              <a:gd name="connsiteX6" fmla="*/ 3239770 w 7337458"/>
              <a:gd name="connsiteY6" fmla="*/ 0 h 2492990"/>
              <a:gd name="connsiteX7" fmla="*/ 3657441 w 7337458"/>
              <a:gd name="connsiteY7" fmla="*/ 0 h 2492990"/>
              <a:gd name="connsiteX8" fmla="*/ 4368610 w 7337458"/>
              <a:gd name="connsiteY8" fmla="*/ 0 h 2492990"/>
              <a:gd name="connsiteX9" fmla="*/ 5079779 w 7337458"/>
              <a:gd name="connsiteY9" fmla="*/ 0 h 2492990"/>
              <a:gd name="connsiteX10" fmla="*/ 5644198 w 7337458"/>
              <a:gd name="connsiteY10" fmla="*/ 0 h 2492990"/>
              <a:gd name="connsiteX11" fmla="*/ 6355367 w 7337458"/>
              <a:gd name="connsiteY11" fmla="*/ 0 h 2492990"/>
              <a:gd name="connsiteX12" fmla="*/ 6846413 w 7337458"/>
              <a:gd name="connsiteY12" fmla="*/ 0 h 2492990"/>
              <a:gd name="connsiteX13" fmla="*/ 7337458 w 7337458"/>
              <a:gd name="connsiteY13" fmla="*/ 0 h 2492990"/>
              <a:gd name="connsiteX14" fmla="*/ 7337458 w 7337458"/>
              <a:gd name="connsiteY14" fmla="*/ 523528 h 2492990"/>
              <a:gd name="connsiteX15" fmla="*/ 7337458 w 7337458"/>
              <a:gd name="connsiteY15" fmla="*/ 1022126 h 2492990"/>
              <a:gd name="connsiteX16" fmla="*/ 7337458 w 7337458"/>
              <a:gd name="connsiteY16" fmla="*/ 1520724 h 2492990"/>
              <a:gd name="connsiteX17" fmla="*/ 7337458 w 7337458"/>
              <a:gd name="connsiteY17" fmla="*/ 2044252 h 2492990"/>
              <a:gd name="connsiteX18" fmla="*/ 7337458 w 7337458"/>
              <a:gd name="connsiteY18" fmla="*/ 2492990 h 2492990"/>
              <a:gd name="connsiteX19" fmla="*/ 6699664 w 7337458"/>
              <a:gd name="connsiteY19" fmla="*/ 2492990 h 2492990"/>
              <a:gd name="connsiteX20" fmla="*/ 6281993 w 7337458"/>
              <a:gd name="connsiteY20" fmla="*/ 2492990 h 2492990"/>
              <a:gd name="connsiteX21" fmla="*/ 5570824 w 7337458"/>
              <a:gd name="connsiteY21" fmla="*/ 2492990 h 2492990"/>
              <a:gd name="connsiteX22" fmla="*/ 5006404 w 7337458"/>
              <a:gd name="connsiteY22" fmla="*/ 2492990 h 2492990"/>
              <a:gd name="connsiteX23" fmla="*/ 4588733 w 7337458"/>
              <a:gd name="connsiteY23" fmla="*/ 2492990 h 2492990"/>
              <a:gd name="connsiteX24" fmla="*/ 4024314 w 7337458"/>
              <a:gd name="connsiteY24" fmla="*/ 2492990 h 2492990"/>
              <a:gd name="connsiteX25" fmla="*/ 3680017 w 7337458"/>
              <a:gd name="connsiteY25" fmla="*/ 2492990 h 2492990"/>
              <a:gd name="connsiteX26" fmla="*/ 3335721 w 7337458"/>
              <a:gd name="connsiteY26" fmla="*/ 2492990 h 2492990"/>
              <a:gd name="connsiteX27" fmla="*/ 2771301 w 7337458"/>
              <a:gd name="connsiteY27" fmla="*/ 2492990 h 2492990"/>
              <a:gd name="connsiteX28" fmla="*/ 2353631 w 7337458"/>
              <a:gd name="connsiteY28" fmla="*/ 2492990 h 2492990"/>
              <a:gd name="connsiteX29" fmla="*/ 1715836 w 7337458"/>
              <a:gd name="connsiteY29" fmla="*/ 2492990 h 2492990"/>
              <a:gd name="connsiteX30" fmla="*/ 1298166 w 7337458"/>
              <a:gd name="connsiteY30" fmla="*/ 2492990 h 2492990"/>
              <a:gd name="connsiteX31" fmla="*/ 660371 w 7337458"/>
              <a:gd name="connsiteY31" fmla="*/ 2492990 h 2492990"/>
              <a:gd name="connsiteX32" fmla="*/ 0 w 7337458"/>
              <a:gd name="connsiteY32" fmla="*/ 2492990 h 2492990"/>
              <a:gd name="connsiteX33" fmla="*/ 0 w 7337458"/>
              <a:gd name="connsiteY33" fmla="*/ 1969462 h 2492990"/>
              <a:gd name="connsiteX34" fmla="*/ 0 w 7337458"/>
              <a:gd name="connsiteY34" fmla="*/ 1445934 h 2492990"/>
              <a:gd name="connsiteX35" fmla="*/ 0 w 7337458"/>
              <a:gd name="connsiteY35" fmla="*/ 897476 h 2492990"/>
              <a:gd name="connsiteX36" fmla="*/ 0 w 7337458"/>
              <a:gd name="connsiteY36" fmla="*/ 0 h 249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7458" h="2492990" extrusionOk="0">
                <a:moveTo>
                  <a:pt x="0" y="0"/>
                </a:moveTo>
                <a:cubicBezTo>
                  <a:pt x="240354" y="-40502"/>
                  <a:pt x="341752" y="27754"/>
                  <a:pt x="491045" y="0"/>
                </a:cubicBezTo>
                <a:cubicBezTo>
                  <a:pt x="640338" y="-27754"/>
                  <a:pt x="679124" y="14003"/>
                  <a:pt x="835341" y="0"/>
                </a:cubicBezTo>
                <a:cubicBezTo>
                  <a:pt x="991558" y="-14003"/>
                  <a:pt x="1321230" y="38742"/>
                  <a:pt x="1546510" y="0"/>
                </a:cubicBezTo>
                <a:cubicBezTo>
                  <a:pt x="1771790" y="-38742"/>
                  <a:pt x="1892308" y="24294"/>
                  <a:pt x="2037556" y="0"/>
                </a:cubicBezTo>
                <a:cubicBezTo>
                  <a:pt x="2182804" y="-24294"/>
                  <a:pt x="2329170" y="47128"/>
                  <a:pt x="2528601" y="0"/>
                </a:cubicBezTo>
                <a:cubicBezTo>
                  <a:pt x="2728032" y="-47128"/>
                  <a:pt x="2932593" y="42226"/>
                  <a:pt x="3239770" y="0"/>
                </a:cubicBezTo>
                <a:cubicBezTo>
                  <a:pt x="3546947" y="-42226"/>
                  <a:pt x="3481896" y="12526"/>
                  <a:pt x="3657441" y="0"/>
                </a:cubicBezTo>
                <a:cubicBezTo>
                  <a:pt x="3832986" y="-12526"/>
                  <a:pt x="4224612" y="69869"/>
                  <a:pt x="4368610" y="0"/>
                </a:cubicBezTo>
                <a:cubicBezTo>
                  <a:pt x="4512608" y="-69869"/>
                  <a:pt x="4743157" y="40532"/>
                  <a:pt x="5079779" y="0"/>
                </a:cubicBezTo>
                <a:cubicBezTo>
                  <a:pt x="5416401" y="-40532"/>
                  <a:pt x="5487148" y="20293"/>
                  <a:pt x="5644198" y="0"/>
                </a:cubicBezTo>
                <a:cubicBezTo>
                  <a:pt x="5801248" y="-20293"/>
                  <a:pt x="6039821" y="68772"/>
                  <a:pt x="6355367" y="0"/>
                </a:cubicBezTo>
                <a:cubicBezTo>
                  <a:pt x="6670913" y="-68772"/>
                  <a:pt x="6658163" y="58355"/>
                  <a:pt x="6846413" y="0"/>
                </a:cubicBezTo>
                <a:cubicBezTo>
                  <a:pt x="7034663" y="-58355"/>
                  <a:pt x="7115805" y="44224"/>
                  <a:pt x="7337458" y="0"/>
                </a:cubicBezTo>
                <a:cubicBezTo>
                  <a:pt x="7348636" y="259050"/>
                  <a:pt x="7330559" y="399762"/>
                  <a:pt x="7337458" y="523528"/>
                </a:cubicBezTo>
                <a:cubicBezTo>
                  <a:pt x="7344357" y="647294"/>
                  <a:pt x="7282982" y="783318"/>
                  <a:pt x="7337458" y="1022126"/>
                </a:cubicBezTo>
                <a:cubicBezTo>
                  <a:pt x="7391934" y="1260934"/>
                  <a:pt x="7328621" y="1416167"/>
                  <a:pt x="7337458" y="1520724"/>
                </a:cubicBezTo>
                <a:cubicBezTo>
                  <a:pt x="7346295" y="1625281"/>
                  <a:pt x="7328348" y="1921230"/>
                  <a:pt x="7337458" y="2044252"/>
                </a:cubicBezTo>
                <a:cubicBezTo>
                  <a:pt x="7346568" y="2167274"/>
                  <a:pt x="7332176" y="2297007"/>
                  <a:pt x="7337458" y="2492990"/>
                </a:cubicBezTo>
                <a:cubicBezTo>
                  <a:pt x="7084465" y="2530530"/>
                  <a:pt x="6912947" y="2439152"/>
                  <a:pt x="6699664" y="2492990"/>
                </a:cubicBezTo>
                <a:cubicBezTo>
                  <a:pt x="6486381" y="2546828"/>
                  <a:pt x="6443593" y="2459199"/>
                  <a:pt x="6281993" y="2492990"/>
                </a:cubicBezTo>
                <a:cubicBezTo>
                  <a:pt x="6120393" y="2526781"/>
                  <a:pt x="5725181" y="2412063"/>
                  <a:pt x="5570824" y="2492990"/>
                </a:cubicBezTo>
                <a:cubicBezTo>
                  <a:pt x="5416467" y="2573917"/>
                  <a:pt x="5243599" y="2492501"/>
                  <a:pt x="5006404" y="2492990"/>
                </a:cubicBezTo>
                <a:cubicBezTo>
                  <a:pt x="4769209" y="2493479"/>
                  <a:pt x="4724495" y="2450153"/>
                  <a:pt x="4588733" y="2492990"/>
                </a:cubicBezTo>
                <a:cubicBezTo>
                  <a:pt x="4452971" y="2535827"/>
                  <a:pt x="4300994" y="2475813"/>
                  <a:pt x="4024314" y="2492990"/>
                </a:cubicBezTo>
                <a:cubicBezTo>
                  <a:pt x="3747634" y="2510167"/>
                  <a:pt x="3774400" y="2468623"/>
                  <a:pt x="3680017" y="2492990"/>
                </a:cubicBezTo>
                <a:cubicBezTo>
                  <a:pt x="3585634" y="2517357"/>
                  <a:pt x="3420519" y="2479232"/>
                  <a:pt x="3335721" y="2492990"/>
                </a:cubicBezTo>
                <a:cubicBezTo>
                  <a:pt x="3250923" y="2506748"/>
                  <a:pt x="2884754" y="2482246"/>
                  <a:pt x="2771301" y="2492990"/>
                </a:cubicBezTo>
                <a:cubicBezTo>
                  <a:pt x="2657848" y="2503734"/>
                  <a:pt x="2527828" y="2446923"/>
                  <a:pt x="2353631" y="2492990"/>
                </a:cubicBezTo>
                <a:cubicBezTo>
                  <a:pt x="2179434" y="2539057"/>
                  <a:pt x="1913783" y="2449844"/>
                  <a:pt x="1715836" y="2492990"/>
                </a:cubicBezTo>
                <a:cubicBezTo>
                  <a:pt x="1517889" y="2536136"/>
                  <a:pt x="1417373" y="2481715"/>
                  <a:pt x="1298166" y="2492990"/>
                </a:cubicBezTo>
                <a:cubicBezTo>
                  <a:pt x="1178959" y="2504265"/>
                  <a:pt x="804374" y="2438494"/>
                  <a:pt x="660371" y="2492990"/>
                </a:cubicBezTo>
                <a:cubicBezTo>
                  <a:pt x="516369" y="2547486"/>
                  <a:pt x="294546" y="2456290"/>
                  <a:pt x="0" y="2492990"/>
                </a:cubicBezTo>
                <a:cubicBezTo>
                  <a:pt x="-45825" y="2345340"/>
                  <a:pt x="53175" y="2099298"/>
                  <a:pt x="0" y="1969462"/>
                </a:cubicBezTo>
                <a:cubicBezTo>
                  <a:pt x="-53175" y="1839626"/>
                  <a:pt x="57678" y="1552760"/>
                  <a:pt x="0" y="1445934"/>
                </a:cubicBezTo>
                <a:cubicBezTo>
                  <a:pt x="-57678" y="1339108"/>
                  <a:pt x="3684" y="1060840"/>
                  <a:pt x="0" y="897476"/>
                </a:cubicBezTo>
                <a:cubicBezTo>
                  <a:pt x="-3684" y="734112"/>
                  <a:pt x="38050" y="26883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The dynamical </a:t>
            </a:r>
            <a:r>
              <a:rPr lang="en-US" sz="2000" b="1" u="sng" dirty="0">
                <a:solidFill>
                  <a:srgbClr val="3333FF"/>
                </a:solidFill>
              </a:rPr>
              <a:t>solar </a:t>
            </a:r>
            <a:r>
              <a:rPr lang="en-US" sz="2000" b="1" u="sng" dirty="0" err="1">
                <a:solidFill>
                  <a:srgbClr val="3333FF"/>
                </a:solidFill>
              </a:rPr>
              <a:t>behaviour</a:t>
            </a:r>
            <a:r>
              <a:rPr lang="en-US" sz="2000" b="1" u="sng" dirty="0">
                <a:solidFill>
                  <a:srgbClr val="3333FF"/>
                </a:solidFill>
              </a:rPr>
              <a:t> </a:t>
            </a:r>
            <a:r>
              <a:rPr lang="en-US" dirty="0"/>
              <a:t>remains a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mystery!</a:t>
            </a:r>
            <a:r>
              <a:rPr lang="en-US" dirty="0"/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inspiring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11 years cycle, Corona anomaly, sunspots, flares, EUV,  solar radius variation</a:t>
            </a:r>
          </a:p>
          <a:p>
            <a:r>
              <a:rPr lang="en-US" dirty="0"/>
              <a:t> … F10.7 radio line (=</a:t>
            </a:r>
            <a:r>
              <a:rPr lang="en-US" b="1" dirty="0">
                <a:solidFill>
                  <a:srgbClr val="3333FF"/>
                </a:solidFill>
              </a:rPr>
              <a:t>solar proxy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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C00000"/>
                </a:solidFill>
                <a:highlight>
                  <a:srgbClr val="00FFFF"/>
                </a:highlight>
                <a:sym typeface="Wingdings" panose="05000000000000000000" pitchFamily="2" charset="2"/>
              </a:rPr>
              <a:t>All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show planetary dependencies!  HOW?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Rectangle 573">
            <a:extLst>
              <a:ext uri="{FF2B5EF4-FFF2-40B4-BE49-F238E27FC236}">
                <a16:creationId xmlns:a16="http://schemas.microsoft.com/office/drawing/2014/main" id="{756FCBBA-519C-C87E-08A6-A23BAC1A2FA8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B90-A0DD-A854-EAF7-73615A0C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32054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Freeform 109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>
            <a:off x="41148" y="35053"/>
            <a:ext cx="5486400" cy="1107947"/>
          </a:xfrm>
          <a:custGeom>
            <a:avLst/>
            <a:gdLst/>
            <a:ahLst/>
            <a:cxnLst/>
            <a:rect l="0" t="0" r="0" b="0"/>
            <a:pathLst>
              <a:path w="5486400" h="1107947">
                <a:moveTo>
                  <a:pt x="0" y="1107947"/>
                </a:moveTo>
                <a:lnTo>
                  <a:pt x="5486400" y="1107947"/>
                </a:lnTo>
                <a:lnTo>
                  <a:pt x="5486400" y="0"/>
                </a:lnTo>
                <a:lnTo>
                  <a:pt x="0" y="0"/>
                </a:lnTo>
                <a:lnTo>
                  <a:pt x="0" y="1107947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>
            <a:off x="41148" y="35053"/>
            <a:ext cx="5486400" cy="1107947"/>
          </a:xfrm>
          <a:custGeom>
            <a:avLst/>
            <a:gdLst>
              <a:gd name="connsiteX0" fmla="*/ 0 w 5486400"/>
              <a:gd name="connsiteY0" fmla="*/ 1107947 h 1107947"/>
              <a:gd name="connsiteX1" fmla="*/ 438912 w 5486400"/>
              <a:gd name="connsiteY1" fmla="*/ 1107947 h 1107947"/>
              <a:gd name="connsiteX2" fmla="*/ 1097280 w 5486400"/>
              <a:gd name="connsiteY2" fmla="*/ 1107947 h 1107947"/>
              <a:gd name="connsiteX3" fmla="*/ 1591056 w 5486400"/>
              <a:gd name="connsiteY3" fmla="*/ 1107947 h 1107947"/>
              <a:gd name="connsiteX4" fmla="*/ 2139696 w 5486400"/>
              <a:gd name="connsiteY4" fmla="*/ 1107947 h 1107947"/>
              <a:gd name="connsiteX5" fmla="*/ 2633472 w 5486400"/>
              <a:gd name="connsiteY5" fmla="*/ 1107947 h 1107947"/>
              <a:gd name="connsiteX6" fmla="*/ 3017520 w 5486400"/>
              <a:gd name="connsiteY6" fmla="*/ 1107947 h 1107947"/>
              <a:gd name="connsiteX7" fmla="*/ 3621024 w 5486400"/>
              <a:gd name="connsiteY7" fmla="*/ 1107947 h 1107947"/>
              <a:gd name="connsiteX8" fmla="*/ 4059936 w 5486400"/>
              <a:gd name="connsiteY8" fmla="*/ 1107947 h 1107947"/>
              <a:gd name="connsiteX9" fmla="*/ 4553712 w 5486400"/>
              <a:gd name="connsiteY9" fmla="*/ 1107947 h 1107947"/>
              <a:gd name="connsiteX10" fmla="*/ 5486400 w 5486400"/>
              <a:gd name="connsiteY10" fmla="*/ 1107947 h 1107947"/>
              <a:gd name="connsiteX11" fmla="*/ 5486400 w 5486400"/>
              <a:gd name="connsiteY11" fmla="*/ 553974 h 1107947"/>
              <a:gd name="connsiteX12" fmla="*/ 5486400 w 5486400"/>
              <a:gd name="connsiteY12" fmla="*/ 0 h 1107947"/>
              <a:gd name="connsiteX13" fmla="*/ 4882896 w 5486400"/>
              <a:gd name="connsiteY13" fmla="*/ 0 h 1107947"/>
              <a:gd name="connsiteX14" fmla="*/ 4498848 w 5486400"/>
              <a:gd name="connsiteY14" fmla="*/ 0 h 1107947"/>
              <a:gd name="connsiteX15" fmla="*/ 3840480 w 5486400"/>
              <a:gd name="connsiteY15" fmla="*/ 0 h 1107947"/>
              <a:gd name="connsiteX16" fmla="*/ 3182112 w 5486400"/>
              <a:gd name="connsiteY16" fmla="*/ 0 h 1107947"/>
              <a:gd name="connsiteX17" fmla="*/ 2523744 w 5486400"/>
              <a:gd name="connsiteY17" fmla="*/ 0 h 1107947"/>
              <a:gd name="connsiteX18" fmla="*/ 2084832 w 5486400"/>
              <a:gd name="connsiteY18" fmla="*/ 0 h 1107947"/>
              <a:gd name="connsiteX19" fmla="*/ 1591056 w 5486400"/>
              <a:gd name="connsiteY19" fmla="*/ 0 h 1107947"/>
              <a:gd name="connsiteX20" fmla="*/ 1097280 w 5486400"/>
              <a:gd name="connsiteY20" fmla="*/ 0 h 1107947"/>
              <a:gd name="connsiteX21" fmla="*/ 493776 w 5486400"/>
              <a:gd name="connsiteY21" fmla="*/ 0 h 1107947"/>
              <a:gd name="connsiteX22" fmla="*/ 0 w 5486400"/>
              <a:gd name="connsiteY22" fmla="*/ 0 h 1107947"/>
              <a:gd name="connsiteX23" fmla="*/ 0 w 5486400"/>
              <a:gd name="connsiteY23" fmla="*/ 520735 h 1107947"/>
              <a:gd name="connsiteX24" fmla="*/ 0 w 5486400"/>
              <a:gd name="connsiteY24" fmla="*/ 1107947 h 11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86400" h="1107947" extrusionOk="0">
                <a:moveTo>
                  <a:pt x="0" y="1107947"/>
                </a:moveTo>
                <a:cubicBezTo>
                  <a:pt x="215277" y="1072865"/>
                  <a:pt x="270022" y="1146396"/>
                  <a:pt x="438912" y="1107947"/>
                </a:cubicBezTo>
                <a:cubicBezTo>
                  <a:pt x="607802" y="1069498"/>
                  <a:pt x="840524" y="1184440"/>
                  <a:pt x="1097280" y="1107947"/>
                </a:cubicBezTo>
                <a:cubicBezTo>
                  <a:pt x="1354036" y="1031454"/>
                  <a:pt x="1419196" y="1116397"/>
                  <a:pt x="1591056" y="1107947"/>
                </a:cubicBezTo>
                <a:cubicBezTo>
                  <a:pt x="1762916" y="1099497"/>
                  <a:pt x="1908317" y="1159541"/>
                  <a:pt x="2139696" y="1107947"/>
                </a:cubicBezTo>
                <a:cubicBezTo>
                  <a:pt x="2371075" y="1056353"/>
                  <a:pt x="2480168" y="1114616"/>
                  <a:pt x="2633472" y="1107947"/>
                </a:cubicBezTo>
                <a:cubicBezTo>
                  <a:pt x="2786776" y="1101278"/>
                  <a:pt x="2863205" y="1114245"/>
                  <a:pt x="3017520" y="1107947"/>
                </a:cubicBezTo>
                <a:cubicBezTo>
                  <a:pt x="3171835" y="1101649"/>
                  <a:pt x="3431609" y="1115862"/>
                  <a:pt x="3621024" y="1107947"/>
                </a:cubicBezTo>
                <a:cubicBezTo>
                  <a:pt x="3810439" y="1100032"/>
                  <a:pt x="3920977" y="1121100"/>
                  <a:pt x="4059936" y="1107947"/>
                </a:cubicBezTo>
                <a:cubicBezTo>
                  <a:pt x="4198895" y="1094794"/>
                  <a:pt x="4438087" y="1118903"/>
                  <a:pt x="4553712" y="1107947"/>
                </a:cubicBezTo>
                <a:cubicBezTo>
                  <a:pt x="4669337" y="1096991"/>
                  <a:pt x="5261611" y="1165789"/>
                  <a:pt x="5486400" y="1107947"/>
                </a:cubicBezTo>
                <a:cubicBezTo>
                  <a:pt x="5450695" y="961569"/>
                  <a:pt x="5521081" y="718362"/>
                  <a:pt x="5486400" y="553974"/>
                </a:cubicBezTo>
                <a:cubicBezTo>
                  <a:pt x="5451719" y="389586"/>
                  <a:pt x="5548741" y="221804"/>
                  <a:pt x="5486400" y="0"/>
                </a:cubicBezTo>
                <a:cubicBezTo>
                  <a:pt x="5238561" y="32112"/>
                  <a:pt x="5124776" y="-4922"/>
                  <a:pt x="4882896" y="0"/>
                </a:cubicBezTo>
                <a:cubicBezTo>
                  <a:pt x="4641016" y="4922"/>
                  <a:pt x="4682493" y="-23072"/>
                  <a:pt x="4498848" y="0"/>
                </a:cubicBezTo>
                <a:cubicBezTo>
                  <a:pt x="4315203" y="23072"/>
                  <a:pt x="4088488" y="-17165"/>
                  <a:pt x="3840480" y="0"/>
                </a:cubicBezTo>
                <a:cubicBezTo>
                  <a:pt x="3592472" y="17165"/>
                  <a:pt x="3424223" y="-17586"/>
                  <a:pt x="3182112" y="0"/>
                </a:cubicBezTo>
                <a:cubicBezTo>
                  <a:pt x="2940001" y="17586"/>
                  <a:pt x="2766548" y="-12180"/>
                  <a:pt x="2523744" y="0"/>
                </a:cubicBezTo>
                <a:cubicBezTo>
                  <a:pt x="2280940" y="12180"/>
                  <a:pt x="2221066" y="-8963"/>
                  <a:pt x="2084832" y="0"/>
                </a:cubicBezTo>
                <a:cubicBezTo>
                  <a:pt x="1948598" y="8963"/>
                  <a:pt x="1768625" y="-59241"/>
                  <a:pt x="1591056" y="0"/>
                </a:cubicBezTo>
                <a:cubicBezTo>
                  <a:pt x="1413487" y="59241"/>
                  <a:pt x="1326076" y="-37783"/>
                  <a:pt x="1097280" y="0"/>
                </a:cubicBezTo>
                <a:cubicBezTo>
                  <a:pt x="868484" y="37783"/>
                  <a:pt x="643449" y="-48763"/>
                  <a:pt x="493776" y="0"/>
                </a:cubicBezTo>
                <a:cubicBezTo>
                  <a:pt x="344103" y="48763"/>
                  <a:pt x="149653" y="-54489"/>
                  <a:pt x="0" y="0"/>
                </a:cubicBezTo>
                <a:cubicBezTo>
                  <a:pt x="32566" y="218102"/>
                  <a:pt x="-39380" y="335225"/>
                  <a:pt x="0" y="520735"/>
                </a:cubicBezTo>
                <a:cubicBezTo>
                  <a:pt x="39380" y="706245"/>
                  <a:pt x="-31647" y="849784"/>
                  <a:pt x="0" y="1107947"/>
                </a:cubicBezTo>
                <a:close/>
              </a:path>
            </a:pathLst>
          </a:custGeom>
          <a:noFill/>
          <a:ln w="38100" cap="flat" cmpd="sng">
            <a:solidFill>
              <a:srgbClr val="9900FF">
                <a:alpha val="100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219416121">
                  <a:custGeom>
                    <a:avLst/>
                    <a:gdLst/>
                    <a:ahLst/>
                    <a:cxnLst/>
                    <a:rect l="0" t="0" r="0" b="0"/>
                    <a:pathLst>
                      <a:path w="5486400" h="1107947">
                        <a:moveTo>
                          <a:pt x="0" y="1107947"/>
                        </a:moveTo>
                        <a:lnTo>
                          <a:pt x="5486400" y="1107947"/>
                        </a:lnTo>
                        <a:lnTo>
                          <a:pt x="5486400" y="0"/>
                        </a:lnTo>
                        <a:lnTo>
                          <a:pt x="0" y="0"/>
                        </a:lnTo>
                        <a:lnTo>
                          <a:pt x="0" y="1107947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>
            <a:hlinkClick r:id="rId2"/>
          </p:cNvPr>
          <p:cNvSpPr/>
          <p:nvPr/>
        </p:nvSpPr>
        <p:spPr>
          <a:xfrm>
            <a:off x="292315" y="6772964"/>
            <a:ext cx="3656114" cy="12192"/>
          </a:xfrm>
          <a:custGeom>
            <a:avLst/>
            <a:gdLst/>
            <a:ahLst/>
            <a:cxnLst/>
            <a:rect l="0" t="0" r="0" b="0"/>
            <a:pathLst>
              <a:path w="3656114" h="12192">
                <a:moveTo>
                  <a:pt x="0" y="0"/>
                </a:moveTo>
                <a:lnTo>
                  <a:pt x="914019" y="0"/>
                </a:lnTo>
                <a:lnTo>
                  <a:pt x="1828077" y="0"/>
                </a:lnTo>
                <a:lnTo>
                  <a:pt x="2742095" y="0"/>
                </a:lnTo>
                <a:lnTo>
                  <a:pt x="3656114" y="0"/>
                </a:lnTo>
                <a:lnTo>
                  <a:pt x="3656114" y="12192"/>
                </a:lnTo>
                <a:lnTo>
                  <a:pt x="2742095" y="12192"/>
                </a:lnTo>
                <a:lnTo>
                  <a:pt x="1828077" y="12192"/>
                </a:lnTo>
                <a:lnTo>
                  <a:pt x="914019" y="12192"/>
                </a:lnTo>
                <a:lnTo>
                  <a:pt x="0" y="12192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8" name="Picture 10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7815" y="35050"/>
            <a:ext cx="5943600" cy="6818376"/>
          </a:xfrm>
          <a:prstGeom prst="rect">
            <a:avLst/>
          </a:prstGeom>
          <a:noFill/>
        </p:spPr>
      </p:pic>
      <p:sp>
        <p:nvSpPr>
          <p:cNvPr id="1099" name="Freeform 1099"/>
          <p:cNvSpPr/>
          <p:nvPr/>
        </p:nvSpPr>
        <p:spPr>
          <a:xfrm>
            <a:off x="5696711" y="53340"/>
            <a:ext cx="1872996" cy="1014984"/>
          </a:xfrm>
          <a:custGeom>
            <a:avLst/>
            <a:gdLst>
              <a:gd name="connsiteX0" fmla="*/ 0 w 1872996"/>
              <a:gd name="connsiteY0" fmla="*/ 1014984 h 1014984"/>
              <a:gd name="connsiteX1" fmla="*/ 505709 w 1872996"/>
              <a:gd name="connsiteY1" fmla="*/ 1014984 h 1014984"/>
              <a:gd name="connsiteX2" fmla="*/ 973958 w 1872996"/>
              <a:gd name="connsiteY2" fmla="*/ 1014984 h 1014984"/>
              <a:gd name="connsiteX3" fmla="*/ 1404747 w 1872996"/>
              <a:gd name="connsiteY3" fmla="*/ 1014984 h 1014984"/>
              <a:gd name="connsiteX4" fmla="*/ 1872996 w 1872996"/>
              <a:gd name="connsiteY4" fmla="*/ 1014984 h 1014984"/>
              <a:gd name="connsiteX5" fmla="*/ 1872996 w 1872996"/>
              <a:gd name="connsiteY5" fmla="*/ 527792 h 1014984"/>
              <a:gd name="connsiteX6" fmla="*/ 1872996 w 1872996"/>
              <a:gd name="connsiteY6" fmla="*/ 0 h 1014984"/>
              <a:gd name="connsiteX7" fmla="*/ 1404747 w 1872996"/>
              <a:gd name="connsiteY7" fmla="*/ 0 h 1014984"/>
              <a:gd name="connsiteX8" fmla="*/ 899038 w 1872996"/>
              <a:gd name="connsiteY8" fmla="*/ 0 h 1014984"/>
              <a:gd name="connsiteX9" fmla="*/ 430789 w 1872996"/>
              <a:gd name="connsiteY9" fmla="*/ 0 h 1014984"/>
              <a:gd name="connsiteX10" fmla="*/ 0 w 1872996"/>
              <a:gd name="connsiteY10" fmla="*/ 0 h 1014984"/>
              <a:gd name="connsiteX11" fmla="*/ 0 w 1872996"/>
              <a:gd name="connsiteY11" fmla="*/ 477042 h 1014984"/>
              <a:gd name="connsiteX12" fmla="*/ 0 w 1872996"/>
              <a:gd name="connsiteY12" fmla="*/ 1014984 h 101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2996" h="1014984" fill="none" extrusionOk="0">
                <a:moveTo>
                  <a:pt x="0" y="1014984"/>
                </a:moveTo>
                <a:cubicBezTo>
                  <a:pt x="150079" y="957641"/>
                  <a:pt x="304061" y="1040011"/>
                  <a:pt x="505709" y="1014984"/>
                </a:cubicBezTo>
                <a:cubicBezTo>
                  <a:pt x="707357" y="989957"/>
                  <a:pt x="789126" y="1027670"/>
                  <a:pt x="973958" y="1014984"/>
                </a:cubicBezTo>
                <a:cubicBezTo>
                  <a:pt x="1158790" y="1002298"/>
                  <a:pt x="1306129" y="1043315"/>
                  <a:pt x="1404747" y="1014984"/>
                </a:cubicBezTo>
                <a:cubicBezTo>
                  <a:pt x="1503365" y="986653"/>
                  <a:pt x="1640515" y="1025274"/>
                  <a:pt x="1872996" y="1014984"/>
                </a:cubicBezTo>
                <a:cubicBezTo>
                  <a:pt x="1839375" y="851429"/>
                  <a:pt x="1908544" y="760247"/>
                  <a:pt x="1872996" y="527792"/>
                </a:cubicBezTo>
                <a:cubicBezTo>
                  <a:pt x="1837448" y="295337"/>
                  <a:pt x="1914010" y="243867"/>
                  <a:pt x="1872996" y="0"/>
                </a:cubicBezTo>
                <a:cubicBezTo>
                  <a:pt x="1772642" y="11691"/>
                  <a:pt x="1584507" y="-5434"/>
                  <a:pt x="1404747" y="0"/>
                </a:cubicBezTo>
                <a:cubicBezTo>
                  <a:pt x="1224987" y="5434"/>
                  <a:pt x="1034848" y="-22169"/>
                  <a:pt x="899038" y="0"/>
                </a:cubicBezTo>
                <a:cubicBezTo>
                  <a:pt x="763228" y="22169"/>
                  <a:pt x="536433" y="-47607"/>
                  <a:pt x="430789" y="0"/>
                </a:cubicBezTo>
                <a:cubicBezTo>
                  <a:pt x="325145" y="47607"/>
                  <a:pt x="195586" y="-39846"/>
                  <a:pt x="0" y="0"/>
                </a:cubicBezTo>
                <a:cubicBezTo>
                  <a:pt x="37706" y="150072"/>
                  <a:pt x="-20642" y="269480"/>
                  <a:pt x="0" y="477042"/>
                </a:cubicBezTo>
                <a:cubicBezTo>
                  <a:pt x="20642" y="684604"/>
                  <a:pt x="-33952" y="876478"/>
                  <a:pt x="0" y="1014984"/>
                </a:cubicBezTo>
                <a:close/>
              </a:path>
              <a:path w="1872996" h="1014984" stroke="0" extrusionOk="0">
                <a:moveTo>
                  <a:pt x="0" y="1014984"/>
                </a:moveTo>
                <a:cubicBezTo>
                  <a:pt x="97641" y="971272"/>
                  <a:pt x="284347" y="1018888"/>
                  <a:pt x="412059" y="1014984"/>
                </a:cubicBezTo>
                <a:cubicBezTo>
                  <a:pt x="539771" y="1011080"/>
                  <a:pt x="688743" y="1047539"/>
                  <a:pt x="917768" y="1014984"/>
                </a:cubicBezTo>
                <a:cubicBezTo>
                  <a:pt x="1146793" y="982429"/>
                  <a:pt x="1278384" y="1042797"/>
                  <a:pt x="1386017" y="1014984"/>
                </a:cubicBezTo>
                <a:cubicBezTo>
                  <a:pt x="1493650" y="987171"/>
                  <a:pt x="1691243" y="1054666"/>
                  <a:pt x="1872996" y="1014984"/>
                </a:cubicBezTo>
                <a:cubicBezTo>
                  <a:pt x="1862672" y="913240"/>
                  <a:pt x="1907951" y="649113"/>
                  <a:pt x="1872996" y="527792"/>
                </a:cubicBezTo>
                <a:cubicBezTo>
                  <a:pt x="1838041" y="406471"/>
                  <a:pt x="1925684" y="198460"/>
                  <a:pt x="1872996" y="0"/>
                </a:cubicBezTo>
                <a:cubicBezTo>
                  <a:pt x="1728047" y="5759"/>
                  <a:pt x="1553010" y="-26272"/>
                  <a:pt x="1423477" y="0"/>
                </a:cubicBezTo>
                <a:cubicBezTo>
                  <a:pt x="1293944" y="26272"/>
                  <a:pt x="1104755" y="-18216"/>
                  <a:pt x="936498" y="0"/>
                </a:cubicBezTo>
                <a:cubicBezTo>
                  <a:pt x="768241" y="18216"/>
                  <a:pt x="551918" y="-29666"/>
                  <a:pt x="449519" y="0"/>
                </a:cubicBezTo>
                <a:cubicBezTo>
                  <a:pt x="347120" y="29666"/>
                  <a:pt x="204193" y="-22576"/>
                  <a:pt x="0" y="0"/>
                </a:cubicBezTo>
                <a:cubicBezTo>
                  <a:pt x="49914" y="160780"/>
                  <a:pt x="-49803" y="298782"/>
                  <a:pt x="0" y="527792"/>
                </a:cubicBezTo>
                <a:cubicBezTo>
                  <a:pt x="49803" y="756802"/>
                  <a:pt x="-19978" y="819721"/>
                  <a:pt x="0" y="1014984"/>
                </a:cubicBezTo>
                <a:close/>
              </a:path>
            </a:pathLst>
          </a:custGeom>
          <a:solidFill>
            <a:srgbClr val="00FFFF">
              <a:alpha val="100000"/>
            </a:srgbClr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06297828"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2996" h="1014984">
                        <a:moveTo>
                          <a:pt x="0" y="1014984"/>
                        </a:moveTo>
                        <a:lnTo>
                          <a:pt x="1872996" y="1014984"/>
                        </a:lnTo>
                        <a:lnTo>
                          <a:pt x="1872996" y="0"/>
                        </a:lnTo>
                        <a:lnTo>
                          <a:pt x="0" y="0"/>
                        </a:lnTo>
                        <a:lnTo>
                          <a:pt x="0" y="1014984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>
            <a:off x="126492" y="1423417"/>
            <a:ext cx="5908547" cy="2892551"/>
          </a:xfrm>
          <a:custGeom>
            <a:avLst/>
            <a:gdLst/>
            <a:ahLst/>
            <a:cxnLst/>
            <a:rect l="0" t="0" r="0" b="0"/>
            <a:pathLst>
              <a:path w="5908547" h="2892551">
                <a:moveTo>
                  <a:pt x="0" y="2892551"/>
                </a:moveTo>
                <a:lnTo>
                  <a:pt x="5908547" y="2892551"/>
                </a:lnTo>
                <a:lnTo>
                  <a:pt x="5908547" y="0"/>
                </a:lnTo>
                <a:lnTo>
                  <a:pt x="0" y="0"/>
                </a:lnTo>
                <a:lnTo>
                  <a:pt x="0" y="2892551"/>
                </a:lnTo>
                <a:close/>
              </a:path>
            </a:pathLst>
          </a:custGeom>
          <a:solidFill>
            <a:srgbClr val="FFF2C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>
            <a:off x="126492" y="1423417"/>
            <a:ext cx="5908547" cy="2892551"/>
          </a:xfrm>
          <a:custGeom>
            <a:avLst/>
            <a:gdLst/>
            <a:ahLst/>
            <a:cxnLst/>
            <a:rect l="0" t="0" r="0" b="0"/>
            <a:pathLst>
              <a:path w="5908547" h="2892551">
                <a:moveTo>
                  <a:pt x="0" y="2892551"/>
                </a:moveTo>
                <a:lnTo>
                  <a:pt x="5908547" y="2892551"/>
                </a:lnTo>
                <a:lnTo>
                  <a:pt x="5908547" y="0"/>
                </a:lnTo>
                <a:lnTo>
                  <a:pt x="0" y="0"/>
                </a:lnTo>
                <a:lnTo>
                  <a:pt x="0" y="2892551"/>
                </a:lnTo>
                <a:close/>
              </a:path>
            </a:pathLst>
          </a:custGeom>
          <a:noFill/>
          <a:ln w="9525" cap="flat" cmpd="sng">
            <a:solidFill>
              <a:srgbClr val="9900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1004316" y="4956048"/>
            <a:ext cx="5088635" cy="461772"/>
          </a:xfrm>
          <a:custGeom>
            <a:avLst/>
            <a:gdLst/>
            <a:ahLst/>
            <a:cxnLst/>
            <a:rect l="0" t="0" r="0" b="0"/>
            <a:pathLst>
              <a:path w="5088635" h="461772">
                <a:moveTo>
                  <a:pt x="0" y="461772"/>
                </a:moveTo>
                <a:lnTo>
                  <a:pt x="5088635" y="461772"/>
                </a:lnTo>
                <a:lnTo>
                  <a:pt x="5088635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>
            <a:off x="1004316" y="4956048"/>
            <a:ext cx="5088635" cy="461772"/>
          </a:xfrm>
          <a:custGeom>
            <a:avLst/>
            <a:gdLst>
              <a:gd name="connsiteX0" fmla="*/ 0 w 5088635"/>
              <a:gd name="connsiteY0" fmla="*/ 461772 h 461772"/>
              <a:gd name="connsiteX1" fmla="*/ 616290 w 5088635"/>
              <a:gd name="connsiteY1" fmla="*/ 461772 h 461772"/>
              <a:gd name="connsiteX2" fmla="*/ 1130808 w 5088635"/>
              <a:gd name="connsiteY2" fmla="*/ 461772 h 461772"/>
              <a:gd name="connsiteX3" fmla="*/ 1696212 w 5088635"/>
              <a:gd name="connsiteY3" fmla="*/ 461772 h 461772"/>
              <a:gd name="connsiteX4" fmla="*/ 2159843 w 5088635"/>
              <a:gd name="connsiteY4" fmla="*/ 461772 h 461772"/>
              <a:gd name="connsiteX5" fmla="*/ 2725247 w 5088635"/>
              <a:gd name="connsiteY5" fmla="*/ 461772 h 461772"/>
              <a:gd name="connsiteX6" fmla="*/ 3188878 w 5088635"/>
              <a:gd name="connsiteY6" fmla="*/ 461772 h 461772"/>
              <a:gd name="connsiteX7" fmla="*/ 3754282 w 5088635"/>
              <a:gd name="connsiteY7" fmla="*/ 461772 h 461772"/>
              <a:gd name="connsiteX8" fmla="*/ 4268799 w 5088635"/>
              <a:gd name="connsiteY8" fmla="*/ 461772 h 461772"/>
              <a:gd name="connsiteX9" fmla="*/ 5088635 w 5088635"/>
              <a:gd name="connsiteY9" fmla="*/ 461772 h 461772"/>
              <a:gd name="connsiteX10" fmla="*/ 5088635 w 5088635"/>
              <a:gd name="connsiteY10" fmla="*/ 0 h 461772"/>
              <a:gd name="connsiteX11" fmla="*/ 4472345 w 5088635"/>
              <a:gd name="connsiteY11" fmla="*/ 0 h 461772"/>
              <a:gd name="connsiteX12" fmla="*/ 3957827 w 5088635"/>
              <a:gd name="connsiteY12" fmla="*/ 0 h 461772"/>
              <a:gd name="connsiteX13" fmla="*/ 3290651 w 5088635"/>
              <a:gd name="connsiteY13" fmla="*/ 0 h 461772"/>
              <a:gd name="connsiteX14" fmla="*/ 2725247 w 5088635"/>
              <a:gd name="connsiteY14" fmla="*/ 0 h 461772"/>
              <a:gd name="connsiteX15" fmla="*/ 2210729 w 5088635"/>
              <a:gd name="connsiteY15" fmla="*/ 0 h 461772"/>
              <a:gd name="connsiteX16" fmla="*/ 1594439 w 5088635"/>
              <a:gd name="connsiteY16" fmla="*/ 0 h 461772"/>
              <a:gd name="connsiteX17" fmla="*/ 927262 w 5088635"/>
              <a:gd name="connsiteY17" fmla="*/ 0 h 461772"/>
              <a:gd name="connsiteX18" fmla="*/ 514518 w 5088635"/>
              <a:gd name="connsiteY18" fmla="*/ 0 h 461772"/>
              <a:gd name="connsiteX19" fmla="*/ 0 w 5088635"/>
              <a:gd name="connsiteY19" fmla="*/ 0 h 461772"/>
              <a:gd name="connsiteX20" fmla="*/ 0 w 5088635"/>
              <a:gd name="connsiteY20" fmla="*/ 461772 h 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8635" h="461772" extrusionOk="0">
                <a:moveTo>
                  <a:pt x="0" y="461772"/>
                </a:moveTo>
                <a:cubicBezTo>
                  <a:pt x="214182" y="456182"/>
                  <a:pt x="318848" y="482599"/>
                  <a:pt x="616290" y="461772"/>
                </a:cubicBezTo>
                <a:cubicBezTo>
                  <a:pt x="913732" y="440945"/>
                  <a:pt x="951404" y="491750"/>
                  <a:pt x="1130808" y="461772"/>
                </a:cubicBezTo>
                <a:cubicBezTo>
                  <a:pt x="1310212" y="431794"/>
                  <a:pt x="1481965" y="513643"/>
                  <a:pt x="1696212" y="461772"/>
                </a:cubicBezTo>
                <a:cubicBezTo>
                  <a:pt x="1910459" y="409901"/>
                  <a:pt x="1938369" y="497385"/>
                  <a:pt x="2159843" y="461772"/>
                </a:cubicBezTo>
                <a:cubicBezTo>
                  <a:pt x="2381317" y="426159"/>
                  <a:pt x="2551263" y="468541"/>
                  <a:pt x="2725247" y="461772"/>
                </a:cubicBezTo>
                <a:cubicBezTo>
                  <a:pt x="2899231" y="455003"/>
                  <a:pt x="3079546" y="470028"/>
                  <a:pt x="3188878" y="461772"/>
                </a:cubicBezTo>
                <a:cubicBezTo>
                  <a:pt x="3298210" y="453516"/>
                  <a:pt x="3582689" y="505245"/>
                  <a:pt x="3754282" y="461772"/>
                </a:cubicBezTo>
                <a:cubicBezTo>
                  <a:pt x="3925875" y="418299"/>
                  <a:pt x="4162077" y="479183"/>
                  <a:pt x="4268799" y="461772"/>
                </a:cubicBezTo>
                <a:cubicBezTo>
                  <a:pt x="4375521" y="444361"/>
                  <a:pt x="4899840" y="485397"/>
                  <a:pt x="5088635" y="461772"/>
                </a:cubicBezTo>
                <a:cubicBezTo>
                  <a:pt x="5059296" y="357203"/>
                  <a:pt x="5089176" y="149023"/>
                  <a:pt x="5088635" y="0"/>
                </a:cubicBezTo>
                <a:cubicBezTo>
                  <a:pt x="4929510" y="8593"/>
                  <a:pt x="4743036" y="-782"/>
                  <a:pt x="4472345" y="0"/>
                </a:cubicBezTo>
                <a:cubicBezTo>
                  <a:pt x="4201654" y="782"/>
                  <a:pt x="4166935" y="-23699"/>
                  <a:pt x="3957827" y="0"/>
                </a:cubicBezTo>
                <a:cubicBezTo>
                  <a:pt x="3748719" y="23699"/>
                  <a:pt x="3534725" y="-11763"/>
                  <a:pt x="3290651" y="0"/>
                </a:cubicBezTo>
                <a:cubicBezTo>
                  <a:pt x="3046577" y="11763"/>
                  <a:pt x="2881535" y="-62483"/>
                  <a:pt x="2725247" y="0"/>
                </a:cubicBezTo>
                <a:cubicBezTo>
                  <a:pt x="2568959" y="62483"/>
                  <a:pt x="2338150" y="-59548"/>
                  <a:pt x="2210729" y="0"/>
                </a:cubicBezTo>
                <a:cubicBezTo>
                  <a:pt x="2083308" y="59548"/>
                  <a:pt x="1820192" y="-70063"/>
                  <a:pt x="1594439" y="0"/>
                </a:cubicBezTo>
                <a:cubicBezTo>
                  <a:pt x="1368686" y="70063"/>
                  <a:pt x="1191817" y="-51876"/>
                  <a:pt x="927262" y="0"/>
                </a:cubicBezTo>
                <a:cubicBezTo>
                  <a:pt x="662707" y="51876"/>
                  <a:pt x="652109" y="-42792"/>
                  <a:pt x="514518" y="0"/>
                </a:cubicBezTo>
                <a:cubicBezTo>
                  <a:pt x="376927" y="42792"/>
                  <a:pt x="151163" y="-57355"/>
                  <a:pt x="0" y="0"/>
                </a:cubicBezTo>
                <a:cubicBezTo>
                  <a:pt x="33716" y="184400"/>
                  <a:pt x="-37735" y="312284"/>
                  <a:pt x="0" y="461772"/>
                </a:cubicBezTo>
                <a:close/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/>
                    <a:ahLst/>
                    <a:cxnLst/>
                    <a:rect l="0" t="0" r="0" b="0"/>
                    <a:pathLst>
                      <a:path w="5088635" h="461772">
                        <a:moveTo>
                          <a:pt x="0" y="461772"/>
                        </a:moveTo>
                        <a:lnTo>
                          <a:pt x="5088635" y="461772"/>
                        </a:lnTo>
                        <a:lnTo>
                          <a:pt x="5088635" y="0"/>
                        </a:lnTo>
                        <a:lnTo>
                          <a:pt x="0" y="0"/>
                        </a:lnTo>
                        <a:lnTo>
                          <a:pt x="0" y="461772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4" name="Picture 11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255" y="4902708"/>
            <a:ext cx="860297" cy="677418"/>
          </a:xfrm>
          <a:prstGeom prst="rect">
            <a:avLst/>
          </a:prstGeom>
          <a:noFill/>
        </p:spPr>
      </p:pic>
      <p:pic>
        <p:nvPicPr>
          <p:cNvPr id="1105" name="Picture 11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0135" y="4902708"/>
            <a:ext cx="502145" cy="677418"/>
          </a:xfrm>
          <a:prstGeom prst="rect">
            <a:avLst/>
          </a:prstGeom>
          <a:noFill/>
        </p:spPr>
      </p:pic>
      <p:pic>
        <p:nvPicPr>
          <p:cNvPr id="1106" name="Picture 110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5728" y="3965195"/>
            <a:ext cx="499745" cy="1004188"/>
          </a:xfrm>
          <a:prstGeom prst="rect">
            <a:avLst/>
          </a:prstGeom>
          <a:noFill/>
        </p:spPr>
      </p:pic>
      <p:sp>
        <p:nvSpPr>
          <p:cNvPr id="1107" name="Freeform 1107"/>
          <p:cNvSpPr/>
          <p:nvPr/>
        </p:nvSpPr>
        <p:spPr>
          <a:xfrm>
            <a:off x="105918" y="3768090"/>
            <a:ext cx="5919216" cy="478537"/>
          </a:xfrm>
          <a:custGeom>
            <a:avLst/>
            <a:gdLst/>
            <a:ahLst/>
            <a:cxnLst/>
            <a:rect l="0" t="0" r="0" b="0"/>
            <a:pathLst>
              <a:path w="5919216" h="478537">
                <a:moveTo>
                  <a:pt x="79755" y="478537"/>
                </a:moveTo>
                <a:cubicBezTo>
                  <a:pt x="57734" y="478537"/>
                  <a:pt x="39877" y="460630"/>
                  <a:pt x="39877" y="438659"/>
                </a:cubicBezTo>
                <a:lnTo>
                  <a:pt x="39877" y="279146"/>
                </a:lnTo>
                <a:cubicBezTo>
                  <a:pt x="39877" y="257175"/>
                  <a:pt x="22021" y="239268"/>
                  <a:pt x="0" y="239268"/>
                </a:cubicBezTo>
                <a:cubicBezTo>
                  <a:pt x="22021" y="239268"/>
                  <a:pt x="39877" y="221362"/>
                  <a:pt x="39877" y="199390"/>
                </a:cubicBezTo>
                <a:lnTo>
                  <a:pt x="39877" y="39878"/>
                </a:lnTo>
                <a:cubicBezTo>
                  <a:pt x="39877" y="17908"/>
                  <a:pt x="57734" y="0"/>
                  <a:pt x="79755" y="0"/>
                </a:cubicBezTo>
                <a:lnTo>
                  <a:pt x="5839460" y="0"/>
                </a:lnTo>
                <a:cubicBezTo>
                  <a:pt x="5861430" y="0"/>
                  <a:pt x="5879337" y="17908"/>
                  <a:pt x="5879337" y="39878"/>
                </a:cubicBezTo>
                <a:lnTo>
                  <a:pt x="5879337" y="199390"/>
                </a:lnTo>
                <a:cubicBezTo>
                  <a:pt x="5879337" y="221362"/>
                  <a:pt x="5897245" y="239268"/>
                  <a:pt x="5919216" y="239268"/>
                </a:cubicBezTo>
                <a:cubicBezTo>
                  <a:pt x="5897245" y="239268"/>
                  <a:pt x="5879337" y="257175"/>
                  <a:pt x="5879337" y="279146"/>
                </a:cubicBezTo>
                <a:lnTo>
                  <a:pt x="5879337" y="438659"/>
                </a:lnTo>
                <a:cubicBezTo>
                  <a:pt x="5879337" y="460630"/>
                  <a:pt x="5861430" y="478537"/>
                  <a:pt x="5839460" y="478537"/>
                </a:cubicBezTo>
                <a:close/>
              </a:path>
            </a:pathLst>
          </a:custGeom>
          <a:solidFill>
            <a:srgbClr val="00FFFF">
              <a:alpha val="1294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>
            <a:off x="105918" y="3768090"/>
            <a:ext cx="5919216" cy="478537"/>
          </a:xfrm>
          <a:custGeom>
            <a:avLst/>
            <a:gdLst/>
            <a:ahLst/>
            <a:cxnLst/>
            <a:rect l="0" t="0" r="0" b="0"/>
            <a:pathLst>
              <a:path w="5919216" h="478537">
                <a:moveTo>
                  <a:pt x="79755" y="478537"/>
                </a:moveTo>
                <a:cubicBezTo>
                  <a:pt x="57734" y="478537"/>
                  <a:pt x="39877" y="460630"/>
                  <a:pt x="39877" y="438659"/>
                </a:cubicBezTo>
                <a:lnTo>
                  <a:pt x="39877" y="279146"/>
                </a:lnTo>
                <a:cubicBezTo>
                  <a:pt x="39877" y="257175"/>
                  <a:pt x="22021" y="239268"/>
                  <a:pt x="0" y="239268"/>
                </a:cubicBezTo>
                <a:cubicBezTo>
                  <a:pt x="22021" y="239268"/>
                  <a:pt x="39877" y="221362"/>
                  <a:pt x="39877" y="199390"/>
                </a:cubicBezTo>
                <a:lnTo>
                  <a:pt x="39877" y="39878"/>
                </a:lnTo>
                <a:cubicBezTo>
                  <a:pt x="39877" y="17908"/>
                  <a:pt x="57734" y="0"/>
                  <a:pt x="79755" y="0"/>
                </a:cubicBezTo>
                <a:moveTo>
                  <a:pt x="5839460" y="0"/>
                </a:moveTo>
                <a:cubicBezTo>
                  <a:pt x="5861430" y="0"/>
                  <a:pt x="5879337" y="17908"/>
                  <a:pt x="5879337" y="39878"/>
                </a:cubicBezTo>
                <a:lnTo>
                  <a:pt x="5879337" y="199390"/>
                </a:lnTo>
                <a:cubicBezTo>
                  <a:pt x="5879337" y="221362"/>
                  <a:pt x="5897245" y="239268"/>
                  <a:pt x="5919216" y="239268"/>
                </a:cubicBezTo>
                <a:cubicBezTo>
                  <a:pt x="5897245" y="239268"/>
                  <a:pt x="5879337" y="257175"/>
                  <a:pt x="5879337" y="279146"/>
                </a:cubicBezTo>
                <a:lnTo>
                  <a:pt x="5879337" y="438659"/>
                </a:lnTo>
                <a:cubicBezTo>
                  <a:pt x="5879337" y="460630"/>
                  <a:pt x="5861430" y="478537"/>
                  <a:pt x="5839460" y="478537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Rectangle 1109"/>
          <p:cNvSpPr/>
          <p:nvPr/>
        </p:nvSpPr>
        <p:spPr>
          <a:xfrm>
            <a:off x="132283" y="75464"/>
            <a:ext cx="5397227" cy="10064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-86" baseline="0" dirty="0">
                <a:solidFill>
                  <a:srgbClr val="0000CC"/>
                </a:solidFill>
                <a:latin typeface="Calibri-Bold"/>
              </a:rPr>
              <a:t>E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vidence </a:t>
            </a:r>
            <a:r>
              <a:rPr lang="en-US" sz="3204" b="1" i="0" spc="-51" baseline="0" dirty="0">
                <a:solidFill>
                  <a:srgbClr val="0000CC"/>
                </a:solidFill>
                <a:latin typeface="Calibri-Bold"/>
              </a:rPr>
              <a:t>f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or a New Compone</a:t>
            </a:r>
            <a:r>
              <a:rPr lang="en-US" sz="3204" b="1" i="0" spc="-44" baseline="0" dirty="0">
                <a:solidFill>
                  <a:srgbClr val="0000CC"/>
                </a:solidFill>
                <a:latin typeface="Calibri-Bold"/>
              </a:rPr>
              <a:t>n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t </a:t>
            </a:r>
          </a:p>
          <a:p>
            <a:pPr marL="0">
              <a:lnSpc>
                <a:spcPts val="4079"/>
              </a:lnSpc>
            </a:pP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of HE Solar</a:t>
            </a:r>
            <a:r>
              <a:rPr lang="en-US" sz="3204" b="1" i="0" spc="-15" baseline="0" dirty="0">
                <a:solidFill>
                  <a:srgbClr val="0000CC"/>
                </a:solidFill>
                <a:latin typeface="Calibri-Bold"/>
              </a:rPr>
              <a:t> </a:t>
            </a:r>
            <a:r>
              <a:rPr lang="en-US" sz="3395" b="1" i="0" spc="0" baseline="0" dirty="0">
                <a:solidFill>
                  <a:srgbClr val="0000CC"/>
                </a:solidFill>
                <a:latin typeface="TimesNewRomanPS-BoldMT"/>
              </a:rPr>
              <a:t>γ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-R</a:t>
            </a:r>
            <a:r>
              <a:rPr lang="en-US" sz="3204" b="1" i="0" spc="-60" baseline="0" dirty="0">
                <a:solidFill>
                  <a:srgbClr val="0000CC"/>
                </a:solidFill>
                <a:latin typeface="Calibri-Bold"/>
              </a:rPr>
              <a:t>a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y</a:t>
            </a:r>
            <a:r>
              <a:rPr lang="en-US" sz="3204" b="1" i="0" spc="-22" baseline="0" dirty="0">
                <a:solidFill>
                  <a:srgbClr val="0000CC"/>
                </a:solidFill>
                <a:latin typeface="Calibri-Bold"/>
              </a:rPr>
              <a:t> 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P</a:t>
            </a:r>
            <a:r>
              <a:rPr lang="en-US" sz="3204" b="1" i="0" spc="-32" baseline="0" dirty="0">
                <a:solidFill>
                  <a:srgbClr val="0000CC"/>
                </a:solidFill>
                <a:latin typeface="Calibri-Bold"/>
              </a:rPr>
              <a:t>r</a:t>
            </a:r>
            <a:r>
              <a:rPr lang="en-US" sz="3204" b="1" i="0" spc="0" baseline="0" dirty="0">
                <a:solidFill>
                  <a:srgbClr val="0000CC"/>
                </a:solidFill>
                <a:latin typeface="Calibri-Bold"/>
              </a:rPr>
              <a:t>oduction</a:t>
            </a:r>
          </a:p>
        </p:txBody>
      </p:sp>
      <p:sp>
        <p:nvSpPr>
          <p:cNvPr id="1110" name="Rectangle 1110"/>
          <p:cNvSpPr/>
          <p:nvPr/>
        </p:nvSpPr>
        <p:spPr>
          <a:xfrm>
            <a:off x="292303" y="6068340"/>
            <a:ext cx="4472506" cy="738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53" baseline="0" dirty="0">
                <a:latin typeface="Calibri"/>
              </a:rPr>
              <a:t>T</a:t>
            </a:r>
            <a:r>
              <a:rPr lang="en-US" sz="1596" b="0" i="0" spc="713" baseline="0" dirty="0">
                <a:latin typeface="Calibri"/>
              </a:rPr>
              <a:t>.</a:t>
            </a:r>
            <a:r>
              <a:rPr lang="en-US" sz="1596" b="0" i="0" spc="0" baseline="0" dirty="0">
                <a:latin typeface="Calibri"/>
              </a:rPr>
              <a:t>Linden</a:t>
            </a:r>
            <a:r>
              <a:rPr lang="en-US" sz="1596" b="0" i="0" spc="724" baseline="0" dirty="0">
                <a:latin typeface="Calibri"/>
              </a:rPr>
              <a:t>,</a:t>
            </a:r>
            <a:r>
              <a:rPr lang="en-US" sz="1596" b="0" i="0" spc="0" baseline="0" dirty="0">
                <a:latin typeface="Calibri"/>
              </a:rPr>
              <a:t>B  Zhou,</a:t>
            </a:r>
            <a:r>
              <a:rPr lang="en-US" sz="1596" b="0" i="0" spc="372" baseline="0" dirty="0">
                <a:latin typeface="Calibri"/>
              </a:rPr>
              <a:t> </a:t>
            </a:r>
            <a:r>
              <a:rPr lang="en-US" sz="1596" b="0" i="0" spc="0" baseline="0" dirty="0">
                <a:latin typeface="Calibri"/>
              </a:rPr>
              <a:t>JF  Bea</a:t>
            </a:r>
            <a:r>
              <a:rPr lang="en-US" sz="1596" b="0" i="0" spc="-14" baseline="0" dirty="0">
                <a:latin typeface="Calibri"/>
              </a:rPr>
              <a:t>c</a:t>
            </a:r>
            <a:r>
              <a:rPr lang="en-US" sz="1596" b="0" i="0" spc="0" baseline="0" dirty="0">
                <a:latin typeface="Calibri"/>
              </a:rPr>
              <a:t>om</a:t>
            </a:r>
            <a:r>
              <a:rPr lang="en-US" sz="1596" b="0" i="0" spc="390" baseline="0" dirty="0">
                <a:latin typeface="Calibri"/>
              </a:rPr>
              <a:t>,</a:t>
            </a:r>
            <a:r>
              <a:rPr lang="en-US" sz="1596" b="0" i="0" spc="0" baseline="0" dirty="0">
                <a:latin typeface="Calibri"/>
              </a:rPr>
              <a:t>AHG  </a:t>
            </a:r>
            <a:r>
              <a:rPr lang="en-US" sz="1596" b="0" i="0" spc="-33" baseline="0" dirty="0">
                <a:latin typeface="Calibri"/>
              </a:rPr>
              <a:t>P</a:t>
            </a:r>
            <a:r>
              <a:rPr lang="en-US" sz="1596" b="0" i="0" spc="-14" baseline="0" dirty="0">
                <a:latin typeface="Calibri"/>
              </a:rPr>
              <a:t>e</a:t>
            </a:r>
            <a:r>
              <a:rPr lang="en-US" sz="1596" b="0" i="0" spc="0" baseline="0" dirty="0">
                <a:latin typeface="Calibri"/>
              </a:rPr>
              <a:t>te</a:t>
            </a:r>
            <a:r>
              <a:rPr lang="en-US" sz="1596" b="0" i="0" spc="-140" baseline="0" dirty="0">
                <a:latin typeface="Calibri"/>
              </a:rPr>
              <a:t>r</a:t>
            </a:r>
            <a:r>
              <a:rPr lang="en-US" sz="1596" b="0" i="0" spc="0" baseline="0" dirty="0">
                <a:latin typeface="Calibri"/>
              </a:rPr>
              <a:t>, </a:t>
            </a:r>
            <a:r>
              <a:rPr lang="en-US" sz="1596" b="0" i="0" spc="-62" baseline="0" dirty="0">
                <a:latin typeface="Calibri"/>
              </a:rPr>
              <a:t>K</a:t>
            </a:r>
            <a:r>
              <a:rPr lang="en-US" sz="1596" b="0" i="0" spc="0" baseline="0" dirty="0">
                <a:latin typeface="Calibri"/>
              </a:rPr>
              <a:t>CY  Ng, </a:t>
            </a:r>
          </a:p>
          <a:p>
            <a:pPr marL="0">
              <a:lnSpc>
                <a:spcPts val="2150"/>
              </a:lnSpc>
            </a:pPr>
            <a:r>
              <a:rPr lang="en-US" sz="1596" b="0" i="0" spc="0" baseline="0" dirty="0">
                <a:latin typeface="Calibri"/>
              </a:rPr>
              <a:t>Q-W </a:t>
            </a:r>
            <a:r>
              <a:rPr lang="en-US" sz="1596" b="0" i="0" spc="-116" baseline="0" dirty="0">
                <a:latin typeface="Calibri"/>
              </a:rPr>
              <a:t>T</a:t>
            </a:r>
            <a:r>
              <a:rPr lang="en-US" sz="1596" b="0" i="0" spc="0" baseline="0" dirty="0">
                <a:latin typeface="Calibri"/>
              </a:rPr>
              <a:t>ang,</a:t>
            </a:r>
            <a:r>
              <a:rPr lang="en-US" sz="1596" b="0" i="0" spc="-12" baseline="0" dirty="0">
                <a:latin typeface="Calibri"/>
              </a:rPr>
              <a:t> </a:t>
            </a:r>
            <a:r>
              <a:rPr lang="en-US" sz="1596" b="0" i="0" spc="0" baseline="0" dirty="0">
                <a:latin typeface="Calibri"/>
              </a:rPr>
              <a:t>P</a:t>
            </a:r>
            <a:r>
              <a:rPr lang="en-US" sz="1596" b="0" i="0" spc="-19" baseline="0" dirty="0">
                <a:latin typeface="Calibri"/>
              </a:rPr>
              <a:t>h</a:t>
            </a:r>
            <a:r>
              <a:rPr lang="en-US" sz="1596" b="0" i="0" spc="-14" baseline="0" dirty="0">
                <a:latin typeface="Calibri"/>
              </a:rPr>
              <a:t>y</a:t>
            </a:r>
            <a:r>
              <a:rPr lang="en-US" sz="1596" b="0" i="0" spc="0" baseline="0" dirty="0">
                <a:latin typeface="Calibri"/>
              </a:rPr>
              <a:t>s.</a:t>
            </a:r>
            <a:r>
              <a:rPr lang="en-US" sz="1596" b="0" i="0" spc="-12" baseline="0" dirty="0">
                <a:latin typeface="Calibri"/>
              </a:rPr>
              <a:t> </a:t>
            </a:r>
            <a:r>
              <a:rPr lang="en-US" sz="1596" b="0" i="0" spc="-27" baseline="0" dirty="0">
                <a:latin typeface="Calibri"/>
              </a:rPr>
              <a:t>R</a:t>
            </a:r>
            <a:r>
              <a:rPr lang="en-US" sz="1596" b="0" i="0" spc="-14" baseline="0" dirty="0">
                <a:latin typeface="Calibri"/>
              </a:rPr>
              <a:t>e</a:t>
            </a:r>
            <a:r>
              <a:rPr lang="en-US" sz="1596" b="0" i="0" spc="-134" baseline="0" dirty="0">
                <a:latin typeface="Calibri"/>
              </a:rPr>
              <a:t>v</a:t>
            </a:r>
            <a:r>
              <a:rPr lang="en-US" sz="1596" b="0" i="0" spc="0" baseline="0" dirty="0">
                <a:latin typeface="Calibri"/>
              </a:rPr>
              <a:t>. L</a:t>
            </a:r>
            <a:r>
              <a:rPr lang="en-US" sz="1596" b="0" i="0" spc="-12" baseline="0" dirty="0">
                <a:latin typeface="Calibri"/>
              </a:rPr>
              <a:t>e</a:t>
            </a:r>
            <a:r>
              <a:rPr lang="en-US" sz="1596" b="0" i="0" spc="-19" baseline="0" dirty="0">
                <a:latin typeface="Calibri"/>
              </a:rPr>
              <a:t>t</a:t>
            </a:r>
            <a:r>
              <a:rPr lang="en-US" sz="1596" b="0" i="0" spc="0" baseline="0" dirty="0">
                <a:latin typeface="Calibri"/>
              </a:rPr>
              <a:t>t. 121 (</a:t>
            </a:r>
            <a:r>
              <a:rPr lang="en-US" sz="1800" b="1" i="0" spc="0" baseline="0" dirty="0">
                <a:solidFill>
                  <a:srgbClr val="0000CC"/>
                </a:solidFill>
                <a:latin typeface="Calibri-Bold"/>
              </a:rPr>
              <a:t>2018</a:t>
            </a:r>
            <a:r>
              <a:rPr lang="en-US" sz="1596" b="0" i="0" spc="0" baseline="0" dirty="0">
                <a:latin typeface="Calibri"/>
              </a:rPr>
              <a:t>) 131103</a:t>
            </a:r>
          </a:p>
          <a:p>
            <a:pPr marL="0">
              <a:lnSpc>
                <a:spcPts val="1689"/>
              </a:lnSpc>
            </a:pPr>
            <a:r>
              <a:rPr lang="en-US" sz="1406" b="1" i="0" spc="-11" baseline="0" dirty="0">
                <a:solidFill>
                  <a:srgbClr val="0563C1"/>
                </a:solidFill>
                <a:latin typeface="Calibri-Bold"/>
                <a:hlinkClick r:id="rId2"/>
              </a:rPr>
              <a:t>h</a:t>
            </a:r>
            <a:r>
              <a:rPr lang="en-US" sz="1406" b="1" i="0" spc="0" baseline="0" dirty="0">
                <a:solidFill>
                  <a:srgbClr val="0563C1"/>
                </a:solidFill>
                <a:latin typeface="Calibri-Bold"/>
                <a:hlinkClick r:id="rId2"/>
              </a:rPr>
              <a:t>ttps://doi.org/10.1103/P</a:t>
            </a:r>
            <a:r>
              <a:rPr lang="en-US" sz="1406" b="1" i="0" spc="-28" baseline="0" dirty="0">
                <a:solidFill>
                  <a:srgbClr val="0563C1"/>
                </a:solidFill>
                <a:latin typeface="Calibri-Bold"/>
                <a:hlinkClick r:id="rId2"/>
              </a:rPr>
              <a:t>h</a:t>
            </a:r>
            <a:r>
              <a:rPr lang="en-US" sz="1406" b="1" i="0" spc="-18" baseline="0" dirty="0">
                <a:solidFill>
                  <a:srgbClr val="0563C1"/>
                </a:solidFill>
                <a:latin typeface="Calibri-Bold"/>
                <a:hlinkClick r:id="rId2"/>
              </a:rPr>
              <a:t>y</a:t>
            </a:r>
            <a:r>
              <a:rPr lang="en-US" sz="1406" b="1" i="0" spc="0" baseline="0" dirty="0">
                <a:solidFill>
                  <a:srgbClr val="0563C1"/>
                </a:solidFill>
                <a:latin typeface="Calibri-Bold"/>
                <a:hlinkClick r:id="rId2"/>
              </a:rPr>
              <a:t>s</a:t>
            </a:r>
            <a:r>
              <a:rPr lang="en-US" sz="1406" b="1" i="0" spc="-21" baseline="0" dirty="0">
                <a:solidFill>
                  <a:srgbClr val="0563C1"/>
                </a:solidFill>
                <a:latin typeface="Calibri-Bold"/>
                <a:hlinkClick r:id="rId2"/>
              </a:rPr>
              <a:t>R</a:t>
            </a:r>
            <a:r>
              <a:rPr lang="en-US" sz="1406" b="1" i="0" spc="-11" baseline="0" dirty="0">
                <a:solidFill>
                  <a:srgbClr val="0563C1"/>
                </a:solidFill>
                <a:latin typeface="Calibri-Bold"/>
                <a:hlinkClick r:id="rId2"/>
              </a:rPr>
              <a:t>e</a:t>
            </a:r>
            <a:r>
              <a:rPr lang="en-US" sz="1406" b="1" i="0" spc="0" baseline="0" dirty="0">
                <a:solidFill>
                  <a:srgbClr val="0563C1"/>
                </a:solidFill>
                <a:latin typeface="Calibri-Bold"/>
                <a:hlinkClick r:id="rId2"/>
              </a:rPr>
              <a:t>vL</a:t>
            </a:r>
            <a:r>
              <a:rPr lang="en-US" sz="1406" b="1" i="0" spc="-11" baseline="0" dirty="0">
                <a:solidFill>
                  <a:srgbClr val="0563C1"/>
                </a:solidFill>
                <a:latin typeface="Calibri-Bold"/>
                <a:hlinkClick r:id="rId2"/>
              </a:rPr>
              <a:t>e</a:t>
            </a:r>
            <a:r>
              <a:rPr lang="en-US" sz="1406" b="1" i="0" spc="0" baseline="0" dirty="0">
                <a:solidFill>
                  <a:srgbClr val="0563C1"/>
                </a:solidFill>
                <a:latin typeface="Calibri-Bold"/>
                <a:hlinkClick r:id="rId2"/>
              </a:rPr>
              <a:t>tt.121.131103</a:t>
            </a:r>
          </a:p>
        </p:txBody>
      </p:sp>
      <p:sp>
        <p:nvSpPr>
          <p:cNvPr id="1111" name="Rectangle 1111"/>
          <p:cNvSpPr/>
          <p:nvPr/>
        </p:nvSpPr>
        <p:spPr>
          <a:xfrm>
            <a:off x="5789421" y="92573"/>
            <a:ext cx="1675441" cy="914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6" b="1" i="0" spc="-44" baseline="0" dirty="0">
                <a:solidFill>
                  <a:srgbClr val="FF0000"/>
                </a:solidFill>
                <a:latin typeface="Calibri-Bold"/>
              </a:rPr>
              <a:t>F</a:t>
            </a:r>
            <a:r>
              <a:rPr lang="en-US" sz="3206" b="1" i="0" spc="0" baseline="0" dirty="0">
                <a:solidFill>
                  <a:srgbClr val="FF0000"/>
                </a:solidFill>
                <a:latin typeface="Calibri-Bold"/>
              </a:rPr>
              <a:t>ermi-L</a:t>
            </a:r>
            <a:r>
              <a:rPr lang="en-US" sz="3206" b="1" i="0" spc="-250" baseline="0" dirty="0">
                <a:solidFill>
                  <a:srgbClr val="FF0000"/>
                </a:solidFill>
                <a:latin typeface="Calibri-Bold"/>
              </a:rPr>
              <a:t>A</a:t>
            </a:r>
            <a:r>
              <a:rPr lang="en-US" sz="3206" b="1" i="0" spc="0" baseline="0" dirty="0">
                <a:solidFill>
                  <a:srgbClr val="FF0000"/>
                </a:solidFill>
                <a:latin typeface="Calibri-Bold"/>
              </a:rPr>
              <a:t>T</a:t>
            </a:r>
          </a:p>
          <a:p>
            <a:pPr marL="0">
              <a:lnSpc>
                <a:spcPts val="3356"/>
              </a:lnSpc>
            </a:pPr>
            <a:r>
              <a:rPr lang="en-US" sz="2795" b="1" i="0" spc="0" baseline="0" dirty="0">
                <a:latin typeface="Calibri-Bold"/>
              </a:rPr>
              <a:t>2008-2017</a:t>
            </a:r>
          </a:p>
        </p:txBody>
      </p:sp>
      <p:sp>
        <p:nvSpPr>
          <p:cNvPr id="1112" name="Rectangle 1112"/>
          <p:cNvSpPr/>
          <p:nvPr/>
        </p:nvSpPr>
        <p:spPr>
          <a:xfrm>
            <a:off x="6348984" y="1926326"/>
            <a:ext cx="5446898" cy="1220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76113" algn="l"/>
              </a:tabLst>
            </a:pPr>
            <a:r>
              <a:rPr lang="en-US" sz="8006" b="0" i="0" spc="0" baseline="0" dirty="0">
                <a:solidFill>
                  <a:srgbClr val="FF0000"/>
                </a:solidFill>
                <a:latin typeface="Calibri"/>
              </a:rPr>
              <a:t>?	?</a:t>
            </a:r>
          </a:p>
        </p:txBody>
      </p:sp>
      <p:sp>
        <p:nvSpPr>
          <p:cNvPr id="1113" name="Rectangle 1113"/>
          <p:cNvSpPr/>
          <p:nvPr/>
        </p:nvSpPr>
        <p:spPr>
          <a:xfrm>
            <a:off x="217931" y="1435483"/>
            <a:ext cx="5726861" cy="2146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Th</a:t>
            </a:r>
            <a:r>
              <a:rPr lang="en-US" sz="1802" b="0" i="0" spc="497" baseline="0" dirty="0">
                <a:solidFill>
                  <a:srgbClr val="231F20"/>
                </a:solidFill>
                <a:latin typeface="Times New Roman"/>
              </a:rPr>
              <a:t>e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observe</a:t>
            </a:r>
            <a:r>
              <a:rPr lang="en-US" sz="1802" b="0" i="0" spc="468" baseline="0" dirty="0">
                <a:solidFill>
                  <a:srgbClr val="231F20"/>
                </a:solidFill>
                <a:latin typeface="Times New Roman"/>
              </a:rPr>
              <a:t>d</a:t>
            </a:r>
            <a:r>
              <a:rPr lang="en-US" sz="1802" b="0" i="0" spc="-10" baseline="0" dirty="0">
                <a:solidFill>
                  <a:srgbClr val="231F20"/>
                </a:solidFill>
                <a:latin typeface="Times New Roman"/>
              </a:rPr>
              <a:t>m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ulti-Ge</a:t>
            </a:r>
            <a:r>
              <a:rPr lang="en-US" sz="1802" b="0" i="0" spc="449" baseline="0" dirty="0">
                <a:solidFill>
                  <a:srgbClr val="231F20"/>
                </a:solidFill>
                <a:latin typeface="Times New Roman"/>
              </a:rPr>
              <a:t>V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γ-ra</a:t>
            </a:r>
            <a:r>
              <a:rPr lang="en-US" sz="1802" b="0" i="0" spc="506" baseline="0" dirty="0">
                <a:solidFill>
                  <a:srgbClr val="231F20"/>
                </a:solidFill>
                <a:latin typeface="Times New Roman"/>
              </a:rPr>
              <a:t>y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e</a:t>
            </a:r>
            <a:r>
              <a:rPr lang="en-US" sz="1802" b="0" i="0" spc="-10" baseline="0" dirty="0">
                <a:solidFill>
                  <a:srgbClr val="231F20"/>
                </a:solidFill>
                <a:latin typeface="Times New Roman"/>
              </a:rPr>
              <a:t>m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issio</a:t>
            </a:r>
            <a:r>
              <a:rPr lang="en-US" sz="1802" b="0" i="0" spc="493" baseline="0" dirty="0">
                <a:solidFill>
                  <a:srgbClr val="231F20"/>
                </a:solidFill>
                <a:latin typeface="Times New Roman"/>
              </a:rPr>
              <a:t>n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fro</a:t>
            </a:r>
            <a:r>
              <a:rPr lang="en-US" sz="1802" b="0" i="0" spc="480" baseline="0" dirty="0">
                <a:solidFill>
                  <a:srgbClr val="231F20"/>
                </a:solidFill>
                <a:latin typeface="Times New Roman"/>
              </a:rPr>
              <a:t>m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th</a:t>
            </a:r>
            <a:r>
              <a:rPr lang="en-US" sz="1802" b="0" i="0" spc="497" baseline="0" dirty="0">
                <a:solidFill>
                  <a:srgbClr val="231F20"/>
                </a:solidFill>
                <a:latin typeface="Times New Roman"/>
              </a:rPr>
              <a:t>e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sola</a:t>
            </a:r>
            <a:r>
              <a:rPr lang="en-US" sz="1802" b="0" i="0" spc="495" baseline="0" dirty="0">
                <a:solidFill>
                  <a:srgbClr val="231F20"/>
                </a:solidFill>
                <a:latin typeface="Times New Roman"/>
              </a:rPr>
              <a:t>r</a:t>
            </a:r>
            <a:r>
              <a:rPr lang="en-US" sz="1802" b="0" i="0" spc="0" baseline="0" dirty="0">
                <a:solidFill>
                  <a:srgbClr val="231F20"/>
                </a:solidFill>
                <a:latin typeface="Times New Roman"/>
              </a:rPr>
              <a:t>disk—</a:t>
            </a:r>
          </a:p>
          <a:p>
            <a:pPr marL="0">
              <a:lnSpc>
                <a:spcPts val="2161"/>
              </a:lnSpc>
            </a:pP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source</a:t>
            </a:r>
            <a:r>
              <a:rPr lang="en-US" sz="1800" b="0" i="0" spc="928" baseline="0" dirty="0">
                <a:solidFill>
                  <a:srgbClr val="231F20"/>
                </a:solidFill>
                <a:latin typeface="Times New Roman"/>
              </a:rPr>
              <a:t>d</a:t>
            </a:r>
            <a:r>
              <a:rPr lang="en-US" sz="1800" b="0" i="0" spc="-12" baseline="0" dirty="0">
                <a:solidFill>
                  <a:srgbClr val="231F20"/>
                </a:solidFill>
                <a:latin typeface="Times New Roman"/>
              </a:rPr>
              <a:t>b</a:t>
            </a:r>
            <a:r>
              <a:rPr lang="en-US" sz="1800" b="0" i="0" spc="935" baseline="0" dirty="0">
                <a:solidFill>
                  <a:srgbClr val="231F20"/>
                </a:solidFill>
                <a:latin typeface="Times New Roman"/>
              </a:rPr>
              <a:t>y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hadroni</a:t>
            </a:r>
            <a:r>
              <a:rPr lang="en-US" sz="1800" b="0" i="0" spc="933" baseline="0" dirty="0">
                <a:solidFill>
                  <a:srgbClr val="231F20"/>
                </a:solidFill>
                <a:latin typeface="Times New Roman"/>
              </a:rPr>
              <a:t>c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cosmi</a:t>
            </a:r>
            <a:r>
              <a:rPr lang="en-US" sz="1800" b="0" i="0" spc="934" baseline="0" dirty="0">
                <a:solidFill>
                  <a:srgbClr val="231F20"/>
                </a:solidFill>
                <a:latin typeface="Times New Roman"/>
              </a:rPr>
              <a:t>c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ray</a:t>
            </a:r>
            <a:r>
              <a:rPr lang="en-US" sz="1800" b="0" i="0" spc="921" baseline="0" dirty="0">
                <a:solidFill>
                  <a:srgbClr val="231F20"/>
                </a:solidFill>
                <a:latin typeface="Times New Roman"/>
              </a:rPr>
              <a:t>s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interactin</a:t>
            </a:r>
            <a:r>
              <a:rPr lang="en-US" sz="1800" b="0" i="0" spc="919" baseline="0" dirty="0">
                <a:solidFill>
                  <a:srgbClr val="231F20"/>
                </a:solidFill>
                <a:latin typeface="Times New Roman"/>
              </a:rPr>
              <a:t>g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wit</a:t>
            </a:r>
            <a:r>
              <a:rPr lang="en-US" sz="1800" b="0" i="0" spc="927" baseline="0" dirty="0">
                <a:solidFill>
                  <a:srgbClr val="231F20"/>
                </a:solidFill>
                <a:latin typeface="Times New Roman"/>
              </a:rPr>
              <a:t>h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ga</a:t>
            </a:r>
            <a:r>
              <a:rPr lang="en-US" sz="1800" b="0" i="0" spc="919" baseline="0" dirty="0">
                <a:solidFill>
                  <a:srgbClr val="231F20"/>
                </a:solidFill>
                <a:latin typeface="Times New Roman"/>
              </a:rPr>
              <a:t>s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and</a:t>
            </a:r>
          </a:p>
          <a:p>
            <a:pPr marL="0">
              <a:lnSpc>
                <a:spcPts val="2748"/>
              </a:lnSpc>
            </a:pP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a</a:t>
            </a:r>
            <a:r>
              <a:rPr lang="en-US" sz="1800" b="0" i="0" spc="-30" baseline="0" dirty="0">
                <a:solidFill>
                  <a:srgbClr val="231F20"/>
                </a:solidFill>
                <a:latin typeface="Times New Roman"/>
              </a:rPr>
              <a:t>f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fecte</a:t>
            </a:r>
            <a:r>
              <a:rPr lang="en-US" sz="1800" b="0" i="0" spc="520" baseline="0" dirty="0">
                <a:solidFill>
                  <a:srgbClr val="231F20"/>
                </a:solidFill>
                <a:latin typeface="Times New Roman"/>
              </a:rPr>
              <a:t>d</a:t>
            </a:r>
            <a:r>
              <a:rPr lang="en-US" sz="1800" b="0" i="0" spc="-11" baseline="0" dirty="0">
                <a:solidFill>
                  <a:srgbClr val="231F20"/>
                </a:solidFill>
                <a:latin typeface="Times New Roman"/>
              </a:rPr>
              <a:t>b</a:t>
            </a:r>
            <a:r>
              <a:rPr lang="en-US" sz="1800" b="0" i="0" spc="539" baseline="0" dirty="0">
                <a:solidFill>
                  <a:srgbClr val="231F20"/>
                </a:solidFill>
                <a:latin typeface="Times New Roman"/>
              </a:rPr>
              <a:t>y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comple</a:t>
            </a:r>
            <a:r>
              <a:rPr lang="en-US" sz="1800" b="0" i="0" spc="532" baseline="0" dirty="0">
                <a:solidFill>
                  <a:srgbClr val="231F20"/>
                </a:solidFill>
                <a:latin typeface="Times New Roman"/>
              </a:rPr>
              <a:t>x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magneti</a:t>
            </a:r>
            <a:r>
              <a:rPr lang="en-US" sz="1800" b="0" i="0" spc="542" baseline="0" dirty="0">
                <a:solidFill>
                  <a:srgbClr val="231F20"/>
                </a:solidFill>
                <a:latin typeface="Times New Roman"/>
              </a:rPr>
              <a:t>c</a:t>
            </a:r>
            <a:r>
              <a:rPr lang="en-US" sz="1800" b="0" i="0" spc="0" baseline="0" dirty="0">
                <a:solidFill>
                  <a:srgbClr val="231F20"/>
                </a:solidFill>
                <a:latin typeface="Times New Roman"/>
              </a:rPr>
              <a:t>fields—i</a:t>
            </a:r>
            <a:r>
              <a:rPr lang="en-US" sz="1800" b="0" i="0" spc="523" baseline="0" dirty="0">
                <a:solidFill>
                  <a:srgbClr val="231F20"/>
                </a:solidFill>
                <a:latin typeface="Times New Roman"/>
              </a:rPr>
              <a:t>s</a:t>
            </a:r>
            <a:r>
              <a:rPr lang="en-US" sz="2304" b="1" i="0" spc="0" baseline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US" sz="2304" b="1" i="0" spc="768" baseline="0" dirty="0">
                <a:solidFill>
                  <a:srgbClr val="FF0000"/>
                </a:solidFill>
                <a:latin typeface="Times New Roman"/>
              </a:rPr>
              <a:t>t</a:t>
            </a:r>
            <a:r>
              <a:rPr lang="en-US" sz="2304" b="1" i="0" spc="0" baseline="0" dirty="0">
                <a:solidFill>
                  <a:srgbClr val="FF0000"/>
                </a:solidFill>
                <a:latin typeface="Times New Roman"/>
              </a:rPr>
              <a:t>understo</a:t>
            </a:r>
            <a:r>
              <a:rPr lang="en-US" sz="2304" b="1" i="0" spc="-11" baseline="0" dirty="0">
                <a:solidFill>
                  <a:srgbClr val="FF0000"/>
                </a:solidFill>
                <a:latin typeface="Times New Roman"/>
              </a:rPr>
              <a:t>o</a:t>
            </a:r>
            <a:r>
              <a:rPr lang="en-US" sz="2304" b="1" i="0" spc="0" baseline="0" dirty="0">
                <a:solidFill>
                  <a:srgbClr val="FF0000"/>
                </a:solidFill>
                <a:latin typeface="Times New Roman"/>
              </a:rPr>
              <a:t>d</a:t>
            </a:r>
          </a:p>
          <a:p>
            <a:pPr marL="0">
              <a:lnSpc>
                <a:spcPts val="2407"/>
              </a:lnSpc>
            </a:pPr>
            <a:r>
              <a:rPr lang="en-US" sz="1800" b="1" i="0" spc="0" baseline="0" dirty="0">
                <a:solidFill>
                  <a:srgbClr val="231F20"/>
                </a:solidFill>
                <a:latin typeface="Times New Roman"/>
              </a:rPr>
              <a:t>..</a:t>
            </a:r>
            <a:r>
              <a:rPr lang="en-US" sz="1800" b="1" i="0" spc="463" baseline="0" dirty="0">
                <a:solidFill>
                  <a:srgbClr val="231F20"/>
                </a:solidFill>
                <a:latin typeface="Times New Roman"/>
              </a:rPr>
              <a:t>.</a:t>
            </a:r>
            <a:r>
              <a:rPr lang="en-US" sz="2004" b="1" i="0" spc="0" baseline="0" dirty="0">
                <a:latin typeface="Times New Roman"/>
              </a:rPr>
              <a:t>Mos</a:t>
            </a:r>
            <a:r>
              <a:rPr lang="en-US" sz="2004" b="1" i="0" spc="553" baseline="0" dirty="0">
                <a:latin typeface="Times New Roman"/>
              </a:rPr>
              <a:t>t</a:t>
            </a:r>
            <a:r>
              <a:rPr lang="en-US" sz="2004" b="1" i="0" spc="-12" baseline="0" dirty="0">
                <a:latin typeface="Times New Roman"/>
              </a:rPr>
              <a:t>s</a:t>
            </a:r>
            <a:r>
              <a:rPr lang="en-US" sz="2004" b="1" i="0" spc="0" baseline="0" dirty="0">
                <a:latin typeface="Times New Roman"/>
              </a:rPr>
              <a:t>trik</a:t>
            </a:r>
            <a:r>
              <a:rPr lang="en-US" sz="2004" b="1" i="0" spc="-18" baseline="0" dirty="0">
                <a:latin typeface="Times New Roman"/>
              </a:rPr>
              <a:t>i</a:t>
            </a:r>
            <a:r>
              <a:rPr lang="en-US" sz="2004" b="1" i="0" spc="0" baseline="0" dirty="0">
                <a:latin typeface="Times New Roman"/>
              </a:rPr>
              <a:t>ng</a:t>
            </a:r>
            <a:r>
              <a:rPr lang="en-US" sz="2004" b="1" i="0" spc="-18" baseline="0" dirty="0">
                <a:latin typeface="Times New Roman"/>
              </a:rPr>
              <a:t>l</a:t>
            </a:r>
            <a:r>
              <a:rPr lang="en-US" sz="2004" b="1" i="0" spc="0" baseline="0" dirty="0">
                <a:latin typeface="Times New Roman"/>
              </a:rPr>
              <a:t>y</a:t>
            </a:r>
            <a:r>
              <a:rPr lang="en-US" sz="1800" b="0" i="0" spc="461" baseline="0" dirty="0">
                <a:latin typeface="Times New Roman"/>
              </a:rPr>
              <a:t>,</a:t>
            </a:r>
            <a:r>
              <a:rPr lang="en-US" sz="1800" b="0" i="0" spc="0" baseline="0" dirty="0">
                <a:latin typeface="Times New Roman"/>
              </a:rPr>
              <a:t>althoug</a:t>
            </a:r>
            <a:r>
              <a:rPr lang="en-US" sz="1800" b="0" i="0" spc="460" baseline="0" dirty="0">
                <a:latin typeface="Times New Roman"/>
              </a:rPr>
              <a:t>h</a:t>
            </a:r>
            <a:r>
              <a:rPr lang="en-US" sz="1800" b="0" i="0" spc="-16" baseline="0" dirty="0">
                <a:latin typeface="Times New Roman"/>
              </a:rPr>
              <a:t>s</a:t>
            </a:r>
            <a:r>
              <a:rPr lang="en-US" sz="1800" b="0" i="0" spc="0" baseline="0" dirty="0">
                <a:latin typeface="Times New Roman"/>
              </a:rPr>
              <a:t>i</a:t>
            </a:r>
            <a:r>
              <a:rPr lang="en-US" sz="1800" b="0" i="0" spc="471" baseline="0" dirty="0">
                <a:latin typeface="Times New Roman"/>
              </a:rPr>
              <a:t>x</a:t>
            </a:r>
            <a:r>
              <a:rPr lang="en-US" sz="1800" b="0" i="0" spc="464" baseline="0" dirty="0">
                <a:latin typeface="Times New Roman"/>
              </a:rPr>
              <a:t>γ</a:t>
            </a:r>
            <a:r>
              <a:rPr lang="en-US" sz="1800" b="0" i="0" spc="-10" baseline="0" dirty="0">
                <a:latin typeface="Times New Roman"/>
              </a:rPr>
              <a:t>r</a:t>
            </a:r>
            <a:r>
              <a:rPr lang="en-US" sz="1800" b="0" i="0" spc="0" baseline="0" dirty="0">
                <a:latin typeface="Times New Roman"/>
              </a:rPr>
              <a:t>ay</a:t>
            </a:r>
            <a:r>
              <a:rPr lang="en-US" sz="1800" b="0" i="0" spc="453" baseline="0" dirty="0">
                <a:latin typeface="Times New Roman"/>
              </a:rPr>
              <a:t>s</a:t>
            </a:r>
            <a:r>
              <a:rPr lang="en-US" sz="1800" b="0" i="0" spc="0" baseline="0" dirty="0">
                <a:latin typeface="Times New Roman"/>
              </a:rPr>
              <a:t>abov</a:t>
            </a:r>
            <a:r>
              <a:rPr lang="en-US" sz="1800" b="0" i="0" spc="460" baseline="0" dirty="0">
                <a:latin typeface="Times New Roman"/>
              </a:rPr>
              <a:t>e</a:t>
            </a:r>
            <a:r>
              <a:rPr lang="en-US" sz="1800" b="0" i="0" spc="-12" baseline="0" dirty="0">
                <a:latin typeface="Times New Roman"/>
              </a:rPr>
              <a:t>1</a:t>
            </a:r>
            <a:r>
              <a:rPr lang="en-US" sz="1800" b="0" i="0" spc="0" baseline="0" dirty="0">
                <a:latin typeface="Times New Roman"/>
              </a:rPr>
              <a:t>0</a:t>
            </a:r>
            <a:r>
              <a:rPr lang="en-US" sz="1800" b="0" i="0" spc="468" baseline="0" dirty="0">
                <a:latin typeface="Times New Roman"/>
              </a:rPr>
              <a:t>0</a:t>
            </a:r>
            <a:r>
              <a:rPr lang="en-US" sz="1800" b="0" i="0" spc="0" baseline="0" dirty="0">
                <a:latin typeface="Times New Roman"/>
              </a:rPr>
              <a:t>Ge</a:t>
            </a:r>
            <a:r>
              <a:rPr lang="en-US" sz="1800" b="0" i="0" spc="431" baseline="0" dirty="0">
                <a:latin typeface="Times New Roman"/>
              </a:rPr>
              <a:t>V</a:t>
            </a:r>
            <a:r>
              <a:rPr lang="en-US" sz="1800" b="0" i="0" spc="0" baseline="0" dirty="0">
                <a:latin typeface="Times New Roman"/>
              </a:rPr>
              <a:t>were</a:t>
            </a:r>
          </a:p>
          <a:p>
            <a:pPr marL="0">
              <a:lnSpc>
                <a:spcPts val="2164"/>
              </a:lnSpc>
            </a:pPr>
            <a:r>
              <a:rPr lang="en-US" sz="1802" b="0" i="0" spc="0" baseline="0" dirty="0">
                <a:latin typeface="Times New Roman"/>
              </a:rPr>
              <a:t>observe</a:t>
            </a:r>
            <a:r>
              <a:rPr lang="en-US" sz="1802" b="0" i="0" spc="951" baseline="0" dirty="0">
                <a:latin typeface="Times New Roman"/>
              </a:rPr>
              <a:t>d</a:t>
            </a:r>
            <a:r>
              <a:rPr lang="en-US" sz="1802" b="0" i="0" spc="0" baseline="0" dirty="0">
                <a:latin typeface="Times New Roman"/>
              </a:rPr>
              <a:t>durin</a:t>
            </a:r>
            <a:r>
              <a:rPr lang="en-US" sz="1802" b="0" i="0" spc="933" baseline="0" dirty="0">
                <a:latin typeface="Times New Roman"/>
              </a:rPr>
              <a:t>g</a:t>
            </a:r>
            <a:r>
              <a:rPr lang="en-US" sz="1802" b="0" i="0" spc="0" baseline="0" dirty="0">
                <a:latin typeface="Times New Roman"/>
              </a:rPr>
              <a:t>th</a:t>
            </a:r>
            <a:r>
              <a:rPr lang="en-US" sz="1802" b="0" i="0" spc="941" baseline="0" dirty="0">
                <a:latin typeface="Times New Roman"/>
              </a:rPr>
              <a:t>e</a:t>
            </a:r>
            <a:r>
              <a:rPr lang="en-US" sz="1802" b="0" i="0" spc="0" baseline="0" dirty="0">
                <a:latin typeface="Times New Roman"/>
              </a:rPr>
              <a:t>1.</a:t>
            </a:r>
            <a:r>
              <a:rPr lang="en-US" sz="1802" b="0" i="0" spc="922" baseline="0" dirty="0">
                <a:latin typeface="Times New Roman"/>
              </a:rPr>
              <a:t>4</a:t>
            </a:r>
            <a:r>
              <a:rPr lang="en-US" sz="1802" b="0" i="0" spc="0" baseline="0" dirty="0">
                <a:latin typeface="Times New Roman"/>
              </a:rPr>
              <a:t>y</a:t>
            </a:r>
            <a:r>
              <a:rPr lang="en-US" sz="1802" b="0" i="0" spc="947" baseline="0" dirty="0">
                <a:latin typeface="Times New Roman"/>
              </a:rPr>
              <a:t>r</a:t>
            </a:r>
            <a:r>
              <a:rPr lang="en-US" sz="1802" b="0" i="0" spc="0" baseline="0" dirty="0">
                <a:latin typeface="Times New Roman"/>
              </a:rPr>
              <a:t>o</a:t>
            </a:r>
            <a:r>
              <a:rPr lang="en-US" sz="1802" b="0" i="0" spc="924" baseline="0" dirty="0">
                <a:latin typeface="Times New Roman"/>
              </a:rPr>
              <a:t>f</a:t>
            </a:r>
            <a:r>
              <a:rPr lang="en-US" sz="1802" b="0" i="0" spc="0" baseline="0" dirty="0">
                <a:latin typeface="Times New Roman"/>
              </a:rPr>
              <a:t>sola</a:t>
            </a:r>
            <a:r>
              <a:rPr lang="en-US" sz="1802" b="0" i="0" spc="949" baseline="0" dirty="0">
                <a:latin typeface="Times New Roman"/>
              </a:rPr>
              <a:t>r</a:t>
            </a:r>
            <a:r>
              <a:rPr lang="en-US" sz="1802" b="0" i="0" spc="-10" baseline="0" dirty="0">
                <a:latin typeface="Times New Roman"/>
              </a:rPr>
              <a:t>m</a:t>
            </a:r>
            <a:r>
              <a:rPr lang="en-US" sz="1802" b="0" i="0" spc="0" baseline="0" dirty="0">
                <a:latin typeface="Times New Roman"/>
              </a:rPr>
              <a:t>inimu</a:t>
            </a:r>
            <a:r>
              <a:rPr lang="en-US" sz="1802" b="0" i="0" spc="-10" baseline="0" dirty="0">
                <a:latin typeface="Times New Roman"/>
              </a:rPr>
              <a:t>m</a:t>
            </a:r>
            <a:r>
              <a:rPr lang="en-US" sz="1802" b="0" i="0" spc="953" baseline="0" dirty="0">
                <a:latin typeface="Times New Roman"/>
              </a:rPr>
              <a:t>,</a:t>
            </a:r>
            <a:r>
              <a:rPr lang="en-US" sz="1802" b="0" i="0" spc="0" baseline="0" dirty="0">
                <a:latin typeface="Times New Roman"/>
              </a:rPr>
              <a:t>non</a:t>
            </a:r>
            <a:r>
              <a:rPr lang="en-US" sz="1802" b="0" i="0" spc="953" baseline="0" dirty="0">
                <a:latin typeface="Times New Roman"/>
              </a:rPr>
              <a:t>e</a:t>
            </a:r>
            <a:r>
              <a:rPr lang="en-US" sz="1802" b="0" i="0" spc="0" baseline="0" dirty="0">
                <a:latin typeface="Times New Roman"/>
              </a:rPr>
              <a:t>we</a:t>
            </a:r>
            <a:r>
              <a:rPr lang="en-US" sz="1802" b="0" i="0" spc="-14" baseline="0" dirty="0">
                <a:latin typeface="Times New Roman"/>
              </a:rPr>
              <a:t>r</a:t>
            </a:r>
            <a:r>
              <a:rPr lang="en-US" sz="1802" b="0" i="0" spc="0" baseline="0" dirty="0">
                <a:latin typeface="Times New Roman"/>
              </a:rPr>
              <a:t>e</a:t>
            </a:r>
          </a:p>
          <a:p>
            <a:pPr marL="0">
              <a:lnSpc>
                <a:spcPts val="2162"/>
              </a:lnSpc>
            </a:pPr>
            <a:r>
              <a:rPr lang="en-US" sz="1800" b="0" i="0" spc="0" baseline="0" dirty="0">
                <a:latin typeface="Times New Roman"/>
              </a:rPr>
              <a:t>observe</a:t>
            </a:r>
            <a:r>
              <a:rPr lang="en-US" sz="1800" b="0" i="0" spc="616" baseline="0" dirty="0">
                <a:latin typeface="Times New Roman"/>
              </a:rPr>
              <a:t>d</a:t>
            </a:r>
            <a:r>
              <a:rPr lang="en-US" sz="1800" b="0" i="0" spc="0" baseline="0" dirty="0">
                <a:latin typeface="Times New Roman"/>
              </a:rPr>
              <a:t>du</a:t>
            </a:r>
            <a:r>
              <a:rPr lang="en-US" sz="1800" b="0" i="0" spc="-10" baseline="0" dirty="0">
                <a:latin typeface="Times New Roman"/>
              </a:rPr>
              <a:t>r</a:t>
            </a:r>
            <a:r>
              <a:rPr lang="en-US" sz="1800" b="0" i="0" spc="0" baseline="0" dirty="0">
                <a:latin typeface="Times New Roman"/>
              </a:rPr>
              <a:t>in</a:t>
            </a:r>
            <a:r>
              <a:rPr lang="en-US" sz="1800" b="0" i="0" spc="602" baseline="0" dirty="0">
                <a:latin typeface="Times New Roman"/>
              </a:rPr>
              <a:t>g</a:t>
            </a:r>
            <a:r>
              <a:rPr lang="en-US" sz="1800" b="0" i="0" spc="0" baseline="0" dirty="0">
                <a:latin typeface="Times New Roman"/>
              </a:rPr>
              <a:t>th</a:t>
            </a:r>
            <a:r>
              <a:rPr lang="en-US" sz="1800" b="0" i="0" spc="608" baseline="0" dirty="0">
                <a:latin typeface="Times New Roman"/>
              </a:rPr>
              <a:t>e</a:t>
            </a:r>
            <a:r>
              <a:rPr lang="en-US" sz="1800" b="0" i="0" spc="-12" baseline="0" dirty="0">
                <a:latin typeface="Times New Roman"/>
              </a:rPr>
              <a:t>n</a:t>
            </a:r>
            <a:r>
              <a:rPr lang="en-US" sz="1800" b="0" i="0" spc="0" baseline="0" dirty="0">
                <a:latin typeface="Times New Roman"/>
              </a:rPr>
              <a:t>ex</a:t>
            </a:r>
            <a:r>
              <a:rPr lang="en-US" sz="1800" b="0" i="0" spc="608" baseline="0" dirty="0">
                <a:latin typeface="Times New Roman"/>
              </a:rPr>
              <a:t>t</a:t>
            </a:r>
            <a:r>
              <a:rPr lang="en-US" sz="1800" b="0" i="0" spc="0" baseline="0" dirty="0">
                <a:latin typeface="Times New Roman"/>
              </a:rPr>
              <a:t>7.</a:t>
            </a:r>
            <a:r>
              <a:rPr lang="en-US" sz="1800" b="0" i="0" spc="588" baseline="0" dirty="0">
                <a:latin typeface="Times New Roman"/>
              </a:rPr>
              <a:t>8</a:t>
            </a:r>
            <a:r>
              <a:rPr lang="en-US" sz="1800" b="0" i="0" spc="0" baseline="0" dirty="0">
                <a:latin typeface="Times New Roman"/>
              </a:rPr>
              <a:t>y</a:t>
            </a:r>
            <a:r>
              <a:rPr lang="en-US" sz="1800" b="0" i="0" spc="-106" baseline="0" dirty="0">
                <a:latin typeface="Times New Roman"/>
              </a:rPr>
              <a:t>r</a:t>
            </a:r>
            <a:r>
              <a:rPr lang="en-US" sz="1800" b="0" i="0" spc="605" baseline="0" dirty="0">
                <a:latin typeface="Times New Roman"/>
              </a:rPr>
              <a:t>.</a:t>
            </a:r>
            <a:r>
              <a:rPr lang="en-US" sz="1800" b="0" i="0" spc="0" baseline="0" dirty="0">
                <a:latin typeface="Times New Roman"/>
              </a:rPr>
              <a:t>Thes</a:t>
            </a:r>
            <a:r>
              <a:rPr lang="en-US" sz="1800" b="0" i="0" spc="602" baseline="0" dirty="0">
                <a:latin typeface="Times New Roman"/>
              </a:rPr>
              <a:t>e</a:t>
            </a:r>
            <a:r>
              <a:rPr lang="en-US" sz="1800" b="0" i="0" spc="-10" baseline="0" dirty="0">
                <a:latin typeface="Times New Roman"/>
              </a:rPr>
              <a:t>f</a:t>
            </a:r>
            <a:r>
              <a:rPr lang="en-US" sz="1800" b="0" i="0" spc="0" baseline="0" dirty="0">
                <a:latin typeface="Times New Roman"/>
              </a:rPr>
              <a:t>eatures</a:t>
            </a:r>
            <a:r>
              <a:rPr lang="en-US" sz="1800" b="0" i="0" spc="595" baseline="0" dirty="0">
                <a:latin typeface="Times New Roman"/>
              </a:rPr>
              <a:t>,</a:t>
            </a:r>
            <a:r>
              <a:rPr lang="en-US" sz="1800" b="0" i="0" spc="0" baseline="0" dirty="0">
                <a:latin typeface="Times New Roman"/>
              </a:rPr>
              <a:t>alon</a:t>
            </a:r>
            <a:r>
              <a:rPr lang="en-US" sz="1800" b="0" i="0" spc="615" baseline="0" dirty="0">
                <a:latin typeface="Times New Roman"/>
              </a:rPr>
              <a:t>g</a:t>
            </a:r>
            <a:r>
              <a:rPr lang="en-US" sz="1800" b="0" i="0" spc="0" baseline="0" dirty="0">
                <a:latin typeface="Times New Roman"/>
              </a:rPr>
              <a:t>w</a:t>
            </a:r>
            <a:r>
              <a:rPr lang="en-US" sz="1800" b="0" i="0" spc="-12" baseline="0" dirty="0">
                <a:latin typeface="Times New Roman"/>
              </a:rPr>
              <a:t>i</a:t>
            </a:r>
            <a:r>
              <a:rPr lang="en-US" sz="1800" b="0" i="0" spc="0" baseline="0" dirty="0">
                <a:latin typeface="Times New Roman"/>
              </a:rPr>
              <a:t>t</a:t>
            </a:r>
            <a:r>
              <a:rPr lang="en-US" sz="1800" b="0" i="0" spc="604" baseline="0" dirty="0">
                <a:latin typeface="Times New Roman"/>
              </a:rPr>
              <a:t>h</a:t>
            </a:r>
            <a:r>
              <a:rPr lang="en-US" sz="1800" b="0" i="0" spc="0" baseline="0" dirty="0">
                <a:latin typeface="Times New Roman"/>
              </a:rPr>
              <a:t>a</a:t>
            </a:r>
          </a:p>
          <a:p>
            <a:pPr marL="0">
              <a:lnSpc>
                <a:spcPts val="2865"/>
              </a:lnSpc>
            </a:pPr>
            <a:r>
              <a:rPr lang="en-US" sz="1800" b="0" i="0" spc="0" baseline="0" dirty="0">
                <a:latin typeface="Times New Roman"/>
              </a:rPr>
              <a:t>30–5</a:t>
            </a:r>
            <a:r>
              <a:rPr lang="en-US" sz="1800" b="0" i="0" spc="446" baseline="0" dirty="0">
                <a:latin typeface="Times New Roman"/>
              </a:rPr>
              <a:t>0</a:t>
            </a:r>
            <a:r>
              <a:rPr lang="en-US" sz="1800" b="0" i="0" spc="0" baseline="0" dirty="0">
                <a:latin typeface="Times New Roman"/>
              </a:rPr>
              <a:t>Ge</a:t>
            </a:r>
            <a:r>
              <a:rPr lang="en-US" sz="1800" b="0" i="0" spc="429" baseline="0" dirty="0">
                <a:latin typeface="Times New Roman"/>
              </a:rPr>
              <a:t>V</a:t>
            </a:r>
            <a:r>
              <a:rPr lang="en-US" sz="1800" b="0" i="0" spc="0" baseline="0" dirty="0">
                <a:latin typeface="Times New Roman"/>
              </a:rPr>
              <a:t>di</a:t>
            </a:r>
            <a:r>
              <a:rPr lang="en-US" sz="1800" b="0" i="0" spc="447" baseline="0" dirty="0">
                <a:latin typeface="Times New Roman"/>
              </a:rPr>
              <a:t>p</a:t>
            </a:r>
            <a:r>
              <a:rPr lang="en-US" sz="1800" b="0" i="0" spc="444" baseline="0" dirty="0">
                <a:latin typeface="Times New Roman"/>
              </a:rPr>
              <a:t>…</a:t>
            </a:r>
            <a:r>
              <a:rPr lang="en-US" sz="1800" b="0" i="0" spc="0" baseline="0" dirty="0">
                <a:latin typeface="Times New Roman"/>
              </a:rPr>
              <a:t>wer</a:t>
            </a:r>
            <a:r>
              <a:rPr lang="en-US" sz="1800" b="0" i="0" spc="906" baseline="0" dirty="0">
                <a:latin typeface="Times New Roman"/>
              </a:rPr>
              <a:t>e</a:t>
            </a:r>
            <a:r>
              <a:rPr lang="en-US" sz="2400" b="1" i="0" spc="0" baseline="0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en-US" sz="2400" b="1" i="0" spc="605" baseline="0" dirty="0">
                <a:solidFill>
                  <a:srgbClr val="FF0000"/>
                </a:solidFill>
                <a:latin typeface="Times New Roman"/>
              </a:rPr>
              <a:t>t</a:t>
            </a:r>
            <a:r>
              <a:rPr lang="en-US" sz="2400" b="1" i="0" spc="0" baseline="0" dirty="0">
                <a:solidFill>
                  <a:srgbClr val="FF0000"/>
                </a:solidFill>
                <a:latin typeface="Times New Roman"/>
              </a:rPr>
              <a:t>anticipate</a:t>
            </a:r>
            <a:r>
              <a:rPr lang="en-US" sz="2400" b="1" i="0" spc="580" baseline="0" dirty="0">
                <a:solidFill>
                  <a:srgbClr val="FF0000"/>
                </a:solidFill>
                <a:latin typeface="Times New Roman"/>
              </a:rPr>
              <a:t>d</a:t>
            </a:r>
            <a:r>
              <a:rPr lang="en-US" sz="2400" b="1" i="0" spc="0" baseline="0" dirty="0">
                <a:solidFill>
                  <a:srgbClr val="FF0000"/>
                </a:solidFill>
                <a:latin typeface="Times New Roman"/>
              </a:rPr>
              <a:t>b</a:t>
            </a:r>
            <a:r>
              <a:rPr lang="en-US" sz="2400" b="1" i="0" spc="611" baseline="0" dirty="0">
                <a:solidFill>
                  <a:srgbClr val="FF0000"/>
                </a:solidFill>
                <a:latin typeface="Times New Roman"/>
              </a:rPr>
              <a:t>y</a:t>
            </a:r>
            <a:r>
              <a:rPr lang="en-US" sz="2400" b="1" i="0" spc="0" baseline="0" dirty="0">
                <a:solidFill>
                  <a:srgbClr val="FF0000"/>
                </a:solidFill>
                <a:latin typeface="Times New Roman"/>
              </a:rPr>
              <a:t>theory</a:t>
            </a:r>
            <a:r>
              <a:rPr lang="en-US" sz="1800" b="0" i="0" spc="0" baseline="0" dirty="0">
                <a:latin typeface="Times New Roman"/>
              </a:rPr>
              <a:t>.</a:t>
            </a:r>
          </a:p>
        </p:txBody>
      </p:sp>
      <p:sp>
        <p:nvSpPr>
          <p:cNvPr id="1114" name="Rectangle 1114"/>
          <p:cNvSpPr/>
          <p:nvPr/>
        </p:nvSpPr>
        <p:spPr>
          <a:xfrm>
            <a:off x="217931" y="3693347"/>
            <a:ext cx="5726723" cy="5494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="1" i="0" spc="-152" baseline="0" dirty="0">
                <a:latin typeface="Times New Roman"/>
              </a:rPr>
              <a:t>T</a:t>
            </a:r>
            <a:r>
              <a:rPr lang="en-US" sz="1704" b="1" i="0" spc="744" baseline="0" dirty="0">
                <a:latin typeface="Times New Roman"/>
              </a:rPr>
              <a:t>o</a:t>
            </a:r>
            <a:r>
              <a:rPr lang="en-US" sz="1704" b="1" i="0" spc="0" baseline="0" dirty="0">
                <a:latin typeface="Times New Roman"/>
              </a:rPr>
              <a:t>und</a:t>
            </a:r>
            <a:r>
              <a:rPr lang="en-US" sz="1704" b="1" i="0" spc="-10" baseline="0" dirty="0">
                <a:latin typeface="Times New Roman"/>
              </a:rPr>
              <a:t>e</a:t>
            </a:r>
            <a:r>
              <a:rPr lang="en-US" sz="1704" b="1" i="0" spc="0" baseline="0" dirty="0">
                <a:latin typeface="Times New Roman"/>
              </a:rPr>
              <a:t>rstan</a:t>
            </a:r>
            <a:r>
              <a:rPr lang="en-US" sz="1704" b="1" i="0" spc="734" baseline="0" dirty="0">
                <a:latin typeface="Times New Roman"/>
              </a:rPr>
              <a:t>d</a:t>
            </a:r>
            <a:r>
              <a:rPr lang="en-US" sz="1704" b="1" i="0" spc="-15" baseline="0" dirty="0">
                <a:latin typeface="Times New Roman"/>
              </a:rPr>
              <a:t>t</a:t>
            </a:r>
            <a:r>
              <a:rPr lang="en-US" sz="1704" b="1" i="0" spc="0" baseline="0" dirty="0">
                <a:latin typeface="Times New Roman"/>
              </a:rPr>
              <a:t>h</a:t>
            </a:r>
            <a:r>
              <a:rPr lang="en-US" sz="1704" b="1" i="0" spc="743" baseline="0" dirty="0">
                <a:latin typeface="Times New Roman"/>
              </a:rPr>
              <a:t>e</a:t>
            </a:r>
            <a:r>
              <a:rPr lang="en-US" sz="1704" b="1" i="0" spc="0" baseline="0" dirty="0">
                <a:latin typeface="Times New Roman"/>
              </a:rPr>
              <a:t>und</a:t>
            </a:r>
            <a:r>
              <a:rPr lang="en-US" sz="1704" b="1" i="0" spc="-10" baseline="0" dirty="0">
                <a:latin typeface="Times New Roman"/>
              </a:rPr>
              <a:t>e</a:t>
            </a:r>
            <a:r>
              <a:rPr lang="en-US" sz="1704" b="1" i="0" spc="0" baseline="0" dirty="0">
                <a:latin typeface="Times New Roman"/>
              </a:rPr>
              <a:t>r</a:t>
            </a:r>
            <a:r>
              <a:rPr lang="en-US" sz="1704" b="1" i="0" spc="-18" baseline="0" dirty="0">
                <a:latin typeface="Times New Roman"/>
              </a:rPr>
              <a:t>l</a:t>
            </a:r>
            <a:r>
              <a:rPr lang="en-US" sz="1704" b="1" i="0" spc="0" baseline="0" dirty="0">
                <a:latin typeface="Times New Roman"/>
              </a:rPr>
              <a:t>yin</a:t>
            </a:r>
            <a:r>
              <a:rPr lang="en-US" sz="1704" b="1" i="0" spc="736" baseline="0" dirty="0">
                <a:latin typeface="Times New Roman"/>
              </a:rPr>
              <a:t>g</a:t>
            </a:r>
            <a:r>
              <a:rPr lang="en-US" sz="1704" b="1" i="0" spc="0" baseline="0" dirty="0">
                <a:latin typeface="Times New Roman"/>
              </a:rPr>
              <a:t>p</a:t>
            </a:r>
            <a:r>
              <a:rPr lang="en-US" sz="1704" b="1" i="0" spc="-10" baseline="0" dirty="0">
                <a:latin typeface="Times New Roman"/>
              </a:rPr>
              <a:t>h</a:t>
            </a:r>
            <a:r>
              <a:rPr lang="en-US" sz="1704" b="1" i="0" spc="0" baseline="0" dirty="0">
                <a:latin typeface="Times New Roman"/>
              </a:rPr>
              <a:t>ysics</a:t>
            </a:r>
            <a:r>
              <a:rPr lang="en-US" sz="1704" b="1" i="0" spc="723" baseline="0" dirty="0">
                <a:latin typeface="Times New Roman"/>
              </a:rPr>
              <a:t>,</a:t>
            </a:r>
            <a:r>
              <a:rPr lang="en-US" sz="1704" b="1" i="0" spc="0" baseline="0" dirty="0">
                <a:latin typeface="Times New Roman"/>
              </a:rPr>
              <a:t>F</a:t>
            </a:r>
            <a:r>
              <a:rPr lang="en-US" sz="1704" b="1" i="0" spc="-10" baseline="0" dirty="0">
                <a:latin typeface="Times New Roman"/>
              </a:rPr>
              <a:t>e</a:t>
            </a:r>
            <a:r>
              <a:rPr lang="en-US" sz="1704" b="1" i="0" spc="0" baseline="0" dirty="0">
                <a:latin typeface="Times New Roman"/>
              </a:rPr>
              <a:t>rmi-L</a:t>
            </a:r>
            <a:r>
              <a:rPr lang="en-US" sz="1704" b="1" i="0" spc="-114" baseline="0" dirty="0">
                <a:latin typeface="Times New Roman"/>
              </a:rPr>
              <a:t>A</a:t>
            </a:r>
            <a:r>
              <a:rPr lang="en-US" sz="1704" b="1" i="0" spc="687" baseline="0" dirty="0">
                <a:latin typeface="Times New Roman"/>
              </a:rPr>
              <a:t>T</a:t>
            </a:r>
            <a:r>
              <a:rPr lang="en-US" sz="1704" b="1" i="0" spc="0" baseline="0" dirty="0">
                <a:latin typeface="Times New Roman"/>
              </a:rPr>
              <a:t>+H</a:t>
            </a:r>
            <a:r>
              <a:rPr lang="en-US" sz="1704" b="1" i="0" spc="-184" baseline="0" dirty="0">
                <a:latin typeface="Times New Roman"/>
              </a:rPr>
              <a:t>A</a:t>
            </a:r>
            <a:r>
              <a:rPr lang="en-US" sz="1704" b="1" i="0" spc="-10" baseline="0" dirty="0">
                <a:latin typeface="Times New Roman"/>
              </a:rPr>
              <a:t>W</a:t>
            </a:r>
            <a:r>
              <a:rPr lang="en-US" sz="1704" b="1" i="0" spc="0" baseline="0" dirty="0">
                <a:latin typeface="Times New Roman"/>
              </a:rPr>
              <a:t>C</a:t>
            </a:r>
          </a:p>
          <a:p>
            <a:pPr marL="0">
              <a:lnSpc>
                <a:spcPts val="2062"/>
              </a:lnSpc>
            </a:pPr>
            <a:r>
              <a:rPr lang="en-US" sz="1706" b="1" i="0" spc="0" baseline="0" dirty="0">
                <a:latin typeface="TimesNewRomanPS-BoldMT"/>
              </a:rPr>
              <a:t>obs</a:t>
            </a:r>
            <a:r>
              <a:rPr lang="en-US" sz="1706" b="1" i="0" spc="-64" baseline="0" dirty="0">
                <a:latin typeface="TimesNewRomanPS-BoldMT"/>
              </a:rPr>
              <a:t>’</a:t>
            </a:r>
            <a:r>
              <a:rPr lang="en-US" sz="1706" b="1" i="0" spc="416" baseline="0" dirty="0">
                <a:latin typeface="TimesNewRomanPS-BoldMT"/>
              </a:rPr>
              <a:t>s</a:t>
            </a:r>
            <a:r>
              <a:rPr lang="en-US" sz="1706" b="1" i="0" spc="0" baseline="0" dirty="0">
                <a:latin typeface="Times New Roman"/>
              </a:rPr>
              <a:t>o</a:t>
            </a:r>
            <a:r>
              <a:rPr lang="en-US" sz="1706" b="1" i="0" spc="427" baseline="0" dirty="0">
                <a:latin typeface="Times New Roman"/>
              </a:rPr>
              <a:t>f</a:t>
            </a:r>
            <a:r>
              <a:rPr lang="en-US" sz="1706" b="1" i="0" spc="0" baseline="0" dirty="0">
                <a:latin typeface="Times New Roman"/>
              </a:rPr>
              <a:t>th</a:t>
            </a:r>
            <a:r>
              <a:rPr lang="en-US" sz="1706" b="1" i="0" spc="412" baseline="0" dirty="0">
                <a:latin typeface="Times New Roman"/>
              </a:rPr>
              <a:t>e</a:t>
            </a:r>
            <a:r>
              <a:rPr lang="en-US" sz="1706" b="1" i="0" spc="0" baseline="0" dirty="0">
                <a:latin typeface="Times New Roman"/>
              </a:rPr>
              <a:t>imminen</a:t>
            </a:r>
            <a:r>
              <a:rPr lang="en-US" sz="1706" b="1" i="0" spc="412" baseline="0" dirty="0">
                <a:latin typeface="Times New Roman"/>
              </a:rPr>
              <a:t>t</a:t>
            </a:r>
            <a:r>
              <a:rPr lang="en-US" sz="1706" b="1" i="0" spc="417" baseline="0" dirty="0">
                <a:latin typeface="TimesNewRomanPS-BoldMT"/>
              </a:rPr>
              <a:t>…</a:t>
            </a:r>
            <a:r>
              <a:rPr lang="en-US" sz="1706" b="1" i="0" spc="0" baseline="0" dirty="0">
                <a:latin typeface="Times New Roman"/>
              </a:rPr>
              <a:t>so</a:t>
            </a:r>
            <a:r>
              <a:rPr lang="en-US" sz="1706" b="1" i="0" spc="-11" baseline="0" dirty="0">
                <a:latin typeface="Times New Roman"/>
              </a:rPr>
              <a:t>l</a:t>
            </a:r>
            <a:r>
              <a:rPr lang="en-US" sz="1706" b="1" i="0" spc="0" baseline="0" dirty="0">
                <a:latin typeface="Times New Roman"/>
              </a:rPr>
              <a:t>a</a:t>
            </a:r>
            <a:r>
              <a:rPr lang="en-US" sz="1706" b="1" i="0" spc="396" baseline="0" dirty="0">
                <a:latin typeface="Times New Roman"/>
              </a:rPr>
              <a:t>r</a:t>
            </a:r>
            <a:r>
              <a:rPr lang="en-US" sz="1706" b="1" i="0" spc="0" baseline="0" dirty="0">
                <a:latin typeface="Times New Roman"/>
              </a:rPr>
              <a:t>Minimu</a:t>
            </a:r>
            <a:r>
              <a:rPr lang="en-US" sz="1706" b="1" i="0" spc="424" baseline="0" dirty="0">
                <a:latin typeface="Times New Roman"/>
              </a:rPr>
              <a:t>m</a:t>
            </a:r>
            <a:r>
              <a:rPr lang="en-US" sz="1706" b="1" i="0" spc="0" baseline="0" dirty="0">
                <a:latin typeface="Times New Roman"/>
              </a:rPr>
              <a:t>a</a:t>
            </a:r>
            <a:r>
              <a:rPr lang="en-US" sz="1706" b="1" i="0" spc="-39" baseline="0" dirty="0">
                <a:latin typeface="Times New Roman"/>
              </a:rPr>
              <a:t>r</a:t>
            </a:r>
            <a:r>
              <a:rPr lang="en-US" sz="1706" b="1" i="0" spc="418" baseline="0" dirty="0">
                <a:latin typeface="Times New Roman"/>
              </a:rPr>
              <a:t>e</a:t>
            </a:r>
            <a:r>
              <a:rPr lang="en-US" sz="1706" b="1" i="0" spc="0" baseline="0" dirty="0">
                <a:latin typeface="Times New Roman"/>
              </a:rPr>
              <a:t>crucia</a:t>
            </a:r>
            <a:r>
              <a:rPr lang="en-US" sz="1706" b="1" i="0" spc="376" baseline="0" dirty="0">
                <a:latin typeface="Times New Roman"/>
              </a:rPr>
              <a:t>l</a:t>
            </a:r>
            <a:r>
              <a:rPr lang="en-US" sz="1706" b="1" i="0" spc="0" baseline="0" dirty="0">
                <a:latin typeface="Calibri-Bold"/>
              </a:rPr>
              <a:t>.</a:t>
            </a:r>
          </a:p>
        </p:txBody>
      </p:sp>
      <p:sp>
        <p:nvSpPr>
          <p:cNvPr id="1115" name="Rectangle 1115"/>
          <p:cNvSpPr/>
          <p:nvPr/>
        </p:nvSpPr>
        <p:spPr>
          <a:xfrm>
            <a:off x="1095451" y="4997796"/>
            <a:ext cx="4854903" cy="366125"/>
          </a:xfrm>
          <a:custGeom>
            <a:avLst/>
            <a:gdLst>
              <a:gd name="connsiteX0" fmla="*/ 0 w 4854903"/>
              <a:gd name="connsiteY0" fmla="*/ 0 h 366125"/>
              <a:gd name="connsiteX1" fmla="*/ 442336 w 4854903"/>
              <a:gd name="connsiteY1" fmla="*/ 0 h 366125"/>
              <a:gd name="connsiteX2" fmla="*/ 933220 w 4854903"/>
              <a:gd name="connsiteY2" fmla="*/ 0 h 366125"/>
              <a:gd name="connsiteX3" fmla="*/ 1375556 w 4854903"/>
              <a:gd name="connsiteY3" fmla="*/ 0 h 366125"/>
              <a:gd name="connsiteX4" fmla="*/ 1963539 w 4854903"/>
              <a:gd name="connsiteY4" fmla="*/ 0 h 366125"/>
              <a:gd name="connsiteX5" fmla="*/ 2502972 w 4854903"/>
              <a:gd name="connsiteY5" fmla="*/ 0 h 366125"/>
              <a:gd name="connsiteX6" fmla="*/ 3042406 w 4854903"/>
              <a:gd name="connsiteY6" fmla="*/ 0 h 366125"/>
              <a:gd name="connsiteX7" fmla="*/ 3678938 w 4854903"/>
              <a:gd name="connsiteY7" fmla="*/ 0 h 366125"/>
              <a:gd name="connsiteX8" fmla="*/ 4266920 w 4854903"/>
              <a:gd name="connsiteY8" fmla="*/ 0 h 366125"/>
              <a:gd name="connsiteX9" fmla="*/ 4854903 w 4854903"/>
              <a:gd name="connsiteY9" fmla="*/ 0 h 366125"/>
              <a:gd name="connsiteX10" fmla="*/ 4854903 w 4854903"/>
              <a:gd name="connsiteY10" fmla="*/ 366125 h 366125"/>
              <a:gd name="connsiteX11" fmla="*/ 4461116 w 4854903"/>
              <a:gd name="connsiteY11" fmla="*/ 366125 h 366125"/>
              <a:gd name="connsiteX12" fmla="*/ 4018781 w 4854903"/>
              <a:gd name="connsiteY12" fmla="*/ 366125 h 366125"/>
              <a:gd name="connsiteX13" fmla="*/ 3430798 w 4854903"/>
              <a:gd name="connsiteY13" fmla="*/ 366125 h 366125"/>
              <a:gd name="connsiteX14" fmla="*/ 2794266 w 4854903"/>
              <a:gd name="connsiteY14" fmla="*/ 366125 h 366125"/>
              <a:gd name="connsiteX15" fmla="*/ 2303382 w 4854903"/>
              <a:gd name="connsiteY15" fmla="*/ 366125 h 366125"/>
              <a:gd name="connsiteX16" fmla="*/ 1666850 w 4854903"/>
              <a:gd name="connsiteY16" fmla="*/ 366125 h 366125"/>
              <a:gd name="connsiteX17" fmla="*/ 1224514 w 4854903"/>
              <a:gd name="connsiteY17" fmla="*/ 366125 h 366125"/>
              <a:gd name="connsiteX18" fmla="*/ 830728 w 4854903"/>
              <a:gd name="connsiteY18" fmla="*/ 366125 h 366125"/>
              <a:gd name="connsiteX19" fmla="*/ 0 w 4854903"/>
              <a:gd name="connsiteY19" fmla="*/ 366125 h 366125"/>
              <a:gd name="connsiteX20" fmla="*/ 0 w 4854903"/>
              <a:gd name="connsiteY20" fmla="*/ 0 h 36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4903" h="366125" fill="none" extrusionOk="0">
                <a:moveTo>
                  <a:pt x="0" y="0"/>
                </a:moveTo>
                <a:cubicBezTo>
                  <a:pt x="215768" y="-10140"/>
                  <a:pt x="255707" y="46301"/>
                  <a:pt x="442336" y="0"/>
                </a:cubicBezTo>
                <a:cubicBezTo>
                  <a:pt x="628965" y="-46301"/>
                  <a:pt x="711692" y="44020"/>
                  <a:pt x="933220" y="0"/>
                </a:cubicBezTo>
                <a:cubicBezTo>
                  <a:pt x="1154748" y="-44020"/>
                  <a:pt x="1251587" y="37979"/>
                  <a:pt x="1375556" y="0"/>
                </a:cubicBezTo>
                <a:cubicBezTo>
                  <a:pt x="1499525" y="-37979"/>
                  <a:pt x="1692242" y="46325"/>
                  <a:pt x="1963539" y="0"/>
                </a:cubicBezTo>
                <a:cubicBezTo>
                  <a:pt x="2234836" y="-46325"/>
                  <a:pt x="2339606" y="15547"/>
                  <a:pt x="2502972" y="0"/>
                </a:cubicBezTo>
                <a:cubicBezTo>
                  <a:pt x="2666338" y="-15547"/>
                  <a:pt x="2858162" y="27461"/>
                  <a:pt x="3042406" y="0"/>
                </a:cubicBezTo>
                <a:cubicBezTo>
                  <a:pt x="3226650" y="-27461"/>
                  <a:pt x="3423024" y="8894"/>
                  <a:pt x="3678938" y="0"/>
                </a:cubicBezTo>
                <a:cubicBezTo>
                  <a:pt x="3934852" y="-8894"/>
                  <a:pt x="4140879" y="387"/>
                  <a:pt x="4266920" y="0"/>
                </a:cubicBezTo>
                <a:cubicBezTo>
                  <a:pt x="4392961" y="-387"/>
                  <a:pt x="4615997" y="42667"/>
                  <a:pt x="4854903" y="0"/>
                </a:cubicBezTo>
                <a:cubicBezTo>
                  <a:pt x="4857821" y="150786"/>
                  <a:pt x="4813062" y="254844"/>
                  <a:pt x="4854903" y="366125"/>
                </a:cubicBezTo>
                <a:cubicBezTo>
                  <a:pt x="4689473" y="400127"/>
                  <a:pt x="4649317" y="360229"/>
                  <a:pt x="4461116" y="366125"/>
                </a:cubicBezTo>
                <a:cubicBezTo>
                  <a:pt x="4272915" y="372021"/>
                  <a:pt x="4235144" y="325665"/>
                  <a:pt x="4018781" y="366125"/>
                </a:cubicBezTo>
                <a:cubicBezTo>
                  <a:pt x="3802418" y="406585"/>
                  <a:pt x="3694223" y="309610"/>
                  <a:pt x="3430798" y="366125"/>
                </a:cubicBezTo>
                <a:cubicBezTo>
                  <a:pt x="3167373" y="422640"/>
                  <a:pt x="2992982" y="319159"/>
                  <a:pt x="2794266" y="366125"/>
                </a:cubicBezTo>
                <a:cubicBezTo>
                  <a:pt x="2595550" y="413091"/>
                  <a:pt x="2424969" y="352132"/>
                  <a:pt x="2303382" y="366125"/>
                </a:cubicBezTo>
                <a:cubicBezTo>
                  <a:pt x="2181795" y="380118"/>
                  <a:pt x="1841008" y="361158"/>
                  <a:pt x="1666850" y="366125"/>
                </a:cubicBezTo>
                <a:cubicBezTo>
                  <a:pt x="1492692" y="371092"/>
                  <a:pt x="1367346" y="361199"/>
                  <a:pt x="1224514" y="366125"/>
                </a:cubicBezTo>
                <a:cubicBezTo>
                  <a:pt x="1081682" y="371051"/>
                  <a:pt x="935597" y="334635"/>
                  <a:pt x="830728" y="366125"/>
                </a:cubicBezTo>
                <a:cubicBezTo>
                  <a:pt x="725859" y="397615"/>
                  <a:pt x="401634" y="313549"/>
                  <a:pt x="0" y="366125"/>
                </a:cubicBezTo>
                <a:cubicBezTo>
                  <a:pt x="-11010" y="292232"/>
                  <a:pt x="33733" y="155803"/>
                  <a:pt x="0" y="0"/>
                </a:cubicBezTo>
                <a:close/>
              </a:path>
              <a:path w="4854903" h="366125" stroke="0" extrusionOk="0">
                <a:moveTo>
                  <a:pt x="0" y="0"/>
                </a:moveTo>
                <a:cubicBezTo>
                  <a:pt x="205034" y="-29870"/>
                  <a:pt x="279886" y="13114"/>
                  <a:pt x="490885" y="0"/>
                </a:cubicBezTo>
                <a:cubicBezTo>
                  <a:pt x="701884" y="-13114"/>
                  <a:pt x="752862" y="18878"/>
                  <a:pt x="884671" y="0"/>
                </a:cubicBezTo>
                <a:cubicBezTo>
                  <a:pt x="1016480" y="-18878"/>
                  <a:pt x="1369128" y="4268"/>
                  <a:pt x="1521203" y="0"/>
                </a:cubicBezTo>
                <a:cubicBezTo>
                  <a:pt x="1673278" y="-4268"/>
                  <a:pt x="1895805" y="27791"/>
                  <a:pt x="2012088" y="0"/>
                </a:cubicBezTo>
                <a:cubicBezTo>
                  <a:pt x="2128372" y="-27791"/>
                  <a:pt x="2343953" y="32454"/>
                  <a:pt x="2502972" y="0"/>
                </a:cubicBezTo>
                <a:cubicBezTo>
                  <a:pt x="2661991" y="-32454"/>
                  <a:pt x="2977404" y="68139"/>
                  <a:pt x="3139504" y="0"/>
                </a:cubicBezTo>
                <a:cubicBezTo>
                  <a:pt x="3301604" y="-68139"/>
                  <a:pt x="3366276" y="45936"/>
                  <a:pt x="3581840" y="0"/>
                </a:cubicBezTo>
                <a:cubicBezTo>
                  <a:pt x="3797404" y="-45936"/>
                  <a:pt x="4042902" y="2976"/>
                  <a:pt x="4218371" y="0"/>
                </a:cubicBezTo>
                <a:cubicBezTo>
                  <a:pt x="4393840" y="-2976"/>
                  <a:pt x="4554609" y="53185"/>
                  <a:pt x="4854903" y="0"/>
                </a:cubicBezTo>
                <a:cubicBezTo>
                  <a:pt x="4865582" y="117117"/>
                  <a:pt x="4839330" y="212257"/>
                  <a:pt x="4854903" y="366125"/>
                </a:cubicBezTo>
                <a:cubicBezTo>
                  <a:pt x="4712670" y="415259"/>
                  <a:pt x="4562302" y="326974"/>
                  <a:pt x="4315469" y="366125"/>
                </a:cubicBezTo>
                <a:cubicBezTo>
                  <a:pt x="4068636" y="405276"/>
                  <a:pt x="3960729" y="311893"/>
                  <a:pt x="3824585" y="366125"/>
                </a:cubicBezTo>
                <a:cubicBezTo>
                  <a:pt x="3688441" y="420357"/>
                  <a:pt x="3483130" y="316993"/>
                  <a:pt x="3188053" y="366125"/>
                </a:cubicBezTo>
                <a:cubicBezTo>
                  <a:pt x="2892976" y="415257"/>
                  <a:pt x="2812692" y="335350"/>
                  <a:pt x="2551521" y="366125"/>
                </a:cubicBezTo>
                <a:cubicBezTo>
                  <a:pt x="2290350" y="396900"/>
                  <a:pt x="2260468" y="342620"/>
                  <a:pt x="2109186" y="366125"/>
                </a:cubicBezTo>
                <a:cubicBezTo>
                  <a:pt x="1957904" y="389630"/>
                  <a:pt x="1802802" y="305308"/>
                  <a:pt x="1569752" y="366125"/>
                </a:cubicBezTo>
                <a:cubicBezTo>
                  <a:pt x="1336702" y="426942"/>
                  <a:pt x="1138526" y="311668"/>
                  <a:pt x="933220" y="366125"/>
                </a:cubicBezTo>
                <a:cubicBezTo>
                  <a:pt x="727914" y="420582"/>
                  <a:pt x="418079" y="293982"/>
                  <a:pt x="0" y="366125"/>
                </a:cubicBezTo>
                <a:cubicBezTo>
                  <a:pt x="-992" y="187837"/>
                  <a:pt x="32404" y="97333"/>
                  <a:pt x="0" y="0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FF0000"/>
                </a:solidFill>
                <a:latin typeface="Calibri-Bold"/>
              </a:rPr>
              <a:t>&gt;&gt;</a:t>
            </a:r>
            <a:r>
              <a:rPr lang="en-US" sz="2402" b="1" i="0" spc="1086" baseline="0" dirty="0">
                <a:solidFill>
                  <a:srgbClr val="FF0000"/>
                </a:solidFill>
                <a:latin typeface="Calibri-Bold"/>
              </a:rPr>
              <a:t>&gt;</a:t>
            </a:r>
            <a:r>
              <a:rPr lang="en-US" sz="2402" b="1" i="0" spc="0" baseline="0" dirty="0">
                <a:latin typeface="Calibri-Bold"/>
              </a:rPr>
              <a:t>sea</a:t>
            </a:r>
            <a:r>
              <a:rPr lang="en-US" sz="2402" b="1" i="0" spc="-31" baseline="0" dirty="0">
                <a:latin typeface="Calibri-Bold"/>
              </a:rPr>
              <a:t>r</a:t>
            </a:r>
            <a:r>
              <a:rPr lang="en-US" sz="2402" b="1" i="0" spc="0" baseline="0" dirty="0">
                <a:latin typeface="Calibri-Bold"/>
              </a:rPr>
              <a:t>ch</a:t>
            </a:r>
            <a:r>
              <a:rPr lang="en-US" sz="2402" b="1" i="0" spc="-16" baseline="0" dirty="0">
                <a:latin typeface="Calibri-Bold"/>
              </a:rPr>
              <a:t> </a:t>
            </a:r>
            <a:r>
              <a:rPr lang="en-US" sz="2402" b="1" i="0" spc="-38" baseline="0" dirty="0">
                <a:latin typeface="Calibri-Bold"/>
              </a:rPr>
              <a:t>f</a:t>
            </a:r>
            <a:r>
              <a:rPr lang="en-US" sz="2402" b="1" i="0" spc="0" baseline="0" dirty="0">
                <a:latin typeface="Calibri-Bold"/>
              </a:rPr>
              <a:t>or plan</a:t>
            </a:r>
            <a:r>
              <a:rPr lang="en-US" sz="2402" b="1" i="0" spc="-14" baseline="0" dirty="0">
                <a:latin typeface="Calibri-Bold"/>
              </a:rPr>
              <a:t>e</a:t>
            </a:r>
            <a:r>
              <a:rPr lang="en-US" sz="2402" b="1" i="0" spc="-28" baseline="0" dirty="0">
                <a:latin typeface="Calibri-Bold"/>
              </a:rPr>
              <a:t>t</a:t>
            </a:r>
            <a:r>
              <a:rPr lang="en-US" sz="2402" b="1" i="0" spc="0" baseline="0" dirty="0">
                <a:latin typeface="Calibri-Bold"/>
              </a:rPr>
              <a:t>ary depen</a:t>
            </a:r>
            <a:r>
              <a:rPr lang="en-US" sz="2402" b="1" i="0" spc="-12" baseline="0" dirty="0">
                <a:latin typeface="Calibri-Bold"/>
              </a:rPr>
              <a:t>d</a:t>
            </a:r>
            <a:r>
              <a:rPr lang="en-US" sz="2402" b="1" i="0" spc="0" baseline="0" dirty="0">
                <a:latin typeface="Calibri-Bold"/>
              </a:rPr>
              <a:t>ence</a:t>
            </a:r>
            <a:r>
              <a:rPr lang="en-US" sz="2402" b="1" i="0" spc="0" baseline="0" dirty="0">
                <a:solidFill>
                  <a:srgbClr val="FF0000"/>
                </a:solidFill>
                <a:latin typeface="Calibri-Bold"/>
              </a:rPr>
              <a:t>!</a:t>
            </a:r>
          </a:p>
        </p:txBody>
      </p:sp>
      <p:sp>
        <p:nvSpPr>
          <p:cNvPr id="1116" name="Rectangle 1116"/>
          <p:cNvSpPr/>
          <p:nvPr/>
        </p:nvSpPr>
        <p:spPr>
          <a:xfrm>
            <a:off x="1027175" y="4628135"/>
            <a:ext cx="1255775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1" i="0" spc="0" baseline="0" dirty="0">
                <a:latin typeface="Calibri-Bold"/>
              </a:rPr>
              <a:t>O</a:t>
            </a:r>
            <a:r>
              <a:rPr lang="en-US" sz="2400" b="1" i="0" spc="0" baseline="0" dirty="0">
                <a:latin typeface="Calibri-Bold"/>
              </a:rPr>
              <a:t>ur </a:t>
            </a:r>
            <a:r>
              <a:rPr lang="en-US" sz="2400" b="1" i="0" spc="-31" baseline="0" dirty="0">
                <a:latin typeface="Calibri-Bold"/>
              </a:rPr>
              <a:t>w</a:t>
            </a:r>
            <a:r>
              <a:rPr lang="en-US" sz="2400" b="1" i="0" spc="0" baseline="0" dirty="0">
                <a:latin typeface="Calibri-Bold"/>
              </a:rPr>
              <a:t>ork:</a:t>
            </a:r>
          </a:p>
        </p:txBody>
      </p:sp>
      <p:sp>
        <p:nvSpPr>
          <p:cNvPr id="1117" name="Rectangle 1117"/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F2CA-394A-69F5-96DB-0C32D9656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8436" y="48054"/>
            <a:ext cx="1334418" cy="2209808"/>
          </a:xfrm>
          <a:custGeom>
            <a:avLst/>
            <a:gdLst>
              <a:gd name="connsiteX0" fmla="*/ 0 w 1334418"/>
              <a:gd name="connsiteY0" fmla="*/ 0 h 2209808"/>
              <a:gd name="connsiteX1" fmla="*/ 471494 w 1334418"/>
              <a:gd name="connsiteY1" fmla="*/ 0 h 2209808"/>
              <a:gd name="connsiteX2" fmla="*/ 929645 w 1334418"/>
              <a:gd name="connsiteY2" fmla="*/ 0 h 2209808"/>
              <a:gd name="connsiteX3" fmla="*/ 1334418 w 1334418"/>
              <a:gd name="connsiteY3" fmla="*/ 0 h 2209808"/>
              <a:gd name="connsiteX4" fmla="*/ 1334418 w 1334418"/>
              <a:gd name="connsiteY4" fmla="*/ 486158 h 2209808"/>
              <a:gd name="connsiteX5" fmla="*/ 1334418 w 1334418"/>
              <a:gd name="connsiteY5" fmla="*/ 1082806 h 2209808"/>
              <a:gd name="connsiteX6" fmla="*/ 1334418 w 1334418"/>
              <a:gd name="connsiteY6" fmla="*/ 1635258 h 2209808"/>
              <a:gd name="connsiteX7" fmla="*/ 1334418 w 1334418"/>
              <a:gd name="connsiteY7" fmla="*/ 2209808 h 2209808"/>
              <a:gd name="connsiteX8" fmla="*/ 889612 w 1334418"/>
              <a:gd name="connsiteY8" fmla="*/ 2209808 h 2209808"/>
              <a:gd name="connsiteX9" fmla="*/ 484839 w 1334418"/>
              <a:gd name="connsiteY9" fmla="*/ 2209808 h 2209808"/>
              <a:gd name="connsiteX10" fmla="*/ 0 w 1334418"/>
              <a:gd name="connsiteY10" fmla="*/ 2209808 h 2209808"/>
              <a:gd name="connsiteX11" fmla="*/ 0 w 1334418"/>
              <a:gd name="connsiteY11" fmla="*/ 1635258 h 2209808"/>
              <a:gd name="connsiteX12" fmla="*/ 0 w 1334418"/>
              <a:gd name="connsiteY12" fmla="*/ 1149100 h 2209808"/>
              <a:gd name="connsiteX13" fmla="*/ 0 w 1334418"/>
              <a:gd name="connsiteY13" fmla="*/ 618746 h 2209808"/>
              <a:gd name="connsiteX14" fmla="*/ 0 w 1334418"/>
              <a:gd name="connsiteY14" fmla="*/ 0 h 220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4418" h="2209808" fill="none" extrusionOk="0">
                <a:moveTo>
                  <a:pt x="0" y="0"/>
                </a:moveTo>
                <a:cubicBezTo>
                  <a:pt x="145811" y="-37412"/>
                  <a:pt x="345379" y="28810"/>
                  <a:pt x="471494" y="0"/>
                </a:cubicBezTo>
                <a:cubicBezTo>
                  <a:pt x="597609" y="-28810"/>
                  <a:pt x="708855" y="7732"/>
                  <a:pt x="929645" y="0"/>
                </a:cubicBezTo>
                <a:cubicBezTo>
                  <a:pt x="1150435" y="-7732"/>
                  <a:pt x="1165831" y="40755"/>
                  <a:pt x="1334418" y="0"/>
                </a:cubicBezTo>
                <a:cubicBezTo>
                  <a:pt x="1359415" y="111310"/>
                  <a:pt x="1326983" y="322173"/>
                  <a:pt x="1334418" y="486158"/>
                </a:cubicBezTo>
                <a:cubicBezTo>
                  <a:pt x="1341853" y="650143"/>
                  <a:pt x="1282720" y="788555"/>
                  <a:pt x="1334418" y="1082806"/>
                </a:cubicBezTo>
                <a:cubicBezTo>
                  <a:pt x="1386116" y="1377057"/>
                  <a:pt x="1294034" y="1426195"/>
                  <a:pt x="1334418" y="1635258"/>
                </a:cubicBezTo>
                <a:cubicBezTo>
                  <a:pt x="1374802" y="1844321"/>
                  <a:pt x="1321821" y="2061092"/>
                  <a:pt x="1334418" y="2209808"/>
                </a:cubicBezTo>
                <a:cubicBezTo>
                  <a:pt x="1192266" y="2250276"/>
                  <a:pt x="1025598" y="2191457"/>
                  <a:pt x="889612" y="2209808"/>
                </a:cubicBezTo>
                <a:cubicBezTo>
                  <a:pt x="753626" y="2228159"/>
                  <a:pt x="641982" y="2181086"/>
                  <a:pt x="484839" y="2209808"/>
                </a:cubicBezTo>
                <a:cubicBezTo>
                  <a:pt x="327696" y="2238530"/>
                  <a:pt x="104521" y="2206413"/>
                  <a:pt x="0" y="2209808"/>
                </a:cubicBezTo>
                <a:cubicBezTo>
                  <a:pt x="-15698" y="2053419"/>
                  <a:pt x="9478" y="1786610"/>
                  <a:pt x="0" y="1635258"/>
                </a:cubicBezTo>
                <a:cubicBezTo>
                  <a:pt x="-9478" y="1483906"/>
                  <a:pt x="23402" y="1377067"/>
                  <a:pt x="0" y="1149100"/>
                </a:cubicBezTo>
                <a:cubicBezTo>
                  <a:pt x="-23402" y="921133"/>
                  <a:pt x="45226" y="726841"/>
                  <a:pt x="0" y="618746"/>
                </a:cubicBezTo>
                <a:cubicBezTo>
                  <a:pt x="-45226" y="510651"/>
                  <a:pt x="48690" y="251173"/>
                  <a:pt x="0" y="0"/>
                </a:cubicBezTo>
                <a:close/>
              </a:path>
              <a:path w="1334418" h="2209808" stroke="0" extrusionOk="0">
                <a:moveTo>
                  <a:pt x="0" y="0"/>
                </a:moveTo>
                <a:cubicBezTo>
                  <a:pt x="166633" y="-44481"/>
                  <a:pt x="307864" y="24143"/>
                  <a:pt x="431462" y="0"/>
                </a:cubicBezTo>
                <a:cubicBezTo>
                  <a:pt x="555060" y="-24143"/>
                  <a:pt x="647580" y="5391"/>
                  <a:pt x="836235" y="0"/>
                </a:cubicBezTo>
                <a:cubicBezTo>
                  <a:pt x="1024890" y="-5391"/>
                  <a:pt x="1222855" y="2695"/>
                  <a:pt x="1334418" y="0"/>
                </a:cubicBezTo>
                <a:cubicBezTo>
                  <a:pt x="1336542" y="164806"/>
                  <a:pt x="1291417" y="369644"/>
                  <a:pt x="1334418" y="530354"/>
                </a:cubicBezTo>
                <a:cubicBezTo>
                  <a:pt x="1377419" y="691064"/>
                  <a:pt x="1314574" y="784611"/>
                  <a:pt x="1334418" y="1038610"/>
                </a:cubicBezTo>
                <a:cubicBezTo>
                  <a:pt x="1354262" y="1292609"/>
                  <a:pt x="1327248" y="1345630"/>
                  <a:pt x="1334418" y="1546866"/>
                </a:cubicBezTo>
                <a:cubicBezTo>
                  <a:pt x="1341588" y="1748102"/>
                  <a:pt x="1274558" y="1881789"/>
                  <a:pt x="1334418" y="2209808"/>
                </a:cubicBezTo>
                <a:cubicBezTo>
                  <a:pt x="1176943" y="2240281"/>
                  <a:pt x="1002435" y="2202655"/>
                  <a:pt x="889612" y="2209808"/>
                </a:cubicBezTo>
                <a:cubicBezTo>
                  <a:pt x="776789" y="2216961"/>
                  <a:pt x="623500" y="2196726"/>
                  <a:pt x="484839" y="2209808"/>
                </a:cubicBezTo>
                <a:cubicBezTo>
                  <a:pt x="346178" y="2222890"/>
                  <a:pt x="236599" y="2161355"/>
                  <a:pt x="0" y="2209808"/>
                </a:cubicBezTo>
                <a:cubicBezTo>
                  <a:pt x="-13528" y="2088540"/>
                  <a:pt x="52867" y="1821365"/>
                  <a:pt x="0" y="1657356"/>
                </a:cubicBezTo>
                <a:cubicBezTo>
                  <a:pt x="-52867" y="1493347"/>
                  <a:pt x="11157" y="1292584"/>
                  <a:pt x="0" y="1082806"/>
                </a:cubicBezTo>
                <a:cubicBezTo>
                  <a:pt x="-11157" y="873028"/>
                  <a:pt x="1020" y="706832"/>
                  <a:pt x="0" y="552452"/>
                </a:cubicBezTo>
                <a:cubicBezTo>
                  <a:pt x="-1020" y="398072"/>
                  <a:pt x="53531" y="162878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397007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71AEE7-45D7-4F18-B2C4-6A81583EDE15}"/>
              </a:ext>
            </a:extLst>
          </p:cNvPr>
          <p:cNvSpPr txBox="1"/>
          <p:nvPr/>
        </p:nvSpPr>
        <p:spPr>
          <a:xfrm>
            <a:off x="5985867" y="2172622"/>
            <a:ext cx="4782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https://arxiv.org/abs/2210.12948</a:t>
            </a:r>
            <a:r>
              <a:rPr lang="en-US" dirty="0"/>
              <a:t>       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2022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CF438-CA2B-3EA3-A0C4-B915DA85ED2D}"/>
              </a:ext>
            </a:extLst>
          </p:cNvPr>
          <p:cNvSpPr txBox="1"/>
          <p:nvPr/>
        </p:nvSpPr>
        <p:spPr>
          <a:xfrm>
            <a:off x="3538655" y="5389199"/>
            <a:ext cx="73769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https://iopscience.iop.org/article/10.3847/1538-4357/ac35d1</a:t>
            </a:r>
            <a:r>
              <a:rPr lang="en-US" dirty="0"/>
              <a:t>   </a:t>
            </a: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2022</a:t>
            </a: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</a:rPr>
              <a:t>   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AA240-EC4E-5C6E-CD98-10EAB7859B2B}"/>
              </a:ext>
            </a:extLst>
          </p:cNvPr>
          <p:cNvSpPr txBox="1"/>
          <p:nvPr/>
        </p:nvSpPr>
        <p:spPr>
          <a:xfrm>
            <a:off x="1632184" y="87573"/>
            <a:ext cx="8886753" cy="2246769"/>
          </a:xfrm>
          <a:custGeom>
            <a:avLst/>
            <a:gdLst>
              <a:gd name="connsiteX0" fmla="*/ 0 w 8886753"/>
              <a:gd name="connsiteY0" fmla="*/ 0 h 2246769"/>
              <a:gd name="connsiteX1" fmla="*/ 325848 w 8886753"/>
              <a:gd name="connsiteY1" fmla="*/ 0 h 2246769"/>
              <a:gd name="connsiteX2" fmla="*/ 651695 w 8886753"/>
              <a:gd name="connsiteY2" fmla="*/ 0 h 2246769"/>
              <a:gd name="connsiteX3" fmla="*/ 977543 w 8886753"/>
              <a:gd name="connsiteY3" fmla="*/ 0 h 2246769"/>
              <a:gd name="connsiteX4" fmla="*/ 1747728 w 8886753"/>
              <a:gd name="connsiteY4" fmla="*/ 0 h 2246769"/>
              <a:gd name="connsiteX5" fmla="*/ 2340178 w 8886753"/>
              <a:gd name="connsiteY5" fmla="*/ 0 h 2246769"/>
              <a:gd name="connsiteX6" fmla="*/ 2666026 w 8886753"/>
              <a:gd name="connsiteY6" fmla="*/ 0 h 2246769"/>
              <a:gd name="connsiteX7" fmla="*/ 3258476 w 8886753"/>
              <a:gd name="connsiteY7" fmla="*/ 0 h 2246769"/>
              <a:gd name="connsiteX8" fmla="*/ 4028661 w 8886753"/>
              <a:gd name="connsiteY8" fmla="*/ 0 h 2246769"/>
              <a:gd name="connsiteX9" fmla="*/ 4532244 w 8886753"/>
              <a:gd name="connsiteY9" fmla="*/ 0 h 2246769"/>
              <a:gd name="connsiteX10" fmla="*/ 5035827 w 8886753"/>
              <a:gd name="connsiteY10" fmla="*/ 0 h 2246769"/>
              <a:gd name="connsiteX11" fmla="*/ 5628277 w 8886753"/>
              <a:gd name="connsiteY11" fmla="*/ 0 h 2246769"/>
              <a:gd name="connsiteX12" fmla="*/ 6309595 w 8886753"/>
              <a:gd name="connsiteY12" fmla="*/ 0 h 2246769"/>
              <a:gd name="connsiteX13" fmla="*/ 6990912 w 8886753"/>
              <a:gd name="connsiteY13" fmla="*/ 0 h 2246769"/>
              <a:gd name="connsiteX14" fmla="*/ 7672230 w 8886753"/>
              <a:gd name="connsiteY14" fmla="*/ 0 h 2246769"/>
              <a:gd name="connsiteX15" fmla="*/ 8886753 w 8886753"/>
              <a:gd name="connsiteY15" fmla="*/ 0 h 2246769"/>
              <a:gd name="connsiteX16" fmla="*/ 8886753 w 8886753"/>
              <a:gd name="connsiteY16" fmla="*/ 561692 h 2246769"/>
              <a:gd name="connsiteX17" fmla="*/ 8886753 w 8886753"/>
              <a:gd name="connsiteY17" fmla="*/ 1123385 h 2246769"/>
              <a:gd name="connsiteX18" fmla="*/ 8886753 w 8886753"/>
              <a:gd name="connsiteY18" fmla="*/ 1707544 h 2246769"/>
              <a:gd name="connsiteX19" fmla="*/ 8886753 w 8886753"/>
              <a:gd name="connsiteY19" fmla="*/ 2246769 h 2246769"/>
              <a:gd name="connsiteX20" fmla="*/ 8205435 w 8886753"/>
              <a:gd name="connsiteY20" fmla="*/ 2246769 h 2246769"/>
              <a:gd name="connsiteX21" fmla="*/ 7701853 w 8886753"/>
              <a:gd name="connsiteY21" fmla="*/ 2246769 h 2246769"/>
              <a:gd name="connsiteX22" fmla="*/ 7198270 w 8886753"/>
              <a:gd name="connsiteY22" fmla="*/ 2246769 h 2246769"/>
              <a:gd name="connsiteX23" fmla="*/ 6694687 w 8886753"/>
              <a:gd name="connsiteY23" fmla="*/ 2246769 h 2246769"/>
              <a:gd name="connsiteX24" fmla="*/ 6191105 w 8886753"/>
              <a:gd name="connsiteY24" fmla="*/ 2246769 h 2246769"/>
              <a:gd name="connsiteX25" fmla="*/ 5509787 w 8886753"/>
              <a:gd name="connsiteY25" fmla="*/ 2246769 h 2246769"/>
              <a:gd name="connsiteX26" fmla="*/ 4917337 w 8886753"/>
              <a:gd name="connsiteY26" fmla="*/ 2246769 h 2246769"/>
              <a:gd name="connsiteX27" fmla="*/ 4591489 w 8886753"/>
              <a:gd name="connsiteY27" fmla="*/ 2246769 h 2246769"/>
              <a:gd name="connsiteX28" fmla="*/ 4087906 w 8886753"/>
              <a:gd name="connsiteY28" fmla="*/ 2246769 h 2246769"/>
              <a:gd name="connsiteX29" fmla="*/ 3406589 w 8886753"/>
              <a:gd name="connsiteY29" fmla="*/ 2246769 h 2246769"/>
              <a:gd name="connsiteX30" fmla="*/ 2991874 w 8886753"/>
              <a:gd name="connsiteY30" fmla="*/ 2246769 h 2246769"/>
              <a:gd name="connsiteX31" fmla="*/ 2221688 w 8886753"/>
              <a:gd name="connsiteY31" fmla="*/ 2246769 h 2246769"/>
              <a:gd name="connsiteX32" fmla="*/ 1451503 w 8886753"/>
              <a:gd name="connsiteY32" fmla="*/ 2246769 h 2246769"/>
              <a:gd name="connsiteX33" fmla="*/ 859053 w 8886753"/>
              <a:gd name="connsiteY33" fmla="*/ 2246769 h 2246769"/>
              <a:gd name="connsiteX34" fmla="*/ 0 w 8886753"/>
              <a:gd name="connsiteY34" fmla="*/ 2246769 h 2246769"/>
              <a:gd name="connsiteX35" fmla="*/ 0 w 8886753"/>
              <a:gd name="connsiteY35" fmla="*/ 1685077 h 2246769"/>
              <a:gd name="connsiteX36" fmla="*/ 0 w 8886753"/>
              <a:gd name="connsiteY36" fmla="*/ 1168320 h 2246769"/>
              <a:gd name="connsiteX37" fmla="*/ 0 w 8886753"/>
              <a:gd name="connsiteY37" fmla="*/ 651563 h 2246769"/>
              <a:gd name="connsiteX38" fmla="*/ 0 w 8886753"/>
              <a:gd name="connsiteY38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86753" h="2246769" fill="none" extrusionOk="0">
                <a:moveTo>
                  <a:pt x="0" y="0"/>
                </a:moveTo>
                <a:cubicBezTo>
                  <a:pt x="129129" y="-12113"/>
                  <a:pt x="226013" y="18677"/>
                  <a:pt x="325848" y="0"/>
                </a:cubicBezTo>
                <a:cubicBezTo>
                  <a:pt x="425683" y="-18677"/>
                  <a:pt x="493328" y="9647"/>
                  <a:pt x="651695" y="0"/>
                </a:cubicBezTo>
                <a:cubicBezTo>
                  <a:pt x="810062" y="-9647"/>
                  <a:pt x="860168" y="34997"/>
                  <a:pt x="977543" y="0"/>
                </a:cubicBezTo>
                <a:cubicBezTo>
                  <a:pt x="1094918" y="-34997"/>
                  <a:pt x="1556197" y="47369"/>
                  <a:pt x="1747728" y="0"/>
                </a:cubicBezTo>
                <a:cubicBezTo>
                  <a:pt x="1939259" y="-47369"/>
                  <a:pt x="2113090" y="19829"/>
                  <a:pt x="2340178" y="0"/>
                </a:cubicBezTo>
                <a:cubicBezTo>
                  <a:pt x="2567266" y="-19829"/>
                  <a:pt x="2593257" y="12210"/>
                  <a:pt x="2666026" y="0"/>
                </a:cubicBezTo>
                <a:cubicBezTo>
                  <a:pt x="2738795" y="-12210"/>
                  <a:pt x="3007200" y="37346"/>
                  <a:pt x="3258476" y="0"/>
                </a:cubicBezTo>
                <a:cubicBezTo>
                  <a:pt x="3509752" y="-37346"/>
                  <a:pt x="3667250" y="29158"/>
                  <a:pt x="4028661" y="0"/>
                </a:cubicBezTo>
                <a:cubicBezTo>
                  <a:pt x="4390072" y="-29158"/>
                  <a:pt x="4367832" y="37493"/>
                  <a:pt x="4532244" y="0"/>
                </a:cubicBezTo>
                <a:cubicBezTo>
                  <a:pt x="4696656" y="-37493"/>
                  <a:pt x="4819462" y="30233"/>
                  <a:pt x="5035827" y="0"/>
                </a:cubicBezTo>
                <a:cubicBezTo>
                  <a:pt x="5252192" y="-30233"/>
                  <a:pt x="5362195" y="13914"/>
                  <a:pt x="5628277" y="0"/>
                </a:cubicBezTo>
                <a:cubicBezTo>
                  <a:pt x="5894359" y="-13914"/>
                  <a:pt x="6045040" y="44251"/>
                  <a:pt x="6309595" y="0"/>
                </a:cubicBezTo>
                <a:cubicBezTo>
                  <a:pt x="6574150" y="-44251"/>
                  <a:pt x="6796192" y="23988"/>
                  <a:pt x="6990912" y="0"/>
                </a:cubicBezTo>
                <a:cubicBezTo>
                  <a:pt x="7185632" y="-23988"/>
                  <a:pt x="7525771" y="27521"/>
                  <a:pt x="7672230" y="0"/>
                </a:cubicBezTo>
                <a:cubicBezTo>
                  <a:pt x="7818689" y="-27521"/>
                  <a:pt x="8331730" y="143683"/>
                  <a:pt x="8886753" y="0"/>
                </a:cubicBezTo>
                <a:cubicBezTo>
                  <a:pt x="8912677" y="141213"/>
                  <a:pt x="8830772" y="298339"/>
                  <a:pt x="8886753" y="561692"/>
                </a:cubicBezTo>
                <a:cubicBezTo>
                  <a:pt x="8942734" y="825045"/>
                  <a:pt x="8875626" y="951231"/>
                  <a:pt x="8886753" y="1123385"/>
                </a:cubicBezTo>
                <a:cubicBezTo>
                  <a:pt x="8897880" y="1295539"/>
                  <a:pt x="8863319" y="1481666"/>
                  <a:pt x="8886753" y="1707544"/>
                </a:cubicBezTo>
                <a:cubicBezTo>
                  <a:pt x="8910187" y="1933422"/>
                  <a:pt x="8865120" y="2000540"/>
                  <a:pt x="8886753" y="2246769"/>
                </a:cubicBezTo>
                <a:cubicBezTo>
                  <a:pt x="8645363" y="2263782"/>
                  <a:pt x="8538445" y="2171776"/>
                  <a:pt x="8205435" y="2246769"/>
                </a:cubicBezTo>
                <a:cubicBezTo>
                  <a:pt x="7872425" y="2321762"/>
                  <a:pt x="7866369" y="2207149"/>
                  <a:pt x="7701853" y="2246769"/>
                </a:cubicBezTo>
                <a:cubicBezTo>
                  <a:pt x="7537337" y="2286389"/>
                  <a:pt x="7375463" y="2239348"/>
                  <a:pt x="7198270" y="2246769"/>
                </a:cubicBezTo>
                <a:cubicBezTo>
                  <a:pt x="7021077" y="2254190"/>
                  <a:pt x="6906298" y="2240826"/>
                  <a:pt x="6694687" y="2246769"/>
                </a:cubicBezTo>
                <a:cubicBezTo>
                  <a:pt x="6483076" y="2252712"/>
                  <a:pt x="6343468" y="2243474"/>
                  <a:pt x="6191105" y="2246769"/>
                </a:cubicBezTo>
                <a:cubicBezTo>
                  <a:pt x="6038742" y="2250064"/>
                  <a:pt x="5708039" y="2218231"/>
                  <a:pt x="5509787" y="2246769"/>
                </a:cubicBezTo>
                <a:cubicBezTo>
                  <a:pt x="5311535" y="2275307"/>
                  <a:pt x="5057204" y="2200471"/>
                  <a:pt x="4917337" y="2246769"/>
                </a:cubicBezTo>
                <a:cubicBezTo>
                  <a:pt x="4777470" y="2293067"/>
                  <a:pt x="4680568" y="2223954"/>
                  <a:pt x="4591489" y="2246769"/>
                </a:cubicBezTo>
                <a:cubicBezTo>
                  <a:pt x="4502410" y="2269584"/>
                  <a:pt x="4210931" y="2246514"/>
                  <a:pt x="4087906" y="2246769"/>
                </a:cubicBezTo>
                <a:cubicBezTo>
                  <a:pt x="3964881" y="2247024"/>
                  <a:pt x="3730940" y="2233412"/>
                  <a:pt x="3406589" y="2246769"/>
                </a:cubicBezTo>
                <a:cubicBezTo>
                  <a:pt x="3082238" y="2260126"/>
                  <a:pt x="3094050" y="2219908"/>
                  <a:pt x="2991874" y="2246769"/>
                </a:cubicBezTo>
                <a:cubicBezTo>
                  <a:pt x="2889699" y="2273630"/>
                  <a:pt x="2554092" y="2171986"/>
                  <a:pt x="2221688" y="2246769"/>
                </a:cubicBezTo>
                <a:cubicBezTo>
                  <a:pt x="1889284" y="2321552"/>
                  <a:pt x="1694949" y="2214304"/>
                  <a:pt x="1451503" y="2246769"/>
                </a:cubicBezTo>
                <a:cubicBezTo>
                  <a:pt x="1208057" y="2279234"/>
                  <a:pt x="1015529" y="2196748"/>
                  <a:pt x="859053" y="2246769"/>
                </a:cubicBezTo>
                <a:cubicBezTo>
                  <a:pt x="702577" y="2296790"/>
                  <a:pt x="407225" y="2227218"/>
                  <a:pt x="0" y="2246769"/>
                </a:cubicBezTo>
                <a:cubicBezTo>
                  <a:pt x="-48981" y="2014319"/>
                  <a:pt x="4526" y="1844613"/>
                  <a:pt x="0" y="1685077"/>
                </a:cubicBezTo>
                <a:cubicBezTo>
                  <a:pt x="-4526" y="1525541"/>
                  <a:pt x="46316" y="1347859"/>
                  <a:pt x="0" y="1168320"/>
                </a:cubicBezTo>
                <a:cubicBezTo>
                  <a:pt x="-46316" y="988781"/>
                  <a:pt x="25636" y="772335"/>
                  <a:pt x="0" y="651563"/>
                </a:cubicBezTo>
                <a:cubicBezTo>
                  <a:pt x="-25636" y="530791"/>
                  <a:pt x="4670" y="268558"/>
                  <a:pt x="0" y="0"/>
                </a:cubicBezTo>
                <a:close/>
              </a:path>
              <a:path w="8886753" h="2246769" stroke="0" extrusionOk="0">
                <a:moveTo>
                  <a:pt x="0" y="0"/>
                </a:moveTo>
                <a:cubicBezTo>
                  <a:pt x="113504" y="-33224"/>
                  <a:pt x="272763" y="38942"/>
                  <a:pt x="503583" y="0"/>
                </a:cubicBezTo>
                <a:cubicBezTo>
                  <a:pt x="734403" y="-38942"/>
                  <a:pt x="734810" y="31164"/>
                  <a:pt x="829430" y="0"/>
                </a:cubicBezTo>
                <a:cubicBezTo>
                  <a:pt x="924050" y="-31164"/>
                  <a:pt x="1409680" y="11340"/>
                  <a:pt x="1599616" y="0"/>
                </a:cubicBezTo>
                <a:cubicBezTo>
                  <a:pt x="1789552" y="-11340"/>
                  <a:pt x="1862981" y="54161"/>
                  <a:pt x="2103198" y="0"/>
                </a:cubicBezTo>
                <a:cubicBezTo>
                  <a:pt x="2343415" y="-54161"/>
                  <a:pt x="2459426" y="667"/>
                  <a:pt x="2606781" y="0"/>
                </a:cubicBezTo>
                <a:cubicBezTo>
                  <a:pt x="2754136" y="-667"/>
                  <a:pt x="3023373" y="82006"/>
                  <a:pt x="3376966" y="0"/>
                </a:cubicBezTo>
                <a:cubicBezTo>
                  <a:pt x="3730559" y="-82006"/>
                  <a:pt x="3667503" y="20675"/>
                  <a:pt x="3791681" y="0"/>
                </a:cubicBezTo>
                <a:cubicBezTo>
                  <a:pt x="3915859" y="-20675"/>
                  <a:pt x="4178577" y="32036"/>
                  <a:pt x="4561867" y="0"/>
                </a:cubicBezTo>
                <a:cubicBezTo>
                  <a:pt x="4945157" y="-32036"/>
                  <a:pt x="5087850" y="21255"/>
                  <a:pt x="5332052" y="0"/>
                </a:cubicBezTo>
                <a:cubicBezTo>
                  <a:pt x="5576254" y="-21255"/>
                  <a:pt x="5685769" y="8431"/>
                  <a:pt x="5924502" y="0"/>
                </a:cubicBezTo>
                <a:cubicBezTo>
                  <a:pt x="6163235" y="-8431"/>
                  <a:pt x="6484400" y="38315"/>
                  <a:pt x="6694687" y="0"/>
                </a:cubicBezTo>
                <a:cubicBezTo>
                  <a:pt x="6904974" y="-38315"/>
                  <a:pt x="7011131" y="50717"/>
                  <a:pt x="7198270" y="0"/>
                </a:cubicBezTo>
                <a:cubicBezTo>
                  <a:pt x="7385409" y="-50717"/>
                  <a:pt x="7581711" y="58014"/>
                  <a:pt x="7701853" y="0"/>
                </a:cubicBezTo>
                <a:cubicBezTo>
                  <a:pt x="7821995" y="-58014"/>
                  <a:pt x="8192352" y="81637"/>
                  <a:pt x="8383170" y="0"/>
                </a:cubicBezTo>
                <a:cubicBezTo>
                  <a:pt x="8573988" y="-81637"/>
                  <a:pt x="8665136" y="1516"/>
                  <a:pt x="8886753" y="0"/>
                </a:cubicBezTo>
                <a:cubicBezTo>
                  <a:pt x="8889012" y="226872"/>
                  <a:pt x="8846986" y="478163"/>
                  <a:pt x="8886753" y="606628"/>
                </a:cubicBezTo>
                <a:cubicBezTo>
                  <a:pt x="8926520" y="735093"/>
                  <a:pt x="8842456" y="1044486"/>
                  <a:pt x="8886753" y="1190788"/>
                </a:cubicBezTo>
                <a:cubicBezTo>
                  <a:pt x="8931050" y="1337090"/>
                  <a:pt x="8840280" y="1802932"/>
                  <a:pt x="8886753" y="2246769"/>
                </a:cubicBezTo>
                <a:cubicBezTo>
                  <a:pt x="8716092" y="2303192"/>
                  <a:pt x="8351710" y="2214024"/>
                  <a:pt x="8205435" y="2246769"/>
                </a:cubicBezTo>
                <a:cubicBezTo>
                  <a:pt x="8059160" y="2279514"/>
                  <a:pt x="7887226" y="2209081"/>
                  <a:pt x="7790720" y="2246769"/>
                </a:cubicBezTo>
                <a:cubicBezTo>
                  <a:pt x="7694215" y="2284457"/>
                  <a:pt x="7175516" y="2189274"/>
                  <a:pt x="7020535" y="2246769"/>
                </a:cubicBezTo>
                <a:cubicBezTo>
                  <a:pt x="6865555" y="2304264"/>
                  <a:pt x="6645638" y="2217616"/>
                  <a:pt x="6428085" y="2246769"/>
                </a:cubicBezTo>
                <a:cubicBezTo>
                  <a:pt x="6210532" y="2275922"/>
                  <a:pt x="6207479" y="2237206"/>
                  <a:pt x="6013370" y="2246769"/>
                </a:cubicBezTo>
                <a:cubicBezTo>
                  <a:pt x="5819261" y="2256332"/>
                  <a:pt x="5639717" y="2214679"/>
                  <a:pt x="5420919" y="2246769"/>
                </a:cubicBezTo>
                <a:cubicBezTo>
                  <a:pt x="5202121" y="2278859"/>
                  <a:pt x="5172259" y="2246382"/>
                  <a:pt x="5095072" y="2246769"/>
                </a:cubicBezTo>
                <a:cubicBezTo>
                  <a:pt x="5017885" y="2247156"/>
                  <a:pt x="4931484" y="2240083"/>
                  <a:pt x="4769224" y="2246769"/>
                </a:cubicBezTo>
                <a:cubicBezTo>
                  <a:pt x="4606964" y="2253455"/>
                  <a:pt x="4457040" y="2208821"/>
                  <a:pt x="4176774" y="2246769"/>
                </a:cubicBezTo>
                <a:cubicBezTo>
                  <a:pt x="3896508" y="2284717"/>
                  <a:pt x="3925676" y="2199034"/>
                  <a:pt x="3762059" y="2246769"/>
                </a:cubicBezTo>
                <a:cubicBezTo>
                  <a:pt x="3598442" y="2294504"/>
                  <a:pt x="3374844" y="2199569"/>
                  <a:pt x="3080741" y="2246769"/>
                </a:cubicBezTo>
                <a:cubicBezTo>
                  <a:pt x="2786638" y="2293969"/>
                  <a:pt x="2840254" y="2225332"/>
                  <a:pt x="2666026" y="2246769"/>
                </a:cubicBezTo>
                <a:cubicBezTo>
                  <a:pt x="2491798" y="2268206"/>
                  <a:pt x="2233705" y="2204913"/>
                  <a:pt x="1984708" y="2246769"/>
                </a:cubicBezTo>
                <a:cubicBezTo>
                  <a:pt x="1735711" y="2288625"/>
                  <a:pt x="1763755" y="2233802"/>
                  <a:pt x="1658861" y="2246769"/>
                </a:cubicBezTo>
                <a:cubicBezTo>
                  <a:pt x="1553967" y="2259736"/>
                  <a:pt x="1115374" y="2168681"/>
                  <a:pt x="977543" y="2246769"/>
                </a:cubicBezTo>
                <a:cubicBezTo>
                  <a:pt x="839712" y="2324857"/>
                  <a:pt x="698121" y="2207868"/>
                  <a:pt x="562828" y="2246769"/>
                </a:cubicBezTo>
                <a:cubicBezTo>
                  <a:pt x="427535" y="2285670"/>
                  <a:pt x="194203" y="2204419"/>
                  <a:pt x="0" y="2246769"/>
                </a:cubicBezTo>
                <a:cubicBezTo>
                  <a:pt x="-8672" y="2061614"/>
                  <a:pt x="17757" y="1958855"/>
                  <a:pt x="0" y="1730012"/>
                </a:cubicBezTo>
                <a:cubicBezTo>
                  <a:pt x="-17757" y="1501169"/>
                  <a:pt x="48815" y="1248765"/>
                  <a:pt x="0" y="1123385"/>
                </a:cubicBezTo>
                <a:cubicBezTo>
                  <a:pt x="-48815" y="998005"/>
                  <a:pt x="54742" y="732002"/>
                  <a:pt x="0" y="606628"/>
                </a:cubicBezTo>
                <a:cubicBezTo>
                  <a:pt x="-54742" y="481254"/>
                  <a:pt x="62019" y="1645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neutrinos from solar flares …</a:t>
            </a:r>
          </a:p>
          <a:p>
            <a:r>
              <a:rPr lang="en-GB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600" b="1" i="0" dirty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Super-</a:t>
            </a:r>
            <a:r>
              <a:rPr lang="en-GB" sz="3600" b="1" i="0" dirty="0" err="1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Kamiokande</a:t>
            </a:r>
            <a:endParaRPr lang="en-GB" sz="42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		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No significant solar-flare </a:t>
            </a:r>
            <a:r>
              <a:rPr lang="el-GR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 signal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		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   above background rate was observed</a:t>
            </a:r>
            <a:r>
              <a:rPr lang="en-GB" sz="3200" dirty="0">
                <a:highlight>
                  <a:srgbClr val="FFFF00"/>
                </a:highlight>
              </a:rPr>
              <a:t>.</a:t>
            </a:r>
            <a:endParaRPr lang="en-US" sz="32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47E6C-6948-6880-EE9E-048AE2013791}"/>
              </a:ext>
            </a:extLst>
          </p:cNvPr>
          <p:cNvSpPr txBox="1"/>
          <p:nvPr/>
        </p:nvSpPr>
        <p:spPr>
          <a:xfrm>
            <a:off x="1632184" y="3388651"/>
            <a:ext cx="8886753" cy="2000548"/>
          </a:xfrm>
          <a:custGeom>
            <a:avLst/>
            <a:gdLst>
              <a:gd name="connsiteX0" fmla="*/ 0 w 8886753"/>
              <a:gd name="connsiteY0" fmla="*/ 0 h 2000548"/>
              <a:gd name="connsiteX1" fmla="*/ 503583 w 8886753"/>
              <a:gd name="connsiteY1" fmla="*/ 0 h 2000548"/>
              <a:gd name="connsiteX2" fmla="*/ 1007165 w 8886753"/>
              <a:gd name="connsiteY2" fmla="*/ 0 h 2000548"/>
              <a:gd name="connsiteX3" fmla="*/ 1777351 w 8886753"/>
              <a:gd name="connsiteY3" fmla="*/ 0 h 2000548"/>
              <a:gd name="connsiteX4" fmla="*/ 2369801 w 8886753"/>
              <a:gd name="connsiteY4" fmla="*/ 0 h 2000548"/>
              <a:gd name="connsiteX5" fmla="*/ 3139986 w 8886753"/>
              <a:gd name="connsiteY5" fmla="*/ 0 h 2000548"/>
              <a:gd name="connsiteX6" fmla="*/ 3643569 w 8886753"/>
              <a:gd name="connsiteY6" fmla="*/ 0 h 2000548"/>
              <a:gd name="connsiteX7" fmla="*/ 3969416 w 8886753"/>
              <a:gd name="connsiteY7" fmla="*/ 0 h 2000548"/>
              <a:gd name="connsiteX8" fmla="*/ 4561867 w 8886753"/>
              <a:gd name="connsiteY8" fmla="*/ 0 h 2000548"/>
              <a:gd name="connsiteX9" fmla="*/ 4887714 w 8886753"/>
              <a:gd name="connsiteY9" fmla="*/ 0 h 2000548"/>
              <a:gd name="connsiteX10" fmla="*/ 5480164 w 8886753"/>
              <a:gd name="connsiteY10" fmla="*/ 0 h 2000548"/>
              <a:gd name="connsiteX11" fmla="*/ 6161482 w 8886753"/>
              <a:gd name="connsiteY11" fmla="*/ 0 h 2000548"/>
              <a:gd name="connsiteX12" fmla="*/ 6842800 w 8886753"/>
              <a:gd name="connsiteY12" fmla="*/ 0 h 2000548"/>
              <a:gd name="connsiteX13" fmla="*/ 7168647 w 8886753"/>
              <a:gd name="connsiteY13" fmla="*/ 0 h 2000548"/>
              <a:gd name="connsiteX14" fmla="*/ 7583363 w 8886753"/>
              <a:gd name="connsiteY14" fmla="*/ 0 h 2000548"/>
              <a:gd name="connsiteX15" fmla="*/ 7909210 w 8886753"/>
              <a:gd name="connsiteY15" fmla="*/ 0 h 2000548"/>
              <a:gd name="connsiteX16" fmla="*/ 8886753 w 8886753"/>
              <a:gd name="connsiteY16" fmla="*/ 0 h 2000548"/>
              <a:gd name="connsiteX17" fmla="*/ 8886753 w 8886753"/>
              <a:gd name="connsiteY17" fmla="*/ 500137 h 2000548"/>
              <a:gd name="connsiteX18" fmla="*/ 8886753 w 8886753"/>
              <a:gd name="connsiteY18" fmla="*/ 1020279 h 2000548"/>
              <a:gd name="connsiteX19" fmla="*/ 8886753 w 8886753"/>
              <a:gd name="connsiteY19" fmla="*/ 1480406 h 2000548"/>
              <a:gd name="connsiteX20" fmla="*/ 8886753 w 8886753"/>
              <a:gd name="connsiteY20" fmla="*/ 2000548 h 2000548"/>
              <a:gd name="connsiteX21" fmla="*/ 8383170 w 8886753"/>
              <a:gd name="connsiteY21" fmla="*/ 2000548 h 2000548"/>
              <a:gd name="connsiteX22" fmla="*/ 7701853 w 8886753"/>
              <a:gd name="connsiteY22" fmla="*/ 2000548 h 2000548"/>
              <a:gd name="connsiteX23" fmla="*/ 7198270 w 8886753"/>
              <a:gd name="connsiteY23" fmla="*/ 2000548 h 2000548"/>
              <a:gd name="connsiteX24" fmla="*/ 6694687 w 8886753"/>
              <a:gd name="connsiteY24" fmla="*/ 2000548 h 2000548"/>
              <a:gd name="connsiteX25" fmla="*/ 6102237 w 8886753"/>
              <a:gd name="connsiteY25" fmla="*/ 2000548 h 2000548"/>
              <a:gd name="connsiteX26" fmla="*/ 5776389 w 8886753"/>
              <a:gd name="connsiteY26" fmla="*/ 2000548 h 2000548"/>
              <a:gd name="connsiteX27" fmla="*/ 5006204 w 8886753"/>
              <a:gd name="connsiteY27" fmla="*/ 2000548 h 2000548"/>
              <a:gd name="connsiteX28" fmla="*/ 4591489 w 8886753"/>
              <a:gd name="connsiteY28" fmla="*/ 2000548 h 2000548"/>
              <a:gd name="connsiteX29" fmla="*/ 4176774 w 8886753"/>
              <a:gd name="connsiteY29" fmla="*/ 2000548 h 2000548"/>
              <a:gd name="connsiteX30" fmla="*/ 3406589 w 8886753"/>
              <a:gd name="connsiteY30" fmla="*/ 2000548 h 2000548"/>
              <a:gd name="connsiteX31" fmla="*/ 2636403 w 8886753"/>
              <a:gd name="connsiteY31" fmla="*/ 2000548 h 2000548"/>
              <a:gd name="connsiteX32" fmla="*/ 2132821 w 8886753"/>
              <a:gd name="connsiteY32" fmla="*/ 2000548 h 2000548"/>
              <a:gd name="connsiteX33" fmla="*/ 1451503 w 8886753"/>
              <a:gd name="connsiteY33" fmla="*/ 2000548 h 2000548"/>
              <a:gd name="connsiteX34" fmla="*/ 681318 w 8886753"/>
              <a:gd name="connsiteY34" fmla="*/ 2000548 h 2000548"/>
              <a:gd name="connsiteX35" fmla="*/ 0 w 8886753"/>
              <a:gd name="connsiteY35" fmla="*/ 2000548 h 2000548"/>
              <a:gd name="connsiteX36" fmla="*/ 0 w 8886753"/>
              <a:gd name="connsiteY36" fmla="*/ 1480406 h 2000548"/>
              <a:gd name="connsiteX37" fmla="*/ 0 w 8886753"/>
              <a:gd name="connsiteY37" fmla="*/ 1040285 h 2000548"/>
              <a:gd name="connsiteX38" fmla="*/ 0 w 8886753"/>
              <a:gd name="connsiteY38" fmla="*/ 600164 h 2000548"/>
              <a:gd name="connsiteX39" fmla="*/ 0 w 8886753"/>
              <a:gd name="connsiteY39" fmla="*/ 0 h 20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86753" h="2000548" fill="none" extrusionOk="0">
                <a:moveTo>
                  <a:pt x="0" y="0"/>
                </a:moveTo>
                <a:cubicBezTo>
                  <a:pt x="121763" y="-46557"/>
                  <a:pt x="287911" y="27376"/>
                  <a:pt x="503583" y="0"/>
                </a:cubicBezTo>
                <a:cubicBezTo>
                  <a:pt x="719255" y="-27376"/>
                  <a:pt x="763396" y="18469"/>
                  <a:pt x="1007165" y="0"/>
                </a:cubicBezTo>
                <a:cubicBezTo>
                  <a:pt x="1250934" y="-18469"/>
                  <a:pt x="1429434" y="68882"/>
                  <a:pt x="1777351" y="0"/>
                </a:cubicBezTo>
                <a:cubicBezTo>
                  <a:pt x="2125268" y="-68882"/>
                  <a:pt x="2093308" y="7113"/>
                  <a:pt x="2369801" y="0"/>
                </a:cubicBezTo>
                <a:cubicBezTo>
                  <a:pt x="2646294" y="-7113"/>
                  <a:pt x="2883822" y="64459"/>
                  <a:pt x="3139986" y="0"/>
                </a:cubicBezTo>
                <a:cubicBezTo>
                  <a:pt x="3396150" y="-64459"/>
                  <a:pt x="3521147" y="20110"/>
                  <a:pt x="3643569" y="0"/>
                </a:cubicBezTo>
                <a:cubicBezTo>
                  <a:pt x="3765991" y="-20110"/>
                  <a:pt x="3843060" y="6629"/>
                  <a:pt x="3969416" y="0"/>
                </a:cubicBezTo>
                <a:cubicBezTo>
                  <a:pt x="4095772" y="-6629"/>
                  <a:pt x="4317744" y="46161"/>
                  <a:pt x="4561867" y="0"/>
                </a:cubicBezTo>
                <a:cubicBezTo>
                  <a:pt x="4805990" y="-46161"/>
                  <a:pt x="4811740" y="22900"/>
                  <a:pt x="4887714" y="0"/>
                </a:cubicBezTo>
                <a:cubicBezTo>
                  <a:pt x="4963688" y="-22900"/>
                  <a:pt x="5203439" y="26768"/>
                  <a:pt x="5480164" y="0"/>
                </a:cubicBezTo>
                <a:cubicBezTo>
                  <a:pt x="5756889" y="-26768"/>
                  <a:pt x="5830240" y="62281"/>
                  <a:pt x="6161482" y="0"/>
                </a:cubicBezTo>
                <a:cubicBezTo>
                  <a:pt x="6492724" y="-62281"/>
                  <a:pt x="6560098" y="57144"/>
                  <a:pt x="6842800" y="0"/>
                </a:cubicBezTo>
                <a:cubicBezTo>
                  <a:pt x="7125502" y="-57144"/>
                  <a:pt x="7033682" y="36211"/>
                  <a:pt x="7168647" y="0"/>
                </a:cubicBezTo>
                <a:cubicBezTo>
                  <a:pt x="7303612" y="-36211"/>
                  <a:pt x="7380146" y="29122"/>
                  <a:pt x="7583363" y="0"/>
                </a:cubicBezTo>
                <a:cubicBezTo>
                  <a:pt x="7786580" y="-29122"/>
                  <a:pt x="7840596" y="28740"/>
                  <a:pt x="7909210" y="0"/>
                </a:cubicBezTo>
                <a:cubicBezTo>
                  <a:pt x="7977824" y="-28740"/>
                  <a:pt x="8577229" y="80324"/>
                  <a:pt x="8886753" y="0"/>
                </a:cubicBezTo>
                <a:cubicBezTo>
                  <a:pt x="8891710" y="191201"/>
                  <a:pt x="8843401" y="333302"/>
                  <a:pt x="8886753" y="500137"/>
                </a:cubicBezTo>
                <a:cubicBezTo>
                  <a:pt x="8930105" y="666972"/>
                  <a:pt x="8863957" y="779681"/>
                  <a:pt x="8886753" y="1020279"/>
                </a:cubicBezTo>
                <a:cubicBezTo>
                  <a:pt x="8909549" y="1260877"/>
                  <a:pt x="8847474" y="1361459"/>
                  <a:pt x="8886753" y="1480406"/>
                </a:cubicBezTo>
                <a:cubicBezTo>
                  <a:pt x="8926032" y="1599353"/>
                  <a:pt x="8847480" y="1868588"/>
                  <a:pt x="8886753" y="2000548"/>
                </a:cubicBezTo>
                <a:cubicBezTo>
                  <a:pt x="8664547" y="2004189"/>
                  <a:pt x="8588672" y="1946282"/>
                  <a:pt x="8383170" y="2000548"/>
                </a:cubicBezTo>
                <a:cubicBezTo>
                  <a:pt x="8177668" y="2054814"/>
                  <a:pt x="7844672" y="1934830"/>
                  <a:pt x="7701853" y="2000548"/>
                </a:cubicBezTo>
                <a:cubicBezTo>
                  <a:pt x="7559034" y="2066266"/>
                  <a:pt x="7379561" y="1986806"/>
                  <a:pt x="7198270" y="2000548"/>
                </a:cubicBezTo>
                <a:cubicBezTo>
                  <a:pt x="7016979" y="2014290"/>
                  <a:pt x="6827326" y="1941470"/>
                  <a:pt x="6694687" y="2000548"/>
                </a:cubicBezTo>
                <a:cubicBezTo>
                  <a:pt x="6562048" y="2059626"/>
                  <a:pt x="6350215" y="1984737"/>
                  <a:pt x="6102237" y="2000548"/>
                </a:cubicBezTo>
                <a:cubicBezTo>
                  <a:pt x="5854259" y="2016359"/>
                  <a:pt x="5918162" y="1973645"/>
                  <a:pt x="5776389" y="2000548"/>
                </a:cubicBezTo>
                <a:cubicBezTo>
                  <a:pt x="5634616" y="2027451"/>
                  <a:pt x="5351156" y="1956120"/>
                  <a:pt x="5006204" y="2000548"/>
                </a:cubicBezTo>
                <a:cubicBezTo>
                  <a:pt x="4661253" y="2044976"/>
                  <a:pt x="4741006" y="1984954"/>
                  <a:pt x="4591489" y="2000548"/>
                </a:cubicBezTo>
                <a:cubicBezTo>
                  <a:pt x="4441972" y="2016142"/>
                  <a:pt x="4349131" y="1978088"/>
                  <a:pt x="4176774" y="2000548"/>
                </a:cubicBezTo>
                <a:cubicBezTo>
                  <a:pt x="4004417" y="2023008"/>
                  <a:pt x="3739988" y="1941055"/>
                  <a:pt x="3406589" y="2000548"/>
                </a:cubicBezTo>
                <a:cubicBezTo>
                  <a:pt x="3073190" y="2060041"/>
                  <a:pt x="3000529" y="1961764"/>
                  <a:pt x="2636403" y="2000548"/>
                </a:cubicBezTo>
                <a:cubicBezTo>
                  <a:pt x="2272277" y="2039332"/>
                  <a:pt x="2383362" y="1991843"/>
                  <a:pt x="2132821" y="2000548"/>
                </a:cubicBezTo>
                <a:cubicBezTo>
                  <a:pt x="1882280" y="2009253"/>
                  <a:pt x="1616562" y="1997814"/>
                  <a:pt x="1451503" y="2000548"/>
                </a:cubicBezTo>
                <a:cubicBezTo>
                  <a:pt x="1286444" y="2003282"/>
                  <a:pt x="930020" y="1934951"/>
                  <a:pt x="681318" y="2000548"/>
                </a:cubicBezTo>
                <a:cubicBezTo>
                  <a:pt x="432616" y="2066145"/>
                  <a:pt x="252716" y="1964145"/>
                  <a:pt x="0" y="2000548"/>
                </a:cubicBezTo>
                <a:cubicBezTo>
                  <a:pt x="-35038" y="1772374"/>
                  <a:pt x="14356" y="1602721"/>
                  <a:pt x="0" y="1480406"/>
                </a:cubicBezTo>
                <a:cubicBezTo>
                  <a:pt x="-14356" y="1358091"/>
                  <a:pt x="42220" y="1153202"/>
                  <a:pt x="0" y="1040285"/>
                </a:cubicBezTo>
                <a:cubicBezTo>
                  <a:pt x="-42220" y="927368"/>
                  <a:pt x="19242" y="703411"/>
                  <a:pt x="0" y="600164"/>
                </a:cubicBezTo>
                <a:cubicBezTo>
                  <a:pt x="-19242" y="496917"/>
                  <a:pt x="53229" y="287398"/>
                  <a:pt x="0" y="0"/>
                </a:cubicBezTo>
                <a:close/>
              </a:path>
              <a:path w="8886753" h="2000548" stroke="0" extrusionOk="0">
                <a:moveTo>
                  <a:pt x="0" y="0"/>
                </a:moveTo>
                <a:cubicBezTo>
                  <a:pt x="133511" y="-2765"/>
                  <a:pt x="185304" y="12362"/>
                  <a:pt x="325848" y="0"/>
                </a:cubicBezTo>
                <a:cubicBezTo>
                  <a:pt x="466392" y="-12362"/>
                  <a:pt x="824225" y="71144"/>
                  <a:pt x="1007165" y="0"/>
                </a:cubicBezTo>
                <a:cubicBezTo>
                  <a:pt x="1190105" y="-71144"/>
                  <a:pt x="1530157" y="14750"/>
                  <a:pt x="1688483" y="0"/>
                </a:cubicBezTo>
                <a:cubicBezTo>
                  <a:pt x="1846809" y="-14750"/>
                  <a:pt x="1914109" y="16966"/>
                  <a:pt x="2014331" y="0"/>
                </a:cubicBezTo>
                <a:cubicBezTo>
                  <a:pt x="2114553" y="-16966"/>
                  <a:pt x="2602687" y="61429"/>
                  <a:pt x="2784516" y="0"/>
                </a:cubicBezTo>
                <a:cubicBezTo>
                  <a:pt x="2966346" y="-61429"/>
                  <a:pt x="3025807" y="28224"/>
                  <a:pt x="3110364" y="0"/>
                </a:cubicBezTo>
                <a:cubicBezTo>
                  <a:pt x="3194921" y="-28224"/>
                  <a:pt x="3642605" y="76545"/>
                  <a:pt x="3880549" y="0"/>
                </a:cubicBezTo>
                <a:cubicBezTo>
                  <a:pt x="4118494" y="-76545"/>
                  <a:pt x="4127457" y="42669"/>
                  <a:pt x="4295264" y="0"/>
                </a:cubicBezTo>
                <a:cubicBezTo>
                  <a:pt x="4463071" y="-42669"/>
                  <a:pt x="4846537" y="3528"/>
                  <a:pt x="5065449" y="0"/>
                </a:cubicBezTo>
                <a:cubicBezTo>
                  <a:pt x="5284361" y="-3528"/>
                  <a:pt x="5334395" y="11860"/>
                  <a:pt x="5480164" y="0"/>
                </a:cubicBezTo>
                <a:cubicBezTo>
                  <a:pt x="5625934" y="-11860"/>
                  <a:pt x="5766970" y="13503"/>
                  <a:pt x="5894879" y="0"/>
                </a:cubicBezTo>
                <a:cubicBezTo>
                  <a:pt x="6022788" y="-13503"/>
                  <a:pt x="6504030" y="59886"/>
                  <a:pt x="6665065" y="0"/>
                </a:cubicBezTo>
                <a:cubicBezTo>
                  <a:pt x="6826100" y="-59886"/>
                  <a:pt x="7124473" y="76823"/>
                  <a:pt x="7435250" y="0"/>
                </a:cubicBezTo>
                <a:cubicBezTo>
                  <a:pt x="7746027" y="-76823"/>
                  <a:pt x="7808434" y="64968"/>
                  <a:pt x="8116568" y="0"/>
                </a:cubicBezTo>
                <a:cubicBezTo>
                  <a:pt x="8424702" y="-64968"/>
                  <a:pt x="8670102" y="51438"/>
                  <a:pt x="8886753" y="0"/>
                </a:cubicBezTo>
                <a:cubicBezTo>
                  <a:pt x="8927840" y="222516"/>
                  <a:pt x="8873405" y="354675"/>
                  <a:pt x="8886753" y="500137"/>
                </a:cubicBezTo>
                <a:cubicBezTo>
                  <a:pt x="8900101" y="645599"/>
                  <a:pt x="8869267" y="796004"/>
                  <a:pt x="8886753" y="980269"/>
                </a:cubicBezTo>
                <a:cubicBezTo>
                  <a:pt x="8904239" y="1164534"/>
                  <a:pt x="8844548" y="1268618"/>
                  <a:pt x="8886753" y="1440395"/>
                </a:cubicBezTo>
                <a:cubicBezTo>
                  <a:pt x="8928958" y="1612172"/>
                  <a:pt x="8823040" y="1847749"/>
                  <a:pt x="8886753" y="2000548"/>
                </a:cubicBezTo>
                <a:cubicBezTo>
                  <a:pt x="8659781" y="2025383"/>
                  <a:pt x="8535955" y="1987533"/>
                  <a:pt x="8294303" y="2000548"/>
                </a:cubicBezTo>
                <a:cubicBezTo>
                  <a:pt x="8052651" y="2013563"/>
                  <a:pt x="7814726" y="1924452"/>
                  <a:pt x="7524118" y="2000548"/>
                </a:cubicBezTo>
                <a:cubicBezTo>
                  <a:pt x="7233510" y="2076644"/>
                  <a:pt x="7333918" y="1967722"/>
                  <a:pt x="7198270" y="2000548"/>
                </a:cubicBezTo>
                <a:cubicBezTo>
                  <a:pt x="7062622" y="2033374"/>
                  <a:pt x="6689224" y="1992676"/>
                  <a:pt x="6428085" y="2000548"/>
                </a:cubicBezTo>
                <a:cubicBezTo>
                  <a:pt x="6166947" y="2008420"/>
                  <a:pt x="6195865" y="1990288"/>
                  <a:pt x="6013370" y="2000548"/>
                </a:cubicBezTo>
                <a:cubicBezTo>
                  <a:pt x="5830876" y="2010808"/>
                  <a:pt x="5695109" y="1966080"/>
                  <a:pt x="5420919" y="2000548"/>
                </a:cubicBezTo>
                <a:cubicBezTo>
                  <a:pt x="5146729" y="2035016"/>
                  <a:pt x="5127078" y="1994502"/>
                  <a:pt x="4917337" y="2000548"/>
                </a:cubicBezTo>
                <a:cubicBezTo>
                  <a:pt x="4707596" y="2006594"/>
                  <a:pt x="4610598" y="1989638"/>
                  <a:pt x="4502622" y="2000548"/>
                </a:cubicBezTo>
                <a:cubicBezTo>
                  <a:pt x="4394647" y="2011458"/>
                  <a:pt x="3890608" y="1937391"/>
                  <a:pt x="3732436" y="2000548"/>
                </a:cubicBezTo>
                <a:cubicBezTo>
                  <a:pt x="3574264" y="2063705"/>
                  <a:pt x="3280258" y="1940329"/>
                  <a:pt x="3051119" y="2000548"/>
                </a:cubicBezTo>
                <a:cubicBezTo>
                  <a:pt x="2821980" y="2060767"/>
                  <a:pt x="2705681" y="1955307"/>
                  <a:pt x="2547536" y="2000548"/>
                </a:cubicBezTo>
                <a:cubicBezTo>
                  <a:pt x="2389391" y="2045789"/>
                  <a:pt x="2124148" y="1975601"/>
                  <a:pt x="1955086" y="2000548"/>
                </a:cubicBezTo>
                <a:cubicBezTo>
                  <a:pt x="1786024" y="2025495"/>
                  <a:pt x="1673815" y="1966405"/>
                  <a:pt x="1540371" y="2000548"/>
                </a:cubicBezTo>
                <a:cubicBezTo>
                  <a:pt x="1406927" y="2034691"/>
                  <a:pt x="1309990" y="1951543"/>
                  <a:pt x="1125655" y="2000548"/>
                </a:cubicBezTo>
                <a:cubicBezTo>
                  <a:pt x="941320" y="2049553"/>
                  <a:pt x="877123" y="1969641"/>
                  <a:pt x="799808" y="2000548"/>
                </a:cubicBezTo>
                <a:cubicBezTo>
                  <a:pt x="722493" y="2031455"/>
                  <a:pt x="301300" y="1987702"/>
                  <a:pt x="0" y="2000548"/>
                </a:cubicBezTo>
                <a:cubicBezTo>
                  <a:pt x="-24727" y="1855697"/>
                  <a:pt x="38078" y="1697744"/>
                  <a:pt x="0" y="1560427"/>
                </a:cubicBezTo>
                <a:cubicBezTo>
                  <a:pt x="-38078" y="1423110"/>
                  <a:pt x="8618" y="1150082"/>
                  <a:pt x="0" y="1040285"/>
                </a:cubicBezTo>
                <a:cubicBezTo>
                  <a:pt x="-8618" y="930488"/>
                  <a:pt x="27406" y="640470"/>
                  <a:pt x="0" y="520142"/>
                </a:cubicBezTo>
                <a:cubicBezTo>
                  <a:pt x="-27406" y="399814"/>
                  <a:pt x="39280" y="23601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Solar Flare Neutrinos </a:t>
            </a:r>
          </a:p>
          <a:p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6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KamLAND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GB" sz="2800" dirty="0">
                <a:solidFill>
                  <a:srgbClr val="FF0000"/>
                </a:solidFill>
              </a:rPr>
              <a:t>		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		 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found no statistical excess of </a:t>
            </a:r>
          </a:p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             </a:t>
            </a:r>
            <a:r>
              <a:rPr lang="el-GR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s  a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nd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</a:rPr>
              <a:t> established upper limits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117">
            <a:extLst>
              <a:ext uri="{FF2B5EF4-FFF2-40B4-BE49-F238E27FC236}">
                <a16:creationId xmlns:a16="http://schemas.microsoft.com/office/drawing/2014/main" id="{00E3B875-809E-6AA1-8DA2-E3C759661549}"/>
              </a:ext>
            </a:extLst>
          </p:cNvPr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D8FB8-C642-2640-2215-8FC8BF20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79346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ECA5A6-3422-392E-2E8D-3210C9893B43}"/>
              </a:ext>
            </a:extLst>
          </p:cNvPr>
          <p:cNvGrpSpPr/>
          <p:nvPr/>
        </p:nvGrpSpPr>
        <p:grpSpPr>
          <a:xfrm>
            <a:off x="2568714" y="1463592"/>
            <a:ext cx="8321965" cy="2708434"/>
            <a:chOff x="2512291" y="1477814"/>
            <a:chExt cx="8321965" cy="270843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E6AFCB-BF33-D57B-8DD8-280B8998C29F}"/>
                </a:ext>
              </a:extLst>
            </p:cNvPr>
            <p:cNvSpPr txBox="1"/>
            <p:nvPr/>
          </p:nvSpPr>
          <p:spPr>
            <a:xfrm>
              <a:off x="2512291" y="1477814"/>
              <a:ext cx="7949997" cy="1631216"/>
            </a:xfrm>
            <a:custGeom>
              <a:avLst/>
              <a:gdLst>
                <a:gd name="connsiteX0" fmla="*/ 0 w 7949997"/>
                <a:gd name="connsiteY0" fmla="*/ 0 h 1631216"/>
                <a:gd name="connsiteX1" fmla="*/ 726857 w 7949997"/>
                <a:gd name="connsiteY1" fmla="*/ 0 h 1631216"/>
                <a:gd name="connsiteX2" fmla="*/ 1374214 w 7949997"/>
                <a:gd name="connsiteY2" fmla="*/ 0 h 1631216"/>
                <a:gd name="connsiteX3" fmla="*/ 1862571 w 7949997"/>
                <a:gd name="connsiteY3" fmla="*/ 0 h 1631216"/>
                <a:gd name="connsiteX4" fmla="*/ 2509928 w 7949997"/>
                <a:gd name="connsiteY4" fmla="*/ 0 h 1631216"/>
                <a:gd name="connsiteX5" fmla="*/ 3077785 w 7949997"/>
                <a:gd name="connsiteY5" fmla="*/ 0 h 1631216"/>
                <a:gd name="connsiteX6" fmla="*/ 3804641 w 7949997"/>
                <a:gd name="connsiteY6" fmla="*/ 0 h 1631216"/>
                <a:gd name="connsiteX7" fmla="*/ 4531498 w 7949997"/>
                <a:gd name="connsiteY7" fmla="*/ 0 h 1631216"/>
                <a:gd name="connsiteX8" fmla="*/ 5099355 w 7949997"/>
                <a:gd name="connsiteY8" fmla="*/ 0 h 1631216"/>
                <a:gd name="connsiteX9" fmla="*/ 5667212 w 7949997"/>
                <a:gd name="connsiteY9" fmla="*/ 0 h 1631216"/>
                <a:gd name="connsiteX10" fmla="*/ 6155569 w 7949997"/>
                <a:gd name="connsiteY10" fmla="*/ 0 h 1631216"/>
                <a:gd name="connsiteX11" fmla="*/ 6882426 w 7949997"/>
                <a:gd name="connsiteY11" fmla="*/ 0 h 1631216"/>
                <a:gd name="connsiteX12" fmla="*/ 7450283 w 7949997"/>
                <a:gd name="connsiteY12" fmla="*/ 0 h 1631216"/>
                <a:gd name="connsiteX13" fmla="*/ 7949997 w 7949997"/>
                <a:gd name="connsiteY13" fmla="*/ 0 h 1631216"/>
                <a:gd name="connsiteX14" fmla="*/ 7949997 w 7949997"/>
                <a:gd name="connsiteY14" fmla="*/ 576363 h 1631216"/>
                <a:gd name="connsiteX15" fmla="*/ 7949997 w 7949997"/>
                <a:gd name="connsiteY15" fmla="*/ 1136414 h 1631216"/>
                <a:gd name="connsiteX16" fmla="*/ 7949997 w 7949997"/>
                <a:gd name="connsiteY16" fmla="*/ 1631216 h 1631216"/>
                <a:gd name="connsiteX17" fmla="*/ 7223140 w 7949997"/>
                <a:gd name="connsiteY17" fmla="*/ 1631216 h 1631216"/>
                <a:gd name="connsiteX18" fmla="*/ 6734783 w 7949997"/>
                <a:gd name="connsiteY18" fmla="*/ 1631216 h 1631216"/>
                <a:gd name="connsiteX19" fmla="*/ 6007926 w 7949997"/>
                <a:gd name="connsiteY19" fmla="*/ 1631216 h 1631216"/>
                <a:gd name="connsiteX20" fmla="*/ 5599069 w 7949997"/>
                <a:gd name="connsiteY20" fmla="*/ 1631216 h 1631216"/>
                <a:gd name="connsiteX21" fmla="*/ 4872212 w 7949997"/>
                <a:gd name="connsiteY21" fmla="*/ 1631216 h 1631216"/>
                <a:gd name="connsiteX22" fmla="*/ 4383855 w 7949997"/>
                <a:gd name="connsiteY22" fmla="*/ 1631216 h 1631216"/>
                <a:gd name="connsiteX23" fmla="*/ 3815999 w 7949997"/>
                <a:gd name="connsiteY23" fmla="*/ 1631216 h 1631216"/>
                <a:gd name="connsiteX24" fmla="*/ 3168642 w 7949997"/>
                <a:gd name="connsiteY24" fmla="*/ 1631216 h 1631216"/>
                <a:gd name="connsiteX25" fmla="*/ 2839285 w 7949997"/>
                <a:gd name="connsiteY25" fmla="*/ 1631216 h 1631216"/>
                <a:gd name="connsiteX26" fmla="*/ 2271428 w 7949997"/>
                <a:gd name="connsiteY26" fmla="*/ 1631216 h 1631216"/>
                <a:gd name="connsiteX27" fmla="*/ 1624071 w 7949997"/>
                <a:gd name="connsiteY27" fmla="*/ 1631216 h 1631216"/>
                <a:gd name="connsiteX28" fmla="*/ 897214 w 7949997"/>
                <a:gd name="connsiteY28" fmla="*/ 1631216 h 1631216"/>
                <a:gd name="connsiteX29" fmla="*/ 0 w 7949997"/>
                <a:gd name="connsiteY29" fmla="*/ 1631216 h 1631216"/>
                <a:gd name="connsiteX30" fmla="*/ 0 w 7949997"/>
                <a:gd name="connsiteY30" fmla="*/ 1120102 h 1631216"/>
                <a:gd name="connsiteX31" fmla="*/ 0 w 7949997"/>
                <a:gd name="connsiteY31" fmla="*/ 560051 h 1631216"/>
                <a:gd name="connsiteX32" fmla="*/ 0 w 7949997"/>
                <a:gd name="connsiteY32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49997" h="1631216" extrusionOk="0">
                  <a:moveTo>
                    <a:pt x="0" y="0"/>
                  </a:moveTo>
                  <a:cubicBezTo>
                    <a:pt x="155392" y="-11754"/>
                    <a:pt x="484424" y="6599"/>
                    <a:pt x="726857" y="0"/>
                  </a:cubicBezTo>
                  <a:cubicBezTo>
                    <a:pt x="969290" y="-6599"/>
                    <a:pt x="1085991" y="23757"/>
                    <a:pt x="1374214" y="0"/>
                  </a:cubicBezTo>
                  <a:cubicBezTo>
                    <a:pt x="1662437" y="-23757"/>
                    <a:pt x="1738751" y="32700"/>
                    <a:pt x="1862571" y="0"/>
                  </a:cubicBezTo>
                  <a:cubicBezTo>
                    <a:pt x="1986391" y="-32700"/>
                    <a:pt x="2328139" y="58035"/>
                    <a:pt x="2509928" y="0"/>
                  </a:cubicBezTo>
                  <a:cubicBezTo>
                    <a:pt x="2691717" y="-58035"/>
                    <a:pt x="2819326" y="13269"/>
                    <a:pt x="3077785" y="0"/>
                  </a:cubicBezTo>
                  <a:cubicBezTo>
                    <a:pt x="3336244" y="-13269"/>
                    <a:pt x="3490242" y="68376"/>
                    <a:pt x="3804641" y="0"/>
                  </a:cubicBezTo>
                  <a:cubicBezTo>
                    <a:pt x="4119040" y="-68376"/>
                    <a:pt x="4367109" y="21944"/>
                    <a:pt x="4531498" y="0"/>
                  </a:cubicBezTo>
                  <a:cubicBezTo>
                    <a:pt x="4695887" y="-21944"/>
                    <a:pt x="4908350" y="40303"/>
                    <a:pt x="5099355" y="0"/>
                  </a:cubicBezTo>
                  <a:cubicBezTo>
                    <a:pt x="5290360" y="-40303"/>
                    <a:pt x="5501527" y="57698"/>
                    <a:pt x="5667212" y="0"/>
                  </a:cubicBezTo>
                  <a:cubicBezTo>
                    <a:pt x="5832897" y="-57698"/>
                    <a:pt x="5960180" y="46967"/>
                    <a:pt x="6155569" y="0"/>
                  </a:cubicBezTo>
                  <a:cubicBezTo>
                    <a:pt x="6350958" y="-46967"/>
                    <a:pt x="6545753" y="4677"/>
                    <a:pt x="6882426" y="0"/>
                  </a:cubicBezTo>
                  <a:cubicBezTo>
                    <a:pt x="7219099" y="-4677"/>
                    <a:pt x="7228538" y="62819"/>
                    <a:pt x="7450283" y="0"/>
                  </a:cubicBezTo>
                  <a:cubicBezTo>
                    <a:pt x="7672028" y="-62819"/>
                    <a:pt x="7772969" y="57794"/>
                    <a:pt x="7949997" y="0"/>
                  </a:cubicBezTo>
                  <a:cubicBezTo>
                    <a:pt x="8007254" y="170130"/>
                    <a:pt x="7890842" y="445532"/>
                    <a:pt x="7949997" y="576363"/>
                  </a:cubicBezTo>
                  <a:cubicBezTo>
                    <a:pt x="8009152" y="707194"/>
                    <a:pt x="7928235" y="935607"/>
                    <a:pt x="7949997" y="1136414"/>
                  </a:cubicBezTo>
                  <a:cubicBezTo>
                    <a:pt x="7971759" y="1337221"/>
                    <a:pt x="7939075" y="1467964"/>
                    <a:pt x="7949997" y="1631216"/>
                  </a:cubicBezTo>
                  <a:cubicBezTo>
                    <a:pt x="7663152" y="1706700"/>
                    <a:pt x="7550074" y="1579695"/>
                    <a:pt x="7223140" y="1631216"/>
                  </a:cubicBezTo>
                  <a:cubicBezTo>
                    <a:pt x="6896206" y="1682737"/>
                    <a:pt x="6921632" y="1573836"/>
                    <a:pt x="6734783" y="1631216"/>
                  </a:cubicBezTo>
                  <a:cubicBezTo>
                    <a:pt x="6547934" y="1688596"/>
                    <a:pt x="6164886" y="1622869"/>
                    <a:pt x="6007926" y="1631216"/>
                  </a:cubicBezTo>
                  <a:cubicBezTo>
                    <a:pt x="5850966" y="1639563"/>
                    <a:pt x="5736085" y="1611446"/>
                    <a:pt x="5599069" y="1631216"/>
                  </a:cubicBezTo>
                  <a:cubicBezTo>
                    <a:pt x="5462053" y="1650986"/>
                    <a:pt x="5036128" y="1625199"/>
                    <a:pt x="4872212" y="1631216"/>
                  </a:cubicBezTo>
                  <a:cubicBezTo>
                    <a:pt x="4708296" y="1637233"/>
                    <a:pt x="4534837" y="1623585"/>
                    <a:pt x="4383855" y="1631216"/>
                  </a:cubicBezTo>
                  <a:cubicBezTo>
                    <a:pt x="4232873" y="1638847"/>
                    <a:pt x="3989273" y="1563213"/>
                    <a:pt x="3815999" y="1631216"/>
                  </a:cubicBezTo>
                  <a:cubicBezTo>
                    <a:pt x="3642725" y="1699219"/>
                    <a:pt x="3468176" y="1582401"/>
                    <a:pt x="3168642" y="1631216"/>
                  </a:cubicBezTo>
                  <a:cubicBezTo>
                    <a:pt x="2869108" y="1680031"/>
                    <a:pt x="2929064" y="1595440"/>
                    <a:pt x="2839285" y="1631216"/>
                  </a:cubicBezTo>
                  <a:cubicBezTo>
                    <a:pt x="2749506" y="1666992"/>
                    <a:pt x="2473997" y="1626553"/>
                    <a:pt x="2271428" y="1631216"/>
                  </a:cubicBezTo>
                  <a:cubicBezTo>
                    <a:pt x="2068859" y="1635879"/>
                    <a:pt x="1837893" y="1620334"/>
                    <a:pt x="1624071" y="1631216"/>
                  </a:cubicBezTo>
                  <a:cubicBezTo>
                    <a:pt x="1410249" y="1642098"/>
                    <a:pt x="1181597" y="1610090"/>
                    <a:pt x="897214" y="1631216"/>
                  </a:cubicBezTo>
                  <a:cubicBezTo>
                    <a:pt x="612831" y="1652342"/>
                    <a:pt x="359456" y="1591515"/>
                    <a:pt x="0" y="1631216"/>
                  </a:cubicBezTo>
                  <a:cubicBezTo>
                    <a:pt x="-49797" y="1497920"/>
                    <a:pt x="27487" y="1373550"/>
                    <a:pt x="0" y="1120102"/>
                  </a:cubicBezTo>
                  <a:cubicBezTo>
                    <a:pt x="-27487" y="866654"/>
                    <a:pt x="27341" y="691279"/>
                    <a:pt x="0" y="560051"/>
                  </a:cubicBezTo>
                  <a:cubicBezTo>
                    <a:pt x="-27341" y="428823"/>
                    <a:pt x="26581" y="258909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55932122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3600" b="1" i="1" u="sng" dirty="0">
                  <a:solidFill>
                    <a:srgbClr val="C00000"/>
                  </a:solidFill>
                  <a:highlight>
                    <a:srgbClr val="00FF00"/>
                  </a:highlight>
                </a:rPr>
                <a:t>CONCLUSION:</a:t>
              </a:r>
            </a:p>
            <a:p>
              <a:endParaRPr lang="en-US" sz="2800" dirty="0"/>
            </a:p>
            <a:p>
              <a:r>
                <a:rPr lang="en-US" sz="3600" b="1" dirty="0"/>
                <a:t>The Sun is a set of anomalies / mysteries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CCB87C-A3E0-7F5A-5159-7CB9AD99666B}"/>
                </a:ext>
              </a:extLst>
            </p:cNvPr>
            <p:cNvSpPr txBox="1"/>
            <p:nvPr/>
          </p:nvSpPr>
          <p:spPr>
            <a:xfrm>
              <a:off x="4378058" y="3109030"/>
              <a:ext cx="64561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 panose="05050102010706020507" pitchFamily="18" charset="2"/>
                <a:buChar char="Þ"/>
              </a:pPr>
              <a:r>
                <a:rPr lang="en-US" sz="3200" b="1" dirty="0">
                  <a:solidFill>
                    <a:srgbClr val="3333FF"/>
                  </a:solidFill>
                  <a:highlight>
                    <a:srgbClr val="00FF00"/>
                  </a:highlight>
                </a:rPr>
                <a:t> Look at</a:t>
              </a:r>
              <a:r>
                <a:rPr lang="en-US" sz="2800" b="1" dirty="0">
                  <a:solidFill>
                    <a:srgbClr val="3333FF"/>
                  </a:solidFill>
                  <a:highlight>
                    <a:srgbClr val="00FF00"/>
                  </a:highlight>
                </a:rPr>
                <a:t>  </a:t>
              </a:r>
              <a:r>
                <a:rPr lang="en-US" sz="3200" dirty="0">
                  <a:highlight>
                    <a:srgbClr val="00FF00"/>
                  </a:highlight>
                </a:rPr>
                <a:t>e.g.: w. an </a:t>
              </a:r>
              <a:r>
                <a:rPr lang="en-US" sz="3200" b="1" dirty="0">
                  <a:solidFill>
                    <a:srgbClr val="3333FF"/>
                  </a:solidFill>
                  <a:highlight>
                    <a:srgbClr val="00FF00"/>
                  </a:highlight>
                </a:rPr>
                <a:t>XRT </a:t>
              </a:r>
            </a:p>
            <a:p>
              <a:r>
                <a:rPr lang="en-US" sz="3200" dirty="0"/>
                <a:t>     </a:t>
              </a:r>
              <a:r>
                <a:rPr lang="en-US" sz="3200" dirty="0">
                  <a:highlight>
                    <a:srgbClr val="00FF00"/>
                  </a:highlight>
                </a:rPr>
                <a:t>  or, w. </a:t>
              </a:r>
              <a:r>
                <a:rPr lang="en-US" sz="3200" b="1" dirty="0">
                  <a:solidFill>
                    <a:srgbClr val="3333FF"/>
                  </a:solidFill>
                  <a:highlight>
                    <a:srgbClr val="00FF00"/>
                  </a:highlight>
                </a:rPr>
                <a:t>DM equipment</a:t>
              </a:r>
              <a:r>
                <a:rPr lang="en-US" sz="3200" b="1" dirty="0">
                  <a:solidFill>
                    <a:srgbClr val="C00000"/>
                  </a:solidFill>
                </a:rPr>
                <a:t>!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8EA817-E3DC-6CFA-637E-0C703B84948B}"/>
              </a:ext>
            </a:extLst>
          </p:cNvPr>
          <p:cNvSpPr txBox="1"/>
          <p:nvPr/>
        </p:nvSpPr>
        <p:spPr>
          <a:xfrm>
            <a:off x="2503055" y="849755"/>
            <a:ext cx="237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highlight>
                  <a:srgbClr val="00FF00"/>
                </a:highlight>
              </a:rPr>
              <a:t>a posteriori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DEF17-584D-F258-ADEB-C7C2DCE12F6D}"/>
              </a:ext>
            </a:extLst>
          </p:cNvPr>
          <p:cNvSpPr txBox="1"/>
          <p:nvPr/>
        </p:nvSpPr>
        <p:spPr>
          <a:xfrm>
            <a:off x="5458691" y="4886036"/>
            <a:ext cx="3404137" cy="523220"/>
          </a:xfrm>
          <a:custGeom>
            <a:avLst/>
            <a:gdLst>
              <a:gd name="connsiteX0" fmla="*/ 0 w 3404137"/>
              <a:gd name="connsiteY0" fmla="*/ 0 h 523220"/>
              <a:gd name="connsiteX1" fmla="*/ 635439 w 3404137"/>
              <a:gd name="connsiteY1" fmla="*/ 0 h 523220"/>
              <a:gd name="connsiteX2" fmla="*/ 1236836 w 3404137"/>
              <a:gd name="connsiteY2" fmla="*/ 0 h 523220"/>
              <a:gd name="connsiteX3" fmla="*/ 1838234 w 3404137"/>
              <a:gd name="connsiteY3" fmla="*/ 0 h 523220"/>
              <a:gd name="connsiteX4" fmla="*/ 2303466 w 3404137"/>
              <a:gd name="connsiteY4" fmla="*/ 0 h 523220"/>
              <a:gd name="connsiteX5" fmla="*/ 2802739 w 3404137"/>
              <a:gd name="connsiteY5" fmla="*/ 0 h 523220"/>
              <a:gd name="connsiteX6" fmla="*/ 3404137 w 3404137"/>
              <a:gd name="connsiteY6" fmla="*/ 0 h 523220"/>
              <a:gd name="connsiteX7" fmla="*/ 3404137 w 3404137"/>
              <a:gd name="connsiteY7" fmla="*/ 523220 h 523220"/>
              <a:gd name="connsiteX8" fmla="*/ 2836781 w 3404137"/>
              <a:gd name="connsiteY8" fmla="*/ 523220 h 523220"/>
              <a:gd name="connsiteX9" fmla="*/ 2371549 w 3404137"/>
              <a:gd name="connsiteY9" fmla="*/ 523220 h 523220"/>
              <a:gd name="connsiteX10" fmla="*/ 1906317 w 3404137"/>
              <a:gd name="connsiteY10" fmla="*/ 523220 h 523220"/>
              <a:gd name="connsiteX11" fmla="*/ 1304919 w 3404137"/>
              <a:gd name="connsiteY11" fmla="*/ 523220 h 523220"/>
              <a:gd name="connsiteX12" fmla="*/ 805646 w 3404137"/>
              <a:gd name="connsiteY12" fmla="*/ 523220 h 523220"/>
              <a:gd name="connsiteX13" fmla="*/ 0 w 3404137"/>
              <a:gd name="connsiteY13" fmla="*/ 523220 h 523220"/>
              <a:gd name="connsiteX14" fmla="*/ 0 w 3404137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04137" h="523220" fill="none" extrusionOk="0">
                <a:moveTo>
                  <a:pt x="0" y="0"/>
                </a:moveTo>
                <a:cubicBezTo>
                  <a:pt x="168108" y="-41309"/>
                  <a:pt x="365196" y="23824"/>
                  <a:pt x="635439" y="0"/>
                </a:cubicBezTo>
                <a:cubicBezTo>
                  <a:pt x="905682" y="-23824"/>
                  <a:pt x="1028522" y="55816"/>
                  <a:pt x="1236836" y="0"/>
                </a:cubicBezTo>
                <a:cubicBezTo>
                  <a:pt x="1445150" y="-55816"/>
                  <a:pt x="1709685" y="25336"/>
                  <a:pt x="1838234" y="0"/>
                </a:cubicBezTo>
                <a:cubicBezTo>
                  <a:pt x="1966783" y="-25336"/>
                  <a:pt x="2124269" y="14862"/>
                  <a:pt x="2303466" y="0"/>
                </a:cubicBezTo>
                <a:cubicBezTo>
                  <a:pt x="2482663" y="-14862"/>
                  <a:pt x="2645002" y="24791"/>
                  <a:pt x="2802739" y="0"/>
                </a:cubicBezTo>
                <a:cubicBezTo>
                  <a:pt x="2960476" y="-24791"/>
                  <a:pt x="3121336" y="65152"/>
                  <a:pt x="3404137" y="0"/>
                </a:cubicBezTo>
                <a:cubicBezTo>
                  <a:pt x="3427200" y="133064"/>
                  <a:pt x="3367845" y="399972"/>
                  <a:pt x="3404137" y="523220"/>
                </a:cubicBezTo>
                <a:cubicBezTo>
                  <a:pt x="3270831" y="539101"/>
                  <a:pt x="2972390" y="493956"/>
                  <a:pt x="2836781" y="523220"/>
                </a:cubicBezTo>
                <a:cubicBezTo>
                  <a:pt x="2701172" y="552484"/>
                  <a:pt x="2568633" y="514089"/>
                  <a:pt x="2371549" y="523220"/>
                </a:cubicBezTo>
                <a:cubicBezTo>
                  <a:pt x="2174465" y="532351"/>
                  <a:pt x="2016226" y="499685"/>
                  <a:pt x="1906317" y="523220"/>
                </a:cubicBezTo>
                <a:cubicBezTo>
                  <a:pt x="1796408" y="546755"/>
                  <a:pt x="1561069" y="452744"/>
                  <a:pt x="1304919" y="523220"/>
                </a:cubicBezTo>
                <a:cubicBezTo>
                  <a:pt x="1048769" y="593696"/>
                  <a:pt x="1012197" y="508710"/>
                  <a:pt x="805646" y="523220"/>
                </a:cubicBezTo>
                <a:cubicBezTo>
                  <a:pt x="599095" y="537730"/>
                  <a:pt x="278305" y="456121"/>
                  <a:pt x="0" y="523220"/>
                </a:cubicBezTo>
                <a:cubicBezTo>
                  <a:pt x="-27092" y="416903"/>
                  <a:pt x="28004" y="186168"/>
                  <a:pt x="0" y="0"/>
                </a:cubicBezTo>
                <a:close/>
              </a:path>
              <a:path w="3404137" h="523220" stroke="0" extrusionOk="0">
                <a:moveTo>
                  <a:pt x="0" y="0"/>
                </a:moveTo>
                <a:cubicBezTo>
                  <a:pt x="210399" y="-55973"/>
                  <a:pt x="418183" y="21183"/>
                  <a:pt x="533315" y="0"/>
                </a:cubicBezTo>
                <a:cubicBezTo>
                  <a:pt x="648448" y="-21183"/>
                  <a:pt x="856904" y="2666"/>
                  <a:pt x="998547" y="0"/>
                </a:cubicBezTo>
                <a:cubicBezTo>
                  <a:pt x="1140190" y="-2666"/>
                  <a:pt x="1441718" y="38602"/>
                  <a:pt x="1633986" y="0"/>
                </a:cubicBezTo>
                <a:cubicBezTo>
                  <a:pt x="1826254" y="-38602"/>
                  <a:pt x="1944023" y="2180"/>
                  <a:pt x="2167301" y="0"/>
                </a:cubicBezTo>
                <a:cubicBezTo>
                  <a:pt x="2390579" y="-2180"/>
                  <a:pt x="2562116" y="9067"/>
                  <a:pt x="2700615" y="0"/>
                </a:cubicBezTo>
                <a:cubicBezTo>
                  <a:pt x="2839114" y="-9067"/>
                  <a:pt x="3242950" y="31304"/>
                  <a:pt x="3404137" y="0"/>
                </a:cubicBezTo>
                <a:cubicBezTo>
                  <a:pt x="3432444" y="213097"/>
                  <a:pt x="3395023" y="279283"/>
                  <a:pt x="3404137" y="523220"/>
                </a:cubicBezTo>
                <a:cubicBezTo>
                  <a:pt x="3233918" y="540074"/>
                  <a:pt x="3097375" y="481308"/>
                  <a:pt x="2836781" y="523220"/>
                </a:cubicBezTo>
                <a:cubicBezTo>
                  <a:pt x="2576187" y="565132"/>
                  <a:pt x="2543522" y="490079"/>
                  <a:pt x="2371549" y="523220"/>
                </a:cubicBezTo>
                <a:cubicBezTo>
                  <a:pt x="2199576" y="556361"/>
                  <a:pt x="2058308" y="484641"/>
                  <a:pt x="1804193" y="523220"/>
                </a:cubicBezTo>
                <a:cubicBezTo>
                  <a:pt x="1550078" y="561799"/>
                  <a:pt x="1398580" y="467616"/>
                  <a:pt x="1236836" y="523220"/>
                </a:cubicBezTo>
                <a:cubicBezTo>
                  <a:pt x="1075092" y="578824"/>
                  <a:pt x="917529" y="491338"/>
                  <a:pt x="703522" y="523220"/>
                </a:cubicBezTo>
                <a:cubicBezTo>
                  <a:pt x="489515" y="555102"/>
                  <a:pt x="227461" y="462996"/>
                  <a:pt x="0" y="523220"/>
                </a:cubicBezTo>
                <a:cubicBezTo>
                  <a:pt x="-48283" y="282564"/>
                  <a:pt x="3191" y="24952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…potential discovery!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C1B3C55-6A0A-ABF8-8B0B-AACDB63D29B1}"/>
              </a:ext>
            </a:extLst>
          </p:cNvPr>
          <p:cNvSpPr/>
          <p:nvPr/>
        </p:nvSpPr>
        <p:spPr>
          <a:xfrm>
            <a:off x="6668655" y="4119418"/>
            <a:ext cx="350981" cy="7666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2FACC-6C2C-735B-CC94-3C1F805B86DE}"/>
              </a:ext>
            </a:extLst>
          </p:cNvPr>
          <p:cNvSpPr txBox="1"/>
          <p:nvPr/>
        </p:nvSpPr>
        <p:spPr>
          <a:xfrm>
            <a:off x="3343566" y="4895266"/>
            <a:ext cx="232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Unexpected.</a:t>
            </a:r>
            <a:r>
              <a:rPr lang="en-US" sz="2800" b="1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28BBE-2278-6EBC-F8B5-5357E94F3422}"/>
              </a:ext>
            </a:extLst>
          </p:cNvPr>
          <p:cNvSpPr txBox="1"/>
          <p:nvPr/>
        </p:nvSpPr>
        <p:spPr>
          <a:xfrm rot="18990485">
            <a:off x="8508731" y="4925029"/>
            <a:ext cx="2478564" cy="707886"/>
          </a:xfrm>
          <a:custGeom>
            <a:avLst/>
            <a:gdLst>
              <a:gd name="connsiteX0" fmla="*/ 0 w 2478564"/>
              <a:gd name="connsiteY0" fmla="*/ 0 h 707886"/>
              <a:gd name="connsiteX1" fmla="*/ 545284 w 2478564"/>
              <a:gd name="connsiteY1" fmla="*/ 0 h 707886"/>
              <a:gd name="connsiteX2" fmla="*/ 1065783 w 2478564"/>
              <a:gd name="connsiteY2" fmla="*/ 0 h 707886"/>
              <a:gd name="connsiteX3" fmla="*/ 1586281 w 2478564"/>
              <a:gd name="connsiteY3" fmla="*/ 0 h 707886"/>
              <a:gd name="connsiteX4" fmla="*/ 2007637 w 2478564"/>
              <a:gd name="connsiteY4" fmla="*/ 0 h 707886"/>
              <a:gd name="connsiteX5" fmla="*/ 2478564 w 2478564"/>
              <a:gd name="connsiteY5" fmla="*/ 0 h 707886"/>
              <a:gd name="connsiteX6" fmla="*/ 2478564 w 2478564"/>
              <a:gd name="connsiteY6" fmla="*/ 361022 h 707886"/>
              <a:gd name="connsiteX7" fmla="*/ 2478564 w 2478564"/>
              <a:gd name="connsiteY7" fmla="*/ 707886 h 707886"/>
              <a:gd name="connsiteX8" fmla="*/ 1982851 w 2478564"/>
              <a:gd name="connsiteY8" fmla="*/ 707886 h 707886"/>
              <a:gd name="connsiteX9" fmla="*/ 1561495 w 2478564"/>
              <a:gd name="connsiteY9" fmla="*/ 707886 h 707886"/>
              <a:gd name="connsiteX10" fmla="*/ 1140139 w 2478564"/>
              <a:gd name="connsiteY10" fmla="*/ 707886 h 707886"/>
              <a:gd name="connsiteX11" fmla="*/ 619641 w 2478564"/>
              <a:gd name="connsiteY11" fmla="*/ 707886 h 707886"/>
              <a:gd name="connsiteX12" fmla="*/ 0 w 2478564"/>
              <a:gd name="connsiteY12" fmla="*/ 707886 h 707886"/>
              <a:gd name="connsiteX13" fmla="*/ 0 w 2478564"/>
              <a:gd name="connsiteY13" fmla="*/ 339785 h 707886"/>
              <a:gd name="connsiteX14" fmla="*/ 0 w 2478564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8564" h="707886" fill="none" extrusionOk="0">
                <a:moveTo>
                  <a:pt x="0" y="0"/>
                </a:moveTo>
                <a:cubicBezTo>
                  <a:pt x="204284" y="-8318"/>
                  <a:pt x="340023" y="56815"/>
                  <a:pt x="545284" y="0"/>
                </a:cubicBezTo>
                <a:cubicBezTo>
                  <a:pt x="750545" y="-56815"/>
                  <a:pt x="873240" y="59709"/>
                  <a:pt x="1065783" y="0"/>
                </a:cubicBezTo>
                <a:cubicBezTo>
                  <a:pt x="1258326" y="-59709"/>
                  <a:pt x="1394156" y="32318"/>
                  <a:pt x="1586281" y="0"/>
                </a:cubicBezTo>
                <a:cubicBezTo>
                  <a:pt x="1778406" y="-32318"/>
                  <a:pt x="1844571" y="29929"/>
                  <a:pt x="2007637" y="0"/>
                </a:cubicBezTo>
                <a:cubicBezTo>
                  <a:pt x="2170703" y="-29929"/>
                  <a:pt x="2334514" y="6059"/>
                  <a:pt x="2478564" y="0"/>
                </a:cubicBezTo>
                <a:cubicBezTo>
                  <a:pt x="2510132" y="145264"/>
                  <a:pt x="2454639" y="190353"/>
                  <a:pt x="2478564" y="361022"/>
                </a:cubicBezTo>
                <a:cubicBezTo>
                  <a:pt x="2502489" y="531691"/>
                  <a:pt x="2458122" y="611030"/>
                  <a:pt x="2478564" y="707886"/>
                </a:cubicBezTo>
                <a:cubicBezTo>
                  <a:pt x="2324911" y="708064"/>
                  <a:pt x="2182479" y="685158"/>
                  <a:pt x="1982851" y="707886"/>
                </a:cubicBezTo>
                <a:cubicBezTo>
                  <a:pt x="1783223" y="730614"/>
                  <a:pt x="1678682" y="658869"/>
                  <a:pt x="1561495" y="707886"/>
                </a:cubicBezTo>
                <a:cubicBezTo>
                  <a:pt x="1444308" y="756903"/>
                  <a:pt x="1335585" y="671310"/>
                  <a:pt x="1140139" y="707886"/>
                </a:cubicBezTo>
                <a:cubicBezTo>
                  <a:pt x="944693" y="744462"/>
                  <a:pt x="742046" y="696318"/>
                  <a:pt x="619641" y="707886"/>
                </a:cubicBezTo>
                <a:cubicBezTo>
                  <a:pt x="497236" y="719454"/>
                  <a:pt x="297241" y="661926"/>
                  <a:pt x="0" y="707886"/>
                </a:cubicBezTo>
                <a:cubicBezTo>
                  <a:pt x="-37233" y="557398"/>
                  <a:pt x="41672" y="502790"/>
                  <a:pt x="0" y="339785"/>
                </a:cubicBezTo>
                <a:cubicBezTo>
                  <a:pt x="-41672" y="176780"/>
                  <a:pt x="11643" y="139660"/>
                  <a:pt x="0" y="0"/>
                </a:cubicBezTo>
                <a:close/>
              </a:path>
              <a:path w="2478564" h="707886" stroke="0" extrusionOk="0">
                <a:moveTo>
                  <a:pt x="0" y="0"/>
                </a:moveTo>
                <a:cubicBezTo>
                  <a:pt x="207098" y="-29964"/>
                  <a:pt x="370664" y="51580"/>
                  <a:pt x="470927" y="0"/>
                </a:cubicBezTo>
                <a:cubicBezTo>
                  <a:pt x="571190" y="-51580"/>
                  <a:pt x="773244" y="23280"/>
                  <a:pt x="892283" y="0"/>
                </a:cubicBezTo>
                <a:cubicBezTo>
                  <a:pt x="1011322" y="-23280"/>
                  <a:pt x="1204252" y="44048"/>
                  <a:pt x="1437567" y="0"/>
                </a:cubicBezTo>
                <a:cubicBezTo>
                  <a:pt x="1670882" y="-44048"/>
                  <a:pt x="1677817" y="9189"/>
                  <a:pt x="1908494" y="0"/>
                </a:cubicBezTo>
                <a:cubicBezTo>
                  <a:pt x="2139171" y="-9189"/>
                  <a:pt x="2227665" y="7169"/>
                  <a:pt x="2478564" y="0"/>
                </a:cubicBezTo>
                <a:cubicBezTo>
                  <a:pt x="2518970" y="183334"/>
                  <a:pt x="2460736" y="200085"/>
                  <a:pt x="2478564" y="368101"/>
                </a:cubicBezTo>
                <a:cubicBezTo>
                  <a:pt x="2496392" y="536117"/>
                  <a:pt x="2439960" y="546712"/>
                  <a:pt x="2478564" y="707886"/>
                </a:cubicBezTo>
                <a:cubicBezTo>
                  <a:pt x="2357961" y="744986"/>
                  <a:pt x="2198181" y="682946"/>
                  <a:pt x="1982851" y="707886"/>
                </a:cubicBezTo>
                <a:cubicBezTo>
                  <a:pt x="1767521" y="732826"/>
                  <a:pt x="1651563" y="667951"/>
                  <a:pt x="1561495" y="707886"/>
                </a:cubicBezTo>
                <a:cubicBezTo>
                  <a:pt x="1471427" y="747821"/>
                  <a:pt x="1194772" y="693261"/>
                  <a:pt x="1065783" y="707886"/>
                </a:cubicBezTo>
                <a:cubicBezTo>
                  <a:pt x="936794" y="722511"/>
                  <a:pt x="766443" y="680114"/>
                  <a:pt x="570070" y="707886"/>
                </a:cubicBezTo>
                <a:cubicBezTo>
                  <a:pt x="373697" y="735658"/>
                  <a:pt x="254371" y="648142"/>
                  <a:pt x="0" y="707886"/>
                </a:cubicBezTo>
                <a:cubicBezTo>
                  <a:pt x="-40166" y="566779"/>
                  <a:pt x="13196" y="469452"/>
                  <a:pt x="0" y="339785"/>
                </a:cubicBezTo>
                <a:cubicBezTo>
                  <a:pt x="-13196" y="210118"/>
                  <a:pt x="12238" y="14402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40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Surprise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!?</a:t>
            </a:r>
          </a:p>
        </p:txBody>
      </p:sp>
      <p:sp>
        <p:nvSpPr>
          <p:cNvPr id="11" name="Rectangle 1117">
            <a:extLst>
              <a:ext uri="{FF2B5EF4-FFF2-40B4-BE49-F238E27FC236}">
                <a16:creationId xmlns:a16="http://schemas.microsoft.com/office/drawing/2014/main" id="{660FFE35-95FA-D620-400C-94223C2B91CB}"/>
              </a:ext>
            </a:extLst>
          </p:cNvPr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28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A14F45-8026-C643-F1C6-0E93FE84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659904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E98BD-BC34-AC92-9DF3-AC45281D9607}"/>
              </a:ext>
            </a:extLst>
          </p:cNvPr>
          <p:cNvSpPr txBox="1"/>
          <p:nvPr/>
        </p:nvSpPr>
        <p:spPr>
          <a:xfrm>
            <a:off x="1784062" y="1627332"/>
            <a:ext cx="7956024" cy="2185214"/>
          </a:xfrm>
          <a:custGeom>
            <a:avLst/>
            <a:gdLst>
              <a:gd name="connsiteX0" fmla="*/ 0 w 7956024"/>
              <a:gd name="connsiteY0" fmla="*/ 0 h 2185214"/>
              <a:gd name="connsiteX1" fmla="*/ 488727 w 7956024"/>
              <a:gd name="connsiteY1" fmla="*/ 0 h 2185214"/>
              <a:gd name="connsiteX2" fmla="*/ 818334 w 7956024"/>
              <a:gd name="connsiteY2" fmla="*/ 0 h 2185214"/>
              <a:gd name="connsiteX3" fmla="*/ 1545742 w 7956024"/>
              <a:gd name="connsiteY3" fmla="*/ 0 h 2185214"/>
              <a:gd name="connsiteX4" fmla="*/ 2034469 w 7956024"/>
              <a:gd name="connsiteY4" fmla="*/ 0 h 2185214"/>
              <a:gd name="connsiteX5" fmla="*/ 2523196 w 7956024"/>
              <a:gd name="connsiteY5" fmla="*/ 0 h 2185214"/>
              <a:gd name="connsiteX6" fmla="*/ 3250604 w 7956024"/>
              <a:gd name="connsiteY6" fmla="*/ 0 h 2185214"/>
              <a:gd name="connsiteX7" fmla="*/ 3659771 w 7956024"/>
              <a:gd name="connsiteY7" fmla="*/ 0 h 2185214"/>
              <a:gd name="connsiteX8" fmla="*/ 4387179 w 7956024"/>
              <a:gd name="connsiteY8" fmla="*/ 0 h 2185214"/>
              <a:gd name="connsiteX9" fmla="*/ 5114587 w 7956024"/>
              <a:gd name="connsiteY9" fmla="*/ 0 h 2185214"/>
              <a:gd name="connsiteX10" fmla="*/ 5682874 w 7956024"/>
              <a:gd name="connsiteY10" fmla="*/ 0 h 2185214"/>
              <a:gd name="connsiteX11" fmla="*/ 6410282 w 7956024"/>
              <a:gd name="connsiteY11" fmla="*/ 0 h 2185214"/>
              <a:gd name="connsiteX12" fmla="*/ 6899009 w 7956024"/>
              <a:gd name="connsiteY12" fmla="*/ 0 h 2185214"/>
              <a:gd name="connsiteX13" fmla="*/ 7387737 w 7956024"/>
              <a:gd name="connsiteY13" fmla="*/ 0 h 2185214"/>
              <a:gd name="connsiteX14" fmla="*/ 7956024 w 7956024"/>
              <a:gd name="connsiteY14" fmla="*/ 0 h 2185214"/>
              <a:gd name="connsiteX15" fmla="*/ 7956024 w 7956024"/>
              <a:gd name="connsiteY15" fmla="*/ 524451 h 2185214"/>
              <a:gd name="connsiteX16" fmla="*/ 7956024 w 7956024"/>
              <a:gd name="connsiteY16" fmla="*/ 1070755 h 2185214"/>
              <a:gd name="connsiteX17" fmla="*/ 7956024 w 7956024"/>
              <a:gd name="connsiteY17" fmla="*/ 1638911 h 2185214"/>
              <a:gd name="connsiteX18" fmla="*/ 7956024 w 7956024"/>
              <a:gd name="connsiteY18" fmla="*/ 2185214 h 2185214"/>
              <a:gd name="connsiteX19" fmla="*/ 7308176 w 7956024"/>
              <a:gd name="connsiteY19" fmla="*/ 2185214 h 2185214"/>
              <a:gd name="connsiteX20" fmla="*/ 6899009 w 7956024"/>
              <a:gd name="connsiteY20" fmla="*/ 2185214 h 2185214"/>
              <a:gd name="connsiteX21" fmla="*/ 6171601 w 7956024"/>
              <a:gd name="connsiteY21" fmla="*/ 2185214 h 2185214"/>
              <a:gd name="connsiteX22" fmla="*/ 5603314 w 7956024"/>
              <a:gd name="connsiteY22" fmla="*/ 2185214 h 2185214"/>
              <a:gd name="connsiteX23" fmla="*/ 5194147 w 7956024"/>
              <a:gd name="connsiteY23" fmla="*/ 2185214 h 2185214"/>
              <a:gd name="connsiteX24" fmla="*/ 4625860 w 7956024"/>
              <a:gd name="connsiteY24" fmla="*/ 2185214 h 2185214"/>
              <a:gd name="connsiteX25" fmla="*/ 4296253 w 7956024"/>
              <a:gd name="connsiteY25" fmla="*/ 2185214 h 2185214"/>
              <a:gd name="connsiteX26" fmla="*/ 3966646 w 7956024"/>
              <a:gd name="connsiteY26" fmla="*/ 2185214 h 2185214"/>
              <a:gd name="connsiteX27" fmla="*/ 3398359 w 7956024"/>
              <a:gd name="connsiteY27" fmla="*/ 2185214 h 2185214"/>
              <a:gd name="connsiteX28" fmla="*/ 2989192 w 7956024"/>
              <a:gd name="connsiteY28" fmla="*/ 2185214 h 2185214"/>
              <a:gd name="connsiteX29" fmla="*/ 2341344 w 7956024"/>
              <a:gd name="connsiteY29" fmla="*/ 2185214 h 2185214"/>
              <a:gd name="connsiteX30" fmla="*/ 1932177 w 7956024"/>
              <a:gd name="connsiteY30" fmla="*/ 2185214 h 2185214"/>
              <a:gd name="connsiteX31" fmla="*/ 1284330 w 7956024"/>
              <a:gd name="connsiteY31" fmla="*/ 2185214 h 2185214"/>
              <a:gd name="connsiteX32" fmla="*/ 954723 w 7956024"/>
              <a:gd name="connsiteY32" fmla="*/ 2185214 h 2185214"/>
              <a:gd name="connsiteX33" fmla="*/ 0 w 7956024"/>
              <a:gd name="connsiteY33" fmla="*/ 2185214 h 2185214"/>
              <a:gd name="connsiteX34" fmla="*/ 0 w 7956024"/>
              <a:gd name="connsiteY34" fmla="*/ 1682615 h 2185214"/>
              <a:gd name="connsiteX35" fmla="*/ 0 w 7956024"/>
              <a:gd name="connsiteY35" fmla="*/ 1092607 h 2185214"/>
              <a:gd name="connsiteX36" fmla="*/ 0 w 7956024"/>
              <a:gd name="connsiteY36" fmla="*/ 568156 h 2185214"/>
              <a:gd name="connsiteX37" fmla="*/ 0 w 7956024"/>
              <a:gd name="connsiteY37" fmla="*/ 0 h 21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56024" h="2185214" extrusionOk="0">
                <a:moveTo>
                  <a:pt x="0" y="0"/>
                </a:moveTo>
                <a:cubicBezTo>
                  <a:pt x="117849" y="-38264"/>
                  <a:pt x="355369" y="7562"/>
                  <a:pt x="488727" y="0"/>
                </a:cubicBezTo>
                <a:cubicBezTo>
                  <a:pt x="622085" y="-7562"/>
                  <a:pt x="671127" y="38789"/>
                  <a:pt x="818334" y="0"/>
                </a:cubicBezTo>
                <a:cubicBezTo>
                  <a:pt x="965541" y="-38789"/>
                  <a:pt x="1278510" y="30900"/>
                  <a:pt x="1545742" y="0"/>
                </a:cubicBezTo>
                <a:cubicBezTo>
                  <a:pt x="1812974" y="-30900"/>
                  <a:pt x="1925498" y="16015"/>
                  <a:pt x="2034469" y="0"/>
                </a:cubicBezTo>
                <a:cubicBezTo>
                  <a:pt x="2143440" y="-16015"/>
                  <a:pt x="2307702" y="6865"/>
                  <a:pt x="2523196" y="0"/>
                </a:cubicBezTo>
                <a:cubicBezTo>
                  <a:pt x="2738690" y="-6865"/>
                  <a:pt x="3059787" y="58051"/>
                  <a:pt x="3250604" y="0"/>
                </a:cubicBezTo>
                <a:cubicBezTo>
                  <a:pt x="3441421" y="-58051"/>
                  <a:pt x="3561808" y="25258"/>
                  <a:pt x="3659771" y="0"/>
                </a:cubicBezTo>
                <a:cubicBezTo>
                  <a:pt x="3757734" y="-25258"/>
                  <a:pt x="4113525" y="5845"/>
                  <a:pt x="4387179" y="0"/>
                </a:cubicBezTo>
                <a:cubicBezTo>
                  <a:pt x="4660833" y="-5845"/>
                  <a:pt x="4845773" y="8742"/>
                  <a:pt x="5114587" y="0"/>
                </a:cubicBezTo>
                <a:cubicBezTo>
                  <a:pt x="5383401" y="-8742"/>
                  <a:pt x="5565686" y="3007"/>
                  <a:pt x="5682874" y="0"/>
                </a:cubicBezTo>
                <a:cubicBezTo>
                  <a:pt x="5800062" y="-3007"/>
                  <a:pt x="6143186" y="35257"/>
                  <a:pt x="6410282" y="0"/>
                </a:cubicBezTo>
                <a:cubicBezTo>
                  <a:pt x="6677378" y="-35257"/>
                  <a:pt x="6700426" y="22330"/>
                  <a:pt x="6899009" y="0"/>
                </a:cubicBezTo>
                <a:cubicBezTo>
                  <a:pt x="7097592" y="-22330"/>
                  <a:pt x="7233221" y="8430"/>
                  <a:pt x="7387737" y="0"/>
                </a:cubicBezTo>
                <a:cubicBezTo>
                  <a:pt x="7542253" y="-8430"/>
                  <a:pt x="7790341" y="20348"/>
                  <a:pt x="7956024" y="0"/>
                </a:cubicBezTo>
                <a:cubicBezTo>
                  <a:pt x="7972797" y="155852"/>
                  <a:pt x="7915647" y="419417"/>
                  <a:pt x="7956024" y="524451"/>
                </a:cubicBezTo>
                <a:cubicBezTo>
                  <a:pt x="7996401" y="629485"/>
                  <a:pt x="7907381" y="888098"/>
                  <a:pt x="7956024" y="1070755"/>
                </a:cubicBezTo>
                <a:cubicBezTo>
                  <a:pt x="8004667" y="1253412"/>
                  <a:pt x="7922728" y="1506958"/>
                  <a:pt x="7956024" y="1638911"/>
                </a:cubicBezTo>
                <a:cubicBezTo>
                  <a:pt x="7989320" y="1770864"/>
                  <a:pt x="7897104" y="2055483"/>
                  <a:pt x="7956024" y="2185214"/>
                </a:cubicBezTo>
                <a:cubicBezTo>
                  <a:pt x="7805166" y="2212201"/>
                  <a:pt x="7467196" y="2150509"/>
                  <a:pt x="7308176" y="2185214"/>
                </a:cubicBezTo>
                <a:cubicBezTo>
                  <a:pt x="7149156" y="2219919"/>
                  <a:pt x="7000795" y="2155457"/>
                  <a:pt x="6899009" y="2185214"/>
                </a:cubicBezTo>
                <a:cubicBezTo>
                  <a:pt x="6797223" y="2214971"/>
                  <a:pt x="6415066" y="2119028"/>
                  <a:pt x="6171601" y="2185214"/>
                </a:cubicBezTo>
                <a:cubicBezTo>
                  <a:pt x="5928136" y="2251400"/>
                  <a:pt x="5751271" y="2160948"/>
                  <a:pt x="5603314" y="2185214"/>
                </a:cubicBezTo>
                <a:cubicBezTo>
                  <a:pt x="5455357" y="2209480"/>
                  <a:pt x="5359319" y="2153268"/>
                  <a:pt x="5194147" y="2185214"/>
                </a:cubicBezTo>
                <a:cubicBezTo>
                  <a:pt x="5028975" y="2217160"/>
                  <a:pt x="4809934" y="2177575"/>
                  <a:pt x="4625860" y="2185214"/>
                </a:cubicBezTo>
                <a:cubicBezTo>
                  <a:pt x="4441786" y="2192853"/>
                  <a:pt x="4409531" y="2152200"/>
                  <a:pt x="4296253" y="2185214"/>
                </a:cubicBezTo>
                <a:cubicBezTo>
                  <a:pt x="4182975" y="2218228"/>
                  <a:pt x="4101546" y="2166805"/>
                  <a:pt x="3966646" y="2185214"/>
                </a:cubicBezTo>
                <a:cubicBezTo>
                  <a:pt x="3831746" y="2203623"/>
                  <a:pt x="3534306" y="2159619"/>
                  <a:pt x="3398359" y="2185214"/>
                </a:cubicBezTo>
                <a:cubicBezTo>
                  <a:pt x="3262412" y="2210809"/>
                  <a:pt x="3176214" y="2143000"/>
                  <a:pt x="2989192" y="2185214"/>
                </a:cubicBezTo>
                <a:cubicBezTo>
                  <a:pt x="2802170" y="2227428"/>
                  <a:pt x="2530012" y="2154902"/>
                  <a:pt x="2341344" y="2185214"/>
                </a:cubicBezTo>
                <a:cubicBezTo>
                  <a:pt x="2152676" y="2215526"/>
                  <a:pt x="2130224" y="2155622"/>
                  <a:pt x="1932177" y="2185214"/>
                </a:cubicBezTo>
                <a:cubicBezTo>
                  <a:pt x="1734130" y="2214806"/>
                  <a:pt x="1444977" y="2172293"/>
                  <a:pt x="1284330" y="2185214"/>
                </a:cubicBezTo>
                <a:cubicBezTo>
                  <a:pt x="1123683" y="2198135"/>
                  <a:pt x="1095490" y="2178208"/>
                  <a:pt x="954723" y="2185214"/>
                </a:cubicBezTo>
                <a:cubicBezTo>
                  <a:pt x="813956" y="2192220"/>
                  <a:pt x="372195" y="2081849"/>
                  <a:pt x="0" y="2185214"/>
                </a:cubicBezTo>
                <a:cubicBezTo>
                  <a:pt x="-31010" y="1961074"/>
                  <a:pt x="9647" y="1918441"/>
                  <a:pt x="0" y="1682615"/>
                </a:cubicBezTo>
                <a:cubicBezTo>
                  <a:pt x="-9647" y="1446789"/>
                  <a:pt x="11634" y="1386072"/>
                  <a:pt x="0" y="1092607"/>
                </a:cubicBezTo>
                <a:cubicBezTo>
                  <a:pt x="-11634" y="799142"/>
                  <a:pt x="819" y="679933"/>
                  <a:pt x="0" y="568156"/>
                </a:cubicBezTo>
                <a:cubicBezTo>
                  <a:pt x="-819" y="456379"/>
                  <a:pt x="50838" y="241417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Therefore:</a:t>
            </a:r>
          </a:p>
          <a:p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Look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@ (towards)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Sun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73">
            <a:extLst>
              <a:ext uri="{FF2B5EF4-FFF2-40B4-BE49-F238E27FC236}">
                <a16:creationId xmlns:a16="http://schemas.microsoft.com/office/drawing/2014/main" id="{27C8C922-25B5-E386-BB6A-A28D4B833A5C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29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7982F-700A-7DC9-AD33-D69F9D49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086" y="76629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068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B2CC8-D0A7-7B49-BD32-2FFE15E373B6}"/>
              </a:ext>
            </a:extLst>
          </p:cNvPr>
          <p:cNvSpPr/>
          <p:nvPr/>
        </p:nvSpPr>
        <p:spPr>
          <a:xfrm>
            <a:off x="1780331" y="294324"/>
            <a:ext cx="3294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Axion Helioscope</a:t>
            </a:r>
          </a:p>
          <a:p>
            <a:pPr algn="ctr"/>
            <a:r>
              <a:rPr lang="en-US" sz="2800" dirty="0">
                <a:latin typeface="+mj-lt"/>
              </a:rPr>
              <a:t>Solar Axions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7ECA57-24C4-DB4B-BDE9-ED6784C28D51}"/>
              </a:ext>
            </a:extLst>
          </p:cNvPr>
          <p:cNvSpPr/>
          <p:nvPr/>
        </p:nvSpPr>
        <p:spPr>
          <a:xfrm>
            <a:off x="5527277" y="258116"/>
            <a:ext cx="1216470" cy="900594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b="1" dirty="0"/>
              <a:t>2019</a:t>
            </a:r>
            <a:endParaRPr lang="en-GR" sz="135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62F79E-2BB7-5E4F-A7B7-246B741BF36A}"/>
              </a:ext>
            </a:extLst>
          </p:cNvPr>
          <p:cNvSpPr/>
          <p:nvPr/>
        </p:nvSpPr>
        <p:spPr>
          <a:xfrm>
            <a:off x="6954884" y="294324"/>
            <a:ext cx="3294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Axion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Haloscope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DM Axions</a:t>
            </a:r>
          </a:p>
        </p:txBody>
      </p:sp>
      <p:pic>
        <p:nvPicPr>
          <p:cNvPr id="61" name="Picture 60" descr="A picture containing text, gallery, vector graphics, room&#10;&#10;Description automatically generated">
            <a:extLst>
              <a:ext uri="{FF2B5EF4-FFF2-40B4-BE49-F238E27FC236}">
                <a16:creationId xmlns:a16="http://schemas.microsoft.com/office/drawing/2014/main" id="{1E008782-EC4E-5E43-92AD-4A03362F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00" y="129304"/>
            <a:ext cx="1113447" cy="129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9340A-6112-FE83-36A0-C8EB854A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06" y="1624012"/>
            <a:ext cx="9300632" cy="40101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16533D-C754-71CC-5F1A-2F448558C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7781" y="28723"/>
            <a:ext cx="1339813" cy="2049459"/>
          </a:xfrm>
          <a:prstGeom prst="rect">
            <a:avLst/>
          </a:prstGeom>
        </p:spPr>
      </p:pic>
      <p:sp>
        <p:nvSpPr>
          <p:cNvPr id="3" name="Rectangle 205">
            <a:extLst>
              <a:ext uri="{FF2B5EF4-FFF2-40B4-BE49-F238E27FC236}">
                <a16:creationId xmlns:a16="http://schemas.microsoft.com/office/drawing/2014/main" id="{7F758195-7243-A381-E87A-8E0FEC3B41F6}"/>
              </a:ext>
            </a:extLst>
          </p:cNvPr>
          <p:cNvSpPr/>
          <p:nvPr/>
        </p:nvSpPr>
        <p:spPr>
          <a:xfrm>
            <a:off x="11885676" y="6476482"/>
            <a:ext cx="104196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8AB16-ACFB-BF35-367C-412225D69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1F3130-053A-1B7D-B995-D2A2600479B2}"/>
              </a:ext>
            </a:extLst>
          </p:cNvPr>
          <p:cNvGrpSpPr/>
          <p:nvPr/>
        </p:nvGrpSpPr>
        <p:grpSpPr>
          <a:xfrm>
            <a:off x="6156175" y="4221313"/>
            <a:ext cx="2113445" cy="2652182"/>
            <a:chOff x="6156175" y="4221313"/>
            <a:chExt cx="2113445" cy="26521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9A4E9A-5B8F-4464-8358-D4C000EA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6175" y="4221313"/>
              <a:ext cx="1819275" cy="2571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24B612-F400-6460-980C-A583BECE17B0}"/>
                </a:ext>
              </a:extLst>
            </p:cNvPr>
            <p:cNvSpPr txBox="1"/>
            <p:nvPr/>
          </p:nvSpPr>
          <p:spPr>
            <a:xfrm>
              <a:off x="7462989" y="641183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1983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B41E41-5BB0-CB3F-32F2-B65D9958F84F}"/>
              </a:ext>
            </a:extLst>
          </p:cNvPr>
          <p:cNvSpPr txBox="1"/>
          <p:nvPr/>
        </p:nvSpPr>
        <p:spPr>
          <a:xfrm>
            <a:off x="7799966" y="5403273"/>
            <a:ext cx="223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 </a:t>
            </a:r>
            <a:r>
              <a:rPr lang="en-US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Vater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unser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0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C6A72-7837-F551-2376-9ECB8275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1" y="0"/>
            <a:ext cx="10215417" cy="538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02571-7EF0-4479-A3CF-4F50DCBBCEF6}"/>
              </a:ext>
            </a:extLst>
          </p:cNvPr>
          <p:cNvSpPr txBox="1"/>
          <p:nvPr/>
        </p:nvSpPr>
        <p:spPr>
          <a:xfrm>
            <a:off x="0" y="5038190"/>
            <a:ext cx="8802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hlinkClick r:id="rId3"/>
              </a:rPr>
              <a:t>Trillions of dark matter particles may lurk in Earth's crust - ScienceDirect (cern.ch)</a:t>
            </a:r>
            <a:endParaRPr lang="en-US" sz="1600" b="1" u="sng" dirty="0">
              <a:solidFill>
                <a:srgbClr val="00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hlinkClick r:id="rId4"/>
              </a:rPr>
              <a:t>https://doi-org.ezproxy.cern.ch/10.1016/S0262-4079(22)01808-5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73">
            <a:extLst>
              <a:ext uri="{FF2B5EF4-FFF2-40B4-BE49-F238E27FC236}">
                <a16:creationId xmlns:a16="http://schemas.microsoft.com/office/drawing/2014/main" id="{BE90DBBA-EB99-0FD0-7D60-C595AE5B1317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E7933-8641-E491-B498-8E2AF34F7827}"/>
              </a:ext>
            </a:extLst>
          </p:cNvPr>
          <p:cNvGrpSpPr/>
          <p:nvPr/>
        </p:nvGrpSpPr>
        <p:grpSpPr>
          <a:xfrm>
            <a:off x="-18471" y="284333"/>
            <a:ext cx="11051423" cy="6835365"/>
            <a:chOff x="-18471" y="284333"/>
            <a:chExt cx="11051423" cy="68353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5B722A-A3AB-AD6F-536F-2DC1F46A41E7}"/>
                </a:ext>
              </a:extLst>
            </p:cNvPr>
            <p:cNvSpPr txBox="1"/>
            <p:nvPr/>
          </p:nvSpPr>
          <p:spPr>
            <a:xfrm>
              <a:off x="-18471" y="5560297"/>
              <a:ext cx="11051423" cy="155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The original work: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. </a:t>
              </a:r>
              <a:r>
                <a:rPr lang="en-US" sz="1800" b="1" u="sng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5" tooltip="Abstract"/>
                </a:rPr>
                <a:t>arXiv:2209.09834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 [</a:t>
              </a:r>
              <a:r>
                <a:rPr lang="en-US" sz="1800" b="1" u="sng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6" tooltip="Download PDF"/>
                </a:rPr>
                <a:t>pdf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, </a:t>
              </a:r>
              <a:r>
                <a:rPr lang="en-US" sz="1800" b="1" u="sng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7" tooltip="Other formats"/>
                </a:rPr>
                <a:t>other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]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Floating Dark Matter in Celestial Bodies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marR="0">
                <a:lnSpc>
                  <a:spcPts val="140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u="sng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8"/>
                </a:rPr>
                <a:t>Rebecca K. </a:t>
              </a:r>
              <a:r>
                <a:rPr lang="en-US" sz="1800" u="sng" dirty="0" err="1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8"/>
                </a:rPr>
                <a:t>Leane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, </a:t>
              </a:r>
              <a:r>
                <a:rPr lang="en-US" sz="1800" u="sng" dirty="0" err="1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9"/>
                </a:rPr>
                <a:t>Juri</a:t>
              </a:r>
              <a:r>
                <a:rPr lang="en-US" sz="1800" u="sng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hlinkClick r:id="rId9"/>
                </a:rPr>
                <a:t> Smirnov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marR="0">
                <a:lnSpc>
                  <a:spcPts val="140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</a:rPr>
                <a:t>Comments: 20 pages, 6 figures, 100000000000000+ dark matter particles per cm^3 at Earth's surface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4A2FD0-5258-EEEB-C27F-17D691C8F575}"/>
                </a:ext>
              </a:extLst>
            </p:cNvPr>
            <p:cNvSpPr txBox="1"/>
            <p:nvPr/>
          </p:nvSpPr>
          <p:spPr>
            <a:xfrm>
              <a:off x="166244" y="284333"/>
              <a:ext cx="31604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highlight>
                    <a:srgbClr val="00FF00"/>
                  </a:highlight>
                </a:rPr>
                <a:t>Trillions of DM</a:t>
              </a:r>
            </a:p>
            <a:p>
              <a:r>
                <a:rPr lang="en-US" sz="3200" b="1" dirty="0">
                  <a:highlight>
                    <a:srgbClr val="00FF00"/>
                  </a:highlight>
                </a:rPr>
                <a:t>Particles</a:t>
              </a:r>
              <a:r>
                <a:rPr lang="en-US" sz="2400" b="1" dirty="0">
                  <a:highlight>
                    <a:srgbClr val="00FF00"/>
                  </a:highlight>
                </a:rPr>
                <a:t> </a:t>
              </a:r>
              <a:r>
                <a:rPr lang="en-US" sz="3200" b="1" dirty="0">
                  <a:highlight>
                    <a:srgbClr val="00FF00"/>
                  </a:highlight>
                </a:rPr>
                <a:t>may</a:t>
              </a:r>
              <a:r>
                <a:rPr lang="en-US" b="1" dirty="0">
                  <a:highlight>
                    <a:srgbClr val="00FF00"/>
                  </a:highlight>
                </a:rPr>
                <a:t> </a:t>
              </a:r>
              <a:r>
                <a:rPr lang="en-US" sz="3200" b="1" dirty="0">
                  <a:highlight>
                    <a:srgbClr val="00FF00"/>
                  </a:highlight>
                </a:rPr>
                <a:t>lurk</a:t>
              </a:r>
            </a:p>
            <a:p>
              <a:r>
                <a:rPr lang="en-US" sz="3200" b="1" dirty="0">
                  <a:highlight>
                    <a:srgbClr val="00FF00"/>
                  </a:highlight>
                </a:rPr>
                <a:t>in Earth’s crust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F121A31-002B-1788-D7AB-6F9A5815BE74}"/>
              </a:ext>
            </a:extLst>
          </p:cNvPr>
          <p:cNvSpPr/>
          <p:nvPr/>
        </p:nvSpPr>
        <p:spPr>
          <a:xfrm>
            <a:off x="5514110" y="3786909"/>
            <a:ext cx="2401454" cy="107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9B3CA-E687-ECED-18F0-BFA57476E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8522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Freeform 934"/>
          <p:cNvSpPr/>
          <p:nvPr/>
        </p:nvSpPr>
        <p:spPr>
          <a:xfrm>
            <a:off x="3648455" y="1053085"/>
            <a:ext cx="4895089" cy="583692"/>
          </a:xfrm>
          <a:custGeom>
            <a:avLst/>
            <a:gdLst/>
            <a:ahLst/>
            <a:cxnLst/>
            <a:rect l="0" t="0" r="0" b="0"/>
            <a:pathLst>
              <a:path w="4895089" h="583692">
                <a:moveTo>
                  <a:pt x="0" y="583692"/>
                </a:moveTo>
                <a:lnTo>
                  <a:pt x="4895089" y="583692"/>
                </a:lnTo>
                <a:lnTo>
                  <a:pt x="4895089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noFill/>
          <a:ln w="9525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4474464" y="3717037"/>
            <a:ext cx="3096768" cy="768096"/>
          </a:xfrm>
          <a:custGeom>
            <a:avLst/>
            <a:gdLst/>
            <a:ahLst/>
            <a:cxnLst/>
            <a:rect l="0" t="0" r="0" b="0"/>
            <a:pathLst>
              <a:path w="3096768" h="768096">
                <a:moveTo>
                  <a:pt x="0" y="768096"/>
                </a:moveTo>
                <a:lnTo>
                  <a:pt x="3096768" y="768096"/>
                </a:lnTo>
                <a:lnTo>
                  <a:pt x="3096768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Rectangle 937"/>
          <p:cNvSpPr/>
          <p:nvPr/>
        </p:nvSpPr>
        <p:spPr>
          <a:xfrm>
            <a:off x="3739641" y="1093242"/>
            <a:ext cx="4646062" cy="4882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Th</a:t>
            </a:r>
            <a:r>
              <a:rPr lang="en-US" sz="3204" b="1" i="0" spc="723" baseline="0" dirty="0">
                <a:solidFill>
                  <a:srgbClr val="C00000"/>
                </a:solidFill>
                <a:latin typeface="Calibri-Bold"/>
              </a:rPr>
              <a:t>e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Dar</a:t>
            </a:r>
            <a:r>
              <a:rPr lang="en-US" sz="3204" b="1" i="0" spc="707" baseline="0" dirty="0">
                <a:solidFill>
                  <a:srgbClr val="C00000"/>
                </a:solidFill>
                <a:latin typeface="Calibri-Bold"/>
              </a:rPr>
              <a:t>k</a:t>
            </a:r>
            <a:r>
              <a:rPr lang="en-US" sz="3204" b="1" i="0" spc="-118" baseline="0" dirty="0">
                <a:solidFill>
                  <a:srgbClr val="C00000"/>
                </a:solidFill>
                <a:latin typeface="Calibri-Bold"/>
              </a:rPr>
              <a:t>W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orl</a:t>
            </a:r>
            <a:r>
              <a:rPr lang="en-US" sz="3204" b="1" i="0" spc="709" baseline="0" dirty="0">
                <a:solidFill>
                  <a:srgbClr val="C00000"/>
                </a:solidFill>
                <a:latin typeface="Calibri-Bold"/>
              </a:rPr>
              <a:t>d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i</a:t>
            </a:r>
            <a:r>
              <a:rPr lang="en-US" sz="3204" b="1" i="0" spc="713" baseline="0" dirty="0">
                <a:solidFill>
                  <a:srgbClr val="C00000"/>
                </a:solidFill>
                <a:latin typeface="Calibri-Bold"/>
              </a:rPr>
              <a:t>s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no</a:t>
            </a:r>
            <a:r>
              <a:rPr lang="en-US" sz="3204" b="1" i="0" spc="723" baseline="0" dirty="0">
                <a:solidFill>
                  <a:srgbClr val="C00000"/>
                </a:solidFill>
                <a:latin typeface="Calibri-Bold"/>
              </a:rPr>
              <a:t>t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dark!</a:t>
            </a:r>
          </a:p>
        </p:txBody>
      </p:sp>
      <p:sp>
        <p:nvSpPr>
          <p:cNvPr id="938" name="Rectangle 938"/>
          <p:cNvSpPr/>
          <p:nvPr/>
        </p:nvSpPr>
        <p:spPr>
          <a:xfrm>
            <a:off x="4567173" y="3754110"/>
            <a:ext cx="2834438" cy="671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6" b="0" i="0" spc="0" baseline="0" dirty="0">
                <a:solidFill>
                  <a:srgbClr val="6600FF"/>
                </a:solidFill>
                <a:latin typeface="Calibri"/>
              </a:rPr>
              <a:t>THANK</a:t>
            </a:r>
            <a:r>
              <a:rPr lang="en-US" sz="4406" b="0" i="0" spc="-17" baseline="0" dirty="0">
                <a:solidFill>
                  <a:srgbClr val="6600FF"/>
                </a:solidFill>
                <a:latin typeface="Calibri"/>
              </a:rPr>
              <a:t> </a:t>
            </a:r>
            <a:r>
              <a:rPr lang="en-US" sz="4406" b="0" i="0" spc="0" baseline="0" dirty="0">
                <a:solidFill>
                  <a:srgbClr val="6600FF"/>
                </a:solidFill>
                <a:latin typeface="Calibri"/>
              </a:rPr>
              <a:t> </a:t>
            </a:r>
            <a:r>
              <a:rPr lang="en-US" sz="4406" b="0" i="0" spc="-127" baseline="0" dirty="0">
                <a:solidFill>
                  <a:srgbClr val="6600FF"/>
                </a:solidFill>
                <a:latin typeface="Calibri"/>
              </a:rPr>
              <a:t>Y</a:t>
            </a:r>
            <a:r>
              <a:rPr lang="en-US" sz="4406" b="0" i="0" spc="0" baseline="0" dirty="0">
                <a:solidFill>
                  <a:srgbClr val="6600FF"/>
                </a:solidFill>
                <a:latin typeface="Calibri"/>
              </a:rPr>
              <a:t>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590D2-5D5F-5489-4378-9479327D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136" y="67932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40482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Freeform 934"/>
          <p:cNvSpPr/>
          <p:nvPr/>
        </p:nvSpPr>
        <p:spPr>
          <a:xfrm>
            <a:off x="3648455" y="1053085"/>
            <a:ext cx="4895089" cy="583692"/>
          </a:xfrm>
          <a:custGeom>
            <a:avLst/>
            <a:gdLst/>
            <a:ahLst/>
            <a:cxnLst/>
            <a:rect l="0" t="0" r="0" b="0"/>
            <a:pathLst>
              <a:path w="4895089" h="583692">
                <a:moveTo>
                  <a:pt x="0" y="583692"/>
                </a:moveTo>
                <a:lnTo>
                  <a:pt x="4895089" y="583692"/>
                </a:lnTo>
                <a:lnTo>
                  <a:pt x="4895089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noFill/>
          <a:ln w="9525" cap="flat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Rectangle 937"/>
          <p:cNvSpPr/>
          <p:nvPr/>
        </p:nvSpPr>
        <p:spPr>
          <a:xfrm>
            <a:off x="1272666" y="3012650"/>
            <a:ext cx="10517303" cy="986167"/>
          </a:xfrm>
          <a:custGeom>
            <a:avLst/>
            <a:gdLst>
              <a:gd name="connsiteX0" fmla="*/ 0 w 10517303"/>
              <a:gd name="connsiteY0" fmla="*/ 0 h 986167"/>
              <a:gd name="connsiteX1" fmla="*/ 584295 w 10517303"/>
              <a:gd name="connsiteY1" fmla="*/ 0 h 986167"/>
              <a:gd name="connsiteX2" fmla="*/ 1168589 w 10517303"/>
              <a:gd name="connsiteY2" fmla="*/ 0 h 986167"/>
              <a:gd name="connsiteX3" fmla="*/ 1963230 w 10517303"/>
              <a:gd name="connsiteY3" fmla="*/ 0 h 986167"/>
              <a:gd name="connsiteX4" fmla="*/ 2442351 w 10517303"/>
              <a:gd name="connsiteY4" fmla="*/ 0 h 986167"/>
              <a:gd name="connsiteX5" fmla="*/ 2921473 w 10517303"/>
              <a:gd name="connsiteY5" fmla="*/ 0 h 986167"/>
              <a:gd name="connsiteX6" fmla="*/ 3505768 w 10517303"/>
              <a:gd name="connsiteY6" fmla="*/ 0 h 986167"/>
              <a:gd name="connsiteX7" fmla="*/ 4195235 w 10517303"/>
              <a:gd name="connsiteY7" fmla="*/ 0 h 986167"/>
              <a:gd name="connsiteX8" fmla="*/ 4884703 w 10517303"/>
              <a:gd name="connsiteY8" fmla="*/ 0 h 986167"/>
              <a:gd name="connsiteX9" fmla="*/ 5574171 w 10517303"/>
              <a:gd name="connsiteY9" fmla="*/ 0 h 986167"/>
              <a:gd name="connsiteX10" fmla="*/ 6368811 w 10517303"/>
              <a:gd name="connsiteY10" fmla="*/ 0 h 986167"/>
              <a:gd name="connsiteX11" fmla="*/ 6953106 w 10517303"/>
              <a:gd name="connsiteY11" fmla="*/ 0 h 986167"/>
              <a:gd name="connsiteX12" fmla="*/ 7642574 w 10517303"/>
              <a:gd name="connsiteY12" fmla="*/ 0 h 986167"/>
              <a:gd name="connsiteX13" fmla="*/ 8226868 w 10517303"/>
              <a:gd name="connsiteY13" fmla="*/ 0 h 986167"/>
              <a:gd name="connsiteX14" fmla="*/ 8811163 w 10517303"/>
              <a:gd name="connsiteY14" fmla="*/ 0 h 986167"/>
              <a:gd name="connsiteX15" fmla="*/ 9395457 w 10517303"/>
              <a:gd name="connsiteY15" fmla="*/ 0 h 986167"/>
              <a:gd name="connsiteX16" fmla="*/ 9664233 w 10517303"/>
              <a:gd name="connsiteY16" fmla="*/ 0 h 986167"/>
              <a:gd name="connsiteX17" fmla="*/ 10517303 w 10517303"/>
              <a:gd name="connsiteY17" fmla="*/ 0 h 986167"/>
              <a:gd name="connsiteX18" fmla="*/ 10517303 w 10517303"/>
              <a:gd name="connsiteY18" fmla="*/ 463498 h 986167"/>
              <a:gd name="connsiteX19" fmla="*/ 10517303 w 10517303"/>
              <a:gd name="connsiteY19" fmla="*/ 986167 h 986167"/>
              <a:gd name="connsiteX20" fmla="*/ 10038181 w 10517303"/>
              <a:gd name="connsiteY20" fmla="*/ 986167 h 986167"/>
              <a:gd name="connsiteX21" fmla="*/ 9453887 w 10517303"/>
              <a:gd name="connsiteY21" fmla="*/ 986167 h 986167"/>
              <a:gd name="connsiteX22" fmla="*/ 9185111 w 10517303"/>
              <a:gd name="connsiteY22" fmla="*/ 986167 h 986167"/>
              <a:gd name="connsiteX23" fmla="*/ 8705990 w 10517303"/>
              <a:gd name="connsiteY23" fmla="*/ 986167 h 986167"/>
              <a:gd name="connsiteX24" fmla="*/ 8016522 w 10517303"/>
              <a:gd name="connsiteY24" fmla="*/ 986167 h 986167"/>
              <a:gd name="connsiteX25" fmla="*/ 7642574 w 10517303"/>
              <a:gd name="connsiteY25" fmla="*/ 986167 h 986167"/>
              <a:gd name="connsiteX26" fmla="*/ 6847933 w 10517303"/>
              <a:gd name="connsiteY26" fmla="*/ 986167 h 986167"/>
              <a:gd name="connsiteX27" fmla="*/ 6053292 w 10517303"/>
              <a:gd name="connsiteY27" fmla="*/ 986167 h 986167"/>
              <a:gd name="connsiteX28" fmla="*/ 5468998 w 10517303"/>
              <a:gd name="connsiteY28" fmla="*/ 986167 h 986167"/>
              <a:gd name="connsiteX29" fmla="*/ 4674357 w 10517303"/>
              <a:gd name="connsiteY29" fmla="*/ 986167 h 986167"/>
              <a:gd name="connsiteX30" fmla="*/ 4090062 w 10517303"/>
              <a:gd name="connsiteY30" fmla="*/ 986167 h 986167"/>
              <a:gd name="connsiteX31" fmla="*/ 3400595 w 10517303"/>
              <a:gd name="connsiteY31" fmla="*/ 986167 h 986167"/>
              <a:gd name="connsiteX32" fmla="*/ 3131819 w 10517303"/>
              <a:gd name="connsiteY32" fmla="*/ 986167 h 986167"/>
              <a:gd name="connsiteX33" fmla="*/ 2337178 w 10517303"/>
              <a:gd name="connsiteY33" fmla="*/ 986167 h 986167"/>
              <a:gd name="connsiteX34" fmla="*/ 1858057 w 10517303"/>
              <a:gd name="connsiteY34" fmla="*/ 986167 h 986167"/>
              <a:gd name="connsiteX35" fmla="*/ 1168589 w 10517303"/>
              <a:gd name="connsiteY35" fmla="*/ 986167 h 986167"/>
              <a:gd name="connsiteX36" fmla="*/ 899814 w 10517303"/>
              <a:gd name="connsiteY36" fmla="*/ 986167 h 986167"/>
              <a:gd name="connsiteX37" fmla="*/ 0 w 10517303"/>
              <a:gd name="connsiteY37" fmla="*/ 986167 h 986167"/>
              <a:gd name="connsiteX38" fmla="*/ 0 w 10517303"/>
              <a:gd name="connsiteY38" fmla="*/ 502945 h 986167"/>
              <a:gd name="connsiteX39" fmla="*/ 0 w 10517303"/>
              <a:gd name="connsiteY39" fmla="*/ 0 h 98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517303" h="986167" fill="none" extrusionOk="0">
                <a:moveTo>
                  <a:pt x="0" y="0"/>
                </a:moveTo>
                <a:cubicBezTo>
                  <a:pt x="286339" y="-51125"/>
                  <a:pt x="391066" y="62835"/>
                  <a:pt x="584295" y="0"/>
                </a:cubicBezTo>
                <a:cubicBezTo>
                  <a:pt x="777524" y="-62835"/>
                  <a:pt x="950949" y="32212"/>
                  <a:pt x="1168589" y="0"/>
                </a:cubicBezTo>
                <a:cubicBezTo>
                  <a:pt x="1386229" y="-32212"/>
                  <a:pt x="1725828" y="7862"/>
                  <a:pt x="1963230" y="0"/>
                </a:cubicBezTo>
                <a:cubicBezTo>
                  <a:pt x="2200632" y="-7862"/>
                  <a:pt x="2302954" y="6566"/>
                  <a:pt x="2442351" y="0"/>
                </a:cubicBezTo>
                <a:cubicBezTo>
                  <a:pt x="2581748" y="-6566"/>
                  <a:pt x="2780348" y="27048"/>
                  <a:pt x="2921473" y="0"/>
                </a:cubicBezTo>
                <a:cubicBezTo>
                  <a:pt x="3062598" y="-27048"/>
                  <a:pt x="3253697" y="1028"/>
                  <a:pt x="3505768" y="0"/>
                </a:cubicBezTo>
                <a:cubicBezTo>
                  <a:pt x="3757840" y="-1028"/>
                  <a:pt x="3870141" y="5620"/>
                  <a:pt x="4195235" y="0"/>
                </a:cubicBezTo>
                <a:cubicBezTo>
                  <a:pt x="4520329" y="-5620"/>
                  <a:pt x="4623461" y="40742"/>
                  <a:pt x="4884703" y="0"/>
                </a:cubicBezTo>
                <a:cubicBezTo>
                  <a:pt x="5145945" y="-40742"/>
                  <a:pt x="5388087" y="7253"/>
                  <a:pt x="5574171" y="0"/>
                </a:cubicBezTo>
                <a:cubicBezTo>
                  <a:pt x="5760255" y="-7253"/>
                  <a:pt x="6161784" y="1075"/>
                  <a:pt x="6368811" y="0"/>
                </a:cubicBezTo>
                <a:cubicBezTo>
                  <a:pt x="6575838" y="-1075"/>
                  <a:pt x="6832670" y="32370"/>
                  <a:pt x="6953106" y="0"/>
                </a:cubicBezTo>
                <a:cubicBezTo>
                  <a:pt x="7073543" y="-32370"/>
                  <a:pt x="7349998" y="12743"/>
                  <a:pt x="7642574" y="0"/>
                </a:cubicBezTo>
                <a:cubicBezTo>
                  <a:pt x="7935150" y="-12743"/>
                  <a:pt x="8040974" y="49238"/>
                  <a:pt x="8226868" y="0"/>
                </a:cubicBezTo>
                <a:cubicBezTo>
                  <a:pt x="8412762" y="-49238"/>
                  <a:pt x="8591671" y="68007"/>
                  <a:pt x="8811163" y="0"/>
                </a:cubicBezTo>
                <a:cubicBezTo>
                  <a:pt x="9030655" y="-68007"/>
                  <a:pt x="9143489" y="35315"/>
                  <a:pt x="9395457" y="0"/>
                </a:cubicBezTo>
                <a:cubicBezTo>
                  <a:pt x="9647425" y="-35315"/>
                  <a:pt x="9561115" y="21731"/>
                  <a:pt x="9664233" y="0"/>
                </a:cubicBezTo>
                <a:cubicBezTo>
                  <a:pt x="9767351" y="-21731"/>
                  <a:pt x="10172338" y="65806"/>
                  <a:pt x="10517303" y="0"/>
                </a:cubicBezTo>
                <a:cubicBezTo>
                  <a:pt x="10544765" y="111657"/>
                  <a:pt x="10463421" y="262852"/>
                  <a:pt x="10517303" y="463498"/>
                </a:cubicBezTo>
                <a:cubicBezTo>
                  <a:pt x="10571185" y="664144"/>
                  <a:pt x="10479615" y="859886"/>
                  <a:pt x="10517303" y="986167"/>
                </a:cubicBezTo>
                <a:cubicBezTo>
                  <a:pt x="10372779" y="1037027"/>
                  <a:pt x="10207640" y="934669"/>
                  <a:pt x="10038181" y="986167"/>
                </a:cubicBezTo>
                <a:cubicBezTo>
                  <a:pt x="9868722" y="1037665"/>
                  <a:pt x="9600775" y="972752"/>
                  <a:pt x="9453887" y="986167"/>
                </a:cubicBezTo>
                <a:cubicBezTo>
                  <a:pt x="9306999" y="999582"/>
                  <a:pt x="9273238" y="963308"/>
                  <a:pt x="9185111" y="986167"/>
                </a:cubicBezTo>
                <a:cubicBezTo>
                  <a:pt x="9096984" y="1009026"/>
                  <a:pt x="8811225" y="974555"/>
                  <a:pt x="8705990" y="986167"/>
                </a:cubicBezTo>
                <a:cubicBezTo>
                  <a:pt x="8600755" y="997779"/>
                  <a:pt x="8203343" y="921864"/>
                  <a:pt x="8016522" y="986167"/>
                </a:cubicBezTo>
                <a:cubicBezTo>
                  <a:pt x="7829701" y="1050470"/>
                  <a:pt x="7821101" y="964205"/>
                  <a:pt x="7642574" y="986167"/>
                </a:cubicBezTo>
                <a:cubicBezTo>
                  <a:pt x="7464047" y="1008129"/>
                  <a:pt x="7020628" y="966659"/>
                  <a:pt x="6847933" y="986167"/>
                </a:cubicBezTo>
                <a:cubicBezTo>
                  <a:pt x="6675238" y="1005675"/>
                  <a:pt x="6336897" y="969969"/>
                  <a:pt x="6053292" y="986167"/>
                </a:cubicBezTo>
                <a:cubicBezTo>
                  <a:pt x="5769687" y="1002365"/>
                  <a:pt x="5661948" y="920831"/>
                  <a:pt x="5468998" y="986167"/>
                </a:cubicBezTo>
                <a:cubicBezTo>
                  <a:pt x="5276048" y="1051503"/>
                  <a:pt x="4917841" y="975857"/>
                  <a:pt x="4674357" y="986167"/>
                </a:cubicBezTo>
                <a:cubicBezTo>
                  <a:pt x="4430873" y="996477"/>
                  <a:pt x="4332309" y="952322"/>
                  <a:pt x="4090062" y="986167"/>
                </a:cubicBezTo>
                <a:cubicBezTo>
                  <a:pt x="3847816" y="1020012"/>
                  <a:pt x="3598840" y="914416"/>
                  <a:pt x="3400595" y="986167"/>
                </a:cubicBezTo>
                <a:cubicBezTo>
                  <a:pt x="3202350" y="1057918"/>
                  <a:pt x="3228825" y="972211"/>
                  <a:pt x="3131819" y="986167"/>
                </a:cubicBezTo>
                <a:cubicBezTo>
                  <a:pt x="3034813" y="1000123"/>
                  <a:pt x="2517419" y="959428"/>
                  <a:pt x="2337178" y="986167"/>
                </a:cubicBezTo>
                <a:cubicBezTo>
                  <a:pt x="2156937" y="1012906"/>
                  <a:pt x="2093100" y="947146"/>
                  <a:pt x="1858057" y="986167"/>
                </a:cubicBezTo>
                <a:cubicBezTo>
                  <a:pt x="1623014" y="1025188"/>
                  <a:pt x="1506410" y="924039"/>
                  <a:pt x="1168589" y="986167"/>
                </a:cubicBezTo>
                <a:cubicBezTo>
                  <a:pt x="830768" y="1048295"/>
                  <a:pt x="974611" y="971232"/>
                  <a:pt x="899814" y="986167"/>
                </a:cubicBezTo>
                <a:cubicBezTo>
                  <a:pt x="825018" y="1001102"/>
                  <a:pt x="262089" y="950081"/>
                  <a:pt x="0" y="986167"/>
                </a:cubicBezTo>
                <a:cubicBezTo>
                  <a:pt x="-40067" y="755969"/>
                  <a:pt x="27181" y="651796"/>
                  <a:pt x="0" y="502945"/>
                </a:cubicBezTo>
                <a:cubicBezTo>
                  <a:pt x="-27181" y="354094"/>
                  <a:pt x="34893" y="128192"/>
                  <a:pt x="0" y="0"/>
                </a:cubicBezTo>
                <a:close/>
              </a:path>
              <a:path w="10517303" h="986167" stroke="0" extrusionOk="0">
                <a:moveTo>
                  <a:pt x="0" y="0"/>
                </a:moveTo>
                <a:cubicBezTo>
                  <a:pt x="202101" y="-7943"/>
                  <a:pt x="243935" y="42125"/>
                  <a:pt x="479122" y="0"/>
                </a:cubicBezTo>
                <a:cubicBezTo>
                  <a:pt x="714309" y="-42125"/>
                  <a:pt x="649637" y="5243"/>
                  <a:pt x="747897" y="0"/>
                </a:cubicBezTo>
                <a:cubicBezTo>
                  <a:pt x="846158" y="-5243"/>
                  <a:pt x="1375632" y="63355"/>
                  <a:pt x="1542538" y="0"/>
                </a:cubicBezTo>
                <a:cubicBezTo>
                  <a:pt x="1709444" y="-63355"/>
                  <a:pt x="1816947" y="53327"/>
                  <a:pt x="2021659" y="0"/>
                </a:cubicBezTo>
                <a:cubicBezTo>
                  <a:pt x="2226371" y="-53327"/>
                  <a:pt x="2383092" y="1562"/>
                  <a:pt x="2500781" y="0"/>
                </a:cubicBezTo>
                <a:cubicBezTo>
                  <a:pt x="2618470" y="-1562"/>
                  <a:pt x="2932039" y="2390"/>
                  <a:pt x="3295422" y="0"/>
                </a:cubicBezTo>
                <a:cubicBezTo>
                  <a:pt x="3658805" y="-2390"/>
                  <a:pt x="3506381" y="9197"/>
                  <a:pt x="3669370" y="0"/>
                </a:cubicBezTo>
                <a:cubicBezTo>
                  <a:pt x="3832359" y="-9197"/>
                  <a:pt x="4184316" y="89032"/>
                  <a:pt x="4464011" y="0"/>
                </a:cubicBezTo>
                <a:cubicBezTo>
                  <a:pt x="4743706" y="-89032"/>
                  <a:pt x="4954302" y="7602"/>
                  <a:pt x="5258651" y="0"/>
                </a:cubicBezTo>
                <a:cubicBezTo>
                  <a:pt x="5563000" y="-7602"/>
                  <a:pt x="5579249" y="54404"/>
                  <a:pt x="5842946" y="0"/>
                </a:cubicBezTo>
                <a:cubicBezTo>
                  <a:pt x="6106644" y="-54404"/>
                  <a:pt x="6397049" y="37913"/>
                  <a:pt x="6637587" y="0"/>
                </a:cubicBezTo>
                <a:cubicBezTo>
                  <a:pt x="6878125" y="-37913"/>
                  <a:pt x="6919427" y="4680"/>
                  <a:pt x="7116708" y="0"/>
                </a:cubicBezTo>
                <a:cubicBezTo>
                  <a:pt x="7313989" y="-4680"/>
                  <a:pt x="7382157" y="10762"/>
                  <a:pt x="7595830" y="0"/>
                </a:cubicBezTo>
                <a:cubicBezTo>
                  <a:pt x="7809503" y="-10762"/>
                  <a:pt x="8069335" y="75591"/>
                  <a:pt x="8285298" y="0"/>
                </a:cubicBezTo>
                <a:cubicBezTo>
                  <a:pt x="8501261" y="-75591"/>
                  <a:pt x="8554652" y="2216"/>
                  <a:pt x="8764419" y="0"/>
                </a:cubicBezTo>
                <a:cubicBezTo>
                  <a:pt x="8974186" y="-2216"/>
                  <a:pt x="9391749" y="29206"/>
                  <a:pt x="9559060" y="0"/>
                </a:cubicBezTo>
                <a:cubicBezTo>
                  <a:pt x="9726371" y="-29206"/>
                  <a:pt x="10173505" y="49425"/>
                  <a:pt x="10517303" y="0"/>
                </a:cubicBezTo>
                <a:cubicBezTo>
                  <a:pt x="10530765" y="161340"/>
                  <a:pt x="10474423" y="254898"/>
                  <a:pt x="10517303" y="493084"/>
                </a:cubicBezTo>
                <a:cubicBezTo>
                  <a:pt x="10560183" y="731270"/>
                  <a:pt x="10473276" y="762054"/>
                  <a:pt x="10517303" y="986167"/>
                </a:cubicBezTo>
                <a:cubicBezTo>
                  <a:pt x="10441347" y="1003151"/>
                  <a:pt x="10311295" y="956354"/>
                  <a:pt x="10248527" y="986167"/>
                </a:cubicBezTo>
                <a:cubicBezTo>
                  <a:pt x="10185759" y="1015980"/>
                  <a:pt x="9810500" y="985031"/>
                  <a:pt x="9453887" y="986167"/>
                </a:cubicBezTo>
                <a:cubicBezTo>
                  <a:pt x="9097274" y="987303"/>
                  <a:pt x="8996666" y="930145"/>
                  <a:pt x="8869592" y="986167"/>
                </a:cubicBezTo>
                <a:cubicBezTo>
                  <a:pt x="8742518" y="1042189"/>
                  <a:pt x="8621989" y="983109"/>
                  <a:pt x="8495644" y="986167"/>
                </a:cubicBezTo>
                <a:cubicBezTo>
                  <a:pt x="8369299" y="989225"/>
                  <a:pt x="8050362" y="931310"/>
                  <a:pt x="7911349" y="986167"/>
                </a:cubicBezTo>
                <a:cubicBezTo>
                  <a:pt x="7772337" y="1041024"/>
                  <a:pt x="7743508" y="969097"/>
                  <a:pt x="7642574" y="986167"/>
                </a:cubicBezTo>
                <a:cubicBezTo>
                  <a:pt x="7541641" y="1003237"/>
                  <a:pt x="7457384" y="972105"/>
                  <a:pt x="7373798" y="986167"/>
                </a:cubicBezTo>
                <a:cubicBezTo>
                  <a:pt x="7290212" y="1000229"/>
                  <a:pt x="7009974" y="955529"/>
                  <a:pt x="6789503" y="986167"/>
                </a:cubicBezTo>
                <a:cubicBezTo>
                  <a:pt x="6569033" y="1016805"/>
                  <a:pt x="6578010" y="944340"/>
                  <a:pt x="6415555" y="986167"/>
                </a:cubicBezTo>
                <a:cubicBezTo>
                  <a:pt x="6253100" y="1027994"/>
                  <a:pt x="5915869" y="934478"/>
                  <a:pt x="5726087" y="986167"/>
                </a:cubicBezTo>
                <a:cubicBezTo>
                  <a:pt x="5536305" y="1037856"/>
                  <a:pt x="5532749" y="957197"/>
                  <a:pt x="5352139" y="986167"/>
                </a:cubicBezTo>
                <a:cubicBezTo>
                  <a:pt x="5171529" y="1015137"/>
                  <a:pt x="4978442" y="977712"/>
                  <a:pt x="4662671" y="986167"/>
                </a:cubicBezTo>
                <a:cubicBezTo>
                  <a:pt x="4346900" y="994622"/>
                  <a:pt x="4463628" y="970391"/>
                  <a:pt x="4393895" y="986167"/>
                </a:cubicBezTo>
                <a:cubicBezTo>
                  <a:pt x="4324162" y="1001943"/>
                  <a:pt x="3886586" y="964326"/>
                  <a:pt x="3704428" y="986167"/>
                </a:cubicBezTo>
                <a:cubicBezTo>
                  <a:pt x="3522270" y="1008008"/>
                  <a:pt x="3512247" y="964750"/>
                  <a:pt x="3330479" y="986167"/>
                </a:cubicBezTo>
                <a:cubicBezTo>
                  <a:pt x="3148711" y="1007584"/>
                  <a:pt x="3132542" y="980945"/>
                  <a:pt x="3061704" y="986167"/>
                </a:cubicBezTo>
                <a:cubicBezTo>
                  <a:pt x="2990867" y="991389"/>
                  <a:pt x="2847664" y="979905"/>
                  <a:pt x="2687755" y="986167"/>
                </a:cubicBezTo>
                <a:cubicBezTo>
                  <a:pt x="2527846" y="992429"/>
                  <a:pt x="2286043" y="936269"/>
                  <a:pt x="1998288" y="986167"/>
                </a:cubicBezTo>
                <a:cubicBezTo>
                  <a:pt x="1710533" y="1036065"/>
                  <a:pt x="1729359" y="956097"/>
                  <a:pt x="1624339" y="986167"/>
                </a:cubicBezTo>
                <a:cubicBezTo>
                  <a:pt x="1519319" y="1016237"/>
                  <a:pt x="1474970" y="955547"/>
                  <a:pt x="1355563" y="986167"/>
                </a:cubicBezTo>
                <a:cubicBezTo>
                  <a:pt x="1236156" y="1016787"/>
                  <a:pt x="1113506" y="950766"/>
                  <a:pt x="981615" y="986167"/>
                </a:cubicBezTo>
                <a:cubicBezTo>
                  <a:pt x="849724" y="1021568"/>
                  <a:pt x="615583" y="968066"/>
                  <a:pt x="502493" y="986167"/>
                </a:cubicBezTo>
                <a:cubicBezTo>
                  <a:pt x="389403" y="1004268"/>
                  <a:pt x="243145" y="968177"/>
                  <a:pt x="0" y="986167"/>
                </a:cubicBezTo>
                <a:cubicBezTo>
                  <a:pt x="-49528" y="760282"/>
                  <a:pt x="56140" y="633125"/>
                  <a:pt x="0" y="512807"/>
                </a:cubicBezTo>
                <a:cubicBezTo>
                  <a:pt x="-56140" y="392489"/>
                  <a:pt x="27701" y="143076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Welcome to the club                                              </a:t>
            </a:r>
            <a:r>
              <a:rPr lang="en-US" sz="3204" b="1" i="0" spc="0" baseline="0" dirty="0">
                <a:solidFill>
                  <a:srgbClr val="3333FF"/>
                </a:solidFill>
                <a:latin typeface="Calibri-Bold"/>
              </a:rPr>
              <a:t>GOOD LUCK for </a:t>
            </a:r>
          </a:p>
          <a:p>
            <a:pPr marL="0"/>
            <a:r>
              <a:rPr lang="en-US" sz="3204" b="1" dirty="0">
                <a:solidFill>
                  <a:srgbClr val="3333FF"/>
                </a:solidFill>
                <a:latin typeface="Calibri-Bold"/>
              </a:rPr>
              <a:t>                                                                                     your  2</a:t>
            </a:r>
            <a:r>
              <a:rPr lang="en-US" sz="3204" b="1" baseline="30000" dirty="0">
                <a:solidFill>
                  <a:srgbClr val="3333FF"/>
                </a:solidFill>
                <a:latin typeface="Calibri-Bold"/>
              </a:rPr>
              <a:t>nd</a:t>
            </a:r>
            <a:r>
              <a:rPr lang="en-US" sz="3204" b="1" dirty="0">
                <a:solidFill>
                  <a:srgbClr val="3333FF"/>
                </a:solidFill>
                <a:latin typeface="Calibri-Bold"/>
              </a:rPr>
              <a:t>    T</a:t>
            </a:r>
            <a:r>
              <a:rPr lang="en-US" sz="3600" b="1" baseline="-25000" dirty="0">
                <a:solidFill>
                  <a:srgbClr val="3333FF"/>
                </a:solidFill>
                <a:latin typeface="Calibri-Bold"/>
              </a:rPr>
              <a:t>1/2</a:t>
            </a:r>
            <a:r>
              <a:rPr lang="en-US" sz="3204" b="1" dirty="0">
                <a:solidFill>
                  <a:srgbClr val="3333FF"/>
                </a:solidFill>
                <a:latin typeface="Calibri-Bold"/>
              </a:rPr>
              <a:t> </a:t>
            </a:r>
            <a:endParaRPr lang="en-US" sz="3204" b="1" i="0" spc="0" baseline="0" dirty="0">
              <a:solidFill>
                <a:srgbClr val="3333FF"/>
              </a:solidFill>
              <a:latin typeface="Calibri-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590D2-5D5F-5489-4378-9479327D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6" y="125082"/>
            <a:ext cx="3904700" cy="6466218"/>
          </a:xfrm>
          <a:custGeom>
            <a:avLst/>
            <a:gdLst>
              <a:gd name="connsiteX0" fmla="*/ 0 w 3904700"/>
              <a:gd name="connsiteY0" fmla="*/ 0 h 6466218"/>
              <a:gd name="connsiteX1" fmla="*/ 635908 w 3904700"/>
              <a:gd name="connsiteY1" fmla="*/ 0 h 6466218"/>
              <a:gd name="connsiteX2" fmla="*/ 1115629 w 3904700"/>
              <a:gd name="connsiteY2" fmla="*/ 0 h 6466218"/>
              <a:gd name="connsiteX3" fmla="*/ 1673443 w 3904700"/>
              <a:gd name="connsiteY3" fmla="*/ 0 h 6466218"/>
              <a:gd name="connsiteX4" fmla="*/ 2270304 w 3904700"/>
              <a:gd name="connsiteY4" fmla="*/ 0 h 6466218"/>
              <a:gd name="connsiteX5" fmla="*/ 2710977 w 3904700"/>
              <a:gd name="connsiteY5" fmla="*/ 0 h 6466218"/>
              <a:gd name="connsiteX6" fmla="*/ 3151651 w 3904700"/>
              <a:gd name="connsiteY6" fmla="*/ 0 h 6466218"/>
              <a:gd name="connsiteX7" fmla="*/ 3904700 w 3904700"/>
              <a:gd name="connsiteY7" fmla="*/ 0 h 6466218"/>
              <a:gd name="connsiteX8" fmla="*/ 3904700 w 3904700"/>
              <a:gd name="connsiteY8" fmla="*/ 587838 h 6466218"/>
              <a:gd name="connsiteX9" fmla="*/ 3904700 w 3904700"/>
              <a:gd name="connsiteY9" fmla="*/ 1240338 h 6466218"/>
              <a:gd name="connsiteX10" fmla="*/ 3904700 w 3904700"/>
              <a:gd name="connsiteY10" fmla="*/ 1763514 h 6466218"/>
              <a:gd name="connsiteX11" fmla="*/ 3904700 w 3904700"/>
              <a:gd name="connsiteY11" fmla="*/ 2416014 h 6466218"/>
              <a:gd name="connsiteX12" fmla="*/ 3904700 w 3904700"/>
              <a:gd name="connsiteY12" fmla="*/ 2874528 h 6466218"/>
              <a:gd name="connsiteX13" fmla="*/ 3904700 w 3904700"/>
              <a:gd name="connsiteY13" fmla="*/ 3462366 h 6466218"/>
              <a:gd name="connsiteX14" fmla="*/ 3904700 w 3904700"/>
              <a:gd name="connsiteY14" fmla="*/ 3856217 h 6466218"/>
              <a:gd name="connsiteX15" fmla="*/ 3904700 w 3904700"/>
              <a:gd name="connsiteY15" fmla="*/ 4573380 h 6466218"/>
              <a:gd name="connsiteX16" fmla="*/ 3904700 w 3904700"/>
              <a:gd name="connsiteY16" fmla="*/ 5161218 h 6466218"/>
              <a:gd name="connsiteX17" fmla="*/ 3904700 w 3904700"/>
              <a:gd name="connsiteY17" fmla="*/ 5878380 h 6466218"/>
              <a:gd name="connsiteX18" fmla="*/ 3904700 w 3904700"/>
              <a:gd name="connsiteY18" fmla="*/ 6466218 h 6466218"/>
              <a:gd name="connsiteX19" fmla="*/ 3424980 w 3904700"/>
              <a:gd name="connsiteY19" fmla="*/ 6466218 h 6466218"/>
              <a:gd name="connsiteX20" fmla="*/ 2789071 w 3904700"/>
              <a:gd name="connsiteY20" fmla="*/ 6466218 h 6466218"/>
              <a:gd name="connsiteX21" fmla="*/ 2231257 w 3904700"/>
              <a:gd name="connsiteY21" fmla="*/ 6466218 h 6466218"/>
              <a:gd name="connsiteX22" fmla="*/ 1790584 w 3904700"/>
              <a:gd name="connsiteY22" fmla="*/ 6466218 h 6466218"/>
              <a:gd name="connsiteX23" fmla="*/ 1232770 w 3904700"/>
              <a:gd name="connsiteY23" fmla="*/ 6466218 h 6466218"/>
              <a:gd name="connsiteX24" fmla="*/ 714002 w 3904700"/>
              <a:gd name="connsiteY24" fmla="*/ 6466218 h 6466218"/>
              <a:gd name="connsiteX25" fmla="*/ 0 w 3904700"/>
              <a:gd name="connsiteY25" fmla="*/ 6466218 h 6466218"/>
              <a:gd name="connsiteX26" fmla="*/ 0 w 3904700"/>
              <a:gd name="connsiteY26" fmla="*/ 5943042 h 6466218"/>
              <a:gd name="connsiteX27" fmla="*/ 0 w 3904700"/>
              <a:gd name="connsiteY27" fmla="*/ 5225880 h 6466218"/>
              <a:gd name="connsiteX28" fmla="*/ 0 w 3904700"/>
              <a:gd name="connsiteY28" fmla="*/ 4573380 h 6466218"/>
              <a:gd name="connsiteX29" fmla="*/ 0 w 3904700"/>
              <a:gd name="connsiteY29" fmla="*/ 4050204 h 6466218"/>
              <a:gd name="connsiteX30" fmla="*/ 0 w 3904700"/>
              <a:gd name="connsiteY30" fmla="*/ 3656352 h 6466218"/>
              <a:gd name="connsiteX31" fmla="*/ 0 w 3904700"/>
              <a:gd name="connsiteY31" fmla="*/ 3133177 h 6466218"/>
              <a:gd name="connsiteX32" fmla="*/ 0 w 3904700"/>
              <a:gd name="connsiteY32" fmla="*/ 2480676 h 6466218"/>
              <a:gd name="connsiteX33" fmla="*/ 0 w 3904700"/>
              <a:gd name="connsiteY33" fmla="*/ 1763514 h 6466218"/>
              <a:gd name="connsiteX34" fmla="*/ 0 w 3904700"/>
              <a:gd name="connsiteY34" fmla="*/ 1369663 h 6466218"/>
              <a:gd name="connsiteX35" fmla="*/ 0 w 3904700"/>
              <a:gd name="connsiteY35" fmla="*/ 975811 h 6466218"/>
              <a:gd name="connsiteX36" fmla="*/ 0 w 3904700"/>
              <a:gd name="connsiteY36" fmla="*/ 0 h 64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04700" h="6466218" fill="none" extrusionOk="0">
                <a:moveTo>
                  <a:pt x="0" y="0"/>
                </a:moveTo>
                <a:cubicBezTo>
                  <a:pt x="155363" y="-54363"/>
                  <a:pt x="342318" y="62048"/>
                  <a:pt x="635908" y="0"/>
                </a:cubicBezTo>
                <a:cubicBezTo>
                  <a:pt x="929498" y="-62048"/>
                  <a:pt x="908443" y="11883"/>
                  <a:pt x="1115629" y="0"/>
                </a:cubicBezTo>
                <a:cubicBezTo>
                  <a:pt x="1322815" y="-11883"/>
                  <a:pt x="1500371" y="47592"/>
                  <a:pt x="1673443" y="0"/>
                </a:cubicBezTo>
                <a:cubicBezTo>
                  <a:pt x="1846515" y="-47592"/>
                  <a:pt x="2001508" y="59900"/>
                  <a:pt x="2270304" y="0"/>
                </a:cubicBezTo>
                <a:cubicBezTo>
                  <a:pt x="2539100" y="-59900"/>
                  <a:pt x="2568411" y="52084"/>
                  <a:pt x="2710977" y="0"/>
                </a:cubicBezTo>
                <a:cubicBezTo>
                  <a:pt x="2853543" y="-52084"/>
                  <a:pt x="3003557" y="21324"/>
                  <a:pt x="3151651" y="0"/>
                </a:cubicBezTo>
                <a:cubicBezTo>
                  <a:pt x="3299745" y="-21324"/>
                  <a:pt x="3732208" y="56482"/>
                  <a:pt x="3904700" y="0"/>
                </a:cubicBezTo>
                <a:cubicBezTo>
                  <a:pt x="3967544" y="262387"/>
                  <a:pt x="3868644" y="387303"/>
                  <a:pt x="3904700" y="587838"/>
                </a:cubicBezTo>
                <a:cubicBezTo>
                  <a:pt x="3940756" y="788373"/>
                  <a:pt x="3885863" y="919289"/>
                  <a:pt x="3904700" y="1240338"/>
                </a:cubicBezTo>
                <a:cubicBezTo>
                  <a:pt x="3923537" y="1561387"/>
                  <a:pt x="3896337" y="1593691"/>
                  <a:pt x="3904700" y="1763514"/>
                </a:cubicBezTo>
                <a:cubicBezTo>
                  <a:pt x="3913063" y="1933337"/>
                  <a:pt x="3903960" y="2232419"/>
                  <a:pt x="3904700" y="2416014"/>
                </a:cubicBezTo>
                <a:cubicBezTo>
                  <a:pt x="3905440" y="2599609"/>
                  <a:pt x="3866249" y="2755085"/>
                  <a:pt x="3904700" y="2874528"/>
                </a:cubicBezTo>
                <a:cubicBezTo>
                  <a:pt x="3943151" y="2993971"/>
                  <a:pt x="3842916" y="3299477"/>
                  <a:pt x="3904700" y="3462366"/>
                </a:cubicBezTo>
                <a:cubicBezTo>
                  <a:pt x="3966484" y="3625255"/>
                  <a:pt x="3890818" y="3739053"/>
                  <a:pt x="3904700" y="3856217"/>
                </a:cubicBezTo>
                <a:cubicBezTo>
                  <a:pt x="3918582" y="3973381"/>
                  <a:pt x="3826385" y="4332554"/>
                  <a:pt x="3904700" y="4573380"/>
                </a:cubicBezTo>
                <a:cubicBezTo>
                  <a:pt x="3983015" y="4814206"/>
                  <a:pt x="3855908" y="4984730"/>
                  <a:pt x="3904700" y="5161218"/>
                </a:cubicBezTo>
                <a:cubicBezTo>
                  <a:pt x="3953492" y="5337706"/>
                  <a:pt x="3857184" y="5546828"/>
                  <a:pt x="3904700" y="5878380"/>
                </a:cubicBezTo>
                <a:cubicBezTo>
                  <a:pt x="3952216" y="6209932"/>
                  <a:pt x="3857819" y="6323137"/>
                  <a:pt x="3904700" y="6466218"/>
                </a:cubicBezTo>
                <a:cubicBezTo>
                  <a:pt x="3795314" y="6467787"/>
                  <a:pt x="3525052" y="6415076"/>
                  <a:pt x="3424980" y="6466218"/>
                </a:cubicBezTo>
                <a:cubicBezTo>
                  <a:pt x="3324908" y="6517360"/>
                  <a:pt x="2965592" y="6441975"/>
                  <a:pt x="2789071" y="6466218"/>
                </a:cubicBezTo>
                <a:cubicBezTo>
                  <a:pt x="2612550" y="6490461"/>
                  <a:pt x="2426132" y="6466008"/>
                  <a:pt x="2231257" y="6466218"/>
                </a:cubicBezTo>
                <a:cubicBezTo>
                  <a:pt x="2036382" y="6466428"/>
                  <a:pt x="1888213" y="6446121"/>
                  <a:pt x="1790584" y="6466218"/>
                </a:cubicBezTo>
                <a:cubicBezTo>
                  <a:pt x="1692955" y="6486315"/>
                  <a:pt x="1438816" y="6422250"/>
                  <a:pt x="1232770" y="6466218"/>
                </a:cubicBezTo>
                <a:cubicBezTo>
                  <a:pt x="1026724" y="6510186"/>
                  <a:pt x="961714" y="6430598"/>
                  <a:pt x="714002" y="6466218"/>
                </a:cubicBezTo>
                <a:cubicBezTo>
                  <a:pt x="466290" y="6501838"/>
                  <a:pt x="322756" y="6404491"/>
                  <a:pt x="0" y="6466218"/>
                </a:cubicBezTo>
                <a:cubicBezTo>
                  <a:pt x="-33029" y="6353619"/>
                  <a:pt x="30718" y="6060805"/>
                  <a:pt x="0" y="5943042"/>
                </a:cubicBezTo>
                <a:cubicBezTo>
                  <a:pt x="-30718" y="5825279"/>
                  <a:pt x="23696" y="5474728"/>
                  <a:pt x="0" y="5225880"/>
                </a:cubicBezTo>
                <a:cubicBezTo>
                  <a:pt x="-23696" y="4977032"/>
                  <a:pt x="48762" y="4849950"/>
                  <a:pt x="0" y="4573380"/>
                </a:cubicBezTo>
                <a:cubicBezTo>
                  <a:pt x="-48762" y="4296810"/>
                  <a:pt x="48685" y="4239827"/>
                  <a:pt x="0" y="4050204"/>
                </a:cubicBezTo>
                <a:cubicBezTo>
                  <a:pt x="-48685" y="3860581"/>
                  <a:pt x="32894" y="3834289"/>
                  <a:pt x="0" y="3656352"/>
                </a:cubicBezTo>
                <a:cubicBezTo>
                  <a:pt x="-32894" y="3478415"/>
                  <a:pt x="14670" y="3315390"/>
                  <a:pt x="0" y="3133177"/>
                </a:cubicBezTo>
                <a:cubicBezTo>
                  <a:pt x="-14670" y="2950965"/>
                  <a:pt x="65579" y="2750547"/>
                  <a:pt x="0" y="2480676"/>
                </a:cubicBezTo>
                <a:cubicBezTo>
                  <a:pt x="-65579" y="2210805"/>
                  <a:pt x="57183" y="1928253"/>
                  <a:pt x="0" y="1763514"/>
                </a:cubicBezTo>
                <a:cubicBezTo>
                  <a:pt x="-57183" y="1598775"/>
                  <a:pt x="4947" y="1493434"/>
                  <a:pt x="0" y="1369663"/>
                </a:cubicBezTo>
                <a:cubicBezTo>
                  <a:pt x="-4947" y="1245892"/>
                  <a:pt x="23646" y="1084219"/>
                  <a:pt x="0" y="975811"/>
                </a:cubicBezTo>
                <a:cubicBezTo>
                  <a:pt x="-23646" y="867403"/>
                  <a:pt x="59423" y="436862"/>
                  <a:pt x="0" y="0"/>
                </a:cubicBezTo>
                <a:close/>
              </a:path>
              <a:path w="3904700" h="6466218" stroke="0" extrusionOk="0">
                <a:moveTo>
                  <a:pt x="0" y="0"/>
                </a:moveTo>
                <a:cubicBezTo>
                  <a:pt x="157870" y="-52527"/>
                  <a:pt x="353218" y="58365"/>
                  <a:pt x="518767" y="0"/>
                </a:cubicBezTo>
                <a:cubicBezTo>
                  <a:pt x="684316" y="-58365"/>
                  <a:pt x="830972" y="49169"/>
                  <a:pt x="959441" y="0"/>
                </a:cubicBezTo>
                <a:cubicBezTo>
                  <a:pt x="1087910" y="-49169"/>
                  <a:pt x="1417807" y="51100"/>
                  <a:pt x="1595349" y="0"/>
                </a:cubicBezTo>
                <a:cubicBezTo>
                  <a:pt x="1772891" y="-51100"/>
                  <a:pt x="1996467" y="44714"/>
                  <a:pt x="2114116" y="0"/>
                </a:cubicBezTo>
                <a:cubicBezTo>
                  <a:pt x="2231765" y="-44714"/>
                  <a:pt x="2499741" y="23146"/>
                  <a:pt x="2632883" y="0"/>
                </a:cubicBezTo>
                <a:cubicBezTo>
                  <a:pt x="2766025" y="-23146"/>
                  <a:pt x="3104136" y="33646"/>
                  <a:pt x="3268792" y="0"/>
                </a:cubicBezTo>
                <a:cubicBezTo>
                  <a:pt x="3433448" y="-33646"/>
                  <a:pt x="3686685" y="18759"/>
                  <a:pt x="3904700" y="0"/>
                </a:cubicBezTo>
                <a:cubicBezTo>
                  <a:pt x="3976266" y="353321"/>
                  <a:pt x="3863755" y="371806"/>
                  <a:pt x="3904700" y="717162"/>
                </a:cubicBezTo>
                <a:cubicBezTo>
                  <a:pt x="3945645" y="1062518"/>
                  <a:pt x="3859076" y="1006555"/>
                  <a:pt x="3904700" y="1175676"/>
                </a:cubicBezTo>
                <a:cubicBezTo>
                  <a:pt x="3950324" y="1344797"/>
                  <a:pt x="3893898" y="1439178"/>
                  <a:pt x="3904700" y="1634190"/>
                </a:cubicBezTo>
                <a:cubicBezTo>
                  <a:pt x="3915502" y="1829202"/>
                  <a:pt x="3865042" y="2029027"/>
                  <a:pt x="3904700" y="2222028"/>
                </a:cubicBezTo>
                <a:cubicBezTo>
                  <a:pt x="3944358" y="2415029"/>
                  <a:pt x="3859326" y="2557399"/>
                  <a:pt x="3904700" y="2874528"/>
                </a:cubicBezTo>
                <a:cubicBezTo>
                  <a:pt x="3950074" y="3191657"/>
                  <a:pt x="3860578" y="3134911"/>
                  <a:pt x="3904700" y="3268379"/>
                </a:cubicBezTo>
                <a:cubicBezTo>
                  <a:pt x="3948822" y="3401847"/>
                  <a:pt x="3848730" y="3591330"/>
                  <a:pt x="3904700" y="3856217"/>
                </a:cubicBezTo>
                <a:cubicBezTo>
                  <a:pt x="3960670" y="4121104"/>
                  <a:pt x="3843210" y="4263918"/>
                  <a:pt x="3904700" y="4444055"/>
                </a:cubicBezTo>
                <a:cubicBezTo>
                  <a:pt x="3966190" y="4624192"/>
                  <a:pt x="3846472" y="4770654"/>
                  <a:pt x="3904700" y="5031893"/>
                </a:cubicBezTo>
                <a:cubicBezTo>
                  <a:pt x="3962928" y="5293132"/>
                  <a:pt x="3848811" y="5359548"/>
                  <a:pt x="3904700" y="5684393"/>
                </a:cubicBezTo>
                <a:cubicBezTo>
                  <a:pt x="3960589" y="6009238"/>
                  <a:pt x="3844580" y="6298247"/>
                  <a:pt x="3904700" y="6466218"/>
                </a:cubicBezTo>
                <a:cubicBezTo>
                  <a:pt x="3615251" y="6506040"/>
                  <a:pt x="3567125" y="6464876"/>
                  <a:pt x="3307839" y="6466218"/>
                </a:cubicBezTo>
                <a:cubicBezTo>
                  <a:pt x="3048553" y="6467560"/>
                  <a:pt x="3067209" y="6441954"/>
                  <a:pt x="2828118" y="6466218"/>
                </a:cubicBezTo>
                <a:cubicBezTo>
                  <a:pt x="2589027" y="6490482"/>
                  <a:pt x="2478005" y="6458974"/>
                  <a:pt x="2192210" y="6466218"/>
                </a:cubicBezTo>
                <a:cubicBezTo>
                  <a:pt x="1906415" y="6473462"/>
                  <a:pt x="1789127" y="6433003"/>
                  <a:pt x="1634396" y="6466218"/>
                </a:cubicBezTo>
                <a:cubicBezTo>
                  <a:pt x="1479665" y="6499433"/>
                  <a:pt x="1276557" y="6448031"/>
                  <a:pt x="1154676" y="6466218"/>
                </a:cubicBezTo>
                <a:cubicBezTo>
                  <a:pt x="1032795" y="6484405"/>
                  <a:pt x="753752" y="6425045"/>
                  <a:pt x="596861" y="6466218"/>
                </a:cubicBezTo>
                <a:cubicBezTo>
                  <a:pt x="439971" y="6507391"/>
                  <a:pt x="187881" y="6429921"/>
                  <a:pt x="0" y="6466218"/>
                </a:cubicBezTo>
                <a:cubicBezTo>
                  <a:pt x="-32172" y="6323877"/>
                  <a:pt x="29065" y="6170387"/>
                  <a:pt x="0" y="6072367"/>
                </a:cubicBezTo>
                <a:cubicBezTo>
                  <a:pt x="-29065" y="5974347"/>
                  <a:pt x="7220" y="5713463"/>
                  <a:pt x="0" y="5419866"/>
                </a:cubicBezTo>
                <a:cubicBezTo>
                  <a:pt x="-7220" y="5126269"/>
                  <a:pt x="49544" y="5172337"/>
                  <a:pt x="0" y="4961353"/>
                </a:cubicBezTo>
                <a:cubicBezTo>
                  <a:pt x="-49544" y="4750369"/>
                  <a:pt x="41354" y="4536553"/>
                  <a:pt x="0" y="4244190"/>
                </a:cubicBezTo>
                <a:cubicBezTo>
                  <a:pt x="-41354" y="3951827"/>
                  <a:pt x="1625" y="3980919"/>
                  <a:pt x="0" y="3721015"/>
                </a:cubicBezTo>
                <a:cubicBezTo>
                  <a:pt x="-1625" y="3461112"/>
                  <a:pt x="1927" y="3463855"/>
                  <a:pt x="0" y="3327163"/>
                </a:cubicBezTo>
                <a:cubicBezTo>
                  <a:pt x="-1927" y="3190471"/>
                  <a:pt x="63676" y="2861929"/>
                  <a:pt x="0" y="2674663"/>
                </a:cubicBezTo>
                <a:cubicBezTo>
                  <a:pt x="-63676" y="2487397"/>
                  <a:pt x="31453" y="2358905"/>
                  <a:pt x="0" y="2216149"/>
                </a:cubicBezTo>
                <a:cubicBezTo>
                  <a:pt x="-31453" y="2073393"/>
                  <a:pt x="12549" y="1856871"/>
                  <a:pt x="0" y="1563649"/>
                </a:cubicBezTo>
                <a:cubicBezTo>
                  <a:pt x="-12549" y="1270427"/>
                  <a:pt x="31409" y="1061507"/>
                  <a:pt x="0" y="846487"/>
                </a:cubicBezTo>
                <a:cubicBezTo>
                  <a:pt x="-31409" y="631467"/>
                  <a:pt x="49118" y="30476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82361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Rectangle 945"/>
          <p:cNvSpPr/>
          <p:nvPr/>
        </p:nvSpPr>
        <p:spPr>
          <a:xfrm>
            <a:off x="-146381" y="902336"/>
            <a:ext cx="11613795" cy="3062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9900" b="1" i="0" spc="0" baseline="0" dirty="0">
                <a:solidFill>
                  <a:srgbClr val="FF0000"/>
                </a:solidFill>
                <a:latin typeface="Calibri-Bold"/>
              </a:rPr>
              <a:t> </a:t>
            </a:r>
          </a:p>
        </p:txBody>
      </p:sp>
      <p:sp>
        <p:nvSpPr>
          <p:cNvPr id="946" name="Rectangle 946"/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31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630F9-C302-480C-1493-577BD9F0E1F2}"/>
              </a:ext>
            </a:extLst>
          </p:cNvPr>
          <p:cNvSpPr txBox="1"/>
          <p:nvPr/>
        </p:nvSpPr>
        <p:spPr>
          <a:xfrm>
            <a:off x="0" y="0"/>
            <a:ext cx="12192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6600" b="1" i="0" spc="0" baseline="0" dirty="0">
                <a:solidFill>
                  <a:srgbClr val="FF0000"/>
                </a:solidFill>
                <a:latin typeface="Calibri-Bold"/>
              </a:rPr>
              <a:t>  Additi</a:t>
            </a:r>
            <a:r>
              <a:rPr lang="en-US" sz="16600" b="1" i="0" spc="-19" baseline="0" dirty="0">
                <a:solidFill>
                  <a:srgbClr val="FF0000"/>
                </a:solidFill>
                <a:latin typeface="Calibri-Bold"/>
              </a:rPr>
              <a:t>o</a:t>
            </a:r>
            <a:r>
              <a:rPr lang="en-US" sz="16600" b="1" i="0" spc="0" baseline="0" dirty="0">
                <a:solidFill>
                  <a:srgbClr val="FF0000"/>
                </a:solidFill>
                <a:latin typeface="Calibri-Bold"/>
              </a:rPr>
              <a:t>nal</a:t>
            </a:r>
            <a:r>
              <a:rPr lang="en-US" sz="16600" b="1" i="0" spc="-19" baseline="0" dirty="0">
                <a:solidFill>
                  <a:srgbClr val="FF0000"/>
                </a:solidFill>
                <a:latin typeface="Calibri-Bold"/>
              </a:rPr>
              <a:t> </a:t>
            </a:r>
          </a:p>
          <a:p>
            <a:pPr marL="0"/>
            <a:r>
              <a:rPr lang="en-US" sz="16600" b="1" i="0" spc="0" baseline="0" dirty="0">
                <a:solidFill>
                  <a:srgbClr val="FF0000"/>
                </a:solidFill>
                <a:latin typeface="Calibri-Bold"/>
              </a:rPr>
              <a:t>      slides</a:t>
            </a:r>
          </a:p>
        </p:txBody>
      </p:sp>
    </p:spTree>
    <p:extLst>
      <p:ext uri="{BB962C8B-B14F-4D97-AF65-F5344CB8AC3E}">
        <p14:creationId xmlns:p14="http://schemas.microsoft.com/office/powerpoint/2010/main" val="3855924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61826-902E-E74B-E183-5688BCDA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80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62E41-15AF-0E31-F25B-0E590F7EB63B}"/>
              </a:ext>
            </a:extLst>
          </p:cNvPr>
          <p:cNvSpPr txBox="1"/>
          <p:nvPr/>
        </p:nvSpPr>
        <p:spPr>
          <a:xfrm>
            <a:off x="8303494" y="6488668"/>
            <a:ext cx="344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https://arxiv.org/abs/2205.03498</a:t>
            </a:r>
            <a:r>
              <a:rPr lang="en-US" dirty="0"/>
              <a:t> </a:t>
            </a:r>
          </a:p>
        </p:txBody>
      </p:sp>
      <p:sp>
        <p:nvSpPr>
          <p:cNvPr id="2" name="Rectangle 1117">
            <a:extLst>
              <a:ext uri="{FF2B5EF4-FFF2-40B4-BE49-F238E27FC236}">
                <a16:creationId xmlns:a16="http://schemas.microsoft.com/office/drawing/2014/main" id="{0F385300-6E99-1805-196C-9D9A95CF1C77}"/>
              </a:ext>
            </a:extLst>
          </p:cNvPr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887113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442"/>
          <p:cNvSpPr/>
          <p:nvPr/>
        </p:nvSpPr>
        <p:spPr>
          <a:xfrm>
            <a:off x="11926189" y="6476482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7E8BFE-4E69-5423-B622-BEF0E4FC877D}"/>
              </a:ext>
            </a:extLst>
          </p:cNvPr>
          <p:cNvSpPr txBox="1"/>
          <p:nvPr/>
        </p:nvSpPr>
        <p:spPr>
          <a:xfrm>
            <a:off x="2685255" y="1663627"/>
            <a:ext cx="5771071" cy="464230"/>
          </a:xfrm>
          <a:custGeom>
            <a:avLst/>
            <a:gdLst>
              <a:gd name="connsiteX0" fmla="*/ 0 w 5771071"/>
              <a:gd name="connsiteY0" fmla="*/ 0 h 464230"/>
              <a:gd name="connsiteX1" fmla="*/ 461686 w 5771071"/>
              <a:gd name="connsiteY1" fmla="*/ 0 h 464230"/>
              <a:gd name="connsiteX2" fmla="*/ 1038793 w 5771071"/>
              <a:gd name="connsiteY2" fmla="*/ 0 h 464230"/>
              <a:gd name="connsiteX3" fmla="*/ 1500478 w 5771071"/>
              <a:gd name="connsiteY3" fmla="*/ 0 h 464230"/>
              <a:gd name="connsiteX4" fmla="*/ 2193007 w 5771071"/>
              <a:gd name="connsiteY4" fmla="*/ 0 h 464230"/>
              <a:gd name="connsiteX5" fmla="*/ 2827825 w 5771071"/>
              <a:gd name="connsiteY5" fmla="*/ 0 h 464230"/>
              <a:gd name="connsiteX6" fmla="*/ 3231800 w 5771071"/>
              <a:gd name="connsiteY6" fmla="*/ 0 h 464230"/>
              <a:gd name="connsiteX7" fmla="*/ 3924328 w 5771071"/>
              <a:gd name="connsiteY7" fmla="*/ 0 h 464230"/>
              <a:gd name="connsiteX8" fmla="*/ 4328303 w 5771071"/>
              <a:gd name="connsiteY8" fmla="*/ 0 h 464230"/>
              <a:gd name="connsiteX9" fmla="*/ 5020832 w 5771071"/>
              <a:gd name="connsiteY9" fmla="*/ 0 h 464230"/>
              <a:gd name="connsiteX10" fmla="*/ 5771071 w 5771071"/>
              <a:gd name="connsiteY10" fmla="*/ 0 h 464230"/>
              <a:gd name="connsiteX11" fmla="*/ 5771071 w 5771071"/>
              <a:gd name="connsiteY11" fmla="*/ 464230 h 464230"/>
              <a:gd name="connsiteX12" fmla="*/ 5251675 w 5771071"/>
              <a:gd name="connsiteY12" fmla="*/ 464230 h 464230"/>
              <a:gd name="connsiteX13" fmla="*/ 4789989 w 5771071"/>
              <a:gd name="connsiteY13" fmla="*/ 464230 h 464230"/>
              <a:gd name="connsiteX14" fmla="*/ 4328303 w 5771071"/>
              <a:gd name="connsiteY14" fmla="*/ 464230 h 464230"/>
              <a:gd name="connsiteX15" fmla="*/ 3751196 w 5771071"/>
              <a:gd name="connsiteY15" fmla="*/ 464230 h 464230"/>
              <a:gd name="connsiteX16" fmla="*/ 3174089 w 5771071"/>
              <a:gd name="connsiteY16" fmla="*/ 464230 h 464230"/>
              <a:gd name="connsiteX17" fmla="*/ 2654693 w 5771071"/>
              <a:gd name="connsiteY17" fmla="*/ 464230 h 464230"/>
              <a:gd name="connsiteX18" fmla="*/ 2077586 w 5771071"/>
              <a:gd name="connsiteY18" fmla="*/ 464230 h 464230"/>
              <a:gd name="connsiteX19" fmla="*/ 1615900 w 5771071"/>
              <a:gd name="connsiteY19" fmla="*/ 464230 h 464230"/>
              <a:gd name="connsiteX20" fmla="*/ 1211925 w 5771071"/>
              <a:gd name="connsiteY20" fmla="*/ 464230 h 464230"/>
              <a:gd name="connsiteX21" fmla="*/ 750239 w 5771071"/>
              <a:gd name="connsiteY21" fmla="*/ 464230 h 464230"/>
              <a:gd name="connsiteX22" fmla="*/ 0 w 5771071"/>
              <a:gd name="connsiteY22" fmla="*/ 464230 h 464230"/>
              <a:gd name="connsiteX23" fmla="*/ 0 w 5771071"/>
              <a:gd name="connsiteY23" fmla="*/ 0 h 4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1071" h="464230" extrusionOk="0">
                <a:moveTo>
                  <a:pt x="0" y="0"/>
                </a:moveTo>
                <a:cubicBezTo>
                  <a:pt x="120306" y="-50878"/>
                  <a:pt x="328836" y="31944"/>
                  <a:pt x="461686" y="0"/>
                </a:cubicBezTo>
                <a:cubicBezTo>
                  <a:pt x="594536" y="-31944"/>
                  <a:pt x="823896" y="47348"/>
                  <a:pt x="1038793" y="0"/>
                </a:cubicBezTo>
                <a:cubicBezTo>
                  <a:pt x="1253690" y="-47348"/>
                  <a:pt x="1399137" y="29765"/>
                  <a:pt x="1500478" y="0"/>
                </a:cubicBezTo>
                <a:cubicBezTo>
                  <a:pt x="1601819" y="-29765"/>
                  <a:pt x="1867334" y="48806"/>
                  <a:pt x="2193007" y="0"/>
                </a:cubicBezTo>
                <a:cubicBezTo>
                  <a:pt x="2518680" y="-48806"/>
                  <a:pt x="2669208" y="4669"/>
                  <a:pt x="2827825" y="0"/>
                </a:cubicBezTo>
                <a:cubicBezTo>
                  <a:pt x="2986442" y="-4669"/>
                  <a:pt x="3042210" y="4578"/>
                  <a:pt x="3231800" y="0"/>
                </a:cubicBezTo>
                <a:cubicBezTo>
                  <a:pt x="3421390" y="-4578"/>
                  <a:pt x="3621669" y="73721"/>
                  <a:pt x="3924328" y="0"/>
                </a:cubicBezTo>
                <a:cubicBezTo>
                  <a:pt x="4226987" y="-73721"/>
                  <a:pt x="4180829" y="46183"/>
                  <a:pt x="4328303" y="0"/>
                </a:cubicBezTo>
                <a:cubicBezTo>
                  <a:pt x="4475778" y="-46183"/>
                  <a:pt x="4780555" y="49746"/>
                  <a:pt x="5020832" y="0"/>
                </a:cubicBezTo>
                <a:cubicBezTo>
                  <a:pt x="5261109" y="-49746"/>
                  <a:pt x="5417493" y="14805"/>
                  <a:pt x="5771071" y="0"/>
                </a:cubicBezTo>
                <a:cubicBezTo>
                  <a:pt x="5807635" y="101248"/>
                  <a:pt x="5735647" y="360891"/>
                  <a:pt x="5771071" y="464230"/>
                </a:cubicBezTo>
                <a:cubicBezTo>
                  <a:pt x="5523544" y="509361"/>
                  <a:pt x="5416865" y="432686"/>
                  <a:pt x="5251675" y="464230"/>
                </a:cubicBezTo>
                <a:cubicBezTo>
                  <a:pt x="5086485" y="495774"/>
                  <a:pt x="4901334" y="453505"/>
                  <a:pt x="4789989" y="464230"/>
                </a:cubicBezTo>
                <a:cubicBezTo>
                  <a:pt x="4678644" y="474955"/>
                  <a:pt x="4545902" y="458228"/>
                  <a:pt x="4328303" y="464230"/>
                </a:cubicBezTo>
                <a:cubicBezTo>
                  <a:pt x="4110704" y="470232"/>
                  <a:pt x="3908869" y="442230"/>
                  <a:pt x="3751196" y="464230"/>
                </a:cubicBezTo>
                <a:cubicBezTo>
                  <a:pt x="3593523" y="486230"/>
                  <a:pt x="3348574" y="397534"/>
                  <a:pt x="3174089" y="464230"/>
                </a:cubicBezTo>
                <a:cubicBezTo>
                  <a:pt x="2999604" y="530926"/>
                  <a:pt x="2839251" y="447320"/>
                  <a:pt x="2654693" y="464230"/>
                </a:cubicBezTo>
                <a:cubicBezTo>
                  <a:pt x="2470135" y="481140"/>
                  <a:pt x="2245580" y="416888"/>
                  <a:pt x="2077586" y="464230"/>
                </a:cubicBezTo>
                <a:cubicBezTo>
                  <a:pt x="1909592" y="511572"/>
                  <a:pt x="1754412" y="420935"/>
                  <a:pt x="1615900" y="464230"/>
                </a:cubicBezTo>
                <a:cubicBezTo>
                  <a:pt x="1477388" y="507525"/>
                  <a:pt x="1328525" y="450862"/>
                  <a:pt x="1211925" y="464230"/>
                </a:cubicBezTo>
                <a:cubicBezTo>
                  <a:pt x="1095326" y="477598"/>
                  <a:pt x="979417" y="439898"/>
                  <a:pt x="750239" y="464230"/>
                </a:cubicBezTo>
                <a:cubicBezTo>
                  <a:pt x="521061" y="488562"/>
                  <a:pt x="188809" y="458499"/>
                  <a:pt x="0" y="464230"/>
                </a:cubicBezTo>
                <a:cubicBezTo>
                  <a:pt x="-14189" y="234505"/>
                  <a:pt x="54576" y="114066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>
              <a:lnSpc>
                <a:spcPts val="2882"/>
              </a:lnSpc>
            </a:pPr>
            <a:r>
              <a:rPr lang="en-US" sz="2000" b="1" i="0" spc="172" baseline="0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i="0" spc="172" baseline="0" dirty="0">
                <a:solidFill>
                  <a:srgbClr val="0000CC"/>
                </a:solidFill>
                <a:latin typeface="Times New Roman"/>
              </a:rPr>
              <a:t>P</a:t>
            </a:r>
            <a:r>
              <a:rPr lang="en-US" sz="3200" b="1" i="0" spc="0" baseline="18000" dirty="0">
                <a:solidFill>
                  <a:srgbClr val="0000CC"/>
                </a:solidFill>
                <a:latin typeface="Times New Roman"/>
              </a:rPr>
              <a:t>JUPITER</a:t>
            </a:r>
            <a:r>
              <a:rPr lang="en-US" sz="3200" b="1" i="0" spc="0" baseline="30676" dirty="0">
                <a:solidFill>
                  <a:srgbClr val="0000CC"/>
                </a:solidFill>
                <a:latin typeface="Times New Roman"/>
              </a:rPr>
              <a:t>  </a:t>
            </a:r>
            <a:r>
              <a:rPr lang="en-US" sz="2800" b="1" i="0" spc="0" dirty="0">
                <a:solidFill>
                  <a:srgbClr val="0000CC"/>
                </a:solidFill>
                <a:latin typeface="Times New Roman"/>
              </a:rPr>
              <a:t>= 11.86 years  </a:t>
            </a:r>
            <a:r>
              <a:rPr lang="en-US" sz="2800" b="1" i="0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≈  </a:t>
            </a:r>
            <a:r>
              <a:rPr lang="en-US" sz="2800" b="1" dirty="0">
                <a:solidFill>
                  <a:srgbClr val="0000CC"/>
                </a:solidFill>
                <a:latin typeface="Times New Roman"/>
              </a:rPr>
              <a:t>11 years</a:t>
            </a:r>
            <a:endParaRPr lang="en-US" sz="3200" b="1" i="0" spc="0" baseline="30676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BE6CC2-1C99-A115-3912-23B663BC6A8C}"/>
              </a:ext>
            </a:extLst>
          </p:cNvPr>
          <p:cNvSpPr txBox="1"/>
          <p:nvPr/>
        </p:nvSpPr>
        <p:spPr>
          <a:xfrm>
            <a:off x="2578281" y="2600335"/>
            <a:ext cx="6189359" cy="523220"/>
          </a:xfrm>
          <a:custGeom>
            <a:avLst/>
            <a:gdLst>
              <a:gd name="connsiteX0" fmla="*/ 0 w 6189359"/>
              <a:gd name="connsiteY0" fmla="*/ 0 h 523220"/>
              <a:gd name="connsiteX1" fmla="*/ 562669 w 6189359"/>
              <a:gd name="connsiteY1" fmla="*/ 0 h 523220"/>
              <a:gd name="connsiteX2" fmla="*/ 1187232 w 6189359"/>
              <a:gd name="connsiteY2" fmla="*/ 0 h 523220"/>
              <a:gd name="connsiteX3" fmla="*/ 1873688 w 6189359"/>
              <a:gd name="connsiteY3" fmla="*/ 0 h 523220"/>
              <a:gd name="connsiteX4" fmla="*/ 2250676 w 6189359"/>
              <a:gd name="connsiteY4" fmla="*/ 0 h 523220"/>
              <a:gd name="connsiteX5" fmla="*/ 2627664 w 6189359"/>
              <a:gd name="connsiteY5" fmla="*/ 0 h 523220"/>
              <a:gd name="connsiteX6" fmla="*/ 3128440 w 6189359"/>
              <a:gd name="connsiteY6" fmla="*/ 0 h 523220"/>
              <a:gd name="connsiteX7" fmla="*/ 3753002 w 6189359"/>
              <a:gd name="connsiteY7" fmla="*/ 0 h 523220"/>
              <a:gd name="connsiteX8" fmla="*/ 4377565 w 6189359"/>
              <a:gd name="connsiteY8" fmla="*/ 0 h 523220"/>
              <a:gd name="connsiteX9" fmla="*/ 4878340 w 6189359"/>
              <a:gd name="connsiteY9" fmla="*/ 0 h 523220"/>
              <a:gd name="connsiteX10" fmla="*/ 5441009 w 6189359"/>
              <a:gd name="connsiteY10" fmla="*/ 0 h 523220"/>
              <a:gd name="connsiteX11" fmla="*/ 6189359 w 6189359"/>
              <a:gd name="connsiteY11" fmla="*/ 0 h 523220"/>
              <a:gd name="connsiteX12" fmla="*/ 6189359 w 6189359"/>
              <a:gd name="connsiteY12" fmla="*/ 523220 h 523220"/>
              <a:gd name="connsiteX13" fmla="*/ 5626690 w 6189359"/>
              <a:gd name="connsiteY13" fmla="*/ 523220 h 523220"/>
              <a:gd name="connsiteX14" fmla="*/ 4940234 w 6189359"/>
              <a:gd name="connsiteY14" fmla="*/ 523220 h 523220"/>
              <a:gd name="connsiteX15" fmla="*/ 4563246 w 6189359"/>
              <a:gd name="connsiteY15" fmla="*/ 523220 h 523220"/>
              <a:gd name="connsiteX16" fmla="*/ 3938683 w 6189359"/>
              <a:gd name="connsiteY16" fmla="*/ 523220 h 523220"/>
              <a:gd name="connsiteX17" fmla="*/ 3437908 w 6189359"/>
              <a:gd name="connsiteY17" fmla="*/ 523220 h 523220"/>
              <a:gd name="connsiteX18" fmla="*/ 2937132 w 6189359"/>
              <a:gd name="connsiteY18" fmla="*/ 523220 h 523220"/>
              <a:gd name="connsiteX19" fmla="*/ 2560144 w 6189359"/>
              <a:gd name="connsiteY19" fmla="*/ 523220 h 523220"/>
              <a:gd name="connsiteX20" fmla="*/ 1873688 w 6189359"/>
              <a:gd name="connsiteY20" fmla="*/ 523220 h 523220"/>
              <a:gd name="connsiteX21" fmla="*/ 1311019 w 6189359"/>
              <a:gd name="connsiteY21" fmla="*/ 523220 h 523220"/>
              <a:gd name="connsiteX22" fmla="*/ 624563 w 6189359"/>
              <a:gd name="connsiteY22" fmla="*/ 523220 h 523220"/>
              <a:gd name="connsiteX23" fmla="*/ 0 w 6189359"/>
              <a:gd name="connsiteY23" fmla="*/ 523220 h 523220"/>
              <a:gd name="connsiteX24" fmla="*/ 0 w 6189359"/>
              <a:gd name="connsiteY2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89359" h="523220" extrusionOk="0">
                <a:moveTo>
                  <a:pt x="0" y="0"/>
                </a:moveTo>
                <a:cubicBezTo>
                  <a:pt x="201798" y="-13243"/>
                  <a:pt x="311397" y="30087"/>
                  <a:pt x="562669" y="0"/>
                </a:cubicBezTo>
                <a:cubicBezTo>
                  <a:pt x="813941" y="-30087"/>
                  <a:pt x="900938" y="56087"/>
                  <a:pt x="1187232" y="0"/>
                </a:cubicBezTo>
                <a:cubicBezTo>
                  <a:pt x="1473526" y="-56087"/>
                  <a:pt x="1704924" y="45641"/>
                  <a:pt x="1873688" y="0"/>
                </a:cubicBezTo>
                <a:cubicBezTo>
                  <a:pt x="2042452" y="-45641"/>
                  <a:pt x="2110046" y="4484"/>
                  <a:pt x="2250676" y="0"/>
                </a:cubicBezTo>
                <a:cubicBezTo>
                  <a:pt x="2391306" y="-4484"/>
                  <a:pt x="2533136" y="15405"/>
                  <a:pt x="2627664" y="0"/>
                </a:cubicBezTo>
                <a:cubicBezTo>
                  <a:pt x="2722192" y="-15405"/>
                  <a:pt x="2951300" y="5537"/>
                  <a:pt x="3128440" y="0"/>
                </a:cubicBezTo>
                <a:cubicBezTo>
                  <a:pt x="3305580" y="-5537"/>
                  <a:pt x="3566087" y="10578"/>
                  <a:pt x="3753002" y="0"/>
                </a:cubicBezTo>
                <a:cubicBezTo>
                  <a:pt x="3939917" y="-10578"/>
                  <a:pt x="4110878" y="24330"/>
                  <a:pt x="4377565" y="0"/>
                </a:cubicBezTo>
                <a:cubicBezTo>
                  <a:pt x="4644252" y="-24330"/>
                  <a:pt x="4658215" y="35551"/>
                  <a:pt x="4878340" y="0"/>
                </a:cubicBezTo>
                <a:cubicBezTo>
                  <a:pt x="5098466" y="-35551"/>
                  <a:pt x="5209838" y="43783"/>
                  <a:pt x="5441009" y="0"/>
                </a:cubicBezTo>
                <a:cubicBezTo>
                  <a:pt x="5672180" y="-43783"/>
                  <a:pt x="5948468" y="38587"/>
                  <a:pt x="6189359" y="0"/>
                </a:cubicBezTo>
                <a:cubicBezTo>
                  <a:pt x="6221792" y="154660"/>
                  <a:pt x="6135772" y="415497"/>
                  <a:pt x="6189359" y="523220"/>
                </a:cubicBezTo>
                <a:cubicBezTo>
                  <a:pt x="6070246" y="561943"/>
                  <a:pt x="5767689" y="488722"/>
                  <a:pt x="5626690" y="523220"/>
                </a:cubicBezTo>
                <a:cubicBezTo>
                  <a:pt x="5485691" y="557718"/>
                  <a:pt x="5143116" y="469871"/>
                  <a:pt x="4940234" y="523220"/>
                </a:cubicBezTo>
                <a:cubicBezTo>
                  <a:pt x="4737352" y="576569"/>
                  <a:pt x="4702251" y="506958"/>
                  <a:pt x="4563246" y="523220"/>
                </a:cubicBezTo>
                <a:cubicBezTo>
                  <a:pt x="4424241" y="539482"/>
                  <a:pt x="4244710" y="497997"/>
                  <a:pt x="3938683" y="523220"/>
                </a:cubicBezTo>
                <a:cubicBezTo>
                  <a:pt x="3632656" y="548443"/>
                  <a:pt x="3569883" y="502088"/>
                  <a:pt x="3437908" y="523220"/>
                </a:cubicBezTo>
                <a:cubicBezTo>
                  <a:pt x="3305934" y="544352"/>
                  <a:pt x="3079766" y="474468"/>
                  <a:pt x="2937132" y="523220"/>
                </a:cubicBezTo>
                <a:cubicBezTo>
                  <a:pt x="2794498" y="571972"/>
                  <a:pt x="2659896" y="521207"/>
                  <a:pt x="2560144" y="523220"/>
                </a:cubicBezTo>
                <a:cubicBezTo>
                  <a:pt x="2460392" y="525233"/>
                  <a:pt x="2117827" y="499423"/>
                  <a:pt x="1873688" y="523220"/>
                </a:cubicBezTo>
                <a:cubicBezTo>
                  <a:pt x="1629549" y="547017"/>
                  <a:pt x="1449744" y="498692"/>
                  <a:pt x="1311019" y="523220"/>
                </a:cubicBezTo>
                <a:cubicBezTo>
                  <a:pt x="1172294" y="547748"/>
                  <a:pt x="862836" y="487383"/>
                  <a:pt x="624563" y="523220"/>
                </a:cubicBezTo>
                <a:cubicBezTo>
                  <a:pt x="386290" y="559057"/>
                  <a:pt x="186286" y="493759"/>
                  <a:pt x="0" y="523220"/>
                </a:cubicBezTo>
                <a:cubicBezTo>
                  <a:pt x="-41885" y="278463"/>
                  <a:pt x="32184" y="171167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3843985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/>
            <a:r>
              <a:rPr lang="en-US" sz="2800" b="1" i="0" spc="0" baseline="0" dirty="0">
                <a:solidFill>
                  <a:srgbClr val="C00000"/>
                </a:solidFill>
                <a:latin typeface="Times New Roman"/>
              </a:rPr>
              <a:t>1859- </a:t>
            </a:r>
            <a:r>
              <a:rPr lang="en-US" sz="2800" b="1" i="0" spc="0" baseline="0" dirty="0">
                <a:solidFill>
                  <a:srgbClr val="0000CC"/>
                </a:solidFill>
                <a:latin typeface="Times New Roman"/>
              </a:rPr>
              <a:t> Suspected planetary</a:t>
            </a:r>
            <a:r>
              <a:rPr lang="en-US" sz="2800" b="1" i="0" spc="-46" baseline="0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 i="0" spc="0" baseline="0" dirty="0">
                <a:solidFill>
                  <a:srgbClr val="0000CC"/>
                </a:solidFill>
                <a:latin typeface="Times New Roman"/>
              </a:rPr>
              <a:t>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76E6C3-AC9B-CE19-AB75-2B0E5FC30CA9}"/>
              </a:ext>
            </a:extLst>
          </p:cNvPr>
          <p:cNvSpPr txBox="1"/>
          <p:nvPr/>
        </p:nvSpPr>
        <p:spPr>
          <a:xfrm>
            <a:off x="1214085" y="3830932"/>
            <a:ext cx="8193914" cy="584775"/>
          </a:xfrm>
          <a:custGeom>
            <a:avLst/>
            <a:gdLst>
              <a:gd name="connsiteX0" fmla="*/ 0 w 8193914"/>
              <a:gd name="connsiteY0" fmla="*/ 0 h 584775"/>
              <a:gd name="connsiteX1" fmla="*/ 667219 w 8193914"/>
              <a:gd name="connsiteY1" fmla="*/ 0 h 584775"/>
              <a:gd name="connsiteX2" fmla="*/ 1088620 w 8193914"/>
              <a:gd name="connsiteY2" fmla="*/ 0 h 584775"/>
              <a:gd name="connsiteX3" fmla="*/ 1755839 w 8193914"/>
              <a:gd name="connsiteY3" fmla="*/ 0 h 584775"/>
              <a:gd name="connsiteX4" fmla="*/ 2504997 w 8193914"/>
              <a:gd name="connsiteY4" fmla="*/ 0 h 584775"/>
              <a:gd name="connsiteX5" fmla="*/ 2926398 w 8193914"/>
              <a:gd name="connsiteY5" fmla="*/ 0 h 584775"/>
              <a:gd name="connsiteX6" fmla="*/ 3429738 w 8193914"/>
              <a:gd name="connsiteY6" fmla="*/ 0 h 584775"/>
              <a:gd name="connsiteX7" fmla="*/ 3769200 w 8193914"/>
              <a:gd name="connsiteY7" fmla="*/ 0 h 584775"/>
              <a:gd name="connsiteX8" fmla="*/ 4518358 w 8193914"/>
              <a:gd name="connsiteY8" fmla="*/ 0 h 584775"/>
              <a:gd name="connsiteX9" fmla="*/ 5021699 w 8193914"/>
              <a:gd name="connsiteY9" fmla="*/ 0 h 584775"/>
              <a:gd name="connsiteX10" fmla="*/ 5361161 w 8193914"/>
              <a:gd name="connsiteY10" fmla="*/ 0 h 584775"/>
              <a:gd name="connsiteX11" fmla="*/ 6110319 w 8193914"/>
              <a:gd name="connsiteY11" fmla="*/ 0 h 584775"/>
              <a:gd name="connsiteX12" fmla="*/ 6449781 w 8193914"/>
              <a:gd name="connsiteY12" fmla="*/ 0 h 584775"/>
              <a:gd name="connsiteX13" fmla="*/ 7198939 w 8193914"/>
              <a:gd name="connsiteY13" fmla="*/ 0 h 584775"/>
              <a:gd name="connsiteX14" fmla="*/ 7538401 w 8193914"/>
              <a:gd name="connsiteY14" fmla="*/ 0 h 584775"/>
              <a:gd name="connsiteX15" fmla="*/ 8193914 w 8193914"/>
              <a:gd name="connsiteY15" fmla="*/ 0 h 584775"/>
              <a:gd name="connsiteX16" fmla="*/ 8193914 w 8193914"/>
              <a:gd name="connsiteY16" fmla="*/ 584775 h 584775"/>
              <a:gd name="connsiteX17" fmla="*/ 7772513 w 8193914"/>
              <a:gd name="connsiteY17" fmla="*/ 584775 h 584775"/>
              <a:gd name="connsiteX18" fmla="*/ 7023355 w 8193914"/>
              <a:gd name="connsiteY18" fmla="*/ 584775 h 584775"/>
              <a:gd name="connsiteX19" fmla="*/ 6683893 w 8193914"/>
              <a:gd name="connsiteY19" fmla="*/ 584775 h 584775"/>
              <a:gd name="connsiteX20" fmla="*/ 6180552 w 8193914"/>
              <a:gd name="connsiteY20" fmla="*/ 584775 h 584775"/>
              <a:gd name="connsiteX21" fmla="*/ 5841090 w 8193914"/>
              <a:gd name="connsiteY21" fmla="*/ 584775 h 584775"/>
              <a:gd name="connsiteX22" fmla="*/ 5173871 w 8193914"/>
              <a:gd name="connsiteY22" fmla="*/ 584775 h 584775"/>
              <a:gd name="connsiteX23" fmla="*/ 4670531 w 8193914"/>
              <a:gd name="connsiteY23" fmla="*/ 584775 h 584775"/>
              <a:gd name="connsiteX24" fmla="*/ 4331069 w 8193914"/>
              <a:gd name="connsiteY24" fmla="*/ 584775 h 584775"/>
              <a:gd name="connsiteX25" fmla="*/ 3581911 w 8193914"/>
              <a:gd name="connsiteY25" fmla="*/ 584775 h 584775"/>
              <a:gd name="connsiteX26" fmla="*/ 2996631 w 8193914"/>
              <a:gd name="connsiteY26" fmla="*/ 584775 h 584775"/>
              <a:gd name="connsiteX27" fmla="*/ 2657169 w 8193914"/>
              <a:gd name="connsiteY27" fmla="*/ 584775 h 584775"/>
              <a:gd name="connsiteX28" fmla="*/ 2235768 w 8193914"/>
              <a:gd name="connsiteY28" fmla="*/ 584775 h 584775"/>
              <a:gd name="connsiteX29" fmla="*/ 1650488 w 8193914"/>
              <a:gd name="connsiteY29" fmla="*/ 584775 h 584775"/>
              <a:gd name="connsiteX30" fmla="*/ 1065209 w 8193914"/>
              <a:gd name="connsiteY30" fmla="*/ 584775 h 584775"/>
              <a:gd name="connsiteX31" fmla="*/ 561868 w 8193914"/>
              <a:gd name="connsiteY31" fmla="*/ 584775 h 584775"/>
              <a:gd name="connsiteX32" fmla="*/ 0 w 8193914"/>
              <a:gd name="connsiteY32" fmla="*/ 584775 h 584775"/>
              <a:gd name="connsiteX33" fmla="*/ 0 w 8193914"/>
              <a:gd name="connsiteY33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93914" h="584775" extrusionOk="0">
                <a:moveTo>
                  <a:pt x="0" y="0"/>
                </a:moveTo>
                <a:cubicBezTo>
                  <a:pt x="327225" y="-68566"/>
                  <a:pt x="391374" y="60232"/>
                  <a:pt x="667219" y="0"/>
                </a:cubicBezTo>
                <a:cubicBezTo>
                  <a:pt x="943064" y="-60232"/>
                  <a:pt x="967322" y="10205"/>
                  <a:pt x="1088620" y="0"/>
                </a:cubicBezTo>
                <a:cubicBezTo>
                  <a:pt x="1209918" y="-10205"/>
                  <a:pt x="1572691" y="25393"/>
                  <a:pt x="1755839" y="0"/>
                </a:cubicBezTo>
                <a:cubicBezTo>
                  <a:pt x="1938987" y="-25393"/>
                  <a:pt x="2150092" y="72418"/>
                  <a:pt x="2504997" y="0"/>
                </a:cubicBezTo>
                <a:cubicBezTo>
                  <a:pt x="2859902" y="-72418"/>
                  <a:pt x="2747321" y="9223"/>
                  <a:pt x="2926398" y="0"/>
                </a:cubicBezTo>
                <a:cubicBezTo>
                  <a:pt x="3105475" y="-9223"/>
                  <a:pt x="3287156" y="46061"/>
                  <a:pt x="3429738" y="0"/>
                </a:cubicBezTo>
                <a:cubicBezTo>
                  <a:pt x="3572320" y="-46061"/>
                  <a:pt x="3645818" y="25065"/>
                  <a:pt x="3769200" y="0"/>
                </a:cubicBezTo>
                <a:cubicBezTo>
                  <a:pt x="3892582" y="-25065"/>
                  <a:pt x="4257473" y="81413"/>
                  <a:pt x="4518358" y="0"/>
                </a:cubicBezTo>
                <a:cubicBezTo>
                  <a:pt x="4779243" y="-81413"/>
                  <a:pt x="4891480" y="59387"/>
                  <a:pt x="5021699" y="0"/>
                </a:cubicBezTo>
                <a:cubicBezTo>
                  <a:pt x="5151918" y="-59387"/>
                  <a:pt x="5248938" y="38712"/>
                  <a:pt x="5361161" y="0"/>
                </a:cubicBezTo>
                <a:cubicBezTo>
                  <a:pt x="5473384" y="-38712"/>
                  <a:pt x="5820104" y="3171"/>
                  <a:pt x="6110319" y="0"/>
                </a:cubicBezTo>
                <a:cubicBezTo>
                  <a:pt x="6400534" y="-3171"/>
                  <a:pt x="6323410" y="31026"/>
                  <a:pt x="6449781" y="0"/>
                </a:cubicBezTo>
                <a:cubicBezTo>
                  <a:pt x="6576152" y="-31026"/>
                  <a:pt x="7044721" y="50725"/>
                  <a:pt x="7198939" y="0"/>
                </a:cubicBezTo>
                <a:cubicBezTo>
                  <a:pt x="7353157" y="-50725"/>
                  <a:pt x="7432383" y="34399"/>
                  <a:pt x="7538401" y="0"/>
                </a:cubicBezTo>
                <a:cubicBezTo>
                  <a:pt x="7644419" y="-34399"/>
                  <a:pt x="7944386" y="24475"/>
                  <a:pt x="8193914" y="0"/>
                </a:cubicBezTo>
                <a:cubicBezTo>
                  <a:pt x="8228789" y="231195"/>
                  <a:pt x="8140059" y="397216"/>
                  <a:pt x="8193914" y="584775"/>
                </a:cubicBezTo>
                <a:cubicBezTo>
                  <a:pt x="8044428" y="598232"/>
                  <a:pt x="7965946" y="579567"/>
                  <a:pt x="7772513" y="584775"/>
                </a:cubicBezTo>
                <a:cubicBezTo>
                  <a:pt x="7579080" y="589983"/>
                  <a:pt x="7377112" y="576107"/>
                  <a:pt x="7023355" y="584775"/>
                </a:cubicBezTo>
                <a:cubicBezTo>
                  <a:pt x="6669598" y="593443"/>
                  <a:pt x="6826651" y="577616"/>
                  <a:pt x="6683893" y="584775"/>
                </a:cubicBezTo>
                <a:cubicBezTo>
                  <a:pt x="6541135" y="591934"/>
                  <a:pt x="6312214" y="529397"/>
                  <a:pt x="6180552" y="584775"/>
                </a:cubicBezTo>
                <a:cubicBezTo>
                  <a:pt x="6048890" y="640153"/>
                  <a:pt x="5956910" y="580067"/>
                  <a:pt x="5841090" y="584775"/>
                </a:cubicBezTo>
                <a:cubicBezTo>
                  <a:pt x="5725270" y="589483"/>
                  <a:pt x="5324625" y="557007"/>
                  <a:pt x="5173871" y="584775"/>
                </a:cubicBezTo>
                <a:cubicBezTo>
                  <a:pt x="5023117" y="612543"/>
                  <a:pt x="4849987" y="561406"/>
                  <a:pt x="4670531" y="584775"/>
                </a:cubicBezTo>
                <a:cubicBezTo>
                  <a:pt x="4491075" y="608144"/>
                  <a:pt x="4432439" y="549967"/>
                  <a:pt x="4331069" y="584775"/>
                </a:cubicBezTo>
                <a:cubicBezTo>
                  <a:pt x="4229699" y="619583"/>
                  <a:pt x="3932271" y="533549"/>
                  <a:pt x="3581911" y="584775"/>
                </a:cubicBezTo>
                <a:cubicBezTo>
                  <a:pt x="3231551" y="636001"/>
                  <a:pt x="3244631" y="543344"/>
                  <a:pt x="2996631" y="584775"/>
                </a:cubicBezTo>
                <a:cubicBezTo>
                  <a:pt x="2748631" y="626206"/>
                  <a:pt x="2731703" y="577912"/>
                  <a:pt x="2657169" y="584775"/>
                </a:cubicBezTo>
                <a:cubicBezTo>
                  <a:pt x="2582635" y="591638"/>
                  <a:pt x="2342367" y="548563"/>
                  <a:pt x="2235768" y="584775"/>
                </a:cubicBezTo>
                <a:cubicBezTo>
                  <a:pt x="2129169" y="620987"/>
                  <a:pt x="1940105" y="557001"/>
                  <a:pt x="1650488" y="584775"/>
                </a:cubicBezTo>
                <a:cubicBezTo>
                  <a:pt x="1360871" y="612549"/>
                  <a:pt x="1241196" y="535659"/>
                  <a:pt x="1065209" y="584775"/>
                </a:cubicBezTo>
                <a:cubicBezTo>
                  <a:pt x="889222" y="633891"/>
                  <a:pt x="703746" y="558265"/>
                  <a:pt x="561868" y="584775"/>
                </a:cubicBezTo>
                <a:cubicBezTo>
                  <a:pt x="419990" y="611285"/>
                  <a:pt x="119107" y="571175"/>
                  <a:pt x="0" y="584775"/>
                </a:cubicBezTo>
                <a:cubicBezTo>
                  <a:pt x="-26289" y="459577"/>
                  <a:pt x="39316" y="236940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359592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/>
            <a:r>
              <a:rPr lang="en-US" sz="2800" b="1" i="0" spc="0" baseline="0" dirty="0">
                <a:latin typeface="Times New Roman"/>
              </a:rPr>
              <a:t>The </a:t>
            </a:r>
            <a:r>
              <a:rPr lang="en-US" sz="2800" b="1" i="0" spc="0" baseline="0" dirty="0">
                <a:highlight>
                  <a:srgbClr val="00FF00"/>
                </a:highlight>
                <a:latin typeface="Times New Roman"/>
              </a:rPr>
              <a:t>only</a:t>
            </a:r>
            <a:r>
              <a:rPr lang="en-US" sz="2800" b="1" i="0" spc="0" baseline="0" dirty="0">
                <a:latin typeface="Times New Roman"/>
              </a:rPr>
              <a:t> remote tidal planetary fo</a:t>
            </a:r>
            <a:r>
              <a:rPr lang="en-US" sz="2800" b="1" i="0" spc="-39" baseline="0" dirty="0">
                <a:latin typeface="Times New Roman"/>
              </a:rPr>
              <a:t>r</a:t>
            </a:r>
            <a:r>
              <a:rPr lang="en-US" sz="2800" b="1" i="0" spc="0" baseline="0" dirty="0">
                <a:latin typeface="Times New Roman"/>
              </a:rPr>
              <a:t>ce  </a:t>
            </a:r>
            <a:r>
              <a:rPr lang="en-US" sz="3200" b="1" i="0" spc="0" baseline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=&gt;</a:t>
            </a:r>
            <a:r>
              <a:rPr lang="en-US" sz="2800" b="1" i="0" spc="0" baseline="0" dirty="0">
                <a:solidFill>
                  <a:srgbClr val="C00000"/>
                </a:solidFill>
                <a:latin typeface="Times New Roman"/>
              </a:rPr>
              <a:t>  too weak!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7B77DC-F183-5E13-B447-579018F08E90}"/>
              </a:ext>
            </a:extLst>
          </p:cNvPr>
          <p:cNvSpPr txBox="1"/>
          <p:nvPr/>
        </p:nvSpPr>
        <p:spPr>
          <a:xfrm>
            <a:off x="3423272" y="533808"/>
            <a:ext cx="4295036" cy="584775"/>
          </a:xfrm>
          <a:custGeom>
            <a:avLst/>
            <a:gdLst>
              <a:gd name="connsiteX0" fmla="*/ 0 w 4295036"/>
              <a:gd name="connsiteY0" fmla="*/ 0 h 584775"/>
              <a:gd name="connsiteX1" fmla="*/ 450979 w 4295036"/>
              <a:gd name="connsiteY1" fmla="*/ 0 h 584775"/>
              <a:gd name="connsiteX2" fmla="*/ 1030809 w 4295036"/>
              <a:gd name="connsiteY2" fmla="*/ 0 h 584775"/>
              <a:gd name="connsiteX3" fmla="*/ 1524738 w 4295036"/>
              <a:gd name="connsiteY3" fmla="*/ 0 h 584775"/>
              <a:gd name="connsiteX4" fmla="*/ 1975717 w 4295036"/>
              <a:gd name="connsiteY4" fmla="*/ 0 h 584775"/>
              <a:gd name="connsiteX5" fmla="*/ 2555546 w 4295036"/>
              <a:gd name="connsiteY5" fmla="*/ 0 h 584775"/>
              <a:gd name="connsiteX6" fmla="*/ 3092426 w 4295036"/>
              <a:gd name="connsiteY6" fmla="*/ 0 h 584775"/>
              <a:gd name="connsiteX7" fmla="*/ 3629305 w 4295036"/>
              <a:gd name="connsiteY7" fmla="*/ 0 h 584775"/>
              <a:gd name="connsiteX8" fmla="*/ 4295036 w 4295036"/>
              <a:gd name="connsiteY8" fmla="*/ 0 h 584775"/>
              <a:gd name="connsiteX9" fmla="*/ 4295036 w 4295036"/>
              <a:gd name="connsiteY9" fmla="*/ 584775 h 584775"/>
              <a:gd name="connsiteX10" fmla="*/ 3844057 w 4295036"/>
              <a:gd name="connsiteY10" fmla="*/ 584775 h 584775"/>
              <a:gd name="connsiteX11" fmla="*/ 3436029 w 4295036"/>
              <a:gd name="connsiteY11" fmla="*/ 584775 h 584775"/>
              <a:gd name="connsiteX12" fmla="*/ 2856199 w 4295036"/>
              <a:gd name="connsiteY12" fmla="*/ 584775 h 584775"/>
              <a:gd name="connsiteX13" fmla="*/ 2405220 w 4295036"/>
              <a:gd name="connsiteY13" fmla="*/ 584775 h 584775"/>
              <a:gd name="connsiteX14" fmla="*/ 1825390 w 4295036"/>
              <a:gd name="connsiteY14" fmla="*/ 584775 h 584775"/>
              <a:gd name="connsiteX15" fmla="*/ 1202610 w 4295036"/>
              <a:gd name="connsiteY15" fmla="*/ 584775 h 584775"/>
              <a:gd name="connsiteX16" fmla="*/ 708681 w 4295036"/>
              <a:gd name="connsiteY16" fmla="*/ 584775 h 584775"/>
              <a:gd name="connsiteX17" fmla="*/ 0 w 4295036"/>
              <a:gd name="connsiteY17" fmla="*/ 584775 h 584775"/>
              <a:gd name="connsiteX18" fmla="*/ 0 w 4295036"/>
              <a:gd name="connsiteY1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95036" h="584775" fill="none" extrusionOk="0">
                <a:moveTo>
                  <a:pt x="0" y="0"/>
                </a:moveTo>
                <a:cubicBezTo>
                  <a:pt x="103677" y="-36796"/>
                  <a:pt x="271418" y="53726"/>
                  <a:pt x="450979" y="0"/>
                </a:cubicBezTo>
                <a:cubicBezTo>
                  <a:pt x="630540" y="-53726"/>
                  <a:pt x="832792" y="43673"/>
                  <a:pt x="1030809" y="0"/>
                </a:cubicBezTo>
                <a:cubicBezTo>
                  <a:pt x="1228826" y="-43673"/>
                  <a:pt x="1397420" y="17878"/>
                  <a:pt x="1524738" y="0"/>
                </a:cubicBezTo>
                <a:cubicBezTo>
                  <a:pt x="1652056" y="-17878"/>
                  <a:pt x="1867735" y="24112"/>
                  <a:pt x="1975717" y="0"/>
                </a:cubicBezTo>
                <a:cubicBezTo>
                  <a:pt x="2083699" y="-24112"/>
                  <a:pt x="2287434" y="19425"/>
                  <a:pt x="2555546" y="0"/>
                </a:cubicBezTo>
                <a:cubicBezTo>
                  <a:pt x="2823658" y="-19425"/>
                  <a:pt x="2938460" y="49462"/>
                  <a:pt x="3092426" y="0"/>
                </a:cubicBezTo>
                <a:cubicBezTo>
                  <a:pt x="3246392" y="-49462"/>
                  <a:pt x="3502306" y="13863"/>
                  <a:pt x="3629305" y="0"/>
                </a:cubicBezTo>
                <a:cubicBezTo>
                  <a:pt x="3756304" y="-13863"/>
                  <a:pt x="3969885" y="1980"/>
                  <a:pt x="4295036" y="0"/>
                </a:cubicBezTo>
                <a:cubicBezTo>
                  <a:pt x="4320721" y="208110"/>
                  <a:pt x="4230486" y="463471"/>
                  <a:pt x="4295036" y="584775"/>
                </a:cubicBezTo>
                <a:cubicBezTo>
                  <a:pt x="4201422" y="600048"/>
                  <a:pt x="4002773" y="564526"/>
                  <a:pt x="3844057" y="584775"/>
                </a:cubicBezTo>
                <a:cubicBezTo>
                  <a:pt x="3685341" y="605024"/>
                  <a:pt x="3551890" y="557082"/>
                  <a:pt x="3436029" y="584775"/>
                </a:cubicBezTo>
                <a:cubicBezTo>
                  <a:pt x="3320168" y="612468"/>
                  <a:pt x="3109816" y="576803"/>
                  <a:pt x="2856199" y="584775"/>
                </a:cubicBezTo>
                <a:cubicBezTo>
                  <a:pt x="2602582" y="592747"/>
                  <a:pt x="2545587" y="575908"/>
                  <a:pt x="2405220" y="584775"/>
                </a:cubicBezTo>
                <a:cubicBezTo>
                  <a:pt x="2264853" y="593642"/>
                  <a:pt x="1968885" y="552329"/>
                  <a:pt x="1825390" y="584775"/>
                </a:cubicBezTo>
                <a:cubicBezTo>
                  <a:pt x="1681895" y="617221"/>
                  <a:pt x="1460926" y="513615"/>
                  <a:pt x="1202610" y="584775"/>
                </a:cubicBezTo>
                <a:cubicBezTo>
                  <a:pt x="944294" y="655935"/>
                  <a:pt x="951600" y="583770"/>
                  <a:pt x="708681" y="584775"/>
                </a:cubicBezTo>
                <a:cubicBezTo>
                  <a:pt x="465762" y="585780"/>
                  <a:pt x="253896" y="523856"/>
                  <a:pt x="0" y="584775"/>
                </a:cubicBezTo>
                <a:cubicBezTo>
                  <a:pt x="-14954" y="423197"/>
                  <a:pt x="22297" y="136503"/>
                  <a:pt x="0" y="0"/>
                </a:cubicBezTo>
                <a:close/>
              </a:path>
              <a:path w="4295036" h="584775" stroke="0" extrusionOk="0">
                <a:moveTo>
                  <a:pt x="0" y="0"/>
                </a:moveTo>
                <a:cubicBezTo>
                  <a:pt x="174357" y="-13510"/>
                  <a:pt x="322473" y="12536"/>
                  <a:pt x="493929" y="0"/>
                </a:cubicBezTo>
                <a:cubicBezTo>
                  <a:pt x="665385" y="-12536"/>
                  <a:pt x="792651" y="33548"/>
                  <a:pt x="901958" y="0"/>
                </a:cubicBezTo>
                <a:cubicBezTo>
                  <a:pt x="1011265" y="-33548"/>
                  <a:pt x="1376428" y="37174"/>
                  <a:pt x="1524738" y="0"/>
                </a:cubicBezTo>
                <a:cubicBezTo>
                  <a:pt x="1673048" y="-37174"/>
                  <a:pt x="1889770" y="20947"/>
                  <a:pt x="2018667" y="0"/>
                </a:cubicBezTo>
                <a:cubicBezTo>
                  <a:pt x="2147564" y="-20947"/>
                  <a:pt x="2388659" y="11308"/>
                  <a:pt x="2512596" y="0"/>
                </a:cubicBezTo>
                <a:cubicBezTo>
                  <a:pt x="2636533" y="-11308"/>
                  <a:pt x="2947874" y="15878"/>
                  <a:pt x="3135376" y="0"/>
                </a:cubicBezTo>
                <a:cubicBezTo>
                  <a:pt x="3322878" y="-15878"/>
                  <a:pt x="3431680" y="20617"/>
                  <a:pt x="3586355" y="0"/>
                </a:cubicBezTo>
                <a:cubicBezTo>
                  <a:pt x="3741030" y="-20617"/>
                  <a:pt x="4075010" y="29958"/>
                  <a:pt x="4295036" y="0"/>
                </a:cubicBezTo>
                <a:cubicBezTo>
                  <a:pt x="4316632" y="262117"/>
                  <a:pt x="4276469" y="399293"/>
                  <a:pt x="4295036" y="584775"/>
                </a:cubicBezTo>
                <a:cubicBezTo>
                  <a:pt x="4137476" y="632573"/>
                  <a:pt x="3974348" y="556626"/>
                  <a:pt x="3844057" y="584775"/>
                </a:cubicBezTo>
                <a:cubicBezTo>
                  <a:pt x="3713766" y="612924"/>
                  <a:pt x="3460049" y="551242"/>
                  <a:pt x="3307178" y="584775"/>
                </a:cubicBezTo>
                <a:cubicBezTo>
                  <a:pt x="3154307" y="618308"/>
                  <a:pt x="2939254" y="555095"/>
                  <a:pt x="2813249" y="584775"/>
                </a:cubicBezTo>
                <a:cubicBezTo>
                  <a:pt x="2687244" y="614455"/>
                  <a:pt x="2407716" y="520848"/>
                  <a:pt x="2190468" y="584775"/>
                </a:cubicBezTo>
                <a:cubicBezTo>
                  <a:pt x="1973220" y="648702"/>
                  <a:pt x="1780964" y="583923"/>
                  <a:pt x="1567688" y="584775"/>
                </a:cubicBezTo>
                <a:cubicBezTo>
                  <a:pt x="1354412" y="585627"/>
                  <a:pt x="1279684" y="581146"/>
                  <a:pt x="1116709" y="584775"/>
                </a:cubicBezTo>
                <a:cubicBezTo>
                  <a:pt x="953734" y="588404"/>
                  <a:pt x="819404" y="565642"/>
                  <a:pt x="579830" y="584775"/>
                </a:cubicBezTo>
                <a:cubicBezTo>
                  <a:pt x="340256" y="603908"/>
                  <a:pt x="164435" y="526595"/>
                  <a:pt x="0" y="584775"/>
                </a:cubicBezTo>
                <a:cubicBezTo>
                  <a:pt x="-35964" y="444689"/>
                  <a:pt x="67005" y="126132"/>
                  <a:pt x="0" y="0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/>
            <a:r>
              <a:rPr lang="en-US" sz="3200" b="1" i="0" spc="0" baseline="0" dirty="0">
                <a:solidFill>
                  <a:srgbClr val="C00000"/>
                </a:solidFill>
                <a:latin typeface="Times New Roman"/>
              </a:rPr>
              <a:t>The </a:t>
            </a:r>
            <a:r>
              <a:rPr lang="en-US" sz="3200" b="1" i="0" spc="-205" baseline="0" dirty="0">
                <a:solidFill>
                  <a:srgbClr val="C00000"/>
                </a:solidFill>
                <a:latin typeface="Times New Roman"/>
              </a:rPr>
              <a:t>1</a:t>
            </a:r>
            <a:r>
              <a:rPr lang="en-US" sz="3200" b="1" i="0" spc="0" baseline="0" dirty="0">
                <a:solidFill>
                  <a:srgbClr val="C00000"/>
                </a:solidFill>
                <a:latin typeface="Times New Roman"/>
              </a:rPr>
              <a:t>1-yea</a:t>
            </a:r>
            <a:r>
              <a:rPr lang="en-US" sz="3200" b="1" i="0" spc="-64" baseline="0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sz="3200" b="1" i="0" spc="0" baseline="0" dirty="0">
                <a:solidFill>
                  <a:srgbClr val="C00000"/>
                </a:solidFill>
                <a:latin typeface="Times New Roman"/>
              </a:rPr>
              <a:t> sola</a:t>
            </a:r>
            <a:r>
              <a:rPr lang="en-US" sz="3200" b="1" i="0" spc="-64" baseline="0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sz="3200" b="1" i="0" spc="0" baseline="0" dirty="0">
                <a:solidFill>
                  <a:srgbClr val="C00000"/>
                </a:solidFill>
                <a:latin typeface="Times New Roman"/>
              </a:rPr>
              <a:t> cycle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D756CD8-690C-006A-A4C7-29DDFE73D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3" y="373817"/>
            <a:ext cx="1855408" cy="22171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AAB652-39E7-695A-CE6D-15855A3C6E21}"/>
              </a:ext>
            </a:extLst>
          </p:cNvPr>
          <p:cNvSpPr txBox="1"/>
          <p:nvPr/>
        </p:nvSpPr>
        <p:spPr>
          <a:xfrm>
            <a:off x="369144" y="-878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WOLF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3FF0A3-B06A-554A-E015-FC7E096E22E6}"/>
              </a:ext>
            </a:extLst>
          </p:cNvPr>
          <p:cNvSpPr txBox="1"/>
          <p:nvPr/>
        </p:nvSpPr>
        <p:spPr>
          <a:xfrm>
            <a:off x="1719926" y="4416356"/>
            <a:ext cx="121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</a:p>
          <a:p>
            <a:pPr algn="ctr"/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</a:p>
          <a:p>
            <a:pPr algn="ctr"/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35998B-600E-F425-1B30-650DC3A182C8}"/>
              </a:ext>
            </a:extLst>
          </p:cNvPr>
          <p:cNvSpPr txBox="1"/>
          <p:nvPr/>
        </p:nvSpPr>
        <p:spPr>
          <a:xfrm rot="20844262">
            <a:off x="5570791" y="5339686"/>
            <a:ext cx="1983235" cy="584775"/>
          </a:xfrm>
          <a:custGeom>
            <a:avLst/>
            <a:gdLst>
              <a:gd name="connsiteX0" fmla="*/ 0 w 1983235"/>
              <a:gd name="connsiteY0" fmla="*/ 0 h 584775"/>
              <a:gd name="connsiteX1" fmla="*/ 475976 w 1983235"/>
              <a:gd name="connsiteY1" fmla="*/ 0 h 584775"/>
              <a:gd name="connsiteX2" fmla="*/ 932120 w 1983235"/>
              <a:gd name="connsiteY2" fmla="*/ 0 h 584775"/>
              <a:gd name="connsiteX3" fmla="*/ 1368432 w 1983235"/>
              <a:gd name="connsiteY3" fmla="*/ 0 h 584775"/>
              <a:gd name="connsiteX4" fmla="*/ 1983235 w 1983235"/>
              <a:gd name="connsiteY4" fmla="*/ 0 h 584775"/>
              <a:gd name="connsiteX5" fmla="*/ 1983235 w 1983235"/>
              <a:gd name="connsiteY5" fmla="*/ 584775 h 584775"/>
              <a:gd name="connsiteX6" fmla="*/ 1546923 w 1983235"/>
              <a:gd name="connsiteY6" fmla="*/ 584775 h 584775"/>
              <a:gd name="connsiteX7" fmla="*/ 1070947 w 1983235"/>
              <a:gd name="connsiteY7" fmla="*/ 584775 h 584775"/>
              <a:gd name="connsiteX8" fmla="*/ 614803 w 1983235"/>
              <a:gd name="connsiteY8" fmla="*/ 584775 h 584775"/>
              <a:gd name="connsiteX9" fmla="*/ 0 w 1983235"/>
              <a:gd name="connsiteY9" fmla="*/ 584775 h 584775"/>
              <a:gd name="connsiteX10" fmla="*/ 0 w 1983235"/>
              <a:gd name="connsiteY10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3235" h="584775" fill="none" extrusionOk="0">
                <a:moveTo>
                  <a:pt x="0" y="0"/>
                </a:moveTo>
                <a:cubicBezTo>
                  <a:pt x="232216" y="-36169"/>
                  <a:pt x="380306" y="33528"/>
                  <a:pt x="475976" y="0"/>
                </a:cubicBezTo>
                <a:cubicBezTo>
                  <a:pt x="571646" y="-33528"/>
                  <a:pt x="719255" y="12902"/>
                  <a:pt x="932120" y="0"/>
                </a:cubicBezTo>
                <a:cubicBezTo>
                  <a:pt x="1144985" y="-12902"/>
                  <a:pt x="1192992" y="26428"/>
                  <a:pt x="1368432" y="0"/>
                </a:cubicBezTo>
                <a:cubicBezTo>
                  <a:pt x="1543872" y="-26428"/>
                  <a:pt x="1719573" y="22414"/>
                  <a:pt x="1983235" y="0"/>
                </a:cubicBezTo>
                <a:cubicBezTo>
                  <a:pt x="2026561" y="193421"/>
                  <a:pt x="1943931" y="431416"/>
                  <a:pt x="1983235" y="584775"/>
                </a:cubicBezTo>
                <a:cubicBezTo>
                  <a:pt x="1825087" y="613636"/>
                  <a:pt x="1656991" y="570781"/>
                  <a:pt x="1546923" y="584775"/>
                </a:cubicBezTo>
                <a:cubicBezTo>
                  <a:pt x="1436855" y="598769"/>
                  <a:pt x="1238449" y="566952"/>
                  <a:pt x="1070947" y="584775"/>
                </a:cubicBezTo>
                <a:cubicBezTo>
                  <a:pt x="903445" y="602598"/>
                  <a:pt x="795457" y="575486"/>
                  <a:pt x="614803" y="584775"/>
                </a:cubicBezTo>
                <a:cubicBezTo>
                  <a:pt x="434149" y="594064"/>
                  <a:pt x="179094" y="557300"/>
                  <a:pt x="0" y="584775"/>
                </a:cubicBezTo>
                <a:cubicBezTo>
                  <a:pt x="-31667" y="421530"/>
                  <a:pt x="61613" y="182629"/>
                  <a:pt x="0" y="0"/>
                </a:cubicBezTo>
                <a:close/>
              </a:path>
              <a:path w="1983235" h="584775" stroke="0" extrusionOk="0">
                <a:moveTo>
                  <a:pt x="0" y="0"/>
                </a:moveTo>
                <a:cubicBezTo>
                  <a:pt x="215542" y="-47318"/>
                  <a:pt x="288712" y="32485"/>
                  <a:pt x="495809" y="0"/>
                </a:cubicBezTo>
                <a:cubicBezTo>
                  <a:pt x="702906" y="-32485"/>
                  <a:pt x="763248" y="52151"/>
                  <a:pt x="971785" y="0"/>
                </a:cubicBezTo>
                <a:cubicBezTo>
                  <a:pt x="1180322" y="-52151"/>
                  <a:pt x="1219106" y="19979"/>
                  <a:pt x="1447762" y="0"/>
                </a:cubicBezTo>
                <a:cubicBezTo>
                  <a:pt x="1676418" y="-19979"/>
                  <a:pt x="1741545" y="41200"/>
                  <a:pt x="1983235" y="0"/>
                </a:cubicBezTo>
                <a:cubicBezTo>
                  <a:pt x="2041481" y="232344"/>
                  <a:pt x="1962327" y="416181"/>
                  <a:pt x="1983235" y="584775"/>
                </a:cubicBezTo>
                <a:cubicBezTo>
                  <a:pt x="1816315" y="617484"/>
                  <a:pt x="1653324" y="527811"/>
                  <a:pt x="1507259" y="584775"/>
                </a:cubicBezTo>
                <a:cubicBezTo>
                  <a:pt x="1361194" y="641739"/>
                  <a:pt x="1244154" y="549487"/>
                  <a:pt x="991618" y="584775"/>
                </a:cubicBezTo>
                <a:cubicBezTo>
                  <a:pt x="739082" y="620063"/>
                  <a:pt x="667303" y="528557"/>
                  <a:pt x="456144" y="584775"/>
                </a:cubicBezTo>
                <a:cubicBezTo>
                  <a:pt x="244985" y="640993"/>
                  <a:pt x="109701" y="568469"/>
                  <a:pt x="0" y="584775"/>
                </a:cubicBezTo>
                <a:cubicBezTo>
                  <a:pt x="-68802" y="394010"/>
                  <a:pt x="5963" y="159469"/>
                  <a:pt x="0" y="0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558831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en-US" sz="3200" b="1" dirty="0">
                <a:solidFill>
                  <a:srgbClr val="C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08F0733-05E3-2875-43EA-DF73C4FE2A8B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253013" y="4415707"/>
            <a:ext cx="245635" cy="931016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7CCBD46-78C8-A16D-E09E-B5BC91FF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3" y="2669805"/>
            <a:ext cx="1997347" cy="6664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D9423-3314-F0F8-3F39-DDD4E8338D70}"/>
              </a:ext>
            </a:extLst>
          </p:cNvPr>
          <p:cNvSpPr txBox="1"/>
          <p:nvPr/>
        </p:nvSpPr>
        <p:spPr>
          <a:xfrm>
            <a:off x="7542912" y="5321028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more quantitatively 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09038-5211-85B9-FD1C-F6C0C8C25654}"/>
              </a:ext>
            </a:extLst>
          </p:cNvPr>
          <p:cNvSpPr txBox="1"/>
          <p:nvPr/>
        </p:nvSpPr>
        <p:spPr>
          <a:xfrm>
            <a:off x="7059494" y="4159810"/>
            <a:ext cx="3042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spc="0" baseline="0" dirty="0">
                <a:solidFill>
                  <a:srgbClr val="C00000"/>
                </a:solidFill>
                <a:latin typeface="Times New Roman"/>
              </a:rPr>
              <a:t>missing</a:t>
            </a:r>
            <a:r>
              <a:rPr lang="en-US" sz="2400" b="1" i="0" spc="-16" baseline="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i="0" spc="0" baseline="0" dirty="0">
                <a:solidFill>
                  <a:srgbClr val="C00000"/>
                </a:solidFill>
                <a:latin typeface="Times New Roman"/>
              </a:rPr>
              <a:t>factor </a:t>
            </a:r>
            <a:r>
              <a:rPr lang="en-US" sz="4000" b="1" i="0" spc="0" baseline="0" dirty="0">
                <a:solidFill>
                  <a:srgbClr val="C00000"/>
                </a:solidFill>
                <a:latin typeface="Times New Roman"/>
              </a:rPr>
              <a:t>~</a:t>
            </a:r>
            <a:r>
              <a:rPr lang="en-US" sz="2800" b="1" i="0" spc="0" baseline="0" dirty="0">
                <a:solidFill>
                  <a:srgbClr val="C00000"/>
                </a:solidFill>
                <a:latin typeface="Times New Roman"/>
              </a:rPr>
              <a:t>10</a:t>
            </a:r>
            <a:r>
              <a:rPr lang="en-US" sz="3200" b="1" i="0" spc="-143" baseline="30630" dirty="0">
                <a:solidFill>
                  <a:srgbClr val="C00000"/>
                </a:solidFill>
                <a:latin typeface="Times New Roman"/>
              </a:rPr>
              <a:t>1</a:t>
            </a:r>
            <a:r>
              <a:rPr lang="en-US" sz="3200" b="1" i="0" spc="0" baseline="30630" dirty="0">
                <a:solidFill>
                  <a:srgbClr val="C00000"/>
                </a:solidFill>
                <a:latin typeface="Times New Roman"/>
              </a:rPr>
              <a:t>1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9C69BE-B3C3-561B-B0B1-CE0D0EF7ACE6}"/>
              </a:ext>
            </a:extLst>
          </p:cNvPr>
          <p:cNvCxnSpPr/>
          <p:nvPr/>
        </p:nvCxnSpPr>
        <p:spPr>
          <a:xfrm>
            <a:off x="1719926" y="1782618"/>
            <a:ext cx="858355" cy="80835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3B6710-48F9-7A7D-1C4D-462D20308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752" y="-19051"/>
            <a:ext cx="1239940" cy="18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Freeform 992"/>
          <p:cNvSpPr/>
          <p:nvPr/>
        </p:nvSpPr>
        <p:spPr>
          <a:xfrm>
            <a:off x="55422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3" name="Freeform 993"/>
          <p:cNvSpPr/>
          <p:nvPr/>
        </p:nvSpPr>
        <p:spPr>
          <a:xfrm>
            <a:off x="24383" y="1"/>
            <a:ext cx="396241" cy="368808"/>
          </a:xfrm>
          <a:custGeom>
            <a:avLst/>
            <a:gdLst/>
            <a:ahLst/>
            <a:cxnLst/>
            <a:rect l="0" t="0" r="0" b="0"/>
            <a:pathLst>
              <a:path w="396241" h="368808">
                <a:moveTo>
                  <a:pt x="0" y="368808"/>
                </a:moveTo>
                <a:lnTo>
                  <a:pt x="396241" y="368808"/>
                </a:lnTo>
                <a:lnTo>
                  <a:pt x="396241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4" name="Picture 9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255" y="789432"/>
            <a:ext cx="3954779" cy="3349752"/>
          </a:xfrm>
          <a:prstGeom prst="rect">
            <a:avLst/>
          </a:prstGeom>
          <a:noFill/>
        </p:spPr>
      </p:pic>
      <p:sp>
        <p:nvSpPr>
          <p:cNvPr id="995" name="Freeform 995"/>
          <p:cNvSpPr/>
          <p:nvPr/>
        </p:nvSpPr>
        <p:spPr>
          <a:xfrm>
            <a:off x="905255" y="4418076"/>
            <a:ext cx="7484365" cy="1908048"/>
          </a:xfrm>
          <a:custGeom>
            <a:avLst/>
            <a:gdLst/>
            <a:ahLst/>
            <a:cxnLst/>
            <a:rect l="0" t="0" r="0" b="0"/>
            <a:pathLst>
              <a:path w="7484365" h="1908048">
                <a:moveTo>
                  <a:pt x="0" y="1908048"/>
                </a:moveTo>
                <a:lnTo>
                  <a:pt x="7484365" y="1908048"/>
                </a:lnTo>
                <a:lnTo>
                  <a:pt x="7484365" y="0"/>
                </a:lnTo>
                <a:lnTo>
                  <a:pt x="0" y="0"/>
                </a:lnTo>
                <a:lnTo>
                  <a:pt x="0" y="1908048"/>
                </a:lnTo>
                <a:close/>
              </a:path>
            </a:pathLst>
          </a:custGeom>
          <a:solidFill>
            <a:srgbClr val="FFF2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>
            <a:off x="905255" y="4418076"/>
            <a:ext cx="7484365" cy="1908048"/>
          </a:xfrm>
          <a:custGeom>
            <a:avLst/>
            <a:gdLst/>
            <a:ahLst/>
            <a:cxnLst/>
            <a:rect l="0" t="0" r="0" b="0"/>
            <a:pathLst>
              <a:path w="7484365" h="1908048">
                <a:moveTo>
                  <a:pt x="0" y="1908048"/>
                </a:moveTo>
                <a:lnTo>
                  <a:pt x="7484365" y="1908048"/>
                </a:lnTo>
                <a:lnTo>
                  <a:pt x="7484365" y="0"/>
                </a:lnTo>
                <a:lnTo>
                  <a:pt x="0" y="0"/>
                </a:lnTo>
                <a:lnTo>
                  <a:pt x="0" y="1908048"/>
                </a:lnTo>
                <a:close/>
              </a:path>
            </a:pathLst>
          </a:custGeom>
          <a:noFill/>
          <a:ln w="9525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Rectangle 1007"/>
          <p:cNvSpPr/>
          <p:nvPr/>
        </p:nvSpPr>
        <p:spPr>
          <a:xfrm>
            <a:off x="996696" y="4459671"/>
            <a:ext cx="7389908" cy="7609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604" b="1" i="0" spc="-31" baseline="0" dirty="0">
                <a:solidFill>
                  <a:srgbClr val="0000CC"/>
                </a:solidFill>
                <a:highlight>
                  <a:srgbClr val="00FFFF"/>
                </a:highlight>
                <a:latin typeface="Calibri-Bold"/>
              </a:rPr>
              <a:t>A</a:t>
            </a:r>
            <a:r>
              <a:rPr lang="en-US" sz="2604" b="1" i="0" spc="0" baseline="0" dirty="0">
                <a:solidFill>
                  <a:srgbClr val="0000CC"/>
                </a:solidFill>
                <a:highlight>
                  <a:srgbClr val="00FFFF"/>
                </a:highlight>
                <a:latin typeface="Calibri-Bold"/>
              </a:rPr>
              <a:t>QN</a:t>
            </a:r>
            <a:r>
              <a:rPr lang="en-US" sz="2604" b="0" i="0" spc="0" baseline="0" dirty="0">
                <a:solidFill>
                  <a:srgbClr val="0000CC"/>
                </a:solidFill>
                <a:highlight>
                  <a:srgbClr val="00FFFF"/>
                </a:highlight>
                <a:latin typeface="Calibri"/>
              </a:rPr>
              <a:t>s</a:t>
            </a:r>
            <a:r>
              <a:rPr lang="en-US" sz="2604" b="1" i="0" spc="0" baseline="0" dirty="0">
                <a:solidFill>
                  <a:srgbClr val="0000CC"/>
                </a:solidFill>
                <a:latin typeface="Calibri-Bold"/>
              </a:rPr>
              <a:t>:</a:t>
            </a:r>
            <a:r>
              <a:rPr lang="en-US" sz="2604" b="1" i="0" spc="-23" baseline="0" dirty="0">
                <a:solidFill>
                  <a:srgbClr val="0000CC"/>
                </a:solidFill>
                <a:latin typeface="Calibri-Bold"/>
              </a:rPr>
              <a:t> </a:t>
            </a:r>
            <a:r>
              <a:rPr lang="en-US" sz="2604" b="1" i="0" spc="0" baseline="0" dirty="0">
                <a:solidFill>
                  <a:srgbClr val="0000CC"/>
                </a:solidFill>
                <a:latin typeface="Calibri-Bold"/>
              </a:rPr>
              <a:t>   </a:t>
            </a:r>
            <a:r>
              <a:rPr lang="en-US" sz="2400" b="0" i="0" spc="1168" baseline="0" dirty="0">
                <a:solidFill>
                  <a:srgbClr val="C00000"/>
                </a:solidFill>
                <a:latin typeface="SymbolMT"/>
              </a:rPr>
              <a:t></a:t>
            </a:r>
            <a:r>
              <a:rPr lang="en-US" sz="2400" b="1" i="1" spc="0" baseline="0" dirty="0">
                <a:latin typeface="Calibri-BoldItalic"/>
              </a:rPr>
              <a:t>the </a:t>
            </a:r>
            <a:r>
              <a:rPr lang="en-US" sz="2400" b="1" i="1" u="sng" spc="0" baseline="0" dirty="0">
                <a:solidFill>
                  <a:srgbClr val="FF0000"/>
                </a:solidFill>
                <a:latin typeface="Calibri-BoldItalic"/>
              </a:rPr>
              <a:t>only</a:t>
            </a:r>
            <a:r>
              <a:rPr lang="en-US" sz="2400" b="1" i="1" spc="0" baseline="0" dirty="0">
                <a:latin typeface="Calibri-BoldItalic"/>
              </a:rPr>
              <a:t> solar atmospheric model</a:t>
            </a:r>
            <a:r>
              <a:rPr lang="en-US" sz="2400" b="1" i="1" spc="-19" baseline="0" dirty="0">
                <a:latin typeface="Calibri-BoldItalic"/>
              </a:rPr>
              <a:t> </a:t>
            </a:r>
            <a:r>
              <a:rPr lang="en-US" sz="2400" b="1" i="1" spc="-62" baseline="0" dirty="0">
                <a:latin typeface="Calibri-BoldItalic"/>
              </a:rPr>
              <a:t>reproducing</a:t>
            </a:r>
            <a:r>
              <a:rPr lang="en-US" sz="2400" b="1" i="1" spc="0" baseline="0" dirty="0">
                <a:latin typeface="Calibri-BoldItalic"/>
              </a:rPr>
              <a:t> </a:t>
            </a:r>
          </a:p>
          <a:p>
            <a:pPr marL="1592580">
              <a:lnSpc>
                <a:spcPts val="2877"/>
              </a:lnSpc>
            </a:pPr>
            <a:r>
              <a:rPr lang="en-US" sz="2400" b="1" i="1" spc="0" baseline="0" dirty="0">
                <a:latin typeface="Calibri-BoldItalic"/>
              </a:rPr>
              <a:t>the ~100</a:t>
            </a:r>
            <a:r>
              <a:rPr lang="en-US" sz="2400" b="1" i="1" spc="-19" baseline="0" dirty="0">
                <a:latin typeface="Calibri-BoldItalic"/>
              </a:rPr>
              <a:t> </a:t>
            </a:r>
            <a:r>
              <a:rPr lang="en-US" sz="2400" b="1" i="1" spc="0" baseline="0" dirty="0">
                <a:latin typeface="Calibri-BoldItalic"/>
              </a:rPr>
              <a:t>km</a:t>
            </a:r>
            <a:r>
              <a:rPr lang="en-US" sz="2400" b="1" i="1" spc="-11" baseline="0" dirty="0">
                <a:latin typeface="Calibri-BoldItalic"/>
              </a:rPr>
              <a:t> </a:t>
            </a:r>
            <a:r>
              <a:rPr lang="en-US" sz="2400" b="1" i="1" spc="0" baseline="0" dirty="0">
                <a:latin typeface="Calibri-BoldItalic"/>
              </a:rPr>
              <a:t>thin </a:t>
            </a:r>
            <a:r>
              <a:rPr lang="en-US" sz="2400" b="1" i="1" spc="-83" baseline="0" dirty="0">
                <a:latin typeface="Calibri-BoldItalic"/>
              </a:rPr>
              <a:t>T</a:t>
            </a:r>
            <a:r>
              <a:rPr lang="en-US" sz="2400" b="1" i="1" spc="0" baseline="0" dirty="0">
                <a:latin typeface="Calibri-BoldItalic"/>
              </a:rPr>
              <a:t>ransition </a:t>
            </a:r>
            <a:r>
              <a:rPr lang="en-US" sz="2400" b="1" i="1" spc="-31" baseline="0" dirty="0">
                <a:latin typeface="Calibri-BoldItalic"/>
              </a:rPr>
              <a:t>R</a:t>
            </a:r>
            <a:r>
              <a:rPr lang="en-US" sz="2400" b="1" i="1" spc="0" baseline="0" dirty="0">
                <a:latin typeface="Calibri-BoldItalic"/>
              </a:rPr>
              <a:t>egion</a:t>
            </a:r>
          </a:p>
        </p:txBody>
      </p:sp>
      <p:sp>
        <p:nvSpPr>
          <p:cNvPr id="1009" name="Rectangle 1009"/>
          <p:cNvSpPr/>
          <p:nvPr/>
        </p:nvSpPr>
        <p:spPr>
          <a:xfrm>
            <a:off x="3026029" y="6477153"/>
            <a:ext cx="887730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latin typeface="Calibri"/>
              </a:rPr>
              <a:t>N. Ra</a:t>
            </a:r>
            <a:r>
              <a:rPr lang="en-US" sz="1596" b="0" i="0" spc="-17" baseline="0" dirty="0">
                <a:latin typeface="Calibri"/>
              </a:rPr>
              <a:t>z</a:t>
            </a:r>
            <a:r>
              <a:rPr lang="en-US" sz="1596" b="0" i="0" spc="0" baseline="0" dirty="0">
                <a:latin typeface="Calibri"/>
              </a:rPr>
              <a:t>a, L. </a:t>
            </a:r>
            <a:r>
              <a:rPr lang="en-US" sz="1596" b="0" i="0" spc="-25" baseline="0" dirty="0">
                <a:latin typeface="Calibri"/>
              </a:rPr>
              <a:t>v</a:t>
            </a:r>
            <a:r>
              <a:rPr lang="en-US" sz="1596" b="0" i="0" spc="0" baseline="0" dirty="0">
                <a:latin typeface="Calibri"/>
              </a:rPr>
              <a:t>an </a:t>
            </a:r>
            <a:r>
              <a:rPr lang="en-US" sz="1596" b="0" i="0" spc="-63" baseline="0" dirty="0">
                <a:latin typeface="Calibri"/>
              </a:rPr>
              <a:t>W</a:t>
            </a:r>
            <a:r>
              <a:rPr lang="en-US" sz="1596" b="0" i="0" spc="0" baseline="0" dirty="0">
                <a:latin typeface="Calibri"/>
              </a:rPr>
              <a:t>aerbe</a:t>
            </a:r>
            <a:r>
              <a:rPr lang="en-US" sz="1596" b="0" i="0" spc="-54" baseline="0" dirty="0">
                <a:latin typeface="Calibri"/>
              </a:rPr>
              <a:t>k</a:t>
            </a:r>
            <a:r>
              <a:rPr lang="en-US" sz="1596" b="0" i="0" spc="0" baseline="0" dirty="0">
                <a:latin typeface="Calibri"/>
              </a:rPr>
              <a:t>e, </a:t>
            </a:r>
            <a:r>
              <a:rPr lang="en-US" sz="1596" b="1" i="0" spc="0" baseline="0" dirty="0">
                <a:latin typeface="Calibri"/>
              </a:rPr>
              <a:t>A. Zhitnitsk</a:t>
            </a:r>
            <a:r>
              <a:rPr lang="en-US" sz="1596" b="1" i="0" spc="-111" baseline="0" dirty="0">
                <a:latin typeface="Calibri"/>
              </a:rPr>
              <a:t>y</a:t>
            </a:r>
            <a:r>
              <a:rPr lang="en-US" sz="1596" b="0" i="0" spc="0" baseline="0" dirty="0">
                <a:latin typeface="Calibri"/>
              </a:rPr>
              <a:t>, </a:t>
            </a:r>
            <a:r>
              <a:rPr lang="en-US" sz="1596" b="0" i="1" spc="0" baseline="0" dirty="0">
                <a:latin typeface="Calibri-Italic"/>
              </a:rPr>
              <a:t>Solar Corona Heating </a:t>
            </a:r>
            <a:r>
              <a:rPr lang="en-US" sz="1596" b="0" i="1" spc="-15" baseline="0" dirty="0">
                <a:latin typeface="Calibri-Italic"/>
              </a:rPr>
              <a:t>b</a:t>
            </a:r>
            <a:r>
              <a:rPr lang="en-US" sz="1596" b="0" i="1" spc="0" baseline="0" dirty="0">
                <a:latin typeface="Calibri-Italic"/>
              </a:rPr>
              <a:t>y the </a:t>
            </a:r>
            <a:r>
              <a:rPr lang="en-US" sz="1596" b="0" i="1" spc="-47" baseline="0" dirty="0">
                <a:latin typeface="Calibri-Italic"/>
              </a:rPr>
              <a:t>A</a:t>
            </a:r>
            <a:r>
              <a:rPr lang="en-US" sz="1596" b="0" i="1" spc="0" baseline="0" dirty="0">
                <a:latin typeface="Calibri-Italic"/>
              </a:rPr>
              <a:t>QN  DM</a:t>
            </a:r>
            <a:r>
              <a:rPr lang="en-US" sz="1596" b="0" i="0" spc="0" baseline="0" dirty="0">
                <a:latin typeface="Calibri"/>
              </a:rPr>
              <a:t>, </a:t>
            </a:r>
            <a:r>
              <a:rPr lang="en-US" sz="1596" b="1" i="0" u="sng" spc="0" baseline="0" dirty="0">
                <a:solidFill>
                  <a:srgbClr val="0563C1"/>
                </a:solidFill>
                <a:latin typeface="Calibri-Bold"/>
              </a:rPr>
              <a:t>arXiv:1805.0189</a:t>
            </a:r>
            <a:r>
              <a:rPr lang="en-US" sz="1596" b="1" i="0" u="sng" spc="783" baseline="0" dirty="0">
                <a:solidFill>
                  <a:srgbClr val="0563C1"/>
                </a:solidFill>
                <a:latin typeface="Calibri-Bold"/>
              </a:rPr>
              <a:t>7</a:t>
            </a:r>
            <a:r>
              <a:rPr lang="en-US" sz="1596" b="0" i="0" spc="0" baseline="0" dirty="0">
                <a:latin typeface="Calibri"/>
              </a:rPr>
              <a:t>(</a:t>
            </a:r>
            <a:r>
              <a:rPr lang="en-US" sz="1800" b="1" i="0" spc="0" baseline="0" dirty="0">
                <a:solidFill>
                  <a:srgbClr val="0000CC"/>
                </a:solidFill>
                <a:latin typeface="Calibri-Bold"/>
              </a:rPr>
              <a:t>2018</a:t>
            </a:r>
            <a:r>
              <a:rPr lang="en-US" sz="1596" b="0" i="0" spc="1184" baseline="0" dirty="0">
                <a:latin typeface="Calibri"/>
              </a:rPr>
              <a:t>)</a:t>
            </a:r>
            <a:endParaRPr lang="en-US" sz="2421" b="1" i="0" spc="0" baseline="-26426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20" name="Rectangle 1008">
            <a:extLst>
              <a:ext uri="{FF2B5EF4-FFF2-40B4-BE49-F238E27FC236}">
                <a16:creationId xmlns:a16="http://schemas.microsoft.com/office/drawing/2014/main" id="{4959A61D-EDDA-4C44-ACF6-A5E7E84E06FC}"/>
              </a:ext>
            </a:extLst>
          </p:cNvPr>
          <p:cNvSpPr/>
          <p:nvPr/>
        </p:nvSpPr>
        <p:spPr>
          <a:xfrm>
            <a:off x="2208074" y="5348581"/>
            <a:ext cx="5596853" cy="8324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1082" baseline="0" dirty="0">
                <a:ln w="8717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mbolMT"/>
              </a:rPr>
              <a:t></a:t>
            </a:r>
            <a:r>
              <a:rPr lang="en-US" sz="2402" b="1" i="1" spc="0" baseline="0" dirty="0">
                <a:latin typeface="Calibri-BoldItalic"/>
              </a:rPr>
              <a:t>plan</a:t>
            </a:r>
            <a:r>
              <a:rPr lang="en-US" sz="2402" b="1" i="1" spc="-16" baseline="0" dirty="0">
                <a:latin typeface="Calibri-BoldItalic"/>
              </a:rPr>
              <a:t>e</a:t>
            </a:r>
            <a:r>
              <a:rPr lang="en-US" sz="2402" b="1" i="1" spc="-28" baseline="0" dirty="0">
                <a:latin typeface="Calibri-BoldItalic"/>
              </a:rPr>
              <a:t>t</a:t>
            </a:r>
            <a:r>
              <a:rPr lang="en-US" sz="2402" b="1" i="1" spc="0" baseline="0" dirty="0">
                <a:latin typeface="Calibri-BoldItalic"/>
              </a:rPr>
              <a:t>ary</a:t>
            </a:r>
            <a:r>
              <a:rPr lang="en-US" sz="2402" b="1" i="1" spc="-28" baseline="0" dirty="0">
                <a:latin typeface="Calibri-BoldItalic"/>
              </a:rPr>
              <a:t> </a:t>
            </a:r>
            <a:r>
              <a:rPr lang="en-US" sz="2402" b="1" i="1" spc="0" baseline="0" dirty="0">
                <a:latin typeface="Calibri-BoldItalic"/>
              </a:rPr>
              <a:t> dependen</a:t>
            </a:r>
            <a:r>
              <a:rPr lang="en-US" sz="2402" b="1" i="1" spc="-24" baseline="0" dirty="0">
                <a:latin typeface="Calibri-BoldItalic"/>
              </a:rPr>
              <a:t>c</a:t>
            </a:r>
            <a:r>
              <a:rPr lang="en-US" sz="2402" b="1" i="1" spc="0" baseline="0" dirty="0">
                <a:latin typeface="Calibri-BoldItalic"/>
              </a:rPr>
              <a:t>e</a:t>
            </a:r>
            <a:r>
              <a:rPr lang="en-US" sz="2402" b="1" i="1" spc="-43" baseline="0" dirty="0">
                <a:latin typeface="Calibri-BoldItalic"/>
              </a:rPr>
              <a:t> </a:t>
            </a:r>
            <a:r>
              <a:rPr lang="en-US" sz="2402" b="1" i="1" spc="0" baseline="0" dirty="0">
                <a:latin typeface="Calibri-BoldItalic"/>
              </a:rPr>
              <a:t>of  </a:t>
            </a:r>
            <a:r>
              <a:rPr lang="en-US" sz="2402" b="1" i="1" spc="-12" baseline="0" dirty="0">
                <a:latin typeface="Calibri-BoldItalic"/>
              </a:rPr>
              <a:t>t</a:t>
            </a:r>
            <a:r>
              <a:rPr lang="en-US" sz="2402" b="1" i="1" spc="0" baseline="0" dirty="0">
                <a:latin typeface="Calibri-BoldItalic"/>
              </a:rPr>
              <a:t>he flaring Sun</a:t>
            </a:r>
          </a:p>
          <a:p>
            <a:pPr marL="0">
              <a:lnSpc>
                <a:spcPts val="3961"/>
              </a:lnSpc>
            </a:pPr>
            <a:r>
              <a:rPr lang="en-US" sz="2400" b="0" i="0" spc="1612" baseline="0" dirty="0">
                <a:ln w="870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ymbolMT"/>
              </a:rPr>
              <a:t></a:t>
            </a:r>
            <a:r>
              <a:rPr lang="en-US" sz="2400" b="1" i="1" spc="0" baseline="0" dirty="0">
                <a:latin typeface="Calibri-BoldItalic"/>
              </a:rPr>
              <a:t>more</a:t>
            </a:r>
            <a:r>
              <a:rPr lang="en-US" sz="2400" b="1" i="0" spc="2692" baseline="0" dirty="0">
                <a:latin typeface="Calibri-Bold"/>
              </a:rPr>
              <a:t>?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&gt;&gt;&gt; </a:t>
            </a:r>
            <a:r>
              <a:rPr lang="en-US" sz="2400" b="1" i="1" spc="0" baseline="0" dirty="0">
                <a:solidFill>
                  <a:srgbClr val="FF0000"/>
                </a:solidFill>
                <a:latin typeface="Calibri-BoldItalic"/>
              </a:rPr>
              <a:t>un</a:t>
            </a:r>
            <a:r>
              <a:rPr lang="en-US" sz="2400" b="1" i="1" spc="-62" baseline="0" dirty="0">
                <a:solidFill>
                  <a:srgbClr val="FF0000"/>
                </a:solidFill>
                <a:latin typeface="Calibri-BoldItalic"/>
              </a:rPr>
              <a:t>e</a:t>
            </a:r>
            <a:r>
              <a:rPr lang="en-US" sz="2400" b="1" i="1" spc="0" baseline="0" dirty="0">
                <a:solidFill>
                  <a:srgbClr val="FF0000"/>
                </a:solidFill>
                <a:latin typeface="Calibri-BoldItalic"/>
              </a:rPr>
              <a:t>xplained</a:t>
            </a:r>
            <a:r>
              <a:rPr lang="en-US" sz="2400" b="1" i="1" spc="-16" baseline="0" dirty="0">
                <a:solidFill>
                  <a:srgbClr val="FF0000"/>
                </a:solidFill>
                <a:latin typeface="Calibri-BoldItalic"/>
              </a:rPr>
              <a:t> </a:t>
            </a:r>
            <a:r>
              <a:rPr lang="en-US" sz="2400" b="1" i="1" spc="0" baseline="0" dirty="0">
                <a:solidFill>
                  <a:srgbClr val="FF0000"/>
                </a:solidFill>
                <a:latin typeface="Calibri-BoldItalic"/>
              </a:rPr>
              <a:t>o</a:t>
            </a:r>
            <a:r>
              <a:rPr lang="en-US" sz="2400" b="1" i="1" spc="-11" baseline="0" dirty="0">
                <a:solidFill>
                  <a:srgbClr val="FF0000"/>
                </a:solidFill>
                <a:latin typeface="Calibri-BoldItalic"/>
              </a:rPr>
              <a:t>b</a:t>
            </a:r>
            <a:r>
              <a:rPr lang="en-US" sz="2400" b="1" i="1" spc="0" baseline="0" dirty="0">
                <a:solidFill>
                  <a:srgbClr val="FF0000"/>
                </a:solidFill>
                <a:latin typeface="Calibri-BoldItalic"/>
              </a:rPr>
              <a:t>s</a:t>
            </a:r>
            <a:r>
              <a:rPr lang="en-US" sz="2400" b="1" i="1" spc="283" baseline="0" dirty="0">
                <a:solidFill>
                  <a:srgbClr val="FF0000"/>
                </a:solidFill>
                <a:latin typeface="Calibri-BoldItalic"/>
              </a:rPr>
              <a:t>’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?!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53E5B1-7679-380F-30AD-D6EE5D7479E9}"/>
              </a:ext>
            </a:extLst>
          </p:cNvPr>
          <p:cNvGrpSpPr/>
          <p:nvPr/>
        </p:nvGrpSpPr>
        <p:grpSpPr>
          <a:xfrm>
            <a:off x="6271029" y="888448"/>
            <a:ext cx="4329684" cy="3323844"/>
            <a:chOff x="7056119" y="1045464"/>
            <a:chExt cx="4329684" cy="3323844"/>
          </a:xfrm>
        </p:grpSpPr>
        <p:pic>
          <p:nvPicPr>
            <p:cNvPr id="1006" name="Picture 100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56119" y="1045464"/>
              <a:ext cx="4329684" cy="3323844"/>
            </a:xfrm>
            <a:prstGeom prst="rect">
              <a:avLst/>
            </a:prstGeom>
            <a:noFill/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7E90E46-04DE-94DC-3D98-105290EB8670}"/>
                </a:ext>
              </a:extLst>
            </p:cNvPr>
            <p:cNvCxnSpPr>
              <a:cxnSpLocks/>
            </p:cNvCxnSpPr>
            <p:nvPr/>
          </p:nvCxnSpPr>
          <p:spPr>
            <a:xfrm>
              <a:off x="8810625" y="2324100"/>
              <a:ext cx="40005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F9963A-D372-7CB4-FF7F-53E101C4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781" y="28723"/>
            <a:ext cx="1339813" cy="204945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29DAB4-37F4-C74B-C4AB-C76A547AB013}"/>
              </a:ext>
            </a:extLst>
          </p:cNvPr>
          <p:cNvGrpSpPr/>
          <p:nvPr/>
        </p:nvGrpSpPr>
        <p:grpSpPr>
          <a:xfrm>
            <a:off x="6871844" y="960584"/>
            <a:ext cx="3155366" cy="1416685"/>
            <a:chOff x="6871844" y="960584"/>
            <a:chExt cx="3155366" cy="14166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7866B9-AB8A-C820-54B9-8BD90A3BC5ED}"/>
                </a:ext>
              </a:extLst>
            </p:cNvPr>
            <p:cNvSpPr txBox="1"/>
            <p:nvPr/>
          </p:nvSpPr>
          <p:spPr>
            <a:xfrm>
              <a:off x="8481594" y="1977159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~10 - 100 km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8422FBA-6476-1E61-B6A3-4B3BF92A024F}"/>
                </a:ext>
              </a:extLst>
            </p:cNvPr>
            <p:cNvSpPr txBox="1"/>
            <p:nvPr/>
          </p:nvSpPr>
          <p:spPr>
            <a:xfrm>
              <a:off x="6871844" y="960584"/>
              <a:ext cx="903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highlight>
                    <a:srgbClr val="00FFFF"/>
                  </a:highlight>
                </a:rPr>
                <a:t>AQNs</a:t>
              </a:r>
            </a:p>
          </p:txBody>
        </p:sp>
      </p:grpSp>
      <p:sp>
        <p:nvSpPr>
          <p:cNvPr id="3" name="Rectangle 1117">
            <a:extLst>
              <a:ext uri="{FF2B5EF4-FFF2-40B4-BE49-F238E27FC236}">
                <a16:creationId xmlns:a16="http://schemas.microsoft.com/office/drawing/2014/main" id="{4337C916-3DDF-B22C-64BD-172E7737EFB0}"/>
              </a:ext>
            </a:extLst>
          </p:cNvPr>
          <p:cNvSpPr/>
          <p:nvPr/>
        </p:nvSpPr>
        <p:spPr>
          <a:xfrm>
            <a:off x="11813158" y="6370400"/>
            <a:ext cx="208390" cy="2459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142493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3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402" y="1046989"/>
            <a:ext cx="3878579" cy="4352544"/>
          </a:xfrm>
          <a:custGeom>
            <a:avLst/>
            <a:gdLst>
              <a:gd name="connsiteX0" fmla="*/ 0 w 3878579"/>
              <a:gd name="connsiteY0" fmla="*/ 0 h 4352544"/>
              <a:gd name="connsiteX1" fmla="*/ 592869 w 3878579"/>
              <a:gd name="connsiteY1" fmla="*/ 0 h 4352544"/>
              <a:gd name="connsiteX2" fmla="*/ 1108165 w 3878579"/>
              <a:gd name="connsiteY2" fmla="*/ 0 h 4352544"/>
              <a:gd name="connsiteX3" fmla="*/ 1584677 w 3878579"/>
              <a:gd name="connsiteY3" fmla="*/ 0 h 4352544"/>
              <a:gd name="connsiteX4" fmla="*/ 2177545 w 3878579"/>
              <a:gd name="connsiteY4" fmla="*/ 0 h 4352544"/>
              <a:gd name="connsiteX5" fmla="*/ 2692842 w 3878579"/>
              <a:gd name="connsiteY5" fmla="*/ 0 h 4352544"/>
              <a:gd name="connsiteX6" fmla="*/ 3169353 w 3878579"/>
              <a:gd name="connsiteY6" fmla="*/ 0 h 4352544"/>
              <a:gd name="connsiteX7" fmla="*/ 3878579 w 3878579"/>
              <a:gd name="connsiteY7" fmla="*/ 0 h 4352544"/>
              <a:gd name="connsiteX8" fmla="*/ 3878579 w 3878579"/>
              <a:gd name="connsiteY8" fmla="*/ 587593 h 4352544"/>
              <a:gd name="connsiteX9" fmla="*/ 3878579 w 3878579"/>
              <a:gd name="connsiteY9" fmla="*/ 1218712 h 4352544"/>
              <a:gd name="connsiteX10" fmla="*/ 3878579 w 3878579"/>
              <a:gd name="connsiteY10" fmla="*/ 1719255 h 4352544"/>
              <a:gd name="connsiteX11" fmla="*/ 3878579 w 3878579"/>
              <a:gd name="connsiteY11" fmla="*/ 2132747 h 4352544"/>
              <a:gd name="connsiteX12" fmla="*/ 3878579 w 3878579"/>
              <a:gd name="connsiteY12" fmla="*/ 2720340 h 4352544"/>
              <a:gd name="connsiteX13" fmla="*/ 3878579 w 3878579"/>
              <a:gd name="connsiteY13" fmla="*/ 3351459 h 4352544"/>
              <a:gd name="connsiteX14" fmla="*/ 3878579 w 3878579"/>
              <a:gd name="connsiteY14" fmla="*/ 4352544 h 4352544"/>
              <a:gd name="connsiteX15" fmla="*/ 3363282 w 3878579"/>
              <a:gd name="connsiteY15" fmla="*/ 4352544 h 4352544"/>
              <a:gd name="connsiteX16" fmla="*/ 2925557 w 3878579"/>
              <a:gd name="connsiteY16" fmla="*/ 4352544 h 4352544"/>
              <a:gd name="connsiteX17" fmla="*/ 2332688 w 3878579"/>
              <a:gd name="connsiteY17" fmla="*/ 4352544 h 4352544"/>
              <a:gd name="connsiteX18" fmla="*/ 1817391 w 3878579"/>
              <a:gd name="connsiteY18" fmla="*/ 4352544 h 4352544"/>
              <a:gd name="connsiteX19" fmla="*/ 1263309 w 3878579"/>
              <a:gd name="connsiteY19" fmla="*/ 4352544 h 4352544"/>
              <a:gd name="connsiteX20" fmla="*/ 786797 w 3878579"/>
              <a:gd name="connsiteY20" fmla="*/ 4352544 h 4352544"/>
              <a:gd name="connsiteX21" fmla="*/ 0 w 3878579"/>
              <a:gd name="connsiteY21" fmla="*/ 4352544 h 4352544"/>
              <a:gd name="connsiteX22" fmla="*/ 0 w 3878579"/>
              <a:gd name="connsiteY22" fmla="*/ 3939052 h 4352544"/>
              <a:gd name="connsiteX23" fmla="*/ 0 w 3878579"/>
              <a:gd name="connsiteY23" fmla="*/ 3525561 h 4352544"/>
              <a:gd name="connsiteX24" fmla="*/ 0 w 3878579"/>
              <a:gd name="connsiteY24" fmla="*/ 3068544 h 4352544"/>
              <a:gd name="connsiteX25" fmla="*/ 0 w 3878579"/>
              <a:gd name="connsiteY25" fmla="*/ 2568001 h 4352544"/>
              <a:gd name="connsiteX26" fmla="*/ 0 w 3878579"/>
              <a:gd name="connsiteY26" fmla="*/ 1936882 h 4352544"/>
              <a:gd name="connsiteX27" fmla="*/ 0 w 3878579"/>
              <a:gd name="connsiteY27" fmla="*/ 1349289 h 4352544"/>
              <a:gd name="connsiteX28" fmla="*/ 0 w 3878579"/>
              <a:gd name="connsiteY28" fmla="*/ 848746 h 4352544"/>
              <a:gd name="connsiteX29" fmla="*/ 0 w 3878579"/>
              <a:gd name="connsiteY29" fmla="*/ 0 h 43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78579" h="4352544" extrusionOk="0">
                <a:moveTo>
                  <a:pt x="0" y="0"/>
                </a:moveTo>
                <a:cubicBezTo>
                  <a:pt x="261964" y="-25013"/>
                  <a:pt x="375402" y="55501"/>
                  <a:pt x="592869" y="0"/>
                </a:cubicBezTo>
                <a:cubicBezTo>
                  <a:pt x="810336" y="-55501"/>
                  <a:pt x="877851" y="44742"/>
                  <a:pt x="1108165" y="0"/>
                </a:cubicBezTo>
                <a:cubicBezTo>
                  <a:pt x="1338479" y="-44742"/>
                  <a:pt x="1387043" y="13154"/>
                  <a:pt x="1584677" y="0"/>
                </a:cubicBezTo>
                <a:cubicBezTo>
                  <a:pt x="1782311" y="-13154"/>
                  <a:pt x="2041200" y="22407"/>
                  <a:pt x="2177545" y="0"/>
                </a:cubicBezTo>
                <a:cubicBezTo>
                  <a:pt x="2313890" y="-22407"/>
                  <a:pt x="2477830" y="52335"/>
                  <a:pt x="2692842" y="0"/>
                </a:cubicBezTo>
                <a:cubicBezTo>
                  <a:pt x="2907854" y="-52335"/>
                  <a:pt x="2983280" y="47009"/>
                  <a:pt x="3169353" y="0"/>
                </a:cubicBezTo>
                <a:cubicBezTo>
                  <a:pt x="3355426" y="-47009"/>
                  <a:pt x="3567743" y="74729"/>
                  <a:pt x="3878579" y="0"/>
                </a:cubicBezTo>
                <a:cubicBezTo>
                  <a:pt x="3920799" y="223350"/>
                  <a:pt x="3832594" y="334518"/>
                  <a:pt x="3878579" y="587593"/>
                </a:cubicBezTo>
                <a:cubicBezTo>
                  <a:pt x="3924564" y="840668"/>
                  <a:pt x="3857296" y="954197"/>
                  <a:pt x="3878579" y="1218712"/>
                </a:cubicBezTo>
                <a:cubicBezTo>
                  <a:pt x="3899862" y="1483227"/>
                  <a:pt x="3822023" y="1523592"/>
                  <a:pt x="3878579" y="1719255"/>
                </a:cubicBezTo>
                <a:cubicBezTo>
                  <a:pt x="3935135" y="1914918"/>
                  <a:pt x="3876966" y="1944943"/>
                  <a:pt x="3878579" y="2132747"/>
                </a:cubicBezTo>
                <a:cubicBezTo>
                  <a:pt x="3880192" y="2320551"/>
                  <a:pt x="3852010" y="2484447"/>
                  <a:pt x="3878579" y="2720340"/>
                </a:cubicBezTo>
                <a:cubicBezTo>
                  <a:pt x="3905148" y="2956233"/>
                  <a:pt x="3846619" y="3207051"/>
                  <a:pt x="3878579" y="3351459"/>
                </a:cubicBezTo>
                <a:cubicBezTo>
                  <a:pt x="3910539" y="3495867"/>
                  <a:pt x="3845174" y="3945147"/>
                  <a:pt x="3878579" y="4352544"/>
                </a:cubicBezTo>
                <a:cubicBezTo>
                  <a:pt x="3688521" y="4380976"/>
                  <a:pt x="3541194" y="4296480"/>
                  <a:pt x="3363282" y="4352544"/>
                </a:cubicBezTo>
                <a:cubicBezTo>
                  <a:pt x="3185370" y="4408608"/>
                  <a:pt x="3133813" y="4350810"/>
                  <a:pt x="2925557" y="4352544"/>
                </a:cubicBezTo>
                <a:cubicBezTo>
                  <a:pt x="2717302" y="4354278"/>
                  <a:pt x="2524031" y="4294019"/>
                  <a:pt x="2332688" y="4352544"/>
                </a:cubicBezTo>
                <a:cubicBezTo>
                  <a:pt x="2141345" y="4411069"/>
                  <a:pt x="1961576" y="4313537"/>
                  <a:pt x="1817391" y="4352544"/>
                </a:cubicBezTo>
                <a:cubicBezTo>
                  <a:pt x="1673206" y="4391551"/>
                  <a:pt x="1482917" y="4346103"/>
                  <a:pt x="1263309" y="4352544"/>
                </a:cubicBezTo>
                <a:cubicBezTo>
                  <a:pt x="1043701" y="4358985"/>
                  <a:pt x="940055" y="4330987"/>
                  <a:pt x="786797" y="4352544"/>
                </a:cubicBezTo>
                <a:cubicBezTo>
                  <a:pt x="633539" y="4374101"/>
                  <a:pt x="215189" y="4279479"/>
                  <a:pt x="0" y="4352544"/>
                </a:cubicBezTo>
                <a:cubicBezTo>
                  <a:pt x="-33064" y="4231055"/>
                  <a:pt x="17766" y="4043600"/>
                  <a:pt x="0" y="3939052"/>
                </a:cubicBezTo>
                <a:cubicBezTo>
                  <a:pt x="-17766" y="3834504"/>
                  <a:pt x="42032" y="3681306"/>
                  <a:pt x="0" y="3525561"/>
                </a:cubicBezTo>
                <a:cubicBezTo>
                  <a:pt x="-42032" y="3369816"/>
                  <a:pt x="47661" y="3162531"/>
                  <a:pt x="0" y="3068544"/>
                </a:cubicBezTo>
                <a:cubicBezTo>
                  <a:pt x="-47661" y="2974557"/>
                  <a:pt x="46910" y="2696767"/>
                  <a:pt x="0" y="2568001"/>
                </a:cubicBezTo>
                <a:cubicBezTo>
                  <a:pt x="-46910" y="2439235"/>
                  <a:pt x="46510" y="2092604"/>
                  <a:pt x="0" y="1936882"/>
                </a:cubicBezTo>
                <a:cubicBezTo>
                  <a:pt x="-46510" y="1781160"/>
                  <a:pt x="30417" y="1572207"/>
                  <a:pt x="0" y="1349289"/>
                </a:cubicBezTo>
                <a:cubicBezTo>
                  <a:pt x="-30417" y="1126371"/>
                  <a:pt x="41904" y="1001465"/>
                  <a:pt x="0" y="848746"/>
                </a:cubicBezTo>
                <a:cubicBezTo>
                  <a:pt x="-41904" y="696027"/>
                  <a:pt x="4251" y="387466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0768984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76" name="Freeform 376"/>
          <p:cNvSpPr/>
          <p:nvPr/>
        </p:nvSpPr>
        <p:spPr>
          <a:xfrm>
            <a:off x="6297929" y="3022854"/>
            <a:ext cx="196597" cy="2516124"/>
          </a:xfrm>
          <a:custGeom>
            <a:avLst/>
            <a:gdLst/>
            <a:ahLst/>
            <a:cxnLst/>
            <a:rect l="0" t="0" r="0" b="0"/>
            <a:pathLst>
              <a:path w="196597" h="2516124">
                <a:moveTo>
                  <a:pt x="196597" y="2516124"/>
                </a:moveTo>
                <a:cubicBezTo>
                  <a:pt x="142367" y="2516124"/>
                  <a:pt x="98299" y="2508758"/>
                  <a:pt x="98299" y="2499741"/>
                </a:cubicBezTo>
                <a:lnTo>
                  <a:pt x="98299" y="1274445"/>
                </a:lnTo>
                <a:cubicBezTo>
                  <a:pt x="98299" y="1265429"/>
                  <a:pt x="54230" y="1258063"/>
                  <a:pt x="0" y="1258063"/>
                </a:cubicBezTo>
                <a:cubicBezTo>
                  <a:pt x="54230" y="1258063"/>
                  <a:pt x="98299" y="1250696"/>
                  <a:pt x="98299" y="1241679"/>
                </a:cubicBezTo>
                <a:lnTo>
                  <a:pt x="98299" y="16383"/>
                </a:lnTo>
                <a:cubicBezTo>
                  <a:pt x="98299" y="7367"/>
                  <a:pt x="142367" y="0"/>
                  <a:pt x="196597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Rectangle 378"/>
          <p:cNvSpPr/>
          <p:nvPr/>
        </p:nvSpPr>
        <p:spPr>
          <a:xfrm>
            <a:off x="1061635" y="5464804"/>
            <a:ext cx="3929666" cy="616194"/>
          </a:xfrm>
          <a:custGeom>
            <a:avLst/>
            <a:gdLst>
              <a:gd name="connsiteX0" fmla="*/ 0 w 3929666"/>
              <a:gd name="connsiteY0" fmla="*/ 0 h 616194"/>
              <a:gd name="connsiteX1" fmla="*/ 561381 w 3929666"/>
              <a:gd name="connsiteY1" fmla="*/ 0 h 616194"/>
              <a:gd name="connsiteX2" fmla="*/ 1122762 w 3929666"/>
              <a:gd name="connsiteY2" fmla="*/ 0 h 616194"/>
              <a:gd name="connsiteX3" fmla="*/ 1684143 w 3929666"/>
              <a:gd name="connsiteY3" fmla="*/ 0 h 616194"/>
              <a:gd name="connsiteX4" fmla="*/ 2284820 w 3929666"/>
              <a:gd name="connsiteY4" fmla="*/ 0 h 616194"/>
              <a:gd name="connsiteX5" fmla="*/ 2806904 w 3929666"/>
              <a:gd name="connsiteY5" fmla="*/ 0 h 616194"/>
              <a:gd name="connsiteX6" fmla="*/ 3407582 w 3929666"/>
              <a:gd name="connsiteY6" fmla="*/ 0 h 616194"/>
              <a:gd name="connsiteX7" fmla="*/ 3929666 w 3929666"/>
              <a:gd name="connsiteY7" fmla="*/ 0 h 616194"/>
              <a:gd name="connsiteX8" fmla="*/ 3929666 w 3929666"/>
              <a:gd name="connsiteY8" fmla="*/ 308097 h 616194"/>
              <a:gd name="connsiteX9" fmla="*/ 3929666 w 3929666"/>
              <a:gd name="connsiteY9" fmla="*/ 616194 h 616194"/>
              <a:gd name="connsiteX10" fmla="*/ 3289692 w 3929666"/>
              <a:gd name="connsiteY10" fmla="*/ 616194 h 616194"/>
              <a:gd name="connsiteX11" fmla="*/ 2806904 w 3929666"/>
              <a:gd name="connsiteY11" fmla="*/ 616194 h 616194"/>
              <a:gd name="connsiteX12" fmla="*/ 2284820 w 3929666"/>
              <a:gd name="connsiteY12" fmla="*/ 616194 h 616194"/>
              <a:gd name="connsiteX13" fmla="*/ 1644846 w 3929666"/>
              <a:gd name="connsiteY13" fmla="*/ 616194 h 616194"/>
              <a:gd name="connsiteX14" fmla="*/ 1122762 w 3929666"/>
              <a:gd name="connsiteY14" fmla="*/ 616194 h 616194"/>
              <a:gd name="connsiteX15" fmla="*/ 639974 w 3929666"/>
              <a:gd name="connsiteY15" fmla="*/ 616194 h 616194"/>
              <a:gd name="connsiteX16" fmla="*/ 0 w 3929666"/>
              <a:gd name="connsiteY16" fmla="*/ 616194 h 616194"/>
              <a:gd name="connsiteX17" fmla="*/ 0 w 3929666"/>
              <a:gd name="connsiteY17" fmla="*/ 314259 h 616194"/>
              <a:gd name="connsiteX18" fmla="*/ 0 w 3929666"/>
              <a:gd name="connsiteY18" fmla="*/ 0 h 6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9666" h="616194" fill="none" extrusionOk="0">
                <a:moveTo>
                  <a:pt x="0" y="0"/>
                </a:moveTo>
                <a:cubicBezTo>
                  <a:pt x="129441" y="-41826"/>
                  <a:pt x="341819" y="57645"/>
                  <a:pt x="561381" y="0"/>
                </a:cubicBezTo>
                <a:cubicBezTo>
                  <a:pt x="780943" y="-57645"/>
                  <a:pt x="911113" y="59649"/>
                  <a:pt x="1122762" y="0"/>
                </a:cubicBezTo>
                <a:cubicBezTo>
                  <a:pt x="1334411" y="-59649"/>
                  <a:pt x="1444421" y="62021"/>
                  <a:pt x="1684143" y="0"/>
                </a:cubicBezTo>
                <a:cubicBezTo>
                  <a:pt x="1923865" y="-62021"/>
                  <a:pt x="2039869" y="67237"/>
                  <a:pt x="2284820" y="0"/>
                </a:cubicBezTo>
                <a:cubicBezTo>
                  <a:pt x="2529771" y="-67237"/>
                  <a:pt x="2684880" y="40152"/>
                  <a:pt x="2806904" y="0"/>
                </a:cubicBezTo>
                <a:cubicBezTo>
                  <a:pt x="2928928" y="-40152"/>
                  <a:pt x="3253226" y="49268"/>
                  <a:pt x="3407582" y="0"/>
                </a:cubicBezTo>
                <a:cubicBezTo>
                  <a:pt x="3561938" y="-49268"/>
                  <a:pt x="3793286" y="11152"/>
                  <a:pt x="3929666" y="0"/>
                </a:cubicBezTo>
                <a:cubicBezTo>
                  <a:pt x="3955654" y="144669"/>
                  <a:pt x="3900425" y="223971"/>
                  <a:pt x="3929666" y="308097"/>
                </a:cubicBezTo>
                <a:cubicBezTo>
                  <a:pt x="3958907" y="392223"/>
                  <a:pt x="3926873" y="530536"/>
                  <a:pt x="3929666" y="616194"/>
                </a:cubicBezTo>
                <a:cubicBezTo>
                  <a:pt x="3682857" y="619012"/>
                  <a:pt x="3428837" y="567227"/>
                  <a:pt x="3289692" y="616194"/>
                </a:cubicBezTo>
                <a:cubicBezTo>
                  <a:pt x="3150547" y="665161"/>
                  <a:pt x="3045938" y="568432"/>
                  <a:pt x="2806904" y="616194"/>
                </a:cubicBezTo>
                <a:cubicBezTo>
                  <a:pt x="2567870" y="663956"/>
                  <a:pt x="2487125" y="606883"/>
                  <a:pt x="2284820" y="616194"/>
                </a:cubicBezTo>
                <a:cubicBezTo>
                  <a:pt x="2082515" y="625505"/>
                  <a:pt x="1813358" y="570522"/>
                  <a:pt x="1644846" y="616194"/>
                </a:cubicBezTo>
                <a:cubicBezTo>
                  <a:pt x="1476334" y="661866"/>
                  <a:pt x="1334425" y="574829"/>
                  <a:pt x="1122762" y="616194"/>
                </a:cubicBezTo>
                <a:cubicBezTo>
                  <a:pt x="911099" y="657559"/>
                  <a:pt x="768699" y="597230"/>
                  <a:pt x="639974" y="616194"/>
                </a:cubicBezTo>
                <a:cubicBezTo>
                  <a:pt x="511249" y="635158"/>
                  <a:pt x="178633" y="583127"/>
                  <a:pt x="0" y="616194"/>
                </a:cubicBezTo>
                <a:cubicBezTo>
                  <a:pt x="-26067" y="545958"/>
                  <a:pt x="8275" y="423500"/>
                  <a:pt x="0" y="314259"/>
                </a:cubicBezTo>
                <a:cubicBezTo>
                  <a:pt x="-8275" y="205018"/>
                  <a:pt x="12986" y="93400"/>
                  <a:pt x="0" y="0"/>
                </a:cubicBezTo>
                <a:close/>
              </a:path>
              <a:path w="3929666" h="616194" stroke="0" extrusionOk="0">
                <a:moveTo>
                  <a:pt x="0" y="0"/>
                </a:moveTo>
                <a:cubicBezTo>
                  <a:pt x="195405" y="-22215"/>
                  <a:pt x="348782" y="8392"/>
                  <a:pt x="561381" y="0"/>
                </a:cubicBezTo>
                <a:cubicBezTo>
                  <a:pt x="773980" y="-8392"/>
                  <a:pt x="901741" y="1458"/>
                  <a:pt x="1044168" y="0"/>
                </a:cubicBezTo>
                <a:cubicBezTo>
                  <a:pt x="1186595" y="-1458"/>
                  <a:pt x="1380199" y="35773"/>
                  <a:pt x="1566253" y="0"/>
                </a:cubicBezTo>
                <a:cubicBezTo>
                  <a:pt x="1752308" y="-35773"/>
                  <a:pt x="1926008" y="23607"/>
                  <a:pt x="2127633" y="0"/>
                </a:cubicBezTo>
                <a:cubicBezTo>
                  <a:pt x="2329258" y="-23607"/>
                  <a:pt x="2455742" y="41752"/>
                  <a:pt x="2649718" y="0"/>
                </a:cubicBezTo>
                <a:cubicBezTo>
                  <a:pt x="2843695" y="-41752"/>
                  <a:pt x="2971723" y="18051"/>
                  <a:pt x="3250395" y="0"/>
                </a:cubicBezTo>
                <a:cubicBezTo>
                  <a:pt x="3529067" y="-18051"/>
                  <a:pt x="3606799" y="43601"/>
                  <a:pt x="3929666" y="0"/>
                </a:cubicBezTo>
                <a:cubicBezTo>
                  <a:pt x="3960343" y="151865"/>
                  <a:pt x="3896785" y="196869"/>
                  <a:pt x="3929666" y="320421"/>
                </a:cubicBezTo>
                <a:cubicBezTo>
                  <a:pt x="3962547" y="443973"/>
                  <a:pt x="3924870" y="516981"/>
                  <a:pt x="3929666" y="616194"/>
                </a:cubicBezTo>
                <a:cubicBezTo>
                  <a:pt x="3772725" y="623744"/>
                  <a:pt x="3512795" y="578521"/>
                  <a:pt x="3328988" y="616194"/>
                </a:cubicBezTo>
                <a:cubicBezTo>
                  <a:pt x="3145181" y="653867"/>
                  <a:pt x="3032377" y="587801"/>
                  <a:pt x="2885498" y="616194"/>
                </a:cubicBezTo>
                <a:cubicBezTo>
                  <a:pt x="2738619" y="644587"/>
                  <a:pt x="2531540" y="576610"/>
                  <a:pt x="2442007" y="616194"/>
                </a:cubicBezTo>
                <a:cubicBezTo>
                  <a:pt x="2352474" y="655778"/>
                  <a:pt x="2023141" y="587010"/>
                  <a:pt x="1880626" y="616194"/>
                </a:cubicBezTo>
                <a:cubicBezTo>
                  <a:pt x="1738111" y="645378"/>
                  <a:pt x="1622558" y="582260"/>
                  <a:pt x="1397838" y="616194"/>
                </a:cubicBezTo>
                <a:cubicBezTo>
                  <a:pt x="1173118" y="650128"/>
                  <a:pt x="983034" y="579877"/>
                  <a:pt x="836457" y="616194"/>
                </a:cubicBezTo>
                <a:cubicBezTo>
                  <a:pt x="689880" y="652511"/>
                  <a:pt x="225411" y="600704"/>
                  <a:pt x="0" y="616194"/>
                </a:cubicBezTo>
                <a:cubicBezTo>
                  <a:pt x="-5302" y="519427"/>
                  <a:pt x="33093" y="381688"/>
                  <a:pt x="0" y="295773"/>
                </a:cubicBezTo>
                <a:cubicBezTo>
                  <a:pt x="-33093" y="209858"/>
                  <a:pt x="1363" y="8770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087787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Times New Roman"/>
              </a:rPr>
              <a:t>Cartoo</a:t>
            </a:r>
            <a:r>
              <a:rPr lang="en-US" sz="2004" b="1" i="0" spc="467" baseline="0" dirty="0">
                <a:latin typeface="Times New Roman"/>
              </a:rPr>
              <a:t>n</a:t>
            </a:r>
            <a:r>
              <a:rPr lang="en-US" sz="2004" b="1" i="0" spc="0" baseline="0" dirty="0">
                <a:latin typeface="Times New Roman"/>
              </a:rPr>
              <a:t>i</a:t>
            </a:r>
            <a:r>
              <a:rPr lang="en-US" sz="2004" b="1" i="0" spc="-10" baseline="0" dirty="0">
                <a:latin typeface="Times New Roman"/>
              </a:rPr>
              <a:t>l</a:t>
            </a:r>
            <a:r>
              <a:rPr lang="en-US" sz="2004" b="1" i="0" spc="0" baseline="0" dirty="0">
                <a:latin typeface="Times New Roman"/>
              </a:rPr>
              <a:t>lustrati</a:t>
            </a:r>
            <a:r>
              <a:rPr lang="en-US" sz="2004" b="1" i="0" spc="-12" baseline="0" dirty="0">
                <a:latin typeface="Times New Roman"/>
              </a:rPr>
              <a:t>o</a:t>
            </a:r>
            <a:r>
              <a:rPr lang="en-US" sz="2004" b="1" i="0" spc="464" baseline="0" dirty="0">
                <a:latin typeface="Times New Roman"/>
              </a:rPr>
              <a:t>n</a:t>
            </a:r>
            <a:r>
              <a:rPr lang="en-US" sz="2004" b="1" i="0" spc="0" baseline="0" dirty="0">
                <a:latin typeface="Times New Roman"/>
              </a:rPr>
              <a:t>o</a:t>
            </a:r>
            <a:r>
              <a:rPr lang="en-US" sz="2004" b="1" i="0" spc="496" baseline="0" dirty="0">
                <a:latin typeface="Times New Roman"/>
              </a:rPr>
              <a:t>f</a:t>
            </a:r>
            <a:r>
              <a:rPr lang="en-US" sz="2004" b="1" i="0" spc="0" baseline="0" dirty="0">
                <a:latin typeface="Times New Roman"/>
              </a:rPr>
              <a:t>gravitati</a:t>
            </a:r>
            <a:r>
              <a:rPr lang="en-US" sz="2004" b="1" i="0" spc="-12" baseline="0" dirty="0">
                <a:latin typeface="Times New Roman"/>
              </a:rPr>
              <a:t>o</a:t>
            </a:r>
            <a:r>
              <a:rPr lang="en-US" sz="2004" b="1" i="0" spc="0" baseline="0" dirty="0">
                <a:latin typeface="Times New Roman"/>
              </a:rPr>
              <a:t>nal</a:t>
            </a:r>
          </a:p>
          <a:p>
            <a:pPr marL="0">
              <a:lnSpc>
                <a:spcPts val="2400"/>
              </a:lnSpc>
            </a:pPr>
            <a:r>
              <a:rPr lang="en-US" sz="2006" b="1" i="0" spc="0" baseline="0" dirty="0" err="1">
                <a:latin typeface="Times New Roman"/>
              </a:rPr>
              <a:t>foc</a:t>
            </a:r>
            <a:r>
              <a:rPr lang="en-US" sz="2006" b="1" i="0" spc="-10" baseline="0" dirty="0" err="1">
                <a:latin typeface="Times New Roman"/>
              </a:rPr>
              <a:t>u</a:t>
            </a:r>
            <a:r>
              <a:rPr lang="en-US" sz="2006" b="1" i="0" spc="0" baseline="0" dirty="0" err="1">
                <a:latin typeface="Times New Roman"/>
              </a:rPr>
              <a:t>sin</a:t>
            </a:r>
            <a:r>
              <a:rPr lang="en-US" sz="2006" b="1" i="0" spc="461" baseline="0" dirty="0" err="1">
                <a:latin typeface="Times New Roman"/>
              </a:rPr>
              <a:t>g</a:t>
            </a:r>
            <a:r>
              <a:rPr lang="en-US" sz="2006" b="1" i="0" spc="0" baseline="0" dirty="0" err="1">
                <a:latin typeface="Times New Roman"/>
              </a:rPr>
              <a:t>o</a:t>
            </a:r>
            <a:r>
              <a:rPr lang="en-US" sz="2006" b="1" i="0" spc="495" baseline="0" dirty="0" err="1">
                <a:latin typeface="Times New Roman"/>
              </a:rPr>
              <a:t>f</a:t>
            </a:r>
            <a:r>
              <a:rPr lang="en-US" sz="2006" b="1" dirty="0">
                <a:latin typeface="Times New Roman"/>
              </a:rPr>
              <a:t> low speed </a:t>
            </a:r>
            <a:r>
              <a:rPr lang="en-US" sz="2006" b="1" i="0" spc="0" baseline="0" dirty="0">
                <a:latin typeface="Times New Roman"/>
              </a:rPr>
              <a:t>st</a:t>
            </a:r>
            <a:r>
              <a:rPr lang="en-US" sz="2006" b="1" i="0" spc="-36" baseline="0" dirty="0">
                <a:latin typeface="Times New Roman"/>
              </a:rPr>
              <a:t>r</a:t>
            </a:r>
            <a:r>
              <a:rPr lang="en-US" sz="2006" b="1" i="0" spc="0" baseline="0" dirty="0">
                <a:latin typeface="Times New Roman"/>
              </a:rPr>
              <a:t>eams.</a:t>
            </a:r>
          </a:p>
        </p:txBody>
      </p:sp>
      <p:sp>
        <p:nvSpPr>
          <p:cNvPr id="380" name="Rectangle 380"/>
          <p:cNvSpPr/>
          <p:nvPr/>
        </p:nvSpPr>
        <p:spPr>
          <a:xfrm>
            <a:off x="8712018" y="4423911"/>
            <a:ext cx="193835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[Adr</a:t>
            </a:r>
            <a:r>
              <a:rPr lang="en-US" sz="2400" b="1" i="0" spc="-1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spc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Leleu]</a:t>
            </a:r>
          </a:p>
        </p:txBody>
      </p:sp>
      <p:sp>
        <p:nvSpPr>
          <p:cNvPr id="381" name="Rectangle 381"/>
          <p:cNvSpPr/>
          <p:nvPr/>
        </p:nvSpPr>
        <p:spPr>
          <a:xfrm>
            <a:off x="9160764" y="3970782"/>
            <a:ext cx="6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400" b="0" i="0" spc="0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4"/>
          <p:cNvSpPr/>
          <p:nvPr/>
        </p:nvSpPr>
        <p:spPr>
          <a:xfrm>
            <a:off x="624119" y="1731658"/>
            <a:ext cx="405179" cy="366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latin typeface="Calibri"/>
              </a:rPr>
              <a:t>❶</a:t>
            </a:r>
          </a:p>
        </p:txBody>
      </p:sp>
      <p:sp>
        <p:nvSpPr>
          <p:cNvPr id="385" name="Rectangle 385"/>
          <p:cNvSpPr/>
          <p:nvPr/>
        </p:nvSpPr>
        <p:spPr>
          <a:xfrm>
            <a:off x="604663" y="3966049"/>
            <a:ext cx="404774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Calibri"/>
              </a:rPr>
              <a:t>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FB93E-381E-B67E-FCA8-9212132DE7AB}"/>
              </a:ext>
            </a:extLst>
          </p:cNvPr>
          <p:cNvSpPr txBox="1"/>
          <p:nvPr/>
        </p:nvSpPr>
        <p:spPr>
          <a:xfrm>
            <a:off x="1101644" y="3281017"/>
            <a:ext cx="1142167" cy="646331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Free fall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Rectangle 383">
            <a:extLst>
              <a:ext uri="{FF2B5EF4-FFF2-40B4-BE49-F238E27FC236}">
                <a16:creationId xmlns:a16="http://schemas.microsoft.com/office/drawing/2014/main" id="{A8E12207-D9C7-4D90-F582-5DA1F192B1A0}"/>
              </a:ext>
            </a:extLst>
          </p:cNvPr>
          <p:cNvSpPr/>
          <p:nvPr/>
        </p:nvSpPr>
        <p:spPr>
          <a:xfrm>
            <a:off x="8669754" y="1539488"/>
            <a:ext cx="1687257" cy="3084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Calibri"/>
              </a:rPr>
              <a:t>~18</a:t>
            </a:r>
            <a:r>
              <a:rPr lang="en-US" sz="2018" b="1" i="0" spc="0" baseline="22522" dirty="0">
                <a:latin typeface="Calibri"/>
              </a:rPr>
              <a:t>t</a:t>
            </a:r>
            <a:r>
              <a:rPr lang="en-US" sz="2018" b="1" i="0" spc="440" baseline="22522" dirty="0">
                <a:latin typeface="Calibri"/>
              </a:rPr>
              <a:t>h</a:t>
            </a:r>
            <a:r>
              <a:rPr lang="en-US" sz="2004" b="1" i="0" spc="0" baseline="0" dirty="0">
                <a:latin typeface="Times New Roman"/>
              </a:rPr>
              <a:t>Dece</a:t>
            </a:r>
            <a:r>
              <a:rPr lang="en-US" sz="2004" b="1" i="0" spc="-24" baseline="0" dirty="0">
                <a:latin typeface="Times New Roman"/>
              </a:rPr>
              <a:t>m</a:t>
            </a:r>
            <a:r>
              <a:rPr lang="en-US" sz="2004" b="1" i="0" spc="0" baseline="0" dirty="0">
                <a:latin typeface="Times New Roman"/>
              </a:rPr>
              <a:t>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19601-8D46-064A-5644-ACC27700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609" y="2723745"/>
            <a:ext cx="1963162" cy="2831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17661-5EBA-CA0F-82D0-DD9F1E8D65E6}"/>
              </a:ext>
            </a:extLst>
          </p:cNvPr>
          <p:cNvSpPr txBox="1"/>
          <p:nvPr/>
        </p:nvSpPr>
        <p:spPr>
          <a:xfrm>
            <a:off x="8548766" y="3907770"/>
            <a:ext cx="2465740" cy="461665"/>
          </a:xfrm>
          <a:custGeom>
            <a:avLst/>
            <a:gdLst>
              <a:gd name="connsiteX0" fmla="*/ 0 w 2465740"/>
              <a:gd name="connsiteY0" fmla="*/ 0 h 461665"/>
              <a:gd name="connsiteX1" fmla="*/ 468491 w 2465740"/>
              <a:gd name="connsiteY1" fmla="*/ 0 h 461665"/>
              <a:gd name="connsiteX2" fmla="*/ 961639 w 2465740"/>
              <a:gd name="connsiteY2" fmla="*/ 0 h 461665"/>
              <a:gd name="connsiteX3" fmla="*/ 1479444 w 2465740"/>
              <a:gd name="connsiteY3" fmla="*/ 0 h 461665"/>
              <a:gd name="connsiteX4" fmla="*/ 1997249 w 2465740"/>
              <a:gd name="connsiteY4" fmla="*/ 0 h 461665"/>
              <a:gd name="connsiteX5" fmla="*/ 2465740 w 2465740"/>
              <a:gd name="connsiteY5" fmla="*/ 0 h 461665"/>
              <a:gd name="connsiteX6" fmla="*/ 2465740 w 2465740"/>
              <a:gd name="connsiteY6" fmla="*/ 461665 h 461665"/>
              <a:gd name="connsiteX7" fmla="*/ 1923277 w 2465740"/>
              <a:gd name="connsiteY7" fmla="*/ 461665 h 461665"/>
              <a:gd name="connsiteX8" fmla="*/ 1380814 w 2465740"/>
              <a:gd name="connsiteY8" fmla="*/ 461665 h 461665"/>
              <a:gd name="connsiteX9" fmla="*/ 887666 w 2465740"/>
              <a:gd name="connsiteY9" fmla="*/ 461665 h 461665"/>
              <a:gd name="connsiteX10" fmla="*/ 0 w 2465740"/>
              <a:gd name="connsiteY10" fmla="*/ 461665 h 461665"/>
              <a:gd name="connsiteX11" fmla="*/ 0 w 2465740"/>
              <a:gd name="connsiteY1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5740" h="461665" fill="none" extrusionOk="0">
                <a:moveTo>
                  <a:pt x="0" y="0"/>
                </a:moveTo>
                <a:cubicBezTo>
                  <a:pt x="108966" y="-40774"/>
                  <a:pt x="256629" y="6423"/>
                  <a:pt x="468491" y="0"/>
                </a:cubicBezTo>
                <a:cubicBezTo>
                  <a:pt x="680353" y="-6423"/>
                  <a:pt x="790165" y="21079"/>
                  <a:pt x="961639" y="0"/>
                </a:cubicBezTo>
                <a:cubicBezTo>
                  <a:pt x="1133113" y="-21079"/>
                  <a:pt x="1372842" y="21829"/>
                  <a:pt x="1479444" y="0"/>
                </a:cubicBezTo>
                <a:cubicBezTo>
                  <a:pt x="1586046" y="-21829"/>
                  <a:pt x="1874459" y="7308"/>
                  <a:pt x="1997249" y="0"/>
                </a:cubicBezTo>
                <a:cubicBezTo>
                  <a:pt x="2120039" y="-7308"/>
                  <a:pt x="2308418" y="23611"/>
                  <a:pt x="2465740" y="0"/>
                </a:cubicBezTo>
                <a:cubicBezTo>
                  <a:pt x="2493654" y="96958"/>
                  <a:pt x="2428975" y="337943"/>
                  <a:pt x="2465740" y="461665"/>
                </a:cubicBezTo>
                <a:cubicBezTo>
                  <a:pt x="2349404" y="479226"/>
                  <a:pt x="2147442" y="398529"/>
                  <a:pt x="1923277" y="461665"/>
                </a:cubicBezTo>
                <a:cubicBezTo>
                  <a:pt x="1699112" y="524801"/>
                  <a:pt x="1532173" y="456092"/>
                  <a:pt x="1380814" y="461665"/>
                </a:cubicBezTo>
                <a:cubicBezTo>
                  <a:pt x="1229455" y="467238"/>
                  <a:pt x="1070684" y="437590"/>
                  <a:pt x="887666" y="461665"/>
                </a:cubicBezTo>
                <a:cubicBezTo>
                  <a:pt x="704648" y="485740"/>
                  <a:pt x="261600" y="452666"/>
                  <a:pt x="0" y="461665"/>
                </a:cubicBezTo>
                <a:cubicBezTo>
                  <a:pt x="-34514" y="234006"/>
                  <a:pt x="45347" y="206993"/>
                  <a:pt x="0" y="0"/>
                </a:cubicBezTo>
                <a:close/>
              </a:path>
              <a:path w="2465740" h="461665" stroke="0" extrusionOk="0">
                <a:moveTo>
                  <a:pt x="0" y="0"/>
                </a:moveTo>
                <a:cubicBezTo>
                  <a:pt x="195084" y="-25723"/>
                  <a:pt x="307131" y="16599"/>
                  <a:pt x="468491" y="0"/>
                </a:cubicBezTo>
                <a:cubicBezTo>
                  <a:pt x="629851" y="-16599"/>
                  <a:pt x="737786" y="25376"/>
                  <a:pt x="887666" y="0"/>
                </a:cubicBezTo>
                <a:cubicBezTo>
                  <a:pt x="1037546" y="-25376"/>
                  <a:pt x="1305538" y="31680"/>
                  <a:pt x="1430129" y="0"/>
                </a:cubicBezTo>
                <a:cubicBezTo>
                  <a:pt x="1554720" y="-31680"/>
                  <a:pt x="1787039" y="8218"/>
                  <a:pt x="1898620" y="0"/>
                </a:cubicBezTo>
                <a:cubicBezTo>
                  <a:pt x="2010201" y="-8218"/>
                  <a:pt x="2227289" y="42548"/>
                  <a:pt x="2465740" y="0"/>
                </a:cubicBezTo>
                <a:cubicBezTo>
                  <a:pt x="2512980" y="216469"/>
                  <a:pt x="2422042" y="274171"/>
                  <a:pt x="2465740" y="461665"/>
                </a:cubicBezTo>
                <a:cubicBezTo>
                  <a:pt x="2274342" y="464089"/>
                  <a:pt x="2075230" y="437266"/>
                  <a:pt x="1972592" y="461665"/>
                </a:cubicBezTo>
                <a:cubicBezTo>
                  <a:pt x="1869954" y="486064"/>
                  <a:pt x="1684302" y="459488"/>
                  <a:pt x="1430129" y="461665"/>
                </a:cubicBezTo>
                <a:cubicBezTo>
                  <a:pt x="1175956" y="463842"/>
                  <a:pt x="1137061" y="422917"/>
                  <a:pt x="1010953" y="461665"/>
                </a:cubicBezTo>
                <a:cubicBezTo>
                  <a:pt x="884845" y="500413"/>
                  <a:pt x="696616" y="409360"/>
                  <a:pt x="517805" y="461665"/>
                </a:cubicBezTo>
                <a:cubicBezTo>
                  <a:pt x="338994" y="513970"/>
                  <a:pt x="160539" y="439866"/>
                  <a:pt x="0" y="461665"/>
                </a:cubicBezTo>
                <a:cubicBezTo>
                  <a:pt x="-47736" y="282824"/>
                  <a:pt x="14639" y="135594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peaks 180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apart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840EF01-0D5F-3B29-0669-E9A92BDD44C7}"/>
              </a:ext>
            </a:extLst>
          </p:cNvPr>
          <p:cNvSpPr/>
          <p:nvPr/>
        </p:nvSpPr>
        <p:spPr>
          <a:xfrm>
            <a:off x="5068271" y="1740439"/>
            <a:ext cx="2124455" cy="739113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Gal.center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ED413-E886-270F-59EE-9560EC0FB237}"/>
              </a:ext>
            </a:extLst>
          </p:cNvPr>
          <p:cNvSpPr txBox="1"/>
          <p:nvPr/>
        </p:nvSpPr>
        <p:spPr>
          <a:xfrm>
            <a:off x="7284960" y="1880826"/>
            <a:ext cx="4857345" cy="461665"/>
          </a:xfrm>
          <a:custGeom>
            <a:avLst/>
            <a:gdLst>
              <a:gd name="connsiteX0" fmla="*/ 0 w 4857345"/>
              <a:gd name="connsiteY0" fmla="*/ 0 h 461665"/>
              <a:gd name="connsiteX1" fmla="*/ 491132 w 4857345"/>
              <a:gd name="connsiteY1" fmla="*/ 0 h 461665"/>
              <a:gd name="connsiteX2" fmla="*/ 885116 w 4857345"/>
              <a:gd name="connsiteY2" fmla="*/ 0 h 461665"/>
              <a:gd name="connsiteX3" fmla="*/ 1521968 w 4857345"/>
              <a:gd name="connsiteY3" fmla="*/ 0 h 461665"/>
              <a:gd name="connsiteX4" fmla="*/ 2013100 w 4857345"/>
              <a:gd name="connsiteY4" fmla="*/ 0 h 461665"/>
              <a:gd name="connsiteX5" fmla="*/ 2504231 w 4857345"/>
              <a:gd name="connsiteY5" fmla="*/ 0 h 461665"/>
              <a:gd name="connsiteX6" fmla="*/ 3141083 w 4857345"/>
              <a:gd name="connsiteY6" fmla="*/ 0 h 461665"/>
              <a:gd name="connsiteX7" fmla="*/ 3583641 w 4857345"/>
              <a:gd name="connsiteY7" fmla="*/ 0 h 461665"/>
              <a:gd name="connsiteX8" fmla="*/ 4220493 w 4857345"/>
              <a:gd name="connsiteY8" fmla="*/ 0 h 461665"/>
              <a:gd name="connsiteX9" fmla="*/ 4857345 w 4857345"/>
              <a:gd name="connsiteY9" fmla="*/ 0 h 461665"/>
              <a:gd name="connsiteX10" fmla="*/ 4857345 w 4857345"/>
              <a:gd name="connsiteY10" fmla="*/ 461665 h 461665"/>
              <a:gd name="connsiteX11" fmla="*/ 4317640 w 4857345"/>
              <a:gd name="connsiteY11" fmla="*/ 461665 h 461665"/>
              <a:gd name="connsiteX12" fmla="*/ 3826508 w 4857345"/>
              <a:gd name="connsiteY12" fmla="*/ 461665 h 461665"/>
              <a:gd name="connsiteX13" fmla="*/ 3189657 w 4857345"/>
              <a:gd name="connsiteY13" fmla="*/ 461665 h 461665"/>
              <a:gd name="connsiteX14" fmla="*/ 2552805 w 4857345"/>
              <a:gd name="connsiteY14" fmla="*/ 461665 h 461665"/>
              <a:gd name="connsiteX15" fmla="*/ 2110247 w 4857345"/>
              <a:gd name="connsiteY15" fmla="*/ 461665 h 461665"/>
              <a:gd name="connsiteX16" fmla="*/ 1570542 w 4857345"/>
              <a:gd name="connsiteY16" fmla="*/ 461665 h 461665"/>
              <a:gd name="connsiteX17" fmla="*/ 933690 w 4857345"/>
              <a:gd name="connsiteY17" fmla="*/ 461665 h 461665"/>
              <a:gd name="connsiteX18" fmla="*/ 0 w 4857345"/>
              <a:gd name="connsiteY18" fmla="*/ 461665 h 461665"/>
              <a:gd name="connsiteX19" fmla="*/ 0 w 4857345"/>
              <a:gd name="connsiteY19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57345" h="461665" extrusionOk="0">
                <a:moveTo>
                  <a:pt x="0" y="0"/>
                </a:moveTo>
                <a:cubicBezTo>
                  <a:pt x="166671" y="-7846"/>
                  <a:pt x="349768" y="26747"/>
                  <a:pt x="491132" y="0"/>
                </a:cubicBezTo>
                <a:cubicBezTo>
                  <a:pt x="632496" y="-26747"/>
                  <a:pt x="798571" y="23306"/>
                  <a:pt x="885116" y="0"/>
                </a:cubicBezTo>
                <a:cubicBezTo>
                  <a:pt x="971661" y="-23306"/>
                  <a:pt x="1364519" y="55253"/>
                  <a:pt x="1521968" y="0"/>
                </a:cubicBezTo>
                <a:cubicBezTo>
                  <a:pt x="1679417" y="-55253"/>
                  <a:pt x="1911069" y="22426"/>
                  <a:pt x="2013100" y="0"/>
                </a:cubicBezTo>
                <a:cubicBezTo>
                  <a:pt x="2115131" y="-22426"/>
                  <a:pt x="2273226" y="54472"/>
                  <a:pt x="2504231" y="0"/>
                </a:cubicBezTo>
                <a:cubicBezTo>
                  <a:pt x="2735236" y="-54472"/>
                  <a:pt x="2842924" y="48443"/>
                  <a:pt x="3141083" y="0"/>
                </a:cubicBezTo>
                <a:cubicBezTo>
                  <a:pt x="3439242" y="-48443"/>
                  <a:pt x="3366975" y="33137"/>
                  <a:pt x="3583641" y="0"/>
                </a:cubicBezTo>
                <a:cubicBezTo>
                  <a:pt x="3800307" y="-33137"/>
                  <a:pt x="3952975" y="60600"/>
                  <a:pt x="4220493" y="0"/>
                </a:cubicBezTo>
                <a:cubicBezTo>
                  <a:pt x="4488011" y="-60600"/>
                  <a:pt x="4659773" y="21421"/>
                  <a:pt x="4857345" y="0"/>
                </a:cubicBezTo>
                <a:cubicBezTo>
                  <a:pt x="4885545" y="178584"/>
                  <a:pt x="4824270" y="304996"/>
                  <a:pt x="4857345" y="461665"/>
                </a:cubicBezTo>
                <a:cubicBezTo>
                  <a:pt x="4744416" y="517065"/>
                  <a:pt x="4523951" y="457916"/>
                  <a:pt x="4317640" y="461665"/>
                </a:cubicBezTo>
                <a:cubicBezTo>
                  <a:pt x="4111329" y="465414"/>
                  <a:pt x="4069918" y="429707"/>
                  <a:pt x="3826508" y="461665"/>
                </a:cubicBezTo>
                <a:cubicBezTo>
                  <a:pt x="3583098" y="493623"/>
                  <a:pt x="3320094" y="411760"/>
                  <a:pt x="3189657" y="461665"/>
                </a:cubicBezTo>
                <a:cubicBezTo>
                  <a:pt x="3059220" y="511570"/>
                  <a:pt x="2761153" y="416657"/>
                  <a:pt x="2552805" y="461665"/>
                </a:cubicBezTo>
                <a:cubicBezTo>
                  <a:pt x="2344457" y="506673"/>
                  <a:pt x="2264379" y="427289"/>
                  <a:pt x="2110247" y="461665"/>
                </a:cubicBezTo>
                <a:cubicBezTo>
                  <a:pt x="1956115" y="496041"/>
                  <a:pt x="1722060" y="414671"/>
                  <a:pt x="1570542" y="461665"/>
                </a:cubicBezTo>
                <a:cubicBezTo>
                  <a:pt x="1419025" y="508659"/>
                  <a:pt x="1158018" y="405040"/>
                  <a:pt x="933690" y="461665"/>
                </a:cubicBezTo>
                <a:cubicBezTo>
                  <a:pt x="709362" y="518290"/>
                  <a:pt x="343597" y="379095"/>
                  <a:pt x="0" y="461665"/>
                </a:cubicBezTo>
                <a:cubicBezTo>
                  <a:pt x="-7078" y="300802"/>
                  <a:pt x="30168" y="12203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Coincides with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ionospheric anomaly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332DD3-2E1A-C693-9EED-B5A4B8287A2A}"/>
              </a:ext>
            </a:extLst>
          </p:cNvPr>
          <p:cNvCxnSpPr>
            <a:cxnSpLocks/>
          </p:cNvCxnSpPr>
          <p:nvPr/>
        </p:nvCxnSpPr>
        <p:spPr>
          <a:xfrm flipH="1">
            <a:off x="4991301" y="4275870"/>
            <a:ext cx="13066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E70418-BBB5-E2E9-CF6E-B728A01A189A}"/>
              </a:ext>
            </a:extLst>
          </p:cNvPr>
          <p:cNvSpPr txBox="1"/>
          <p:nvPr/>
        </p:nvSpPr>
        <p:spPr>
          <a:xfrm>
            <a:off x="9212084" y="2558374"/>
            <a:ext cx="2584362" cy="400110"/>
          </a:xfrm>
          <a:custGeom>
            <a:avLst/>
            <a:gdLst>
              <a:gd name="connsiteX0" fmla="*/ 0 w 2584362"/>
              <a:gd name="connsiteY0" fmla="*/ 0 h 400110"/>
              <a:gd name="connsiteX1" fmla="*/ 491029 w 2584362"/>
              <a:gd name="connsiteY1" fmla="*/ 0 h 400110"/>
              <a:gd name="connsiteX2" fmla="*/ 930370 w 2584362"/>
              <a:gd name="connsiteY2" fmla="*/ 0 h 400110"/>
              <a:gd name="connsiteX3" fmla="*/ 1498930 w 2584362"/>
              <a:gd name="connsiteY3" fmla="*/ 0 h 400110"/>
              <a:gd name="connsiteX4" fmla="*/ 1989959 w 2584362"/>
              <a:gd name="connsiteY4" fmla="*/ 0 h 400110"/>
              <a:gd name="connsiteX5" fmla="*/ 2584362 w 2584362"/>
              <a:gd name="connsiteY5" fmla="*/ 0 h 400110"/>
              <a:gd name="connsiteX6" fmla="*/ 2584362 w 2584362"/>
              <a:gd name="connsiteY6" fmla="*/ 400110 h 400110"/>
              <a:gd name="connsiteX7" fmla="*/ 2067490 w 2584362"/>
              <a:gd name="connsiteY7" fmla="*/ 400110 h 400110"/>
              <a:gd name="connsiteX8" fmla="*/ 1498930 w 2584362"/>
              <a:gd name="connsiteY8" fmla="*/ 400110 h 400110"/>
              <a:gd name="connsiteX9" fmla="*/ 1059588 w 2584362"/>
              <a:gd name="connsiteY9" fmla="*/ 400110 h 400110"/>
              <a:gd name="connsiteX10" fmla="*/ 542716 w 2584362"/>
              <a:gd name="connsiteY10" fmla="*/ 400110 h 400110"/>
              <a:gd name="connsiteX11" fmla="*/ 0 w 2584362"/>
              <a:gd name="connsiteY11" fmla="*/ 400110 h 400110"/>
              <a:gd name="connsiteX12" fmla="*/ 0 w 2584362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4362" h="400110" extrusionOk="0">
                <a:moveTo>
                  <a:pt x="0" y="0"/>
                </a:moveTo>
                <a:cubicBezTo>
                  <a:pt x="133692" y="-51238"/>
                  <a:pt x="247162" y="55726"/>
                  <a:pt x="491029" y="0"/>
                </a:cubicBezTo>
                <a:cubicBezTo>
                  <a:pt x="734896" y="-55726"/>
                  <a:pt x="731102" y="35218"/>
                  <a:pt x="930370" y="0"/>
                </a:cubicBezTo>
                <a:cubicBezTo>
                  <a:pt x="1129638" y="-35218"/>
                  <a:pt x="1243844" y="43176"/>
                  <a:pt x="1498930" y="0"/>
                </a:cubicBezTo>
                <a:cubicBezTo>
                  <a:pt x="1754016" y="-43176"/>
                  <a:pt x="1747109" y="24663"/>
                  <a:pt x="1989959" y="0"/>
                </a:cubicBezTo>
                <a:cubicBezTo>
                  <a:pt x="2232809" y="-24663"/>
                  <a:pt x="2415159" y="11777"/>
                  <a:pt x="2584362" y="0"/>
                </a:cubicBezTo>
                <a:cubicBezTo>
                  <a:pt x="2586028" y="142322"/>
                  <a:pt x="2578921" y="302984"/>
                  <a:pt x="2584362" y="400110"/>
                </a:cubicBezTo>
                <a:cubicBezTo>
                  <a:pt x="2445776" y="426540"/>
                  <a:pt x="2262719" y="342395"/>
                  <a:pt x="2067490" y="400110"/>
                </a:cubicBezTo>
                <a:cubicBezTo>
                  <a:pt x="1872261" y="457825"/>
                  <a:pt x="1630991" y="383206"/>
                  <a:pt x="1498930" y="400110"/>
                </a:cubicBezTo>
                <a:cubicBezTo>
                  <a:pt x="1366869" y="417014"/>
                  <a:pt x="1253868" y="352889"/>
                  <a:pt x="1059588" y="400110"/>
                </a:cubicBezTo>
                <a:cubicBezTo>
                  <a:pt x="865308" y="447331"/>
                  <a:pt x="740006" y="353797"/>
                  <a:pt x="542716" y="400110"/>
                </a:cubicBezTo>
                <a:cubicBezTo>
                  <a:pt x="345426" y="446423"/>
                  <a:pt x="258704" y="367825"/>
                  <a:pt x="0" y="400110"/>
                </a:cubicBezTo>
                <a:cubicBezTo>
                  <a:pt x="-16768" y="310694"/>
                  <a:pt x="28099" y="14498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planetary 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D36E95-975A-77E1-44AA-C8CA7741AE1F}"/>
              </a:ext>
            </a:extLst>
          </p:cNvPr>
          <p:cNvSpPr txBox="1"/>
          <p:nvPr/>
        </p:nvSpPr>
        <p:spPr>
          <a:xfrm>
            <a:off x="10379417" y="219657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921E77-0BD9-9913-700E-94D7481D511F}"/>
              </a:ext>
            </a:extLst>
          </p:cNvPr>
          <p:cNvSpPr txBox="1"/>
          <p:nvPr/>
        </p:nvSpPr>
        <p:spPr>
          <a:xfrm>
            <a:off x="11712509" y="2573878"/>
            <a:ext cx="42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7D4C9-751F-8C97-A8A7-716B0B7003B7}"/>
              </a:ext>
            </a:extLst>
          </p:cNvPr>
          <p:cNvSpPr txBox="1"/>
          <p:nvPr/>
        </p:nvSpPr>
        <p:spPr>
          <a:xfrm>
            <a:off x="5227324" y="142820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[</a:t>
            </a:r>
            <a:r>
              <a:rPr lang="en-US" sz="2000" b="1" dirty="0"/>
              <a:t>10,19</a:t>
            </a:r>
            <a:r>
              <a:rPr lang="en-US" sz="2800" b="1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8A77A-2E0A-9E14-7B7E-4DE032C57F54}"/>
              </a:ext>
            </a:extLst>
          </p:cNvPr>
          <p:cNvSpPr txBox="1"/>
          <p:nvPr/>
        </p:nvSpPr>
        <p:spPr>
          <a:xfrm>
            <a:off x="9212084" y="3190494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exo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-solar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73">
            <a:extLst>
              <a:ext uri="{FF2B5EF4-FFF2-40B4-BE49-F238E27FC236}">
                <a16:creationId xmlns:a16="http://schemas.microsoft.com/office/drawing/2014/main" id="{25445316-F6B2-734D-3C24-1E52327621BB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24A05B-9ECA-ABA1-F9E9-E86C4878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8322" y="28723"/>
            <a:ext cx="1189272" cy="1819183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2807781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Freeform 77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73" name="Freeform 773"/>
          <p:cNvSpPr/>
          <p:nvPr/>
        </p:nvSpPr>
        <p:spPr>
          <a:xfrm>
            <a:off x="3578352" y="2973324"/>
            <a:ext cx="2058924" cy="201168"/>
          </a:xfrm>
          <a:custGeom>
            <a:avLst/>
            <a:gdLst/>
            <a:ahLst/>
            <a:cxnLst/>
            <a:rect l="0" t="0" r="0" b="0"/>
            <a:pathLst>
              <a:path w="2058924" h="201168">
                <a:moveTo>
                  <a:pt x="0" y="201168"/>
                </a:moveTo>
                <a:lnTo>
                  <a:pt x="2058924" y="201168"/>
                </a:lnTo>
                <a:lnTo>
                  <a:pt x="2058924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6673595" y="2982468"/>
            <a:ext cx="1914144" cy="201168"/>
          </a:xfrm>
          <a:custGeom>
            <a:avLst/>
            <a:gdLst/>
            <a:ahLst/>
            <a:cxnLst/>
            <a:rect l="0" t="0" r="0" b="0"/>
            <a:pathLst>
              <a:path w="1914144" h="201168">
                <a:moveTo>
                  <a:pt x="0" y="201168"/>
                </a:moveTo>
                <a:lnTo>
                  <a:pt x="1914144" y="201168"/>
                </a:lnTo>
                <a:lnTo>
                  <a:pt x="1914144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>
            <a:off x="8936735" y="2272285"/>
            <a:ext cx="3020568" cy="1200912"/>
          </a:xfrm>
          <a:custGeom>
            <a:avLst/>
            <a:gdLst/>
            <a:ahLst/>
            <a:cxnLst/>
            <a:rect l="0" t="0" r="0" b="0"/>
            <a:pathLst>
              <a:path w="3020568" h="1200912">
                <a:moveTo>
                  <a:pt x="0" y="1200912"/>
                </a:moveTo>
                <a:lnTo>
                  <a:pt x="3020568" y="1200912"/>
                </a:lnTo>
                <a:lnTo>
                  <a:pt x="3020568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noFill/>
          <a:ln w="9525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6" name="Picture 7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8352" y="512064"/>
            <a:ext cx="4404359" cy="4940808"/>
          </a:xfrm>
          <a:prstGeom prst="rect">
            <a:avLst/>
          </a:prstGeom>
          <a:noFill/>
        </p:spPr>
      </p:pic>
      <p:sp>
        <p:nvSpPr>
          <p:cNvPr id="777" name="Freeform 777"/>
          <p:cNvSpPr/>
          <p:nvPr/>
        </p:nvSpPr>
        <p:spPr>
          <a:xfrm>
            <a:off x="3559302" y="493014"/>
            <a:ext cx="4442459" cy="4978909"/>
          </a:xfrm>
          <a:custGeom>
            <a:avLst/>
            <a:gdLst/>
            <a:ahLst/>
            <a:cxnLst/>
            <a:rect l="0" t="0" r="0" b="0"/>
            <a:pathLst>
              <a:path w="4442459" h="4978909">
                <a:moveTo>
                  <a:pt x="0" y="4978909"/>
                </a:moveTo>
                <a:lnTo>
                  <a:pt x="4442459" y="4978909"/>
                </a:lnTo>
                <a:lnTo>
                  <a:pt x="4442459" y="0"/>
                </a:lnTo>
                <a:lnTo>
                  <a:pt x="0" y="0"/>
                </a:lnTo>
                <a:lnTo>
                  <a:pt x="0" y="4978909"/>
                </a:lnTo>
                <a:close/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>
            <a:hlinkClick r:id="rId3"/>
          </p:cNvPr>
          <p:cNvSpPr/>
          <p:nvPr/>
        </p:nvSpPr>
        <p:spPr>
          <a:xfrm>
            <a:off x="3987927" y="6168340"/>
            <a:ext cx="5193791" cy="15240"/>
          </a:xfrm>
          <a:custGeom>
            <a:avLst/>
            <a:gdLst/>
            <a:ahLst/>
            <a:cxnLst/>
            <a:rect l="0" t="0" r="0" b="0"/>
            <a:pathLst>
              <a:path w="5193791" h="15240">
                <a:moveTo>
                  <a:pt x="0" y="0"/>
                </a:moveTo>
                <a:lnTo>
                  <a:pt x="1731263" y="0"/>
                </a:lnTo>
                <a:lnTo>
                  <a:pt x="3462528" y="0"/>
                </a:lnTo>
                <a:lnTo>
                  <a:pt x="5193791" y="0"/>
                </a:lnTo>
                <a:lnTo>
                  <a:pt x="5193791" y="15240"/>
                </a:lnTo>
                <a:lnTo>
                  <a:pt x="3462528" y="15240"/>
                </a:lnTo>
                <a:lnTo>
                  <a:pt x="1731263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>
            <a:hlinkClick r:id="rId4"/>
          </p:cNvPr>
          <p:cNvSpPr/>
          <p:nvPr/>
        </p:nvSpPr>
        <p:spPr>
          <a:xfrm>
            <a:off x="3997071" y="6473140"/>
            <a:ext cx="3183635" cy="15240"/>
          </a:xfrm>
          <a:custGeom>
            <a:avLst/>
            <a:gdLst/>
            <a:ahLst/>
            <a:cxnLst/>
            <a:rect l="0" t="0" r="0" b="0"/>
            <a:pathLst>
              <a:path w="3183635" h="15240">
                <a:moveTo>
                  <a:pt x="0" y="0"/>
                </a:moveTo>
                <a:lnTo>
                  <a:pt x="1591818" y="0"/>
                </a:lnTo>
                <a:lnTo>
                  <a:pt x="3183635" y="0"/>
                </a:lnTo>
                <a:lnTo>
                  <a:pt x="3183635" y="15240"/>
                </a:lnTo>
                <a:lnTo>
                  <a:pt x="1591818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8042147" y="2648712"/>
            <a:ext cx="894588" cy="440436"/>
          </a:xfrm>
          <a:custGeom>
            <a:avLst/>
            <a:gdLst/>
            <a:ahLst/>
            <a:cxnLst/>
            <a:rect l="0" t="0" r="0" b="0"/>
            <a:pathLst>
              <a:path w="894588" h="440436">
                <a:moveTo>
                  <a:pt x="0" y="110110"/>
                </a:moveTo>
                <a:lnTo>
                  <a:pt x="674371" y="110110"/>
                </a:lnTo>
                <a:lnTo>
                  <a:pt x="674371" y="0"/>
                </a:lnTo>
                <a:lnTo>
                  <a:pt x="894588" y="220218"/>
                </a:lnTo>
                <a:lnTo>
                  <a:pt x="674371" y="440436"/>
                </a:lnTo>
                <a:lnTo>
                  <a:pt x="674371" y="330328"/>
                </a:lnTo>
                <a:lnTo>
                  <a:pt x="0" y="330328"/>
                </a:lnTo>
                <a:close/>
              </a:path>
            </a:pathLst>
          </a:custGeom>
          <a:solidFill>
            <a:srgbClr val="FF00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8042147" y="2648712"/>
            <a:ext cx="894588" cy="440436"/>
          </a:xfrm>
          <a:custGeom>
            <a:avLst/>
            <a:gdLst/>
            <a:ahLst/>
            <a:cxnLst/>
            <a:rect l="0" t="0" r="0" b="0"/>
            <a:pathLst>
              <a:path w="894588" h="440436">
                <a:moveTo>
                  <a:pt x="0" y="110110"/>
                </a:moveTo>
                <a:lnTo>
                  <a:pt x="674371" y="110110"/>
                </a:lnTo>
                <a:lnTo>
                  <a:pt x="674371" y="0"/>
                </a:lnTo>
                <a:lnTo>
                  <a:pt x="894588" y="220218"/>
                </a:lnTo>
                <a:lnTo>
                  <a:pt x="674371" y="440436"/>
                </a:lnTo>
                <a:lnTo>
                  <a:pt x="674371" y="330328"/>
                </a:lnTo>
                <a:lnTo>
                  <a:pt x="0" y="330328"/>
                </a:lnTo>
                <a:close/>
              </a:path>
            </a:pathLst>
          </a:custGeom>
          <a:noFill/>
          <a:ln w="12700" cap="flat" cmpd="sng">
            <a:solidFill>
              <a:srgbClr val="0000CC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Rectangle 783"/>
          <p:cNvSpPr/>
          <p:nvPr/>
        </p:nvSpPr>
        <p:spPr>
          <a:xfrm>
            <a:off x="935736" y="1034517"/>
            <a:ext cx="2491401" cy="8562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Eleme</a:t>
            </a:r>
            <a:r>
              <a:rPr lang="en-US" sz="2795" b="1" i="0" spc="-22" baseline="0" dirty="0">
                <a:solidFill>
                  <a:srgbClr val="0000CC"/>
                </a:solidFill>
                <a:latin typeface="Calibri-Bold"/>
              </a:rPr>
              <a:t>nt</a:t>
            </a:r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al </a:t>
            </a:r>
          </a:p>
          <a:p>
            <a:pPr marL="0">
              <a:lnSpc>
                <a:spcPts val="3387"/>
              </a:lnSpc>
            </a:pPr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Composition   </a:t>
            </a:r>
            <a:r>
              <a:rPr lang="en-US" sz="2795" b="0" i="0" spc="0" baseline="0" dirty="0">
                <a:ln w="1014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Wingdings-Regular"/>
              </a:rPr>
              <a:t>➔</a:t>
            </a:r>
          </a:p>
        </p:txBody>
      </p:sp>
      <p:sp>
        <p:nvSpPr>
          <p:cNvPr id="784" name="Rectangle 784"/>
          <p:cNvSpPr/>
          <p:nvPr/>
        </p:nvSpPr>
        <p:spPr>
          <a:xfrm>
            <a:off x="1073810" y="3615919"/>
            <a:ext cx="1378467" cy="4261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Magn</a:t>
            </a:r>
            <a:r>
              <a:rPr lang="en-US" sz="2795" b="1" i="0" spc="-30" baseline="0" dirty="0">
                <a:solidFill>
                  <a:srgbClr val="0000CC"/>
                </a:solidFill>
                <a:latin typeface="Calibri-Bold"/>
              </a:rPr>
              <a:t>e</a:t>
            </a:r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tic</a:t>
            </a:r>
          </a:p>
        </p:txBody>
      </p:sp>
      <p:sp>
        <p:nvSpPr>
          <p:cNvPr id="785" name="Rectangle 785"/>
          <p:cNvSpPr/>
          <p:nvPr/>
        </p:nvSpPr>
        <p:spPr>
          <a:xfrm>
            <a:off x="1073810" y="3985392"/>
            <a:ext cx="2436638" cy="486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Brig</a:t>
            </a:r>
            <a:r>
              <a:rPr lang="en-US" sz="2795" b="1" i="0" spc="-27" baseline="0" dirty="0">
                <a:solidFill>
                  <a:srgbClr val="0000CC"/>
                </a:solidFill>
                <a:latin typeface="Calibri-Bold"/>
              </a:rPr>
              <a:t>h</a:t>
            </a:r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t poi</a:t>
            </a:r>
            <a:r>
              <a:rPr lang="en-US" sz="2795" b="1" i="0" spc="-25" baseline="0" dirty="0">
                <a:solidFill>
                  <a:srgbClr val="0000CC"/>
                </a:solidFill>
                <a:latin typeface="Calibri-Bold"/>
              </a:rPr>
              <a:t>n</a:t>
            </a:r>
            <a:r>
              <a:rPr lang="en-US" sz="2795" b="1" i="0" spc="0" baseline="0" dirty="0">
                <a:solidFill>
                  <a:srgbClr val="0000CC"/>
                </a:solidFill>
                <a:latin typeface="Calibri-Bold"/>
              </a:rPr>
              <a:t>ts  </a:t>
            </a:r>
            <a:r>
              <a:rPr lang="en-US" sz="2795" b="0" i="0" spc="0" baseline="0" dirty="0">
                <a:ln w="1014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Wingdings-Regular"/>
              </a:rPr>
              <a:t>➔</a:t>
            </a:r>
          </a:p>
        </p:txBody>
      </p:sp>
      <p:sp>
        <p:nvSpPr>
          <p:cNvPr id="786" name="Rectangle 786"/>
          <p:cNvSpPr/>
          <p:nvPr/>
        </p:nvSpPr>
        <p:spPr>
          <a:xfrm>
            <a:off x="9028810" y="2314068"/>
            <a:ext cx="2808517" cy="10973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Plane</a:t>
            </a:r>
            <a:r>
              <a:rPr lang="en-US" sz="2400" b="1" i="0" spc="-28" baseline="0" dirty="0">
                <a:solidFill>
                  <a:srgbClr val="C00000"/>
                </a:solidFill>
                <a:latin typeface="Calibri-Bold"/>
              </a:rPr>
              <a:t>t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ary </a:t>
            </a:r>
            <a:r>
              <a:rPr lang="en-US" sz="2400" b="1" i="0" spc="-24" baseline="0" dirty="0">
                <a:solidFill>
                  <a:srgbClr val="C00000"/>
                </a:solidFill>
                <a:latin typeface="Calibri-Bold"/>
              </a:rPr>
              <a:t>r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el</a:t>
            </a:r>
            <a:r>
              <a:rPr lang="en-US" sz="2400" b="1" i="0" spc="-19" baseline="0" dirty="0">
                <a:solidFill>
                  <a:srgbClr val="C00000"/>
                </a:solidFill>
                <a:latin typeface="Calibri-Bold"/>
              </a:rPr>
              <a:t>a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tions:</a:t>
            </a:r>
          </a:p>
          <a:p>
            <a:pPr marL="0">
              <a:lnSpc>
                <a:spcPts val="2879"/>
              </a:lnSpc>
            </a:pPr>
            <a:r>
              <a:rPr lang="en-US" sz="2400" b="1" i="0" spc="0" baseline="0" dirty="0">
                <a:latin typeface="Calibri-Bold"/>
              </a:rPr>
              <a:t>how</a:t>
            </a:r>
            <a:r>
              <a:rPr lang="en-US" sz="2400" b="1" i="0" spc="-14" baseline="0" dirty="0">
                <a:latin typeface="Calibri-Bold"/>
              </a:rPr>
              <a:t> </a:t>
            </a:r>
            <a:r>
              <a:rPr lang="en-US" sz="2400" b="1" i="0" spc="-28" baseline="0" dirty="0">
                <a:latin typeface="Calibri-Bold"/>
              </a:rPr>
              <a:t>t</a:t>
            </a:r>
            <a:r>
              <a:rPr lang="en-US" sz="2400" b="1" i="0" spc="0" baseline="0" dirty="0">
                <a:latin typeface="Calibri-Bold"/>
              </a:rPr>
              <a:t>o </a:t>
            </a:r>
            <a:r>
              <a:rPr lang="en-US" sz="2400" b="1" i="0" spc="-21" baseline="0" dirty="0">
                <a:latin typeface="Calibri-Bold"/>
              </a:rPr>
              <a:t>r</a:t>
            </a:r>
            <a:r>
              <a:rPr lang="en-US" sz="2400" b="1" i="0" spc="0" baseline="0" dirty="0">
                <a:latin typeface="Calibri-Bold"/>
              </a:rPr>
              <a:t>econcile</a:t>
            </a:r>
            <a:r>
              <a:rPr lang="en-US" sz="2400" b="1" i="0" spc="-23" baseline="0" dirty="0">
                <a:latin typeface="Calibri-Bold"/>
              </a:rPr>
              <a:t> </a:t>
            </a:r>
            <a:r>
              <a:rPr lang="en-US" sz="2400" b="1" i="0" spc="-143" baseline="0" dirty="0">
                <a:latin typeface="Calibri-Bold"/>
              </a:rPr>
              <a:t>w</a:t>
            </a:r>
            <a:r>
              <a:rPr lang="en-US" sz="2400" b="1" i="0" spc="0" baseline="0" dirty="0">
                <a:latin typeface="Calibri-Bold"/>
              </a:rPr>
              <a:t>.</a:t>
            </a:r>
          </a:p>
          <a:p>
            <a:pPr marL="0">
              <a:lnSpc>
                <a:spcPts val="2880"/>
              </a:lnSpc>
            </a:pPr>
            <a:r>
              <a:rPr lang="en-US" sz="2402" b="1" i="0" spc="0" baseline="0" dirty="0">
                <a:latin typeface="Calibri-Bold"/>
              </a:rPr>
              <a:t>co</a:t>
            </a:r>
            <a:r>
              <a:rPr lang="en-US" sz="2402" b="1" i="0" spc="-38" baseline="0" dirty="0">
                <a:latin typeface="Calibri-Bold"/>
              </a:rPr>
              <a:t>n</a:t>
            </a:r>
            <a:r>
              <a:rPr lang="en-US" sz="2402" b="1" i="0" spc="-19" baseline="0" dirty="0">
                <a:latin typeface="Calibri-Bold"/>
              </a:rPr>
              <a:t>v</a:t>
            </a:r>
            <a:r>
              <a:rPr lang="en-US" sz="2402" b="1" i="0" spc="0" baseline="0" dirty="0">
                <a:latin typeface="Calibri-Bold"/>
              </a:rPr>
              <a:t>e</a:t>
            </a:r>
            <a:r>
              <a:rPr lang="en-US" sz="2402" b="1" i="0" spc="-26" baseline="0" dirty="0">
                <a:latin typeface="Calibri-Bold"/>
              </a:rPr>
              <a:t>n</a:t>
            </a:r>
            <a:r>
              <a:rPr lang="en-US" sz="2402" b="1" i="0" spc="0" baseline="0" dirty="0">
                <a:latin typeface="Calibri-Bold"/>
              </a:rPr>
              <a:t>tional </a:t>
            </a:r>
            <a:r>
              <a:rPr lang="en-US" sz="2402" b="1" i="0" spc="-14" baseline="0" dirty="0">
                <a:latin typeface="Calibri-Bold"/>
              </a:rPr>
              <a:t> </a:t>
            </a:r>
            <a:r>
              <a:rPr lang="en-US" sz="2402" b="1" i="0" spc="0" baseline="0" dirty="0">
                <a:latin typeface="Calibri-Bold"/>
              </a:rPr>
              <a:t>pictu</a:t>
            </a:r>
            <a:r>
              <a:rPr lang="en-US" sz="2402" b="1" i="0" spc="-24" baseline="0" dirty="0">
                <a:latin typeface="Calibri-Bold"/>
              </a:rPr>
              <a:t>r</a:t>
            </a:r>
            <a:r>
              <a:rPr lang="en-US" sz="2402" b="1" i="0" spc="0" baseline="0" dirty="0">
                <a:latin typeface="Calibri-Bold"/>
              </a:rPr>
              <a:t>e</a:t>
            </a:r>
            <a:r>
              <a:rPr lang="en-US" sz="2402" b="1" i="0" spc="0" baseline="0" dirty="0">
                <a:solidFill>
                  <a:srgbClr val="C00000"/>
                </a:solidFill>
                <a:latin typeface="Calibri-Bold"/>
              </a:rPr>
              <a:t>?</a:t>
            </a:r>
          </a:p>
        </p:txBody>
      </p:sp>
      <p:sp>
        <p:nvSpPr>
          <p:cNvPr id="787" name="Rectangle 787"/>
          <p:cNvSpPr/>
          <p:nvPr/>
        </p:nvSpPr>
        <p:spPr>
          <a:xfrm>
            <a:off x="3627120" y="5860739"/>
            <a:ext cx="7851165" cy="645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Calibri-Bold"/>
              </a:rPr>
              <a:t>(a</a:t>
            </a:r>
            <a:r>
              <a:rPr lang="en-US" sz="1800" b="1" i="0" spc="831" baseline="0" dirty="0">
                <a:latin typeface="Calibri-Bold"/>
              </a:rPr>
              <a:t>)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h</a:t>
            </a:r>
            <a:r>
              <a:rPr lang="en-US" sz="1800" b="1" i="0" spc="-25" baseline="0" dirty="0">
                <a:solidFill>
                  <a:srgbClr val="0563C1"/>
                </a:solidFill>
                <a:latin typeface="Calibri-Bold"/>
                <a:hlinkClick r:id="rId3"/>
              </a:rPr>
              <a:t>t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tps://ww</a:t>
            </a:r>
            <a:r>
              <a:rPr lang="en-US" sz="1800" b="1" i="0" spc="-104" baseline="0" dirty="0">
                <a:solidFill>
                  <a:srgbClr val="0563C1"/>
                </a:solidFill>
                <a:latin typeface="Calibri-Bold"/>
                <a:hlinkClick r:id="rId3"/>
              </a:rPr>
              <a:t>w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.natu</a:t>
            </a:r>
            <a:r>
              <a:rPr lang="en-US" sz="1800" b="1" i="0" spc="-27" baseline="0" dirty="0">
                <a:solidFill>
                  <a:srgbClr val="0563C1"/>
                </a:solidFill>
                <a:latin typeface="Calibri-Bold"/>
                <a:hlinkClick r:id="rId3"/>
              </a:rPr>
              <a:t>r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e.com</a:t>
            </a:r>
            <a:r>
              <a:rPr lang="en-US" sz="1800" b="1" i="0" spc="-54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artic</a:t>
            </a:r>
            <a:r>
              <a:rPr lang="en-US" sz="1800" b="1" i="0" spc="-10" baseline="0" dirty="0">
                <a:solidFill>
                  <a:srgbClr val="0563C1"/>
                </a:solidFill>
                <a:latin typeface="Calibri-Bold"/>
                <a:hlinkClick r:id="rId3"/>
              </a:rPr>
              <a:t>l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es</a:t>
            </a:r>
            <a:r>
              <a:rPr lang="en-US" sz="1800" b="1" i="0" spc="-52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s41467-017-00328-</a:t>
            </a:r>
            <a:r>
              <a:rPr lang="en-US" sz="1800" b="1" i="0" spc="1199" baseline="0" dirty="0">
                <a:solidFill>
                  <a:srgbClr val="0563C1"/>
                </a:solidFill>
                <a:latin typeface="Calibri-Bold"/>
                <a:hlinkClick r:id="rId3"/>
              </a:rPr>
              <a:t>7</a:t>
            </a:r>
            <a:r>
              <a:rPr lang="en-US" sz="1800" b="1" i="0" spc="0" baseline="0" dirty="0">
                <a:latin typeface="Calibri-Bold"/>
              </a:rPr>
              <a:t>N</a:t>
            </a:r>
            <a:r>
              <a:rPr lang="en-US" sz="1800" b="1" i="0" spc="-140" baseline="0" dirty="0">
                <a:latin typeface="Calibri-Bold"/>
              </a:rPr>
              <a:t>A</a:t>
            </a:r>
            <a:r>
              <a:rPr lang="en-US" sz="1800" b="1" i="0" spc="0" baseline="0" dirty="0">
                <a:latin typeface="Calibri-Bold"/>
              </a:rPr>
              <a:t>TURE Comm</a:t>
            </a:r>
            <a:r>
              <a:rPr lang="en-US" sz="2004" b="1" i="0" spc="0" baseline="0" dirty="0">
                <a:latin typeface="Times New Roman"/>
              </a:rPr>
              <a:t>.</a:t>
            </a:r>
            <a:r>
              <a:rPr lang="en-US" sz="2004" b="1" i="0" spc="495" baseline="0" dirty="0">
                <a:latin typeface="Times New Roman"/>
              </a:rPr>
              <a:t> </a:t>
            </a:r>
            <a:r>
              <a:rPr lang="en-US" sz="2004" b="1" i="0" spc="0" baseline="0" dirty="0">
                <a:solidFill>
                  <a:srgbClr val="C00000"/>
                </a:solidFill>
                <a:latin typeface="Times New Roman"/>
              </a:rPr>
              <a:t>2017</a:t>
            </a:r>
          </a:p>
          <a:p>
            <a:pPr marL="0">
              <a:lnSpc>
                <a:spcPts val="2402"/>
              </a:lnSpc>
              <a:tabLst>
                <a:tab pos="6540372" algn="l"/>
              </a:tabLst>
            </a:pPr>
            <a:r>
              <a:rPr lang="en-US" sz="1800" b="1" i="0" spc="0" baseline="0" dirty="0">
                <a:latin typeface="Calibri-Bold"/>
              </a:rPr>
              <a:t>(b)  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4"/>
              </a:rPr>
              <a:t>h</a:t>
            </a:r>
            <a:r>
              <a:rPr lang="en-US" sz="1800" b="1" i="0" spc="-25" baseline="0" dirty="0">
                <a:solidFill>
                  <a:srgbClr val="0563C1"/>
                </a:solidFill>
                <a:latin typeface="Calibri-Bold"/>
                <a:hlinkClick r:id="rId4"/>
              </a:rPr>
              <a:t>t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4"/>
              </a:rPr>
              <a:t>tps:/</a:t>
            </a:r>
            <a:r>
              <a:rPr lang="en-US" sz="1800" b="1" i="0" spc="-53" baseline="0" dirty="0">
                <a:solidFill>
                  <a:srgbClr val="0563C1"/>
                </a:solidFill>
                <a:latin typeface="Calibri-Bold"/>
                <a:hlinkClick r:id="rId4"/>
              </a:rPr>
              <a:t>/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4"/>
              </a:rPr>
              <a:t>arxi</a:t>
            </a:r>
            <a:r>
              <a:rPr lang="en-US" sz="1800" b="1" i="0" spc="-133" baseline="0" dirty="0">
                <a:solidFill>
                  <a:srgbClr val="0563C1"/>
                </a:solidFill>
                <a:latin typeface="Calibri-Bold"/>
                <a:hlinkClick r:id="rId4"/>
              </a:rPr>
              <a:t>v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4"/>
              </a:rPr>
              <a:t>.o</a:t>
            </a:r>
            <a:r>
              <a:rPr lang="en-US" sz="1800" b="1" i="0" spc="-23" baseline="0" dirty="0">
                <a:solidFill>
                  <a:srgbClr val="0563C1"/>
                </a:solidFill>
                <a:latin typeface="Calibri-Bold"/>
                <a:hlinkClick r:id="rId4"/>
              </a:rPr>
              <a:t>r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4"/>
              </a:rPr>
              <a:t>g</a:t>
            </a:r>
            <a:r>
              <a:rPr lang="en-US" sz="1800" b="1" i="0" spc="-53" baseline="0" dirty="0">
                <a:solidFill>
                  <a:srgbClr val="0563C1"/>
                </a:solidFill>
                <a:latin typeface="Calibri-Bold"/>
                <a:hlinkClick r:id="rId4"/>
              </a:rPr>
              <a:t>/</a:t>
            </a:r>
            <a:r>
              <a:rPr lang="en-US" sz="1800" b="1" i="0" spc="0" baseline="0" dirty="0">
                <a:solidFill>
                  <a:srgbClr val="0563C1"/>
                </a:solidFill>
                <a:latin typeface="Calibri-Bold"/>
                <a:hlinkClick r:id="rId4"/>
              </a:rPr>
              <a:t>abs/1710.01678	</a:t>
            </a:r>
            <a:r>
              <a:rPr lang="en-US" sz="2004" b="1" i="0" spc="-144" baseline="0" dirty="0">
                <a:latin typeface="Times New Roman"/>
              </a:rPr>
              <a:t>P</a:t>
            </a:r>
            <a:r>
              <a:rPr lang="en-US" sz="2004" b="1" i="0" spc="0" baseline="0" dirty="0">
                <a:latin typeface="Times New Roman"/>
              </a:rPr>
              <a:t>ASJ</a:t>
            </a:r>
            <a:r>
              <a:rPr lang="en-US" sz="2004" b="1" i="0" spc="983" baseline="0" dirty="0">
                <a:latin typeface="Times New Roman"/>
              </a:rPr>
              <a:t> </a:t>
            </a:r>
            <a:r>
              <a:rPr lang="en-US" sz="2004" b="1" i="0" spc="0" baseline="0" dirty="0">
                <a:solidFill>
                  <a:srgbClr val="C00000"/>
                </a:solidFill>
                <a:latin typeface="Times New Roman"/>
              </a:rPr>
              <a:t>2017</a:t>
            </a:r>
          </a:p>
        </p:txBody>
      </p:sp>
      <p:sp>
        <p:nvSpPr>
          <p:cNvPr id="788" name="Rectangle 788"/>
          <p:cNvSpPr/>
          <p:nvPr/>
        </p:nvSpPr>
        <p:spPr>
          <a:xfrm>
            <a:off x="5671058" y="6470644"/>
            <a:ext cx="6286977" cy="3084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226174" algn="l"/>
              </a:tabLst>
            </a:pPr>
            <a:r>
              <a:rPr lang="en-US" sz="2004" b="0" i="0" spc="0" baseline="0" dirty="0">
                <a:latin typeface="Times New Roman"/>
              </a:rPr>
              <a:t>M.</a:t>
            </a:r>
            <a:r>
              <a:rPr lang="en-US" sz="2004" b="0" i="0" spc="-12" baseline="0" dirty="0">
                <a:latin typeface="Times New Roman"/>
              </a:rPr>
              <a:t> </a:t>
            </a:r>
            <a:r>
              <a:rPr lang="en-US" sz="2004" b="0" i="0" spc="0" baseline="0" dirty="0">
                <a:latin typeface="Times New Roman"/>
              </a:rPr>
              <a:t>Maroudas</a:t>
            </a:r>
            <a:r>
              <a:rPr lang="en-US" sz="2004" b="0" i="0" spc="-34" baseline="0" dirty="0">
                <a:latin typeface="Times New Roman"/>
              </a:rPr>
              <a:t> </a:t>
            </a:r>
            <a:r>
              <a:rPr lang="en-US" sz="2004" b="0" i="0" spc="0" baseline="0" dirty="0">
                <a:latin typeface="Times New Roman"/>
              </a:rPr>
              <a:t>and</a:t>
            </a:r>
            <a:r>
              <a:rPr lang="en-US" sz="2004" b="0" i="0" spc="-20" baseline="0" dirty="0">
                <a:latin typeface="Times New Roman"/>
              </a:rPr>
              <a:t> </a:t>
            </a:r>
            <a:r>
              <a:rPr lang="en-US" sz="2004" b="0" i="0" spc="0" baseline="0" dirty="0">
                <a:latin typeface="Times New Roman"/>
              </a:rPr>
              <a:t>D. Utz, work</a:t>
            </a:r>
            <a:r>
              <a:rPr lang="en-US" sz="2004" b="0" i="0" spc="-32" baseline="0" dirty="0">
                <a:latin typeface="Times New Roman"/>
              </a:rPr>
              <a:t> </a:t>
            </a:r>
            <a:r>
              <a:rPr lang="en-US" sz="2004" b="0" i="0" spc="0" baseline="0" dirty="0">
                <a:latin typeface="Times New Roman"/>
              </a:rPr>
              <a:t>in preparati</a:t>
            </a:r>
            <a:r>
              <a:rPr lang="en-US" sz="2004" b="0" i="0" spc="-12" baseline="0" dirty="0">
                <a:latin typeface="Times New Roman"/>
              </a:rPr>
              <a:t>o</a:t>
            </a:r>
            <a:r>
              <a:rPr lang="en-US" sz="2004" b="0" i="0" spc="0" baseline="0" dirty="0">
                <a:latin typeface="Times New Roman"/>
              </a:rPr>
              <a:t>n</a:t>
            </a:r>
            <a:r>
              <a:rPr lang="en-US" sz="2004" b="0" i="0" spc="-38" baseline="0" dirty="0">
                <a:latin typeface="Times New Roman"/>
              </a:rPr>
              <a:t> </a:t>
            </a:r>
            <a:r>
              <a:rPr lang="en-US" sz="2004" b="0" i="0" spc="0" baseline="0" dirty="0">
                <a:latin typeface="Times New Roman"/>
              </a:rPr>
              <a:t>         </a:t>
            </a:r>
            <a:r>
              <a:rPr lang="en-US" sz="2004" b="1" i="0" spc="0" baseline="0" dirty="0">
                <a:solidFill>
                  <a:srgbClr val="C00000"/>
                </a:solidFill>
                <a:latin typeface="Times New Roman"/>
              </a:rPr>
              <a:t>2021	</a:t>
            </a:r>
            <a:endParaRPr lang="en-US" sz="2421" b="1" i="0" spc="0" baseline="23348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2" name="Rectangle 1117">
            <a:extLst>
              <a:ext uri="{FF2B5EF4-FFF2-40B4-BE49-F238E27FC236}">
                <a16:creationId xmlns:a16="http://schemas.microsoft.com/office/drawing/2014/main" id="{C82CCE30-27B3-3910-8BF0-DEB9FD6432B2}"/>
              </a:ext>
            </a:extLst>
          </p:cNvPr>
          <p:cNvSpPr/>
          <p:nvPr/>
        </p:nvSpPr>
        <p:spPr>
          <a:xfrm>
            <a:off x="11813158" y="6278041"/>
            <a:ext cx="208390" cy="24590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36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3730716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Freeform 4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44" name="Picture 4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1"/>
            <a:ext cx="8868156" cy="6539483"/>
          </a:xfrm>
          <a:prstGeom prst="rect">
            <a:avLst/>
          </a:prstGeom>
          <a:noFill/>
        </p:spPr>
      </p:pic>
      <p:sp>
        <p:nvSpPr>
          <p:cNvPr id="445" name="Freeform 445"/>
          <p:cNvSpPr/>
          <p:nvPr/>
        </p:nvSpPr>
        <p:spPr>
          <a:xfrm>
            <a:off x="6836664" y="6814763"/>
            <a:ext cx="3435095" cy="15240"/>
          </a:xfrm>
          <a:custGeom>
            <a:avLst/>
            <a:gdLst/>
            <a:ahLst/>
            <a:cxnLst/>
            <a:rect l="0" t="0" r="0" b="0"/>
            <a:pathLst>
              <a:path w="3435095" h="15240">
                <a:moveTo>
                  <a:pt x="0" y="0"/>
                </a:moveTo>
                <a:lnTo>
                  <a:pt x="858774" y="0"/>
                </a:lnTo>
                <a:lnTo>
                  <a:pt x="1717547" y="0"/>
                </a:lnTo>
                <a:lnTo>
                  <a:pt x="2576321" y="0"/>
                </a:lnTo>
                <a:lnTo>
                  <a:pt x="3435095" y="0"/>
                </a:lnTo>
                <a:lnTo>
                  <a:pt x="3435095" y="15240"/>
                </a:lnTo>
                <a:lnTo>
                  <a:pt x="2576321" y="15240"/>
                </a:lnTo>
                <a:lnTo>
                  <a:pt x="1717547" y="15240"/>
                </a:lnTo>
                <a:lnTo>
                  <a:pt x="85877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9504171" y="162560"/>
            <a:ext cx="1568196" cy="371856"/>
          </a:xfrm>
          <a:custGeom>
            <a:avLst/>
            <a:gdLst/>
            <a:ahLst/>
            <a:cxnLst/>
            <a:rect l="0" t="0" r="0" b="0"/>
            <a:pathLst>
              <a:path w="1568196" h="371856">
                <a:moveTo>
                  <a:pt x="0" y="371856"/>
                </a:moveTo>
                <a:lnTo>
                  <a:pt x="1568196" y="371856"/>
                </a:lnTo>
                <a:lnTo>
                  <a:pt x="1568196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9237598" y="1089153"/>
            <a:ext cx="2071116" cy="371856"/>
          </a:xfrm>
          <a:custGeom>
            <a:avLst/>
            <a:gdLst/>
            <a:ahLst/>
            <a:cxnLst/>
            <a:rect l="0" t="0" r="0" b="0"/>
            <a:pathLst>
              <a:path w="2071116" h="371856">
                <a:moveTo>
                  <a:pt x="0" y="371856"/>
                </a:moveTo>
                <a:lnTo>
                  <a:pt x="2071116" y="371856"/>
                </a:lnTo>
                <a:lnTo>
                  <a:pt x="2071116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9237598" y="1454912"/>
            <a:ext cx="137160" cy="371856"/>
          </a:xfrm>
          <a:custGeom>
            <a:avLst/>
            <a:gdLst/>
            <a:ahLst/>
            <a:cxnLst/>
            <a:rect l="0" t="0" r="0" b="0"/>
            <a:pathLst>
              <a:path w="137160" h="371856">
                <a:moveTo>
                  <a:pt x="0" y="371856"/>
                </a:moveTo>
                <a:lnTo>
                  <a:pt x="137160" y="371856"/>
                </a:lnTo>
                <a:lnTo>
                  <a:pt x="137160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9374758" y="1454912"/>
            <a:ext cx="1909572" cy="371856"/>
          </a:xfrm>
          <a:custGeom>
            <a:avLst/>
            <a:gdLst/>
            <a:ahLst/>
            <a:cxnLst/>
            <a:rect l="0" t="0" r="0" b="0"/>
            <a:pathLst>
              <a:path w="1909572" h="371856">
                <a:moveTo>
                  <a:pt x="0" y="371856"/>
                </a:moveTo>
                <a:lnTo>
                  <a:pt x="1909572" y="371856"/>
                </a:lnTo>
                <a:lnTo>
                  <a:pt x="190957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10152126" y="589027"/>
            <a:ext cx="248412" cy="461771"/>
          </a:xfrm>
          <a:custGeom>
            <a:avLst/>
            <a:gdLst/>
            <a:ahLst/>
            <a:cxnLst/>
            <a:rect l="0" t="0" r="0" b="0"/>
            <a:pathLst>
              <a:path w="248412" h="461771">
                <a:moveTo>
                  <a:pt x="0" y="337565"/>
                </a:moveTo>
                <a:lnTo>
                  <a:pt x="62103" y="337565"/>
                </a:lnTo>
                <a:lnTo>
                  <a:pt x="62103" y="0"/>
                </a:lnTo>
                <a:lnTo>
                  <a:pt x="186308" y="0"/>
                </a:lnTo>
                <a:lnTo>
                  <a:pt x="186308" y="337565"/>
                </a:lnTo>
                <a:lnTo>
                  <a:pt x="248412" y="337565"/>
                </a:lnTo>
                <a:lnTo>
                  <a:pt x="124205" y="461771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10152126" y="589027"/>
            <a:ext cx="248412" cy="461771"/>
          </a:xfrm>
          <a:custGeom>
            <a:avLst/>
            <a:gdLst/>
            <a:ahLst/>
            <a:cxnLst/>
            <a:rect l="0" t="0" r="0" b="0"/>
            <a:pathLst>
              <a:path w="248412" h="461771">
                <a:moveTo>
                  <a:pt x="0" y="337565"/>
                </a:moveTo>
                <a:lnTo>
                  <a:pt x="62103" y="337565"/>
                </a:lnTo>
                <a:lnTo>
                  <a:pt x="62103" y="0"/>
                </a:lnTo>
                <a:lnTo>
                  <a:pt x="186308" y="0"/>
                </a:lnTo>
                <a:lnTo>
                  <a:pt x="186308" y="337565"/>
                </a:lnTo>
                <a:lnTo>
                  <a:pt x="248412" y="337565"/>
                </a:lnTo>
                <a:lnTo>
                  <a:pt x="124205" y="461771"/>
                </a:lnTo>
                <a:close/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8790431" y="2417064"/>
            <a:ext cx="3011424" cy="461772"/>
          </a:xfrm>
          <a:custGeom>
            <a:avLst/>
            <a:gdLst/>
            <a:ahLst/>
            <a:cxnLst/>
            <a:rect l="0" t="0" r="0" b="0"/>
            <a:pathLst>
              <a:path w="3011424" h="461772">
                <a:moveTo>
                  <a:pt x="0" y="461772"/>
                </a:moveTo>
                <a:lnTo>
                  <a:pt x="3011424" y="461772"/>
                </a:lnTo>
                <a:lnTo>
                  <a:pt x="301142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8881871" y="2456180"/>
            <a:ext cx="2796540" cy="371856"/>
          </a:xfrm>
          <a:custGeom>
            <a:avLst/>
            <a:gdLst/>
            <a:ahLst/>
            <a:cxnLst/>
            <a:rect l="0" t="0" r="0" b="0"/>
            <a:pathLst>
              <a:path w="2796540" h="371856">
                <a:moveTo>
                  <a:pt x="0" y="371856"/>
                </a:moveTo>
                <a:lnTo>
                  <a:pt x="2796540" y="371856"/>
                </a:lnTo>
                <a:lnTo>
                  <a:pt x="2796540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10158221" y="1895095"/>
            <a:ext cx="248412" cy="461771"/>
          </a:xfrm>
          <a:custGeom>
            <a:avLst/>
            <a:gdLst/>
            <a:ahLst/>
            <a:cxnLst/>
            <a:rect l="0" t="0" r="0" b="0"/>
            <a:pathLst>
              <a:path w="248412" h="461771">
                <a:moveTo>
                  <a:pt x="0" y="337565"/>
                </a:moveTo>
                <a:lnTo>
                  <a:pt x="62104" y="337565"/>
                </a:lnTo>
                <a:lnTo>
                  <a:pt x="62104" y="0"/>
                </a:lnTo>
                <a:lnTo>
                  <a:pt x="186310" y="0"/>
                </a:lnTo>
                <a:lnTo>
                  <a:pt x="186310" y="337565"/>
                </a:lnTo>
                <a:lnTo>
                  <a:pt x="248412" y="337565"/>
                </a:lnTo>
                <a:lnTo>
                  <a:pt x="124207" y="461771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10158221" y="1895095"/>
            <a:ext cx="248412" cy="461771"/>
          </a:xfrm>
          <a:custGeom>
            <a:avLst/>
            <a:gdLst/>
            <a:ahLst/>
            <a:cxnLst/>
            <a:rect l="0" t="0" r="0" b="0"/>
            <a:pathLst>
              <a:path w="248412" h="461771">
                <a:moveTo>
                  <a:pt x="0" y="337565"/>
                </a:moveTo>
                <a:lnTo>
                  <a:pt x="62104" y="337565"/>
                </a:lnTo>
                <a:lnTo>
                  <a:pt x="62104" y="0"/>
                </a:lnTo>
                <a:lnTo>
                  <a:pt x="186310" y="0"/>
                </a:lnTo>
                <a:lnTo>
                  <a:pt x="186310" y="337565"/>
                </a:lnTo>
                <a:lnTo>
                  <a:pt x="248412" y="337565"/>
                </a:lnTo>
                <a:lnTo>
                  <a:pt x="124207" y="461771"/>
                </a:lnTo>
                <a:close/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6" name="Picture 4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7735" y="265811"/>
            <a:ext cx="1426718" cy="196850"/>
          </a:xfrm>
          <a:prstGeom prst="rect">
            <a:avLst/>
          </a:prstGeom>
          <a:noFill/>
        </p:spPr>
      </p:pic>
      <p:sp>
        <p:nvSpPr>
          <p:cNvPr id="458" name="Rectangle 458"/>
          <p:cNvSpPr/>
          <p:nvPr/>
        </p:nvSpPr>
        <p:spPr>
          <a:xfrm>
            <a:off x="6837553" y="6573470"/>
            <a:ext cx="3434943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h</a:t>
            </a:r>
            <a:r>
              <a:rPr lang="en-US" sz="1800" b="0" i="0" spc="-26" baseline="0" dirty="0">
                <a:solidFill>
                  <a:srgbClr val="0563C1"/>
                </a:solidFill>
                <a:latin typeface="Calibri"/>
                <a:hlinkClick r:id="rId4"/>
              </a:rPr>
              <a:t>t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t</a:t>
            </a:r>
            <a:r>
              <a:rPr lang="en-US" sz="1800" b="0" i="0" spc="-12" baseline="0" dirty="0">
                <a:solidFill>
                  <a:srgbClr val="0563C1"/>
                </a:solidFill>
                <a:latin typeface="Calibri"/>
                <a:hlinkClick r:id="rId4"/>
              </a:rPr>
              <a:t>p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s:/</a:t>
            </a:r>
            <a:r>
              <a:rPr lang="en-US" sz="1800" b="0" i="0" spc="-32" baseline="0" dirty="0">
                <a:solidFill>
                  <a:srgbClr val="0563C1"/>
                </a:solidFill>
                <a:latin typeface="Calibri"/>
                <a:hlinkClick r:id="rId4"/>
              </a:rPr>
              <a:t>/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slidepl</a:t>
            </a:r>
            <a:r>
              <a:rPr lang="en-US" sz="1800" b="0" i="0" spc="-37" baseline="0" dirty="0">
                <a:solidFill>
                  <a:srgbClr val="0563C1"/>
                </a:solidFill>
                <a:latin typeface="Calibri"/>
                <a:hlinkClick r:id="rId4"/>
              </a:rPr>
              <a:t>a</a:t>
            </a:r>
            <a:r>
              <a:rPr lang="en-US" sz="1800" b="0" i="0" spc="-23" baseline="0" dirty="0">
                <a:solidFill>
                  <a:srgbClr val="0563C1"/>
                </a:solidFill>
                <a:latin typeface="Calibri"/>
                <a:hlinkClick r:id="rId4"/>
              </a:rPr>
              <a:t>y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e</a:t>
            </a:r>
            <a:r>
              <a:rPr lang="en-US" sz="1800" b="0" i="0" spc="-179" baseline="0" dirty="0">
                <a:solidFill>
                  <a:srgbClr val="0563C1"/>
                </a:solidFill>
                <a:latin typeface="Calibri"/>
                <a:hlinkClick r:id="rId4"/>
              </a:rPr>
              <a:t>r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.gr</a:t>
            </a:r>
            <a:r>
              <a:rPr lang="en-US" sz="1800" b="0" i="0" spc="-34" baseline="0" dirty="0">
                <a:solidFill>
                  <a:srgbClr val="0563C1"/>
                </a:solidFill>
                <a:latin typeface="Calibri"/>
                <a:hlinkClick r:id="rId4"/>
              </a:rPr>
              <a:t>/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4"/>
              </a:rPr>
              <a:t>slide/7988163/</a:t>
            </a:r>
          </a:p>
        </p:txBody>
      </p:sp>
      <p:sp>
        <p:nvSpPr>
          <p:cNvPr id="459" name="Rectangle 459"/>
          <p:cNvSpPr/>
          <p:nvPr/>
        </p:nvSpPr>
        <p:spPr>
          <a:xfrm>
            <a:off x="9505442" y="164338"/>
            <a:ext cx="1568195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FF0000"/>
                </a:solidFill>
                <a:latin typeface="Calibri-Bold"/>
              </a:rPr>
              <a:t>O</a:t>
            </a:r>
            <a:r>
              <a:rPr lang="en-US" sz="2400" b="1" i="0" spc="-21" baseline="0" dirty="0">
                <a:solidFill>
                  <a:srgbClr val="FF0000"/>
                </a:solidFill>
                <a:latin typeface="Calibri-Bold"/>
              </a:rPr>
              <a:t>v</a:t>
            </a:r>
            <a:r>
              <a:rPr lang="en-US" sz="2400" b="1" i="0" spc="0" baseline="0" dirty="0">
                <a:solidFill>
                  <a:srgbClr val="FF0000"/>
                </a:solidFill>
                <a:latin typeface="Calibri-Bold"/>
              </a:rPr>
              <a:t>erloo</a:t>
            </a:r>
            <a:r>
              <a:rPr lang="en-US" sz="2400" b="1" i="0" spc="-60" baseline="0" dirty="0">
                <a:solidFill>
                  <a:srgbClr val="FF0000"/>
                </a:solidFill>
                <a:latin typeface="Calibri-Bold"/>
              </a:rPr>
              <a:t>k</a:t>
            </a:r>
            <a:r>
              <a:rPr lang="en-US" sz="2400" b="1" i="0" spc="0" baseline="0" dirty="0">
                <a:solidFill>
                  <a:srgbClr val="FF0000"/>
                </a:solidFill>
                <a:latin typeface="Calibri-Bold"/>
              </a:rPr>
              <a:t>ed!</a:t>
            </a:r>
          </a:p>
        </p:txBody>
      </p:sp>
      <p:sp>
        <p:nvSpPr>
          <p:cNvPr id="460" name="Rectangle 460"/>
          <p:cNvSpPr/>
          <p:nvPr/>
        </p:nvSpPr>
        <p:spPr>
          <a:xfrm>
            <a:off x="9238742" y="1091185"/>
            <a:ext cx="2071116" cy="731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-203" baseline="0" dirty="0">
                <a:latin typeface="Calibri-Bold"/>
              </a:rPr>
              <a:t>T</a:t>
            </a:r>
            <a:r>
              <a:rPr lang="en-US" sz="2400" b="1" i="0" spc="0" baseline="0" dirty="0">
                <a:latin typeface="Calibri-Bold"/>
              </a:rPr>
              <a:t>oo</a:t>
            </a:r>
            <a:r>
              <a:rPr lang="en-US" sz="2400" b="1" i="0" spc="-26" baseline="0" dirty="0">
                <a:latin typeface="Calibri-Bold"/>
              </a:rPr>
              <a:t> </a:t>
            </a:r>
            <a:r>
              <a:rPr lang="en-US" sz="2400" b="1" i="0" spc="-23" baseline="0" dirty="0">
                <a:latin typeface="Calibri-Bold"/>
              </a:rPr>
              <a:t>w</a:t>
            </a:r>
            <a:r>
              <a:rPr lang="en-US" sz="2400" b="1" i="0" spc="0" baseline="0" dirty="0">
                <a:latin typeface="Calibri-Bold"/>
              </a:rPr>
              <a:t>eak within</a:t>
            </a:r>
          </a:p>
          <a:p>
            <a:pPr marL="137159">
              <a:lnSpc>
                <a:spcPts val="2879"/>
              </a:lnSpc>
            </a:pPr>
            <a:r>
              <a:rPr lang="en-US" sz="2400" b="1" i="0" spc="0" baseline="0" dirty="0">
                <a:latin typeface="Calibri-Bold"/>
              </a:rPr>
              <a:t>known</a:t>
            </a:r>
            <a:r>
              <a:rPr lang="en-US" sz="2400" b="1" i="0" spc="-16" baseline="0" dirty="0">
                <a:latin typeface="Calibri-Bold"/>
              </a:rPr>
              <a:t> </a:t>
            </a:r>
            <a:r>
              <a:rPr lang="en-US" sz="2400" b="1" i="0" spc="0" baseline="0" dirty="0">
                <a:latin typeface="Calibri-Bold"/>
              </a:rPr>
              <a:t> p</a:t>
            </a:r>
            <a:r>
              <a:rPr lang="en-US" sz="2400" b="1" i="0" spc="-52" baseline="0" dirty="0">
                <a:latin typeface="Calibri-Bold"/>
              </a:rPr>
              <a:t>h</a:t>
            </a:r>
            <a:r>
              <a:rPr lang="en-US" sz="2400" b="1" i="0" spc="0" baseline="0" dirty="0">
                <a:latin typeface="Calibri-Bold"/>
              </a:rPr>
              <a:t>ysics</a:t>
            </a:r>
          </a:p>
        </p:txBody>
      </p:sp>
      <p:sp>
        <p:nvSpPr>
          <p:cNvPr id="461" name="Rectangle 461"/>
          <p:cNvSpPr/>
          <p:nvPr/>
        </p:nvSpPr>
        <p:spPr>
          <a:xfrm>
            <a:off x="8883142" y="2458467"/>
            <a:ext cx="2796844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the</a:t>
            </a:r>
            <a:r>
              <a:rPr lang="en-US" sz="2400" b="1" i="0" spc="-19" baseline="0" dirty="0">
                <a:solidFill>
                  <a:srgbClr val="C00000"/>
                </a:solidFill>
                <a:latin typeface="Calibri-Bold"/>
              </a:rPr>
              <a:t>r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e</a:t>
            </a:r>
            <a:r>
              <a:rPr lang="en-US" sz="2400" b="1" i="0" spc="-38" baseline="0" dirty="0">
                <a:solidFill>
                  <a:srgbClr val="C00000"/>
                </a:solidFill>
                <a:latin typeface="Calibri-Bold"/>
              </a:rPr>
              <a:t>f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o</a:t>
            </a:r>
            <a:r>
              <a:rPr lang="en-US" sz="2400" b="1" i="0" spc="-19" baseline="0" dirty="0">
                <a:solidFill>
                  <a:srgbClr val="C00000"/>
                </a:solidFill>
                <a:latin typeface="Calibri-Bold"/>
              </a:rPr>
              <a:t>r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e abandoned!</a:t>
            </a:r>
          </a:p>
        </p:txBody>
      </p:sp>
      <p:sp>
        <p:nvSpPr>
          <p:cNvPr id="462" name="Rectangle 462"/>
          <p:cNvSpPr/>
          <p:nvPr/>
        </p:nvSpPr>
        <p:spPr>
          <a:xfrm>
            <a:off x="11885676" y="6476482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37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95CE9-562C-5861-4EBE-E46D15FDD8FC}"/>
              </a:ext>
            </a:extLst>
          </p:cNvPr>
          <p:cNvSpPr txBox="1"/>
          <p:nvPr/>
        </p:nvSpPr>
        <p:spPr>
          <a:xfrm>
            <a:off x="9075906" y="3570051"/>
            <a:ext cx="2860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variations of sunspot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Periodicity depend on influences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Venus, Earth, Jupiter &amp; Saturn</a:t>
            </a:r>
          </a:p>
        </p:txBody>
      </p:sp>
    </p:spTree>
    <p:extLst>
      <p:ext uri="{BB962C8B-B14F-4D97-AF65-F5344CB8AC3E}">
        <p14:creationId xmlns:p14="http://schemas.microsoft.com/office/powerpoint/2010/main" val="380309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5F0B2-6556-7D5F-3C45-D1D2DE36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975351"/>
            <a:ext cx="6524625" cy="4492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F24FE-0AF4-FE84-9B27-F7AA2CC04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-4763"/>
            <a:ext cx="10429134" cy="2586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90857-4C75-7F3C-7D0E-0E5051342FC1}"/>
              </a:ext>
            </a:extLst>
          </p:cNvPr>
          <p:cNvSpPr txBox="1"/>
          <p:nvPr/>
        </p:nvSpPr>
        <p:spPr>
          <a:xfrm>
            <a:off x="55419" y="6544023"/>
            <a:ext cx="4498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https://www.nature.com/articles/nphys4109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7D5F3-FE0D-6601-58BB-EDEDA855E872}"/>
              </a:ext>
            </a:extLst>
          </p:cNvPr>
          <p:cNvSpPr txBox="1"/>
          <p:nvPr/>
        </p:nvSpPr>
        <p:spPr>
          <a:xfrm>
            <a:off x="7241309" y="27740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2017</a:t>
            </a:r>
          </a:p>
        </p:txBody>
      </p:sp>
      <p:sp>
        <p:nvSpPr>
          <p:cNvPr id="2" name="Rectangle 205">
            <a:extLst>
              <a:ext uri="{FF2B5EF4-FFF2-40B4-BE49-F238E27FC236}">
                <a16:creationId xmlns:a16="http://schemas.microsoft.com/office/drawing/2014/main" id="{0E415223-2DE4-0518-5DFA-CF4046CEE365}"/>
              </a:ext>
            </a:extLst>
          </p:cNvPr>
          <p:cNvSpPr/>
          <p:nvPr/>
        </p:nvSpPr>
        <p:spPr>
          <a:xfrm>
            <a:off x="11941094" y="6467474"/>
            <a:ext cx="104196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DBCF7-419A-4772-CD57-2F7807F6D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7B0AC-9634-7FCA-F8EB-A06FC8849205}"/>
              </a:ext>
            </a:extLst>
          </p:cNvPr>
          <p:cNvSpPr txBox="1"/>
          <p:nvPr/>
        </p:nvSpPr>
        <p:spPr>
          <a:xfrm>
            <a:off x="8258175" y="3140364"/>
            <a:ext cx="16356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66  </a:t>
            </a:r>
            <a:r>
              <a:rPr lang="en-US" sz="2400" b="1" dirty="0" err="1">
                <a:solidFill>
                  <a:srgbClr val="3333FF"/>
                </a:solidFill>
              </a:rPr>
              <a:t>CASTers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9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Freeform 666"/>
          <p:cNvSpPr/>
          <p:nvPr/>
        </p:nvSpPr>
        <p:spPr>
          <a:xfrm>
            <a:off x="4660138" y="184404"/>
            <a:ext cx="1045464" cy="505968"/>
          </a:xfrm>
          <a:custGeom>
            <a:avLst/>
            <a:gdLst/>
            <a:ahLst/>
            <a:cxnLst/>
            <a:rect l="0" t="0" r="0" b="0"/>
            <a:pathLst>
              <a:path w="1045464" h="505968">
                <a:moveTo>
                  <a:pt x="0" y="505968"/>
                </a:moveTo>
                <a:lnTo>
                  <a:pt x="1045464" y="505968"/>
                </a:lnTo>
                <a:lnTo>
                  <a:pt x="1045464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5705602" y="184404"/>
            <a:ext cx="118872" cy="505968"/>
          </a:xfrm>
          <a:custGeom>
            <a:avLst/>
            <a:gdLst/>
            <a:ahLst/>
            <a:cxnLst/>
            <a:rect l="0" t="0" r="0" b="0"/>
            <a:pathLst>
              <a:path w="118872" h="505968">
                <a:moveTo>
                  <a:pt x="0" y="505968"/>
                </a:moveTo>
                <a:lnTo>
                  <a:pt x="118872" y="505968"/>
                </a:lnTo>
                <a:lnTo>
                  <a:pt x="11887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5824473" y="184404"/>
            <a:ext cx="1339596" cy="505968"/>
          </a:xfrm>
          <a:custGeom>
            <a:avLst/>
            <a:gdLst/>
            <a:ahLst/>
            <a:cxnLst/>
            <a:rect l="0" t="0" r="0" b="0"/>
            <a:pathLst>
              <a:path w="1339596" h="505968">
                <a:moveTo>
                  <a:pt x="0" y="505968"/>
                </a:moveTo>
                <a:lnTo>
                  <a:pt x="1339596" y="505968"/>
                </a:lnTo>
                <a:lnTo>
                  <a:pt x="1339596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>
            <a:off x="7164069" y="184404"/>
            <a:ext cx="979932" cy="505968"/>
          </a:xfrm>
          <a:custGeom>
            <a:avLst/>
            <a:gdLst/>
            <a:ahLst/>
            <a:cxnLst/>
            <a:rect l="0" t="0" r="0" b="0"/>
            <a:pathLst>
              <a:path w="979932" h="505968">
                <a:moveTo>
                  <a:pt x="0" y="505968"/>
                </a:moveTo>
                <a:lnTo>
                  <a:pt x="979932" y="505968"/>
                </a:lnTo>
                <a:lnTo>
                  <a:pt x="97993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9765792" y="1112521"/>
            <a:ext cx="2214372" cy="1569720"/>
          </a:xfrm>
          <a:custGeom>
            <a:avLst/>
            <a:gdLst/>
            <a:ahLst/>
            <a:cxnLst/>
            <a:rect l="0" t="0" r="0" b="0"/>
            <a:pathLst>
              <a:path w="2214372" h="1569720">
                <a:moveTo>
                  <a:pt x="0" y="1569720"/>
                </a:moveTo>
                <a:lnTo>
                  <a:pt x="2214372" y="1569720"/>
                </a:lnTo>
                <a:lnTo>
                  <a:pt x="2214372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10741152" y="2682241"/>
            <a:ext cx="263652" cy="746759"/>
          </a:xfrm>
          <a:custGeom>
            <a:avLst/>
            <a:gdLst/>
            <a:ahLst/>
            <a:cxnLst/>
            <a:rect l="0" t="0" r="0" b="0"/>
            <a:pathLst>
              <a:path w="263652" h="746759">
                <a:moveTo>
                  <a:pt x="263652" y="614933"/>
                </a:moveTo>
                <a:lnTo>
                  <a:pt x="197739" y="614933"/>
                </a:lnTo>
                <a:lnTo>
                  <a:pt x="197739" y="0"/>
                </a:lnTo>
                <a:lnTo>
                  <a:pt x="65913" y="0"/>
                </a:lnTo>
                <a:lnTo>
                  <a:pt x="65913" y="614933"/>
                </a:lnTo>
                <a:lnTo>
                  <a:pt x="0" y="614933"/>
                </a:lnTo>
                <a:lnTo>
                  <a:pt x="131826" y="74675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10741152" y="2682241"/>
            <a:ext cx="263652" cy="746759"/>
          </a:xfrm>
          <a:custGeom>
            <a:avLst/>
            <a:gdLst/>
            <a:ahLst/>
            <a:cxnLst/>
            <a:rect l="0" t="0" r="0" b="0"/>
            <a:pathLst>
              <a:path w="263652" h="746759">
                <a:moveTo>
                  <a:pt x="263652" y="614933"/>
                </a:moveTo>
                <a:lnTo>
                  <a:pt x="197739" y="614933"/>
                </a:lnTo>
                <a:lnTo>
                  <a:pt x="197739" y="0"/>
                </a:lnTo>
                <a:lnTo>
                  <a:pt x="65913" y="0"/>
                </a:lnTo>
                <a:lnTo>
                  <a:pt x="65913" y="614933"/>
                </a:lnTo>
                <a:lnTo>
                  <a:pt x="0" y="614933"/>
                </a:lnTo>
                <a:lnTo>
                  <a:pt x="131826" y="746759"/>
                </a:lnTo>
                <a:close/>
              </a:path>
            </a:pathLst>
          </a:custGeom>
          <a:noFill/>
          <a:ln w="12700" cap="flat" cmpd="sng">
            <a:solidFill>
              <a:srgbClr val="41719C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2953511" y="5509261"/>
            <a:ext cx="5160265" cy="629412"/>
          </a:xfrm>
          <a:custGeom>
            <a:avLst/>
            <a:gdLst/>
            <a:ahLst/>
            <a:cxnLst/>
            <a:rect l="0" t="0" r="0" b="0"/>
            <a:pathLst>
              <a:path w="5160265" h="629412">
                <a:moveTo>
                  <a:pt x="0" y="314706"/>
                </a:moveTo>
                <a:lnTo>
                  <a:pt x="314706" y="0"/>
                </a:lnTo>
                <a:lnTo>
                  <a:pt x="314706" y="157353"/>
                </a:lnTo>
                <a:lnTo>
                  <a:pt x="4845558" y="157353"/>
                </a:lnTo>
                <a:lnTo>
                  <a:pt x="4845558" y="0"/>
                </a:lnTo>
                <a:lnTo>
                  <a:pt x="5160265" y="314706"/>
                </a:lnTo>
                <a:lnTo>
                  <a:pt x="4845558" y="629412"/>
                </a:lnTo>
                <a:lnTo>
                  <a:pt x="4845558" y="472059"/>
                </a:lnTo>
                <a:lnTo>
                  <a:pt x="314706" y="472059"/>
                </a:lnTo>
                <a:lnTo>
                  <a:pt x="314706" y="6294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76" name="Freeform 676"/>
          <p:cNvSpPr/>
          <p:nvPr/>
        </p:nvSpPr>
        <p:spPr>
          <a:xfrm>
            <a:off x="2953511" y="5509261"/>
            <a:ext cx="5160265" cy="629412"/>
          </a:xfrm>
          <a:custGeom>
            <a:avLst/>
            <a:gdLst/>
            <a:ahLst/>
            <a:cxnLst/>
            <a:rect l="0" t="0" r="0" b="0"/>
            <a:pathLst>
              <a:path w="5160265" h="629412">
                <a:moveTo>
                  <a:pt x="0" y="314706"/>
                </a:moveTo>
                <a:lnTo>
                  <a:pt x="314706" y="0"/>
                </a:lnTo>
                <a:lnTo>
                  <a:pt x="314706" y="157353"/>
                </a:lnTo>
                <a:lnTo>
                  <a:pt x="4845558" y="157353"/>
                </a:lnTo>
                <a:lnTo>
                  <a:pt x="4845558" y="0"/>
                </a:lnTo>
                <a:lnTo>
                  <a:pt x="5160265" y="314706"/>
                </a:lnTo>
                <a:lnTo>
                  <a:pt x="4845558" y="629412"/>
                </a:lnTo>
                <a:lnTo>
                  <a:pt x="4845558" y="472059"/>
                </a:lnTo>
                <a:lnTo>
                  <a:pt x="314706" y="472059"/>
                </a:lnTo>
                <a:lnTo>
                  <a:pt x="314706" y="629412"/>
                </a:lnTo>
                <a:close/>
              </a:path>
            </a:pathLst>
          </a:custGeom>
          <a:noFill/>
          <a:ln w="12700" cap="flat" cmpd="sng">
            <a:solidFill>
              <a:srgbClr val="41719C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8973311" y="2545080"/>
            <a:ext cx="237744" cy="923544"/>
          </a:xfrm>
          <a:custGeom>
            <a:avLst/>
            <a:gdLst/>
            <a:ahLst/>
            <a:cxnLst/>
            <a:rect l="0" t="0" r="0" b="0"/>
            <a:pathLst>
              <a:path w="237744" h="923544">
                <a:moveTo>
                  <a:pt x="0" y="923544"/>
                </a:moveTo>
                <a:lnTo>
                  <a:pt x="237744" y="923544"/>
                </a:lnTo>
                <a:lnTo>
                  <a:pt x="23774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2647188" y="5943600"/>
            <a:ext cx="5527547" cy="370332"/>
          </a:xfrm>
          <a:custGeom>
            <a:avLst/>
            <a:gdLst/>
            <a:ahLst/>
            <a:cxnLst/>
            <a:rect l="0" t="0" r="0" b="0"/>
            <a:pathLst>
              <a:path w="5527547" h="370332">
                <a:moveTo>
                  <a:pt x="0" y="370332"/>
                </a:moveTo>
                <a:lnTo>
                  <a:pt x="5527547" y="370332"/>
                </a:lnTo>
                <a:lnTo>
                  <a:pt x="5527547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1" name="Picture 68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9704" y="591821"/>
            <a:ext cx="320666" cy="532637"/>
          </a:xfrm>
          <a:prstGeom prst="rect">
            <a:avLst/>
          </a:prstGeom>
          <a:noFill/>
        </p:spPr>
      </p:pic>
      <p:pic>
        <p:nvPicPr>
          <p:cNvPr id="684" name="Picture 68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6700" y="3949700"/>
            <a:ext cx="584200" cy="736600"/>
          </a:xfrm>
          <a:prstGeom prst="rect">
            <a:avLst/>
          </a:prstGeom>
          <a:noFill/>
        </p:spPr>
      </p:pic>
      <p:sp>
        <p:nvSpPr>
          <p:cNvPr id="685" name="Freeform 685"/>
          <p:cNvSpPr/>
          <p:nvPr/>
        </p:nvSpPr>
        <p:spPr>
          <a:xfrm>
            <a:off x="10178795" y="3429000"/>
            <a:ext cx="1388364" cy="615696"/>
          </a:xfrm>
          <a:custGeom>
            <a:avLst/>
            <a:gdLst/>
            <a:ahLst/>
            <a:cxnLst/>
            <a:rect l="0" t="0" r="0" b="0"/>
            <a:pathLst>
              <a:path w="1388364" h="615696">
                <a:moveTo>
                  <a:pt x="0" y="615696"/>
                </a:moveTo>
                <a:lnTo>
                  <a:pt x="1388364" y="615696"/>
                </a:lnTo>
                <a:lnTo>
                  <a:pt x="1388364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Rectangle 688"/>
          <p:cNvSpPr/>
          <p:nvPr/>
        </p:nvSpPr>
        <p:spPr>
          <a:xfrm rot="-5400000">
            <a:off x="-798627" y="2855038"/>
            <a:ext cx="4241645" cy="548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314" baseline="0" dirty="0">
                <a:solidFill>
                  <a:srgbClr val="C00000"/>
                </a:solidFill>
                <a:latin typeface="Calibri-Bold"/>
              </a:rPr>
              <a:t>Σ</a:t>
            </a:r>
            <a:r>
              <a:rPr lang="en-US" sz="3204" b="1" i="0" spc="0" baseline="0" dirty="0">
                <a:latin typeface="Calibri-Bold"/>
              </a:rPr>
              <a:t>N</a:t>
            </a:r>
            <a:r>
              <a:rPr lang="en-US" sz="3204" b="1" i="0" spc="-272" baseline="0" dirty="0">
                <a:latin typeface="Calibri-Bold"/>
              </a:rPr>
              <a:t>r</a:t>
            </a:r>
            <a:r>
              <a:rPr lang="en-US" sz="3204" b="1" i="0" spc="0" baseline="0" dirty="0">
                <a:latin typeface="Calibri-Bold"/>
              </a:rPr>
              <a:t>.</a:t>
            </a:r>
            <a:r>
              <a:rPr lang="en-US" sz="3204" b="1" i="0" spc="-19" baseline="0" dirty="0">
                <a:latin typeface="Calibri-Bold"/>
              </a:rPr>
              <a:t> </a:t>
            </a:r>
            <a:r>
              <a:rPr lang="en-US" sz="3204" b="1" i="0" spc="0" baseline="0" dirty="0">
                <a:latin typeface="Calibri-Bold"/>
              </a:rPr>
              <a:t>of Sunspots/15</a:t>
            </a:r>
            <a:r>
              <a:rPr lang="en-US" sz="3204" b="1" i="0" spc="-35" baseline="0" dirty="0">
                <a:latin typeface="Calibri-Bold"/>
              </a:rPr>
              <a:t> </a:t>
            </a:r>
            <a:r>
              <a:rPr lang="en-US" sz="3204" b="1" i="0" spc="0" baseline="0" dirty="0">
                <a:latin typeface="Calibri-Bold"/>
              </a:rPr>
              <a:t>d</a:t>
            </a:r>
            <a:r>
              <a:rPr lang="en-US" sz="3204" b="1" i="0" spc="-64" baseline="0" dirty="0">
                <a:latin typeface="Calibri-Bold"/>
              </a:rPr>
              <a:t>a</a:t>
            </a:r>
            <a:r>
              <a:rPr lang="en-US" sz="3204" b="1" i="0" spc="-32" baseline="0" dirty="0">
                <a:latin typeface="Calibri-Bold"/>
              </a:rPr>
              <a:t>y</a:t>
            </a:r>
            <a:r>
              <a:rPr lang="en-US" sz="3204" b="1" i="0" spc="0" baseline="0" dirty="0">
                <a:latin typeface="Calibri-Bold"/>
              </a:rPr>
              <a:t>s</a:t>
            </a:r>
          </a:p>
        </p:txBody>
      </p:sp>
      <p:sp>
        <p:nvSpPr>
          <p:cNvPr id="690" name="Rectangle 690"/>
          <p:cNvSpPr/>
          <p:nvPr/>
        </p:nvSpPr>
        <p:spPr>
          <a:xfrm>
            <a:off x="234829" y="74764"/>
            <a:ext cx="9627251" cy="554319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="1" i="0" spc="0" baseline="0" dirty="0">
                <a:solidFill>
                  <a:srgbClr val="FF0000"/>
                </a:solidFill>
                <a:latin typeface="Times New Roman"/>
              </a:rPr>
              <a:t>Sunspot</a:t>
            </a:r>
            <a:r>
              <a:rPr lang="en-US" sz="3602" b="1" i="0" spc="680" baseline="0" dirty="0">
                <a:solidFill>
                  <a:srgbClr val="FF0000"/>
                </a:solidFill>
                <a:latin typeface="Times New Roman"/>
              </a:rPr>
              <a:t>s</a:t>
            </a:r>
            <a:r>
              <a:rPr lang="en-US" sz="2798" b="1" i="0" spc="0" baseline="0" dirty="0">
                <a:solidFill>
                  <a:srgbClr val="FF0000"/>
                </a:solidFill>
                <a:latin typeface="Times New Roman"/>
              </a:rPr>
              <a:t>1900-2016</a:t>
            </a:r>
            <a:r>
              <a:rPr lang="en-US" sz="2798" b="1" i="0" spc="0" baseline="0" dirty="0">
                <a:latin typeface="Times New Roman"/>
              </a:rPr>
              <a:t>&gt;&gt;</a:t>
            </a:r>
            <a:r>
              <a:rPr lang="en-US" sz="2798" b="1" i="0" spc="0" baseline="0" dirty="0">
                <a:solidFill>
                  <a:srgbClr val="0000CC"/>
                </a:solidFill>
                <a:latin typeface="Times New Roman"/>
              </a:rPr>
              <a:t>MA</a:t>
            </a:r>
            <a:r>
              <a:rPr lang="en-US" sz="2798" b="1" i="0" spc="-11" baseline="0" dirty="0">
                <a:solidFill>
                  <a:srgbClr val="0000CC"/>
                </a:solidFill>
                <a:latin typeface="Times New Roman"/>
              </a:rPr>
              <a:t>R</a:t>
            </a:r>
            <a:r>
              <a:rPr lang="en-US" sz="2798" b="1" i="0" spc="0" baseline="0" dirty="0">
                <a:solidFill>
                  <a:srgbClr val="0000CC"/>
                </a:solidFill>
                <a:latin typeface="Times New Roman"/>
              </a:rPr>
              <a:t>S-E</a:t>
            </a:r>
            <a:r>
              <a:rPr lang="en-US" sz="2798" b="1" i="0" spc="-11" baseline="0" dirty="0">
                <a:solidFill>
                  <a:srgbClr val="0000CC"/>
                </a:solidFill>
                <a:latin typeface="Times New Roman"/>
              </a:rPr>
              <a:t>A</a:t>
            </a:r>
            <a:r>
              <a:rPr lang="en-US" sz="2798" b="1" i="0" spc="-100" baseline="0" dirty="0">
                <a:solidFill>
                  <a:srgbClr val="0000CC"/>
                </a:solidFill>
                <a:latin typeface="Times New Roman"/>
              </a:rPr>
              <a:t>R</a:t>
            </a:r>
            <a:r>
              <a:rPr lang="en-US" sz="2798" b="1" i="0" spc="0" baseline="0" dirty="0">
                <a:solidFill>
                  <a:srgbClr val="0000CC"/>
                </a:solidFill>
                <a:latin typeface="Times New Roman"/>
              </a:rPr>
              <a:t>T</a:t>
            </a:r>
            <a:r>
              <a:rPr lang="en-US" sz="2798" b="1" i="0" spc="-11" baseline="0" dirty="0">
                <a:solidFill>
                  <a:srgbClr val="0000CC"/>
                </a:solidFill>
                <a:latin typeface="Times New Roman"/>
              </a:rPr>
              <a:t>H</a:t>
            </a:r>
            <a:r>
              <a:rPr lang="en-US" sz="2798" b="1" i="0" spc="0" baseline="0" dirty="0">
                <a:solidFill>
                  <a:srgbClr val="0000CC"/>
                </a:solidFill>
                <a:latin typeface="Times New Roman"/>
              </a:rPr>
              <a:t> synod </a:t>
            </a:r>
            <a:r>
              <a:rPr lang="en-US" sz="2798" b="0" i="0" spc="0" baseline="0" dirty="0">
                <a:latin typeface="Times New Roman"/>
              </a:rPr>
              <a:t>= </a:t>
            </a:r>
            <a:r>
              <a:rPr lang="en-US" sz="2798" b="1" i="0" spc="0" baseline="0" dirty="0">
                <a:latin typeface="Times New Roman"/>
              </a:rPr>
              <a:t>54</a:t>
            </a:r>
            <a:r>
              <a:rPr lang="en-US" sz="2798" b="1" i="0" spc="0" baseline="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sz="2798" b="1" i="0" spc="0" baseline="0" dirty="0">
                <a:latin typeface="Times New Roman"/>
              </a:rPr>
              <a:t>780</a:t>
            </a:r>
            <a:r>
              <a:rPr lang="en-US" sz="2798" b="0" i="0" spc="0" baseline="0" dirty="0">
                <a:latin typeface="Times New Roman"/>
              </a:rPr>
              <a:t> days</a:t>
            </a:r>
          </a:p>
        </p:txBody>
      </p:sp>
      <p:sp>
        <p:nvSpPr>
          <p:cNvPr id="692" name="Rectangle 692"/>
          <p:cNvSpPr/>
          <p:nvPr/>
        </p:nvSpPr>
        <p:spPr>
          <a:xfrm>
            <a:off x="9964166" y="1099042"/>
            <a:ext cx="1821320" cy="10282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1" spc="0" baseline="0" dirty="0">
                <a:solidFill>
                  <a:srgbClr val="C00000"/>
                </a:solidFill>
                <a:latin typeface="Times New Roman"/>
              </a:rPr>
              <a:t>Combined </a:t>
            </a:r>
          </a:p>
          <a:p>
            <a:pPr marL="68579">
              <a:lnSpc>
                <a:spcPts val="3840"/>
              </a:lnSpc>
            </a:pPr>
            <a:r>
              <a:rPr lang="en-US" sz="3206" b="1" i="1" spc="0" baseline="0" dirty="0">
                <a:solidFill>
                  <a:srgbClr val="C00000"/>
                </a:solidFill>
                <a:latin typeface="Times New Roman"/>
              </a:rPr>
              <a:t>planetary </a:t>
            </a:r>
          </a:p>
        </p:txBody>
      </p:sp>
      <p:sp>
        <p:nvSpPr>
          <p:cNvPr id="693" name="Rectangle 693"/>
          <p:cNvSpPr/>
          <p:nvPr/>
        </p:nvSpPr>
        <p:spPr>
          <a:xfrm>
            <a:off x="9866630" y="2074783"/>
            <a:ext cx="2011753" cy="540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1" spc="0" baseline="0" dirty="0">
                <a:solidFill>
                  <a:srgbClr val="C00000"/>
                </a:solidFill>
                <a:latin typeface="Times New Roman"/>
              </a:rPr>
              <a:t>relationsh</a:t>
            </a:r>
            <a:r>
              <a:rPr lang="en-US" sz="3204" b="1" i="1" spc="-12" baseline="0" dirty="0">
                <a:solidFill>
                  <a:srgbClr val="C00000"/>
                </a:solidFill>
                <a:latin typeface="Times New Roman"/>
              </a:rPr>
              <a:t>i</a:t>
            </a:r>
            <a:r>
              <a:rPr lang="en-US" sz="3204" b="1" i="1" spc="0" baseline="0" dirty="0">
                <a:solidFill>
                  <a:srgbClr val="C00000"/>
                </a:solidFill>
                <a:latin typeface="Times New Roman"/>
              </a:rPr>
              <a:t>p</a:t>
            </a:r>
          </a:p>
        </p:txBody>
      </p:sp>
      <p:sp>
        <p:nvSpPr>
          <p:cNvPr id="695" name="Rectangle 695"/>
          <p:cNvSpPr/>
          <p:nvPr/>
        </p:nvSpPr>
        <p:spPr>
          <a:xfrm>
            <a:off x="10081259" y="192990"/>
            <a:ext cx="2052550" cy="43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0" baseline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795" b="1" i="0" spc="-13" baseline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95" b="1" i="0" spc="-36" baseline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95" b="1" i="0" spc="0" baseline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tructu</a:t>
            </a:r>
            <a:r>
              <a:rPr lang="en-US" sz="2795" b="1" i="0" spc="-33" baseline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95" b="1" i="0" spc="0" baseline="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95" b="1" i="0" spc="0" baseline="0" dirty="0">
                <a:solidFill>
                  <a:srgbClr val="C00000"/>
                </a:solidFill>
                <a:latin typeface="Calibri-Bold"/>
              </a:rPr>
              <a:t>!</a:t>
            </a:r>
          </a:p>
        </p:txBody>
      </p:sp>
      <p:sp>
        <p:nvSpPr>
          <p:cNvPr id="696" name="Rectangle 696"/>
          <p:cNvSpPr/>
          <p:nvPr/>
        </p:nvSpPr>
        <p:spPr>
          <a:xfrm>
            <a:off x="9407852" y="4647130"/>
            <a:ext cx="2693045" cy="1092607"/>
          </a:xfrm>
          <a:custGeom>
            <a:avLst/>
            <a:gdLst>
              <a:gd name="connsiteX0" fmla="*/ 0 w 2693045"/>
              <a:gd name="connsiteY0" fmla="*/ 0 h 1092607"/>
              <a:gd name="connsiteX1" fmla="*/ 592470 w 2693045"/>
              <a:gd name="connsiteY1" fmla="*/ 0 h 1092607"/>
              <a:gd name="connsiteX2" fmla="*/ 1158009 w 2693045"/>
              <a:gd name="connsiteY2" fmla="*/ 0 h 1092607"/>
              <a:gd name="connsiteX3" fmla="*/ 1723549 w 2693045"/>
              <a:gd name="connsiteY3" fmla="*/ 0 h 1092607"/>
              <a:gd name="connsiteX4" fmla="*/ 2181366 w 2693045"/>
              <a:gd name="connsiteY4" fmla="*/ 0 h 1092607"/>
              <a:gd name="connsiteX5" fmla="*/ 2693045 w 2693045"/>
              <a:gd name="connsiteY5" fmla="*/ 0 h 1092607"/>
              <a:gd name="connsiteX6" fmla="*/ 2693045 w 2693045"/>
              <a:gd name="connsiteY6" fmla="*/ 557230 h 1092607"/>
              <a:gd name="connsiteX7" fmla="*/ 2693045 w 2693045"/>
              <a:gd name="connsiteY7" fmla="*/ 1092607 h 1092607"/>
              <a:gd name="connsiteX8" fmla="*/ 2154436 w 2693045"/>
              <a:gd name="connsiteY8" fmla="*/ 1092607 h 1092607"/>
              <a:gd name="connsiteX9" fmla="*/ 1696618 w 2693045"/>
              <a:gd name="connsiteY9" fmla="*/ 1092607 h 1092607"/>
              <a:gd name="connsiteX10" fmla="*/ 1238801 w 2693045"/>
              <a:gd name="connsiteY10" fmla="*/ 1092607 h 1092607"/>
              <a:gd name="connsiteX11" fmla="*/ 673261 w 2693045"/>
              <a:gd name="connsiteY11" fmla="*/ 1092607 h 1092607"/>
              <a:gd name="connsiteX12" fmla="*/ 0 w 2693045"/>
              <a:gd name="connsiteY12" fmla="*/ 1092607 h 1092607"/>
              <a:gd name="connsiteX13" fmla="*/ 0 w 2693045"/>
              <a:gd name="connsiteY13" fmla="*/ 524451 h 1092607"/>
              <a:gd name="connsiteX14" fmla="*/ 0 w 2693045"/>
              <a:gd name="connsiteY14" fmla="*/ 0 h 10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3045" h="1092607" fill="none" extrusionOk="0">
                <a:moveTo>
                  <a:pt x="0" y="0"/>
                </a:moveTo>
                <a:cubicBezTo>
                  <a:pt x="144371" y="-46533"/>
                  <a:pt x="312850" y="52757"/>
                  <a:pt x="592470" y="0"/>
                </a:cubicBezTo>
                <a:cubicBezTo>
                  <a:pt x="872090" y="-52757"/>
                  <a:pt x="1014377" y="36911"/>
                  <a:pt x="1158009" y="0"/>
                </a:cubicBezTo>
                <a:cubicBezTo>
                  <a:pt x="1301641" y="-36911"/>
                  <a:pt x="1544607" y="54019"/>
                  <a:pt x="1723549" y="0"/>
                </a:cubicBezTo>
                <a:cubicBezTo>
                  <a:pt x="1902491" y="-54019"/>
                  <a:pt x="2019641" y="1137"/>
                  <a:pt x="2181366" y="0"/>
                </a:cubicBezTo>
                <a:cubicBezTo>
                  <a:pt x="2343091" y="-1137"/>
                  <a:pt x="2568827" y="22152"/>
                  <a:pt x="2693045" y="0"/>
                </a:cubicBezTo>
                <a:cubicBezTo>
                  <a:pt x="2734958" y="238924"/>
                  <a:pt x="2627030" y="314957"/>
                  <a:pt x="2693045" y="557230"/>
                </a:cubicBezTo>
                <a:cubicBezTo>
                  <a:pt x="2759060" y="799503"/>
                  <a:pt x="2656907" y="985436"/>
                  <a:pt x="2693045" y="1092607"/>
                </a:cubicBezTo>
                <a:cubicBezTo>
                  <a:pt x="2517131" y="1120381"/>
                  <a:pt x="2422811" y="1060103"/>
                  <a:pt x="2154436" y="1092607"/>
                </a:cubicBezTo>
                <a:cubicBezTo>
                  <a:pt x="1886061" y="1125111"/>
                  <a:pt x="1873281" y="1085916"/>
                  <a:pt x="1696618" y="1092607"/>
                </a:cubicBezTo>
                <a:cubicBezTo>
                  <a:pt x="1519955" y="1099298"/>
                  <a:pt x="1417667" y="1062461"/>
                  <a:pt x="1238801" y="1092607"/>
                </a:cubicBezTo>
                <a:cubicBezTo>
                  <a:pt x="1059935" y="1122753"/>
                  <a:pt x="915792" y="1027563"/>
                  <a:pt x="673261" y="1092607"/>
                </a:cubicBezTo>
                <a:cubicBezTo>
                  <a:pt x="430730" y="1157651"/>
                  <a:pt x="192769" y="1078218"/>
                  <a:pt x="0" y="1092607"/>
                </a:cubicBezTo>
                <a:cubicBezTo>
                  <a:pt x="-18443" y="973779"/>
                  <a:pt x="49005" y="710228"/>
                  <a:pt x="0" y="524451"/>
                </a:cubicBezTo>
                <a:cubicBezTo>
                  <a:pt x="-49005" y="338674"/>
                  <a:pt x="49697" y="116080"/>
                  <a:pt x="0" y="0"/>
                </a:cubicBezTo>
                <a:close/>
              </a:path>
              <a:path w="2693045" h="1092607" stroke="0" extrusionOk="0">
                <a:moveTo>
                  <a:pt x="0" y="0"/>
                </a:moveTo>
                <a:cubicBezTo>
                  <a:pt x="164779" y="-46860"/>
                  <a:pt x="355304" y="23026"/>
                  <a:pt x="511679" y="0"/>
                </a:cubicBezTo>
                <a:cubicBezTo>
                  <a:pt x="668054" y="-23026"/>
                  <a:pt x="753270" y="7547"/>
                  <a:pt x="969496" y="0"/>
                </a:cubicBezTo>
                <a:cubicBezTo>
                  <a:pt x="1185722" y="-7547"/>
                  <a:pt x="1267027" y="36225"/>
                  <a:pt x="1561966" y="0"/>
                </a:cubicBezTo>
                <a:cubicBezTo>
                  <a:pt x="1856905" y="-36225"/>
                  <a:pt x="1924852" y="5955"/>
                  <a:pt x="2073645" y="0"/>
                </a:cubicBezTo>
                <a:cubicBezTo>
                  <a:pt x="2222438" y="-5955"/>
                  <a:pt x="2488649" y="52153"/>
                  <a:pt x="2693045" y="0"/>
                </a:cubicBezTo>
                <a:cubicBezTo>
                  <a:pt x="2732091" y="175652"/>
                  <a:pt x="2628468" y="396713"/>
                  <a:pt x="2693045" y="568156"/>
                </a:cubicBezTo>
                <a:cubicBezTo>
                  <a:pt x="2757622" y="739599"/>
                  <a:pt x="2681438" y="978701"/>
                  <a:pt x="2693045" y="1092607"/>
                </a:cubicBezTo>
                <a:cubicBezTo>
                  <a:pt x="2506207" y="1153405"/>
                  <a:pt x="2374479" y="1090964"/>
                  <a:pt x="2154436" y="1092607"/>
                </a:cubicBezTo>
                <a:cubicBezTo>
                  <a:pt x="1934393" y="1094250"/>
                  <a:pt x="1864580" y="1071819"/>
                  <a:pt x="1696618" y="1092607"/>
                </a:cubicBezTo>
                <a:cubicBezTo>
                  <a:pt x="1528656" y="1113395"/>
                  <a:pt x="1401904" y="1071071"/>
                  <a:pt x="1158009" y="1092607"/>
                </a:cubicBezTo>
                <a:cubicBezTo>
                  <a:pt x="914114" y="1114143"/>
                  <a:pt x="811696" y="1035800"/>
                  <a:pt x="619400" y="1092607"/>
                </a:cubicBezTo>
                <a:cubicBezTo>
                  <a:pt x="427104" y="1149414"/>
                  <a:pt x="252131" y="1032237"/>
                  <a:pt x="0" y="1092607"/>
                </a:cubicBezTo>
                <a:cubicBezTo>
                  <a:pt x="-42320" y="945172"/>
                  <a:pt x="46026" y="720297"/>
                  <a:pt x="0" y="524451"/>
                </a:cubicBezTo>
                <a:cubicBezTo>
                  <a:pt x="-46026" y="328605"/>
                  <a:pt x="58374" y="110052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0000CC"/>
                </a:solidFill>
                <a:latin typeface="Times New Roman"/>
              </a:rPr>
              <a:t>Simplest</a:t>
            </a:r>
            <a:r>
              <a:rPr lang="en-US" sz="2402" b="1" i="0" spc="-24" baseline="0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2" b="1" i="0" spc="0" baseline="0" dirty="0">
                <a:solidFill>
                  <a:srgbClr val="0000CC"/>
                </a:solidFill>
                <a:latin typeface="Times New Roman"/>
              </a:rPr>
              <a:t>FOURI</a:t>
            </a:r>
            <a:r>
              <a:rPr lang="en-US" sz="2402" b="1" i="0" spc="-12" baseline="0" dirty="0">
                <a:solidFill>
                  <a:srgbClr val="0000CC"/>
                </a:solidFill>
                <a:latin typeface="Times New Roman"/>
              </a:rPr>
              <a:t>E</a:t>
            </a:r>
            <a:r>
              <a:rPr lang="en-US" sz="2402" b="1" i="0" spc="0" baseline="0" dirty="0">
                <a:solidFill>
                  <a:srgbClr val="0000CC"/>
                </a:solidFill>
                <a:latin typeface="Times New Roman"/>
              </a:rPr>
              <a:t>R</a:t>
            </a:r>
          </a:p>
          <a:p>
            <a:pPr marL="76200">
              <a:lnSpc>
                <a:spcPts val="2881"/>
              </a:lnSpc>
            </a:pPr>
            <a:r>
              <a:rPr lang="en-US" sz="2400" b="1" i="0" spc="0" baseline="0" dirty="0">
                <a:solidFill>
                  <a:srgbClr val="0000CC"/>
                </a:solidFill>
                <a:latin typeface="Times New Roman"/>
              </a:rPr>
              <a:t>analysis </a:t>
            </a:r>
            <a:r>
              <a:rPr lang="en-US" sz="2400" b="1" i="0" spc="-14" baseline="0" dirty="0">
                <a:solidFill>
                  <a:srgbClr val="0000CC"/>
                </a:solidFill>
                <a:latin typeface="Times New Roman"/>
              </a:rPr>
              <a:t>w</a:t>
            </a:r>
            <a:r>
              <a:rPr lang="en-US" sz="2400" b="1" i="0" spc="0" baseline="0" dirty="0">
                <a:solidFill>
                  <a:srgbClr val="0000CC"/>
                </a:solidFill>
                <a:latin typeface="Times New Roman"/>
              </a:rPr>
              <a:t>ith more</a:t>
            </a:r>
          </a:p>
          <a:p>
            <a:pPr marL="76200">
              <a:lnSpc>
                <a:spcPts val="2881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information.</a:t>
            </a:r>
            <a:endParaRPr lang="en-US" sz="2400" b="1" i="0" spc="0" baseline="0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698" name="Rectangle 698"/>
          <p:cNvSpPr/>
          <p:nvPr/>
        </p:nvSpPr>
        <p:spPr>
          <a:xfrm>
            <a:off x="10359897" y="3413077"/>
            <a:ext cx="1103161" cy="573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98" b="1" i="1" spc="0" baseline="0" dirty="0">
                <a:solidFill>
                  <a:srgbClr val="C00000"/>
                </a:solidFill>
                <a:latin typeface="Times New Roman"/>
              </a:rPr>
              <a:t>Synod</a:t>
            </a:r>
          </a:p>
        </p:txBody>
      </p:sp>
      <p:sp>
        <p:nvSpPr>
          <p:cNvPr id="699" name="Rectangle 699"/>
          <p:cNvSpPr/>
          <p:nvPr/>
        </p:nvSpPr>
        <p:spPr>
          <a:xfrm>
            <a:off x="9627523" y="207572"/>
            <a:ext cx="353772" cy="426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0" spc="0" baseline="0" dirty="0">
                <a:solidFill>
                  <a:srgbClr val="FF0000"/>
                </a:solidFill>
                <a:latin typeface="Calibri-Bold"/>
              </a:rPr>
              <a:t>=&gt;</a:t>
            </a:r>
          </a:p>
        </p:txBody>
      </p:sp>
      <p:sp>
        <p:nvSpPr>
          <p:cNvPr id="700" name="Rectangle 700"/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A16792-C5FE-4CDF-7A15-56D27137CB60}"/>
              </a:ext>
            </a:extLst>
          </p:cNvPr>
          <p:cNvGrpSpPr/>
          <p:nvPr/>
        </p:nvGrpSpPr>
        <p:grpSpPr>
          <a:xfrm>
            <a:off x="1031630" y="783080"/>
            <a:ext cx="8124825" cy="5486400"/>
            <a:chOff x="1031630" y="783080"/>
            <a:chExt cx="8124825" cy="54864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6F1B600-B8A6-79FA-F8DB-921685E9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630" y="783080"/>
              <a:ext cx="8124825" cy="5486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EFB170-D234-B18C-278D-D926251D61F8}"/>
                </a:ext>
              </a:extLst>
            </p:cNvPr>
            <p:cNvSpPr txBox="1"/>
            <p:nvPr/>
          </p:nvSpPr>
          <p:spPr>
            <a:xfrm>
              <a:off x="3710485" y="5490354"/>
              <a:ext cx="7649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54</a:t>
              </a:r>
              <a:r>
                <a:rPr lang="en-US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63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02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116" y="740664"/>
            <a:ext cx="5259323" cy="3843528"/>
          </a:xfrm>
          <a:prstGeom prst="rect">
            <a:avLst/>
          </a:prstGeom>
          <a:noFill/>
        </p:spPr>
      </p:pic>
      <p:sp>
        <p:nvSpPr>
          <p:cNvPr id="1027" name="Freeform 1027"/>
          <p:cNvSpPr/>
          <p:nvPr/>
        </p:nvSpPr>
        <p:spPr>
          <a:xfrm>
            <a:off x="2052066" y="721614"/>
            <a:ext cx="5297423" cy="3881629"/>
          </a:xfrm>
          <a:custGeom>
            <a:avLst/>
            <a:gdLst/>
            <a:ahLst/>
            <a:cxnLst/>
            <a:rect l="0" t="0" r="0" b="0"/>
            <a:pathLst>
              <a:path w="5297423" h="3881629">
                <a:moveTo>
                  <a:pt x="0" y="3881629"/>
                </a:moveTo>
                <a:lnTo>
                  <a:pt x="5297423" y="3881629"/>
                </a:lnTo>
                <a:lnTo>
                  <a:pt x="5297423" y="0"/>
                </a:lnTo>
                <a:lnTo>
                  <a:pt x="0" y="0"/>
                </a:lnTo>
                <a:lnTo>
                  <a:pt x="0" y="3881629"/>
                </a:lnTo>
                <a:close/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>
            <a:off x="3078479" y="4841749"/>
            <a:ext cx="4082797" cy="470915"/>
          </a:xfrm>
          <a:custGeom>
            <a:avLst/>
            <a:gdLst/>
            <a:ahLst/>
            <a:cxnLst/>
            <a:rect l="0" t="0" r="0" b="0"/>
            <a:pathLst>
              <a:path w="4082797" h="470915">
                <a:moveTo>
                  <a:pt x="0" y="235457"/>
                </a:moveTo>
                <a:lnTo>
                  <a:pt x="235459" y="0"/>
                </a:lnTo>
                <a:lnTo>
                  <a:pt x="235459" y="117728"/>
                </a:lnTo>
                <a:lnTo>
                  <a:pt x="3847339" y="117728"/>
                </a:lnTo>
                <a:lnTo>
                  <a:pt x="3847339" y="0"/>
                </a:lnTo>
                <a:lnTo>
                  <a:pt x="4082797" y="235457"/>
                </a:lnTo>
                <a:lnTo>
                  <a:pt x="3847339" y="470915"/>
                </a:lnTo>
                <a:lnTo>
                  <a:pt x="3847339" y="353187"/>
                </a:lnTo>
                <a:lnTo>
                  <a:pt x="235459" y="353187"/>
                </a:lnTo>
                <a:lnTo>
                  <a:pt x="235459" y="47091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>
            <a:off x="3078479" y="4841749"/>
            <a:ext cx="4082797" cy="470915"/>
          </a:xfrm>
          <a:custGeom>
            <a:avLst/>
            <a:gdLst/>
            <a:ahLst/>
            <a:cxnLst/>
            <a:rect l="0" t="0" r="0" b="0"/>
            <a:pathLst>
              <a:path w="4082797" h="470915">
                <a:moveTo>
                  <a:pt x="0" y="235457"/>
                </a:moveTo>
                <a:lnTo>
                  <a:pt x="235459" y="0"/>
                </a:lnTo>
                <a:lnTo>
                  <a:pt x="235459" y="117728"/>
                </a:lnTo>
                <a:lnTo>
                  <a:pt x="3847339" y="117728"/>
                </a:lnTo>
                <a:lnTo>
                  <a:pt x="3847339" y="0"/>
                </a:lnTo>
                <a:lnTo>
                  <a:pt x="4082797" y="235457"/>
                </a:lnTo>
                <a:lnTo>
                  <a:pt x="3847339" y="470915"/>
                </a:lnTo>
                <a:lnTo>
                  <a:pt x="3847339" y="353187"/>
                </a:lnTo>
                <a:lnTo>
                  <a:pt x="235459" y="353187"/>
                </a:lnTo>
                <a:lnTo>
                  <a:pt x="235459" y="470915"/>
                </a:lnTo>
                <a:close/>
              </a:path>
            </a:pathLst>
          </a:custGeom>
          <a:noFill/>
          <a:ln w="12700" cap="flat" cmpd="sng">
            <a:solidFill>
              <a:srgbClr val="41719C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>
            <a:off x="4137659" y="88392"/>
            <a:ext cx="1629156" cy="522732"/>
          </a:xfrm>
          <a:custGeom>
            <a:avLst/>
            <a:gdLst/>
            <a:ahLst/>
            <a:cxnLst/>
            <a:rect l="0" t="0" r="0" b="0"/>
            <a:pathLst>
              <a:path w="1629156" h="522732">
                <a:moveTo>
                  <a:pt x="0" y="522732"/>
                </a:moveTo>
                <a:lnTo>
                  <a:pt x="1629156" y="522732"/>
                </a:lnTo>
                <a:lnTo>
                  <a:pt x="162915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1031"/>
          <p:cNvSpPr/>
          <p:nvPr/>
        </p:nvSpPr>
        <p:spPr>
          <a:xfrm>
            <a:off x="4303521" y="4891405"/>
            <a:ext cx="1631899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latin typeface="Calibri-Bold"/>
              </a:rPr>
              <a:t>66</a:t>
            </a:r>
            <a:r>
              <a:rPr lang="en-US" sz="2400" b="0" i="0" spc="544" baseline="0" dirty="0">
                <a:latin typeface="Calibri"/>
              </a:rPr>
              <a:t>×</a:t>
            </a:r>
            <a:r>
              <a:rPr lang="en-US" sz="2400" b="1" i="0" spc="0" baseline="0" dirty="0">
                <a:latin typeface="Calibri-Bold"/>
              </a:rPr>
              <a:t>643 d</a:t>
            </a:r>
            <a:r>
              <a:rPr lang="en-US" sz="2400" b="1" i="0" spc="-50" baseline="0" dirty="0">
                <a:latin typeface="Calibri-Bold"/>
              </a:rPr>
              <a:t>a</a:t>
            </a:r>
            <a:r>
              <a:rPr lang="en-US" sz="2400" b="1" i="0" spc="0" baseline="0" dirty="0">
                <a:latin typeface="Calibri-Bold"/>
              </a:rPr>
              <a:t>ys</a:t>
            </a:r>
          </a:p>
        </p:txBody>
      </p:sp>
      <p:sp>
        <p:nvSpPr>
          <p:cNvPr id="1032" name="Rectangle 1032"/>
          <p:cNvSpPr/>
          <p:nvPr/>
        </p:nvSpPr>
        <p:spPr>
          <a:xfrm rot="-5400000">
            <a:off x="-377225" y="2190464"/>
            <a:ext cx="3870010" cy="548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635" baseline="0" dirty="0">
                <a:solidFill>
                  <a:srgbClr val="C00000"/>
                </a:solidFill>
                <a:latin typeface="Calibri-Bold"/>
              </a:rPr>
              <a:t>Σ</a:t>
            </a:r>
            <a:r>
              <a:rPr lang="en-US" sz="2795" b="1" i="0" spc="0" baseline="0" dirty="0">
                <a:latin typeface="Calibri-Bold"/>
              </a:rPr>
              <a:t>N</a:t>
            </a:r>
            <a:r>
              <a:rPr lang="en-US" sz="2795" b="1" i="0" spc="-240" baseline="0" dirty="0">
                <a:latin typeface="Calibri-Bold"/>
              </a:rPr>
              <a:t>r</a:t>
            </a:r>
            <a:r>
              <a:rPr lang="en-US" sz="2795" b="1" i="0" spc="0" baseline="0" dirty="0">
                <a:latin typeface="Calibri-Bold"/>
              </a:rPr>
              <a:t>.  of Sunspots/22 d</a:t>
            </a:r>
            <a:r>
              <a:rPr lang="en-US" sz="2795" b="1" i="0" spc="-44" baseline="0" dirty="0">
                <a:latin typeface="Calibri-Bold"/>
              </a:rPr>
              <a:t>a</a:t>
            </a:r>
            <a:r>
              <a:rPr lang="en-US" sz="2795" b="1" i="0" spc="-13" baseline="0" dirty="0">
                <a:latin typeface="Calibri-Bold"/>
              </a:rPr>
              <a:t>y</a:t>
            </a:r>
            <a:r>
              <a:rPr lang="en-US" sz="2795" b="1" i="0" spc="0" baseline="0" dirty="0">
                <a:latin typeface="Calibri-Bold"/>
              </a:rPr>
              <a:t>s</a:t>
            </a:r>
          </a:p>
        </p:txBody>
      </p:sp>
      <p:sp>
        <p:nvSpPr>
          <p:cNvPr id="1033" name="Rectangle 1033"/>
          <p:cNvSpPr/>
          <p:nvPr/>
        </p:nvSpPr>
        <p:spPr>
          <a:xfrm>
            <a:off x="4229100" y="128464"/>
            <a:ext cx="1431893" cy="426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0" spc="0" baseline="0" dirty="0">
                <a:solidFill>
                  <a:srgbClr val="C00000"/>
                </a:solidFill>
                <a:latin typeface="Calibri-Bold"/>
              </a:rPr>
              <a:t>NO </a:t>
            </a:r>
            <a:r>
              <a:rPr lang="en-US" sz="2798" b="1" i="0" spc="-47" baseline="0" dirty="0">
                <a:solidFill>
                  <a:srgbClr val="C00000"/>
                </a:solidFill>
                <a:latin typeface="Calibri-Bold"/>
              </a:rPr>
              <a:t>s</a:t>
            </a:r>
            <a:r>
              <a:rPr lang="en-US" sz="2798" b="1" i="0" spc="0" baseline="0" dirty="0">
                <a:solidFill>
                  <a:srgbClr val="C00000"/>
                </a:solidFill>
                <a:latin typeface="Calibri-Bold"/>
              </a:rPr>
              <a:t>ynod</a:t>
            </a:r>
          </a:p>
        </p:txBody>
      </p:sp>
      <p:sp>
        <p:nvSpPr>
          <p:cNvPr id="1034" name="Rectangle 1034"/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170840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81"/>
          <p:cNvSpPr/>
          <p:nvPr/>
        </p:nvSpPr>
        <p:spPr>
          <a:xfrm>
            <a:off x="9160764" y="3970782"/>
            <a:ext cx="6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400" b="0" i="0" spc="0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Rectangle 387"/>
          <p:cNvSpPr/>
          <p:nvPr/>
        </p:nvSpPr>
        <p:spPr>
          <a:xfrm>
            <a:off x="11916791" y="6476482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40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4DDB1F-C1C9-625F-89E5-5EA1D064ABB2}"/>
              </a:ext>
            </a:extLst>
          </p:cNvPr>
          <p:cNvSpPr txBox="1"/>
          <p:nvPr/>
        </p:nvSpPr>
        <p:spPr>
          <a:xfrm>
            <a:off x="1859602" y="4151593"/>
            <a:ext cx="8356059" cy="2308324"/>
          </a:xfrm>
          <a:custGeom>
            <a:avLst/>
            <a:gdLst>
              <a:gd name="connsiteX0" fmla="*/ 0 w 8356059"/>
              <a:gd name="connsiteY0" fmla="*/ 0 h 2308324"/>
              <a:gd name="connsiteX1" fmla="*/ 513301 w 8356059"/>
              <a:gd name="connsiteY1" fmla="*/ 0 h 2308324"/>
              <a:gd name="connsiteX2" fmla="*/ 859480 w 8356059"/>
              <a:gd name="connsiteY2" fmla="*/ 0 h 2308324"/>
              <a:gd name="connsiteX3" fmla="*/ 1623463 w 8356059"/>
              <a:gd name="connsiteY3" fmla="*/ 0 h 2308324"/>
              <a:gd name="connsiteX4" fmla="*/ 2136764 w 8356059"/>
              <a:gd name="connsiteY4" fmla="*/ 0 h 2308324"/>
              <a:gd name="connsiteX5" fmla="*/ 2650064 w 8356059"/>
              <a:gd name="connsiteY5" fmla="*/ 0 h 2308324"/>
              <a:gd name="connsiteX6" fmla="*/ 3414047 w 8356059"/>
              <a:gd name="connsiteY6" fmla="*/ 0 h 2308324"/>
              <a:gd name="connsiteX7" fmla="*/ 3843787 w 8356059"/>
              <a:gd name="connsiteY7" fmla="*/ 0 h 2308324"/>
              <a:gd name="connsiteX8" fmla="*/ 4607770 w 8356059"/>
              <a:gd name="connsiteY8" fmla="*/ 0 h 2308324"/>
              <a:gd name="connsiteX9" fmla="*/ 5371752 w 8356059"/>
              <a:gd name="connsiteY9" fmla="*/ 0 h 2308324"/>
              <a:gd name="connsiteX10" fmla="*/ 5968614 w 8356059"/>
              <a:gd name="connsiteY10" fmla="*/ 0 h 2308324"/>
              <a:gd name="connsiteX11" fmla="*/ 6732596 w 8356059"/>
              <a:gd name="connsiteY11" fmla="*/ 0 h 2308324"/>
              <a:gd name="connsiteX12" fmla="*/ 7245897 w 8356059"/>
              <a:gd name="connsiteY12" fmla="*/ 0 h 2308324"/>
              <a:gd name="connsiteX13" fmla="*/ 7759198 w 8356059"/>
              <a:gd name="connsiteY13" fmla="*/ 0 h 2308324"/>
              <a:gd name="connsiteX14" fmla="*/ 8356059 w 8356059"/>
              <a:gd name="connsiteY14" fmla="*/ 0 h 2308324"/>
              <a:gd name="connsiteX15" fmla="*/ 8356059 w 8356059"/>
              <a:gd name="connsiteY15" fmla="*/ 553998 h 2308324"/>
              <a:gd name="connsiteX16" fmla="*/ 8356059 w 8356059"/>
              <a:gd name="connsiteY16" fmla="*/ 1131079 h 2308324"/>
              <a:gd name="connsiteX17" fmla="*/ 8356059 w 8356059"/>
              <a:gd name="connsiteY17" fmla="*/ 1731243 h 2308324"/>
              <a:gd name="connsiteX18" fmla="*/ 8356059 w 8356059"/>
              <a:gd name="connsiteY18" fmla="*/ 2308324 h 2308324"/>
              <a:gd name="connsiteX19" fmla="*/ 7675637 w 8356059"/>
              <a:gd name="connsiteY19" fmla="*/ 2308324 h 2308324"/>
              <a:gd name="connsiteX20" fmla="*/ 7245897 w 8356059"/>
              <a:gd name="connsiteY20" fmla="*/ 2308324 h 2308324"/>
              <a:gd name="connsiteX21" fmla="*/ 6481914 w 8356059"/>
              <a:gd name="connsiteY21" fmla="*/ 2308324 h 2308324"/>
              <a:gd name="connsiteX22" fmla="*/ 5885053 w 8356059"/>
              <a:gd name="connsiteY22" fmla="*/ 2308324 h 2308324"/>
              <a:gd name="connsiteX23" fmla="*/ 5455313 w 8356059"/>
              <a:gd name="connsiteY23" fmla="*/ 2308324 h 2308324"/>
              <a:gd name="connsiteX24" fmla="*/ 4858451 w 8356059"/>
              <a:gd name="connsiteY24" fmla="*/ 2308324 h 2308324"/>
              <a:gd name="connsiteX25" fmla="*/ 4512272 w 8356059"/>
              <a:gd name="connsiteY25" fmla="*/ 2308324 h 2308324"/>
              <a:gd name="connsiteX26" fmla="*/ 4166092 w 8356059"/>
              <a:gd name="connsiteY26" fmla="*/ 2308324 h 2308324"/>
              <a:gd name="connsiteX27" fmla="*/ 3569231 w 8356059"/>
              <a:gd name="connsiteY27" fmla="*/ 2308324 h 2308324"/>
              <a:gd name="connsiteX28" fmla="*/ 3139491 w 8356059"/>
              <a:gd name="connsiteY28" fmla="*/ 2308324 h 2308324"/>
              <a:gd name="connsiteX29" fmla="*/ 2459069 w 8356059"/>
              <a:gd name="connsiteY29" fmla="*/ 2308324 h 2308324"/>
              <a:gd name="connsiteX30" fmla="*/ 2029329 w 8356059"/>
              <a:gd name="connsiteY30" fmla="*/ 2308324 h 2308324"/>
              <a:gd name="connsiteX31" fmla="*/ 1348907 w 8356059"/>
              <a:gd name="connsiteY31" fmla="*/ 2308324 h 2308324"/>
              <a:gd name="connsiteX32" fmla="*/ 1002727 w 8356059"/>
              <a:gd name="connsiteY32" fmla="*/ 2308324 h 2308324"/>
              <a:gd name="connsiteX33" fmla="*/ 0 w 8356059"/>
              <a:gd name="connsiteY33" fmla="*/ 2308324 h 2308324"/>
              <a:gd name="connsiteX34" fmla="*/ 0 w 8356059"/>
              <a:gd name="connsiteY34" fmla="*/ 1777409 h 2308324"/>
              <a:gd name="connsiteX35" fmla="*/ 0 w 8356059"/>
              <a:gd name="connsiteY35" fmla="*/ 1154162 h 2308324"/>
              <a:gd name="connsiteX36" fmla="*/ 0 w 8356059"/>
              <a:gd name="connsiteY36" fmla="*/ 600164 h 2308324"/>
              <a:gd name="connsiteX37" fmla="*/ 0 w 8356059"/>
              <a:gd name="connsiteY37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56059" h="2308324" extrusionOk="0">
                <a:moveTo>
                  <a:pt x="0" y="0"/>
                </a:moveTo>
                <a:cubicBezTo>
                  <a:pt x="213793" y="-53654"/>
                  <a:pt x="308091" y="7895"/>
                  <a:pt x="513301" y="0"/>
                </a:cubicBezTo>
                <a:cubicBezTo>
                  <a:pt x="718511" y="-7895"/>
                  <a:pt x="748080" y="30816"/>
                  <a:pt x="859480" y="0"/>
                </a:cubicBezTo>
                <a:cubicBezTo>
                  <a:pt x="970880" y="-30816"/>
                  <a:pt x="1386651" y="33884"/>
                  <a:pt x="1623463" y="0"/>
                </a:cubicBezTo>
                <a:cubicBezTo>
                  <a:pt x="1860275" y="-33884"/>
                  <a:pt x="1902225" y="33684"/>
                  <a:pt x="2136764" y="0"/>
                </a:cubicBezTo>
                <a:cubicBezTo>
                  <a:pt x="2371303" y="-33684"/>
                  <a:pt x="2502622" y="49093"/>
                  <a:pt x="2650064" y="0"/>
                </a:cubicBezTo>
                <a:cubicBezTo>
                  <a:pt x="2797506" y="-49093"/>
                  <a:pt x="3137368" y="2894"/>
                  <a:pt x="3414047" y="0"/>
                </a:cubicBezTo>
                <a:cubicBezTo>
                  <a:pt x="3690726" y="-2894"/>
                  <a:pt x="3637457" y="36886"/>
                  <a:pt x="3843787" y="0"/>
                </a:cubicBezTo>
                <a:cubicBezTo>
                  <a:pt x="4050117" y="-36886"/>
                  <a:pt x="4364848" y="56979"/>
                  <a:pt x="4607770" y="0"/>
                </a:cubicBezTo>
                <a:cubicBezTo>
                  <a:pt x="4850692" y="-56979"/>
                  <a:pt x="5181758" y="51210"/>
                  <a:pt x="5371752" y="0"/>
                </a:cubicBezTo>
                <a:cubicBezTo>
                  <a:pt x="5561746" y="-51210"/>
                  <a:pt x="5683143" y="2804"/>
                  <a:pt x="5968614" y="0"/>
                </a:cubicBezTo>
                <a:cubicBezTo>
                  <a:pt x="6254085" y="-2804"/>
                  <a:pt x="6352514" y="41609"/>
                  <a:pt x="6732596" y="0"/>
                </a:cubicBezTo>
                <a:cubicBezTo>
                  <a:pt x="7112678" y="-41609"/>
                  <a:pt x="7038310" y="14860"/>
                  <a:pt x="7245897" y="0"/>
                </a:cubicBezTo>
                <a:cubicBezTo>
                  <a:pt x="7453484" y="-14860"/>
                  <a:pt x="7507734" y="38956"/>
                  <a:pt x="7759198" y="0"/>
                </a:cubicBezTo>
                <a:cubicBezTo>
                  <a:pt x="8010662" y="-38956"/>
                  <a:pt x="8073062" y="68992"/>
                  <a:pt x="8356059" y="0"/>
                </a:cubicBezTo>
                <a:cubicBezTo>
                  <a:pt x="8409048" y="235864"/>
                  <a:pt x="8342359" y="354125"/>
                  <a:pt x="8356059" y="553998"/>
                </a:cubicBezTo>
                <a:cubicBezTo>
                  <a:pt x="8369759" y="753871"/>
                  <a:pt x="8343810" y="919792"/>
                  <a:pt x="8356059" y="1131079"/>
                </a:cubicBezTo>
                <a:cubicBezTo>
                  <a:pt x="8368308" y="1342366"/>
                  <a:pt x="8306546" y="1459987"/>
                  <a:pt x="8356059" y="1731243"/>
                </a:cubicBezTo>
                <a:cubicBezTo>
                  <a:pt x="8405572" y="2002499"/>
                  <a:pt x="8349575" y="2026590"/>
                  <a:pt x="8356059" y="2308324"/>
                </a:cubicBezTo>
                <a:cubicBezTo>
                  <a:pt x="8178809" y="2317113"/>
                  <a:pt x="7951624" y="2301317"/>
                  <a:pt x="7675637" y="2308324"/>
                </a:cubicBezTo>
                <a:cubicBezTo>
                  <a:pt x="7399650" y="2315331"/>
                  <a:pt x="7431723" y="2300719"/>
                  <a:pt x="7245897" y="2308324"/>
                </a:cubicBezTo>
                <a:cubicBezTo>
                  <a:pt x="7060071" y="2315929"/>
                  <a:pt x="6661929" y="2239405"/>
                  <a:pt x="6481914" y="2308324"/>
                </a:cubicBezTo>
                <a:cubicBezTo>
                  <a:pt x="6301899" y="2377243"/>
                  <a:pt x="6067591" y="2285833"/>
                  <a:pt x="5885053" y="2308324"/>
                </a:cubicBezTo>
                <a:cubicBezTo>
                  <a:pt x="5702515" y="2330815"/>
                  <a:pt x="5590125" y="2288095"/>
                  <a:pt x="5455313" y="2308324"/>
                </a:cubicBezTo>
                <a:cubicBezTo>
                  <a:pt x="5320501" y="2328553"/>
                  <a:pt x="4994331" y="2263714"/>
                  <a:pt x="4858451" y="2308324"/>
                </a:cubicBezTo>
                <a:cubicBezTo>
                  <a:pt x="4722571" y="2352934"/>
                  <a:pt x="4625521" y="2303989"/>
                  <a:pt x="4512272" y="2308324"/>
                </a:cubicBezTo>
                <a:cubicBezTo>
                  <a:pt x="4399023" y="2312659"/>
                  <a:pt x="4288193" y="2278640"/>
                  <a:pt x="4166092" y="2308324"/>
                </a:cubicBezTo>
                <a:cubicBezTo>
                  <a:pt x="4043991" y="2338008"/>
                  <a:pt x="3777917" y="2239164"/>
                  <a:pt x="3569231" y="2308324"/>
                </a:cubicBezTo>
                <a:cubicBezTo>
                  <a:pt x="3360545" y="2377484"/>
                  <a:pt x="3328849" y="2289241"/>
                  <a:pt x="3139491" y="2308324"/>
                </a:cubicBezTo>
                <a:cubicBezTo>
                  <a:pt x="2950133" y="2327407"/>
                  <a:pt x="2717567" y="2269186"/>
                  <a:pt x="2459069" y="2308324"/>
                </a:cubicBezTo>
                <a:cubicBezTo>
                  <a:pt x="2200571" y="2347462"/>
                  <a:pt x="2153589" y="2283320"/>
                  <a:pt x="2029329" y="2308324"/>
                </a:cubicBezTo>
                <a:cubicBezTo>
                  <a:pt x="1905069" y="2333328"/>
                  <a:pt x="1566761" y="2236317"/>
                  <a:pt x="1348907" y="2308324"/>
                </a:cubicBezTo>
                <a:cubicBezTo>
                  <a:pt x="1131053" y="2380331"/>
                  <a:pt x="1173156" y="2295558"/>
                  <a:pt x="1002727" y="2308324"/>
                </a:cubicBezTo>
                <a:cubicBezTo>
                  <a:pt x="832298" y="2321090"/>
                  <a:pt x="390524" y="2234275"/>
                  <a:pt x="0" y="2308324"/>
                </a:cubicBezTo>
                <a:cubicBezTo>
                  <a:pt x="-24964" y="2117050"/>
                  <a:pt x="43361" y="1908933"/>
                  <a:pt x="0" y="1777409"/>
                </a:cubicBezTo>
                <a:cubicBezTo>
                  <a:pt x="-43361" y="1645886"/>
                  <a:pt x="71162" y="1335902"/>
                  <a:pt x="0" y="1154162"/>
                </a:cubicBezTo>
                <a:cubicBezTo>
                  <a:pt x="-71162" y="972422"/>
                  <a:pt x="45815" y="796997"/>
                  <a:pt x="0" y="600164"/>
                </a:cubicBezTo>
                <a:cubicBezTo>
                  <a:pt x="-45815" y="403331"/>
                  <a:pt x="10411" y="20384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Deflection (v~1‰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c)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sz="32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-6</a:t>
            </a:r>
            <a:r>
              <a:rPr lang="en-US" sz="1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Deflection (v=c)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planetary lensing </a:t>
            </a:r>
            <a:r>
              <a:rPr lang="en-US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within inner solar system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Earth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386">
            <a:extLst>
              <a:ext uri="{FF2B5EF4-FFF2-40B4-BE49-F238E27FC236}">
                <a16:creationId xmlns:a16="http://schemas.microsoft.com/office/drawing/2014/main" id="{F1608583-BFDF-3334-6AED-BEF70B3FF715}"/>
              </a:ext>
            </a:extLst>
          </p:cNvPr>
          <p:cNvSpPr/>
          <p:nvPr/>
        </p:nvSpPr>
        <p:spPr>
          <a:xfrm>
            <a:off x="2677178" y="2090541"/>
            <a:ext cx="7361635" cy="615553"/>
          </a:xfrm>
          <a:custGeom>
            <a:avLst/>
            <a:gdLst>
              <a:gd name="connsiteX0" fmla="*/ 0 w 7361635"/>
              <a:gd name="connsiteY0" fmla="*/ 0 h 615553"/>
              <a:gd name="connsiteX1" fmla="*/ 639896 w 7361635"/>
              <a:gd name="connsiteY1" fmla="*/ 0 h 615553"/>
              <a:gd name="connsiteX2" fmla="*/ 1132559 w 7361635"/>
              <a:gd name="connsiteY2" fmla="*/ 0 h 615553"/>
              <a:gd name="connsiteX3" fmla="*/ 1698839 w 7361635"/>
              <a:gd name="connsiteY3" fmla="*/ 0 h 615553"/>
              <a:gd name="connsiteX4" fmla="*/ 2412351 w 7361635"/>
              <a:gd name="connsiteY4" fmla="*/ 0 h 615553"/>
              <a:gd name="connsiteX5" fmla="*/ 2831398 w 7361635"/>
              <a:gd name="connsiteY5" fmla="*/ 0 h 615553"/>
              <a:gd name="connsiteX6" fmla="*/ 3471294 w 7361635"/>
              <a:gd name="connsiteY6" fmla="*/ 0 h 615553"/>
              <a:gd name="connsiteX7" fmla="*/ 3890341 w 7361635"/>
              <a:gd name="connsiteY7" fmla="*/ 0 h 615553"/>
              <a:gd name="connsiteX8" fmla="*/ 4456621 w 7361635"/>
              <a:gd name="connsiteY8" fmla="*/ 0 h 615553"/>
              <a:gd name="connsiteX9" fmla="*/ 5096517 w 7361635"/>
              <a:gd name="connsiteY9" fmla="*/ 0 h 615553"/>
              <a:gd name="connsiteX10" fmla="*/ 5441947 w 7361635"/>
              <a:gd name="connsiteY10" fmla="*/ 0 h 615553"/>
              <a:gd name="connsiteX11" fmla="*/ 5787378 w 7361635"/>
              <a:gd name="connsiteY11" fmla="*/ 0 h 615553"/>
              <a:gd name="connsiteX12" fmla="*/ 6500890 w 7361635"/>
              <a:gd name="connsiteY12" fmla="*/ 0 h 615553"/>
              <a:gd name="connsiteX13" fmla="*/ 7361635 w 7361635"/>
              <a:gd name="connsiteY13" fmla="*/ 0 h 615553"/>
              <a:gd name="connsiteX14" fmla="*/ 7361635 w 7361635"/>
              <a:gd name="connsiteY14" fmla="*/ 289310 h 615553"/>
              <a:gd name="connsiteX15" fmla="*/ 7361635 w 7361635"/>
              <a:gd name="connsiteY15" fmla="*/ 615553 h 615553"/>
              <a:gd name="connsiteX16" fmla="*/ 6721739 w 7361635"/>
              <a:gd name="connsiteY16" fmla="*/ 615553 h 615553"/>
              <a:gd name="connsiteX17" fmla="*/ 6081843 w 7361635"/>
              <a:gd name="connsiteY17" fmla="*/ 615553 h 615553"/>
              <a:gd name="connsiteX18" fmla="*/ 5515563 w 7361635"/>
              <a:gd name="connsiteY18" fmla="*/ 615553 h 615553"/>
              <a:gd name="connsiteX19" fmla="*/ 4802051 w 7361635"/>
              <a:gd name="connsiteY19" fmla="*/ 615553 h 615553"/>
              <a:gd name="connsiteX20" fmla="*/ 4088539 w 7361635"/>
              <a:gd name="connsiteY20" fmla="*/ 615553 h 615553"/>
              <a:gd name="connsiteX21" fmla="*/ 3448643 w 7361635"/>
              <a:gd name="connsiteY21" fmla="*/ 615553 h 615553"/>
              <a:gd name="connsiteX22" fmla="*/ 2808747 w 7361635"/>
              <a:gd name="connsiteY22" fmla="*/ 615553 h 615553"/>
              <a:gd name="connsiteX23" fmla="*/ 2168851 w 7361635"/>
              <a:gd name="connsiteY23" fmla="*/ 615553 h 615553"/>
              <a:gd name="connsiteX24" fmla="*/ 1749804 w 7361635"/>
              <a:gd name="connsiteY24" fmla="*/ 615553 h 615553"/>
              <a:gd name="connsiteX25" fmla="*/ 1036292 w 7361635"/>
              <a:gd name="connsiteY25" fmla="*/ 615553 h 615553"/>
              <a:gd name="connsiteX26" fmla="*/ 0 w 7361635"/>
              <a:gd name="connsiteY26" fmla="*/ 615553 h 615553"/>
              <a:gd name="connsiteX27" fmla="*/ 0 w 7361635"/>
              <a:gd name="connsiteY27" fmla="*/ 326243 h 615553"/>
              <a:gd name="connsiteX28" fmla="*/ 0 w 7361635"/>
              <a:gd name="connsiteY28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61635" h="615553" fill="none" extrusionOk="0">
                <a:moveTo>
                  <a:pt x="0" y="0"/>
                </a:moveTo>
                <a:cubicBezTo>
                  <a:pt x="159861" y="-44189"/>
                  <a:pt x="453638" y="50727"/>
                  <a:pt x="639896" y="0"/>
                </a:cubicBezTo>
                <a:cubicBezTo>
                  <a:pt x="826154" y="-50727"/>
                  <a:pt x="906950" y="42032"/>
                  <a:pt x="1132559" y="0"/>
                </a:cubicBezTo>
                <a:cubicBezTo>
                  <a:pt x="1358168" y="-42032"/>
                  <a:pt x="1455014" y="49068"/>
                  <a:pt x="1698839" y="0"/>
                </a:cubicBezTo>
                <a:cubicBezTo>
                  <a:pt x="1942664" y="-49068"/>
                  <a:pt x="2063446" y="62764"/>
                  <a:pt x="2412351" y="0"/>
                </a:cubicBezTo>
                <a:cubicBezTo>
                  <a:pt x="2761256" y="-62764"/>
                  <a:pt x="2631110" y="10739"/>
                  <a:pt x="2831398" y="0"/>
                </a:cubicBezTo>
                <a:cubicBezTo>
                  <a:pt x="3031686" y="-10739"/>
                  <a:pt x="3205895" y="51350"/>
                  <a:pt x="3471294" y="0"/>
                </a:cubicBezTo>
                <a:cubicBezTo>
                  <a:pt x="3736693" y="-51350"/>
                  <a:pt x="3758750" y="7966"/>
                  <a:pt x="3890341" y="0"/>
                </a:cubicBezTo>
                <a:cubicBezTo>
                  <a:pt x="4021932" y="-7966"/>
                  <a:pt x="4286009" y="6415"/>
                  <a:pt x="4456621" y="0"/>
                </a:cubicBezTo>
                <a:cubicBezTo>
                  <a:pt x="4627233" y="-6415"/>
                  <a:pt x="4964191" y="75923"/>
                  <a:pt x="5096517" y="0"/>
                </a:cubicBezTo>
                <a:cubicBezTo>
                  <a:pt x="5228843" y="-75923"/>
                  <a:pt x="5276098" y="17502"/>
                  <a:pt x="5441947" y="0"/>
                </a:cubicBezTo>
                <a:cubicBezTo>
                  <a:pt x="5607796" y="-17502"/>
                  <a:pt x="5684228" y="25517"/>
                  <a:pt x="5787378" y="0"/>
                </a:cubicBezTo>
                <a:cubicBezTo>
                  <a:pt x="5890528" y="-25517"/>
                  <a:pt x="6280938" y="31856"/>
                  <a:pt x="6500890" y="0"/>
                </a:cubicBezTo>
                <a:cubicBezTo>
                  <a:pt x="6720842" y="-31856"/>
                  <a:pt x="6958726" y="10354"/>
                  <a:pt x="7361635" y="0"/>
                </a:cubicBezTo>
                <a:cubicBezTo>
                  <a:pt x="7374776" y="92367"/>
                  <a:pt x="7359695" y="193146"/>
                  <a:pt x="7361635" y="289310"/>
                </a:cubicBezTo>
                <a:cubicBezTo>
                  <a:pt x="7363575" y="385474"/>
                  <a:pt x="7350829" y="492506"/>
                  <a:pt x="7361635" y="615553"/>
                </a:cubicBezTo>
                <a:cubicBezTo>
                  <a:pt x="7071390" y="656881"/>
                  <a:pt x="6877304" y="595994"/>
                  <a:pt x="6721739" y="615553"/>
                </a:cubicBezTo>
                <a:cubicBezTo>
                  <a:pt x="6566174" y="635112"/>
                  <a:pt x="6345380" y="608542"/>
                  <a:pt x="6081843" y="615553"/>
                </a:cubicBezTo>
                <a:cubicBezTo>
                  <a:pt x="5818306" y="622564"/>
                  <a:pt x="5677506" y="574993"/>
                  <a:pt x="5515563" y="615553"/>
                </a:cubicBezTo>
                <a:cubicBezTo>
                  <a:pt x="5353620" y="656113"/>
                  <a:pt x="5045475" y="554822"/>
                  <a:pt x="4802051" y="615553"/>
                </a:cubicBezTo>
                <a:cubicBezTo>
                  <a:pt x="4558627" y="676284"/>
                  <a:pt x="4305080" y="555209"/>
                  <a:pt x="4088539" y="615553"/>
                </a:cubicBezTo>
                <a:cubicBezTo>
                  <a:pt x="3871998" y="675897"/>
                  <a:pt x="3584698" y="593236"/>
                  <a:pt x="3448643" y="615553"/>
                </a:cubicBezTo>
                <a:cubicBezTo>
                  <a:pt x="3312588" y="637870"/>
                  <a:pt x="3114376" y="592068"/>
                  <a:pt x="2808747" y="615553"/>
                </a:cubicBezTo>
                <a:cubicBezTo>
                  <a:pt x="2503118" y="639038"/>
                  <a:pt x="2443017" y="612640"/>
                  <a:pt x="2168851" y="615553"/>
                </a:cubicBezTo>
                <a:cubicBezTo>
                  <a:pt x="1894685" y="618466"/>
                  <a:pt x="1836263" y="599978"/>
                  <a:pt x="1749804" y="615553"/>
                </a:cubicBezTo>
                <a:cubicBezTo>
                  <a:pt x="1663345" y="631128"/>
                  <a:pt x="1309617" y="533429"/>
                  <a:pt x="1036292" y="615553"/>
                </a:cubicBezTo>
                <a:cubicBezTo>
                  <a:pt x="762967" y="697677"/>
                  <a:pt x="324312" y="572110"/>
                  <a:pt x="0" y="615553"/>
                </a:cubicBezTo>
                <a:cubicBezTo>
                  <a:pt x="-2480" y="519107"/>
                  <a:pt x="17700" y="460515"/>
                  <a:pt x="0" y="326243"/>
                </a:cubicBezTo>
                <a:cubicBezTo>
                  <a:pt x="-17700" y="191971"/>
                  <a:pt x="28496" y="132781"/>
                  <a:pt x="0" y="0"/>
                </a:cubicBezTo>
                <a:close/>
              </a:path>
              <a:path w="7361635" h="615553" stroke="0" extrusionOk="0">
                <a:moveTo>
                  <a:pt x="0" y="0"/>
                </a:moveTo>
                <a:cubicBezTo>
                  <a:pt x="120422" y="-6606"/>
                  <a:pt x="331238" y="49275"/>
                  <a:pt x="492663" y="0"/>
                </a:cubicBezTo>
                <a:cubicBezTo>
                  <a:pt x="654088" y="-49275"/>
                  <a:pt x="699845" y="9315"/>
                  <a:pt x="838094" y="0"/>
                </a:cubicBezTo>
                <a:cubicBezTo>
                  <a:pt x="976343" y="-9315"/>
                  <a:pt x="1205805" y="70325"/>
                  <a:pt x="1551606" y="0"/>
                </a:cubicBezTo>
                <a:cubicBezTo>
                  <a:pt x="1897407" y="-70325"/>
                  <a:pt x="1900510" y="48292"/>
                  <a:pt x="2044269" y="0"/>
                </a:cubicBezTo>
                <a:cubicBezTo>
                  <a:pt x="2188028" y="-48292"/>
                  <a:pt x="2368739" y="59098"/>
                  <a:pt x="2536933" y="0"/>
                </a:cubicBezTo>
                <a:cubicBezTo>
                  <a:pt x="2705127" y="-59098"/>
                  <a:pt x="2951279" y="72536"/>
                  <a:pt x="3250445" y="0"/>
                </a:cubicBezTo>
                <a:cubicBezTo>
                  <a:pt x="3549611" y="-72536"/>
                  <a:pt x="3537750" y="16013"/>
                  <a:pt x="3669492" y="0"/>
                </a:cubicBezTo>
                <a:cubicBezTo>
                  <a:pt x="3801234" y="-16013"/>
                  <a:pt x="4104858" y="32905"/>
                  <a:pt x="4383004" y="0"/>
                </a:cubicBezTo>
                <a:cubicBezTo>
                  <a:pt x="4661150" y="-32905"/>
                  <a:pt x="4917945" y="66914"/>
                  <a:pt x="5096517" y="0"/>
                </a:cubicBezTo>
                <a:cubicBezTo>
                  <a:pt x="5275089" y="-66914"/>
                  <a:pt x="5399208" y="42038"/>
                  <a:pt x="5662796" y="0"/>
                </a:cubicBezTo>
                <a:cubicBezTo>
                  <a:pt x="5926384" y="-42038"/>
                  <a:pt x="6160264" y="5361"/>
                  <a:pt x="6376308" y="0"/>
                </a:cubicBezTo>
                <a:cubicBezTo>
                  <a:pt x="6592352" y="-5361"/>
                  <a:pt x="6677610" y="33925"/>
                  <a:pt x="6868972" y="0"/>
                </a:cubicBezTo>
                <a:cubicBezTo>
                  <a:pt x="7060334" y="-33925"/>
                  <a:pt x="7188852" y="38490"/>
                  <a:pt x="7361635" y="0"/>
                </a:cubicBezTo>
                <a:cubicBezTo>
                  <a:pt x="7399174" y="120198"/>
                  <a:pt x="7350796" y="190308"/>
                  <a:pt x="7361635" y="313932"/>
                </a:cubicBezTo>
                <a:cubicBezTo>
                  <a:pt x="7372474" y="437556"/>
                  <a:pt x="7336614" y="496732"/>
                  <a:pt x="7361635" y="615553"/>
                </a:cubicBezTo>
                <a:cubicBezTo>
                  <a:pt x="7164213" y="651168"/>
                  <a:pt x="6930415" y="593148"/>
                  <a:pt x="6795355" y="615553"/>
                </a:cubicBezTo>
                <a:cubicBezTo>
                  <a:pt x="6660295" y="637958"/>
                  <a:pt x="6400028" y="591551"/>
                  <a:pt x="6081843" y="615553"/>
                </a:cubicBezTo>
                <a:cubicBezTo>
                  <a:pt x="5763658" y="639555"/>
                  <a:pt x="5758431" y="574567"/>
                  <a:pt x="5515563" y="615553"/>
                </a:cubicBezTo>
                <a:cubicBezTo>
                  <a:pt x="5272695" y="656539"/>
                  <a:pt x="5303462" y="606450"/>
                  <a:pt x="5170133" y="615553"/>
                </a:cubicBezTo>
                <a:cubicBezTo>
                  <a:pt x="5036804" y="624656"/>
                  <a:pt x="4957159" y="608100"/>
                  <a:pt x="4751086" y="615553"/>
                </a:cubicBezTo>
                <a:cubicBezTo>
                  <a:pt x="4545013" y="623006"/>
                  <a:pt x="4301434" y="534312"/>
                  <a:pt x="4037574" y="615553"/>
                </a:cubicBezTo>
                <a:cubicBezTo>
                  <a:pt x="3773714" y="696794"/>
                  <a:pt x="3636172" y="554246"/>
                  <a:pt x="3471294" y="615553"/>
                </a:cubicBezTo>
                <a:cubicBezTo>
                  <a:pt x="3306416" y="676860"/>
                  <a:pt x="3221734" y="576082"/>
                  <a:pt x="3052247" y="615553"/>
                </a:cubicBezTo>
                <a:cubicBezTo>
                  <a:pt x="2882760" y="655024"/>
                  <a:pt x="2623382" y="578187"/>
                  <a:pt x="2485968" y="615553"/>
                </a:cubicBezTo>
                <a:cubicBezTo>
                  <a:pt x="2348554" y="652919"/>
                  <a:pt x="2280695" y="577443"/>
                  <a:pt x="2140537" y="615553"/>
                </a:cubicBezTo>
                <a:cubicBezTo>
                  <a:pt x="2000379" y="653663"/>
                  <a:pt x="1917772" y="574773"/>
                  <a:pt x="1795106" y="615553"/>
                </a:cubicBezTo>
                <a:cubicBezTo>
                  <a:pt x="1672440" y="656333"/>
                  <a:pt x="1397679" y="568268"/>
                  <a:pt x="1228827" y="615553"/>
                </a:cubicBezTo>
                <a:cubicBezTo>
                  <a:pt x="1059975" y="662838"/>
                  <a:pt x="1012215" y="600068"/>
                  <a:pt x="809780" y="615553"/>
                </a:cubicBezTo>
                <a:cubicBezTo>
                  <a:pt x="607345" y="631038"/>
                  <a:pt x="396651" y="528769"/>
                  <a:pt x="0" y="615553"/>
                </a:cubicBezTo>
                <a:cubicBezTo>
                  <a:pt x="-1308" y="522750"/>
                  <a:pt x="19170" y="430093"/>
                  <a:pt x="0" y="320088"/>
                </a:cubicBezTo>
                <a:cubicBezTo>
                  <a:pt x="-19170" y="210083"/>
                  <a:pt x="6679" y="75471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5027040" algn="l"/>
              </a:tabLst>
            </a:pPr>
            <a:r>
              <a:rPr lang="en-US" sz="3998" b="1" i="1" spc="0" baseline="0" dirty="0">
                <a:solidFill>
                  <a:srgbClr val="C00000"/>
                </a:solidFill>
                <a:latin typeface="Times New Roman"/>
              </a:rPr>
              <a:t>  Gravitational </a:t>
            </a:r>
            <a:r>
              <a:rPr lang="en-US" sz="3998" b="1" i="1" dirty="0">
                <a:solidFill>
                  <a:srgbClr val="C00000"/>
                </a:solidFill>
                <a:latin typeface="Times New Roman"/>
              </a:rPr>
              <a:t>deflection </a:t>
            </a:r>
            <a:r>
              <a:rPr lang="el-GR" sz="3200" b="1" dirty="0">
                <a:solidFill>
                  <a:schemeClr val="tx1"/>
                </a:solidFill>
                <a:latin typeface="Times New Roman"/>
              </a:rPr>
              <a:t>ΔΦ </a:t>
            </a:r>
            <a:r>
              <a:rPr lang="en-US" sz="3600" i="0" dirty="0">
                <a:solidFill>
                  <a:schemeClr val="tx1"/>
                </a:solidFill>
                <a:effectLst/>
                <a:latin typeface="Libre Franklin" pitchFamily="2" charset="0"/>
              </a:rPr>
              <a:t>∝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Libre Franklin" pitchFamily="2" charset="0"/>
              </a:rPr>
              <a:t> </a:t>
            </a:r>
            <a:r>
              <a:rPr lang="en-US" sz="3200" b="1" i="0" spc="0" dirty="0">
                <a:solidFill>
                  <a:schemeClr val="tx1"/>
                </a:solidFill>
                <a:latin typeface="Times New Roman"/>
              </a:rPr>
              <a:t>1</a:t>
            </a:r>
            <a:r>
              <a:rPr lang="en-US" sz="3636" b="1" i="0" spc="0" dirty="0">
                <a:solidFill>
                  <a:schemeClr val="tx1"/>
                </a:solidFill>
                <a:latin typeface="Times New Roman"/>
              </a:rPr>
              <a:t>/</a:t>
            </a:r>
            <a:r>
              <a:rPr lang="en-US" sz="4000" b="1" i="0" spc="0" dirty="0">
                <a:solidFill>
                  <a:schemeClr val="tx1"/>
                </a:solidFill>
                <a:latin typeface="Times New Roman"/>
              </a:rPr>
              <a:t>v</a:t>
            </a:r>
            <a:r>
              <a:rPr lang="en-US" sz="3200" b="1" i="0" spc="0" baseline="30000" dirty="0">
                <a:solidFill>
                  <a:schemeClr val="tx1"/>
                </a:solidFill>
                <a:latin typeface="Times New Roman"/>
              </a:rPr>
              <a:t>2 </a:t>
            </a:r>
            <a:endParaRPr lang="en-US" sz="2418" b="1" i="0" spc="0" baseline="3000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3D97A1A-D828-8DFF-3944-6213581EC645}"/>
              </a:ext>
            </a:extLst>
          </p:cNvPr>
          <p:cNvSpPr/>
          <p:nvPr/>
        </p:nvSpPr>
        <p:spPr>
          <a:xfrm>
            <a:off x="5775278" y="2850048"/>
            <a:ext cx="484632" cy="1157591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BB931-5D5C-63A5-75F2-4F054BA6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668" y="403258"/>
            <a:ext cx="3838575" cy="857250"/>
          </a:xfrm>
          <a:prstGeom prst="rect">
            <a:avLst/>
          </a:prstGeom>
          <a:ln w="28575">
            <a:noFill/>
          </a:ln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56A86752-2F01-F357-5F69-D95F053D5BCD}"/>
              </a:ext>
            </a:extLst>
          </p:cNvPr>
          <p:cNvSpPr/>
          <p:nvPr/>
        </p:nvSpPr>
        <p:spPr>
          <a:xfrm>
            <a:off x="5781758" y="1260508"/>
            <a:ext cx="484632" cy="798353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2CC4C-BAF9-DCE3-A251-37EA94BD7CE4}"/>
              </a:ext>
            </a:extLst>
          </p:cNvPr>
          <p:cNvSpPr txBox="1"/>
          <p:nvPr/>
        </p:nvSpPr>
        <p:spPr>
          <a:xfrm>
            <a:off x="10134006" y="5168592"/>
            <a:ext cx="1414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2003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2014</a:t>
            </a:r>
          </a:p>
          <a:p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2017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5F6A2-791F-B9C7-AA56-31D62BAC8D26}"/>
              </a:ext>
            </a:extLst>
          </p:cNvPr>
          <p:cNvSpPr txBox="1"/>
          <p:nvPr/>
        </p:nvSpPr>
        <p:spPr>
          <a:xfrm>
            <a:off x="6068783" y="719847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from mc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A41ED-BF55-0BFC-04CB-A6C11086DA15}"/>
              </a:ext>
            </a:extLst>
          </p:cNvPr>
          <p:cNvSpPr txBox="1"/>
          <p:nvPr/>
        </p:nvSpPr>
        <p:spPr>
          <a:xfrm>
            <a:off x="8787493" y="75568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 </a:t>
            </a:r>
            <a:r>
              <a:rPr lang="en-US" sz="2000" b="1" dirty="0"/>
              <a:t>[6,7]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212FA-F508-7295-D3CB-DEB0AB00FD4E}"/>
              </a:ext>
            </a:extLst>
          </p:cNvPr>
          <p:cNvSpPr txBox="1"/>
          <p:nvPr/>
        </p:nvSpPr>
        <p:spPr>
          <a:xfrm>
            <a:off x="10744209" y="4837822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/>
              <a:t>[6,7,10]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DDCB3-C207-F9A5-3823-0B87F280F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781" y="28723"/>
            <a:ext cx="1339813" cy="2049459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2771239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719" y="439983"/>
            <a:ext cx="11838562" cy="543225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presence is known through its gravitational pull on visible matter in space.  </a:t>
            </a:r>
          </a:p>
          <a:p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remains elusive</a:t>
            </a:r>
            <a:endParaRPr lang="en-GB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700" b="1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DM does not emit, absorb, or, reflect light. </a:t>
            </a:r>
          </a:p>
          <a:p>
            <a:endParaRPr lang="en-GB" sz="4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dark matter remains as elusive as Alice in Wonderland's Cheshire Cat – where you only see its grin (in the form of gravity) but not the animal itself.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https://www.nasa.gov/feature/goddard/2020/hubble-observations-suggest-a-missing-ingredient-in-dark-matter-theories</a:t>
            </a:r>
            <a:r>
              <a:rPr lang="en-GB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8EFA9-3F4A-0319-7709-77E44B269D49}"/>
              </a:ext>
            </a:extLst>
          </p:cNvPr>
          <p:cNvSpPr txBox="1"/>
          <p:nvPr/>
        </p:nvSpPr>
        <p:spPr>
          <a:xfrm>
            <a:off x="1099217" y="3097601"/>
            <a:ext cx="8968911" cy="14773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Misleading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counter examples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work. E.g.: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various energetic events of unknown origin, like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Flares, Solar EUV, and terrestrial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obs’s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549AB-35ED-05A6-2448-24FFC8F7D429}"/>
              </a:ext>
            </a:extLst>
          </p:cNvPr>
          <p:cNvSpPr txBox="1"/>
          <p:nvPr/>
        </p:nvSpPr>
        <p:spPr>
          <a:xfrm>
            <a:off x="1386840" y="6004560"/>
            <a:ext cx="819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work:   DM   =&gt;  “Invisible matter”</a:t>
            </a:r>
          </a:p>
        </p:txBody>
      </p:sp>
      <p:sp>
        <p:nvSpPr>
          <p:cNvPr id="3" name="Rectangle 205">
            <a:extLst>
              <a:ext uri="{FF2B5EF4-FFF2-40B4-BE49-F238E27FC236}">
                <a16:creationId xmlns:a16="http://schemas.microsoft.com/office/drawing/2014/main" id="{BD9C508B-C570-2702-94AF-06C3B639A859}"/>
              </a:ext>
            </a:extLst>
          </p:cNvPr>
          <p:cNvSpPr/>
          <p:nvPr/>
        </p:nvSpPr>
        <p:spPr>
          <a:xfrm>
            <a:off x="11885676" y="6476482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636543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103239-F11E-9C17-41FE-3CBA34A4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63" y="5333122"/>
            <a:ext cx="3797041" cy="12525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467D8F-2242-1DA1-CB57-9CBEB363CDB3}"/>
              </a:ext>
            </a:extLst>
          </p:cNvPr>
          <p:cNvSpPr txBox="1"/>
          <p:nvPr/>
        </p:nvSpPr>
        <p:spPr>
          <a:xfrm>
            <a:off x="1008863" y="6488668"/>
            <a:ext cx="2351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LONGITUDE-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5218F-5AE8-EF28-00D7-9E561A105A47}"/>
              </a:ext>
            </a:extLst>
          </p:cNvPr>
          <p:cNvSpPr txBox="1"/>
          <p:nvPr/>
        </p:nvSpPr>
        <p:spPr>
          <a:xfrm rot="16200000">
            <a:off x="361910" y="5684254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[km]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64D5BA-CA90-46DD-C621-3A44D2CBCA90}"/>
              </a:ext>
            </a:extLst>
          </p:cNvPr>
          <p:cNvGrpSpPr/>
          <p:nvPr/>
        </p:nvGrpSpPr>
        <p:grpSpPr>
          <a:xfrm>
            <a:off x="132298" y="0"/>
            <a:ext cx="11151206" cy="6824607"/>
            <a:chOff x="846306" y="0"/>
            <a:chExt cx="11151206" cy="6824607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334CDD-9B5F-DC96-EF02-4A6E7742305F}"/>
                </a:ext>
              </a:extLst>
            </p:cNvPr>
            <p:cNvSpPr txBox="1"/>
            <p:nvPr/>
          </p:nvSpPr>
          <p:spPr>
            <a:xfrm>
              <a:off x="846306" y="119157"/>
              <a:ext cx="4998484" cy="2308324"/>
            </a:xfrm>
            <a:custGeom>
              <a:avLst/>
              <a:gdLst>
                <a:gd name="connsiteX0" fmla="*/ 0 w 4998484"/>
                <a:gd name="connsiteY0" fmla="*/ 0 h 2308324"/>
                <a:gd name="connsiteX1" fmla="*/ 605372 w 4998484"/>
                <a:gd name="connsiteY1" fmla="*/ 0 h 2308324"/>
                <a:gd name="connsiteX2" fmla="*/ 1010805 w 4998484"/>
                <a:gd name="connsiteY2" fmla="*/ 0 h 2308324"/>
                <a:gd name="connsiteX3" fmla="*/ 1516207 w 4998484"/>
                <a:gd name="connsiteY3" fmla="*/ 0 h 2308324"/>
                <a:gd name="connsiteX4" fmla="*/ 2171564 w 4998484"/>
                <a:gd name="connsiteY4" fmla="*/ 0 h 2308324"/>
                <a:gd name="connsiteX5" fmla="*/ 2726951 w 4998484"/>
                <a:gd name="connsiteY5" fmla="*/ 0 h 2308324"/>
                <a:gd name="connsiteX6" fmla="*/ 3332323 w 4998484"/>
                <a:gd name="connsiteY6" fmla="*/ 0 h 2308324"/>
                <a:gd name="connsiteX7" fmla="*/ 3837725 w 4998484"/>
                <a:gd name="connsiteY7" fmla="*/ 0 h 2308324"/>
                <a:gd name="connsiteX8" fmla="*/ 4393112 w 4998484"/>
                <a:gd name="connsiteY8" fmla="*/ 0 h 2308324"/>
                <a:gd name="connsiteX9" fmla="*/ 4998484 w 4998484"/>
                <a:gd name="connsiteY9" fmla="*/ 0 h 2308324"/>
                <a:gd name="connsiteX10" fmla="*/ 4998484 w 4998484"/>
                <a:gd name="connsiteY10" fmla="*/ 530915 h 2308324"/>
                <a:gd name="connsiteX11" fmla="*/ 4998484 w 4998484"/>
                <a:gd name="connsiteY11" fmla="*/ 1038746 h 2308324"/>
                <a:gd name="connsiteX12" fmla="*/ 4998484 w 4998484"/>
                <a:gd name="connsiteY12" fmla="*/ 1569660 h 2308324"/>
                <a:gd name="connsiteX13" fmla="*/ 4998484 w 4998484"/>
                <a:gd name="connsiteY13" fmla="*/ 2308324 h 2308324"/>
                <a:gd name="connsiteX14" fmla="*/ 4443097 w 4998484"/>
                <a:gd name="connsiteY14" fmla="*/ 2308324 h 2308324"/>
                <a:gd name="connsiteX15" fmla="*/ 3887710 w 4998484"/>
                <a:gd name="connsiteY15" fmla="*/ 2308324 h 2308324"/>
                <a:gd name="connsiteX16" fmla="*/ 3432292 w 4998484"/>
                <a:gd name="connsiteY16" fmla="*/ 2308324 h 2308324"/>
                <a:gd name="connsiteX17" fmla="*/ 2876905 w 4998484"/>
                <a:gd name="connsiteY17" fmla="*/ 2308324 h 2308324"/>
                <a:gd name="connsiteX18" fmla="*/ 2321518 w 4998484"/>
                <a:gd name="connsiteY18" fmla="*/ 2308324 h 2308324"/>
                <a:gd name="connsiteX19" fmla="*/ 1766131 w 4998484"/>
                <a:gd name="connsiteY19" fmla="*/ 2308324 h 2308324"/>
                <a:gd name="connsiteX20" fmla="*/ 1210744 w 4998484"/>
                <a:gd name="connsiteY20" fmla="*/ 2308324 h 2308324"/>
                <a:gd name="connsiteX21" fmla="*/ 705342 w 4998484"/>
                <a:gd name="connsiteY21" fmla="*/ 2308324 h 2308324"/>
                <a:gd name="connsiteX22" fmla="*/ 0 w 4998484"/>
                <a:gd name="connsiteY22" fmla="*/ 2308324 h 2308324"/>
                <a:gd name="connsiteX23" fmla="*/ 0 w 4998484"/>
                <a:gd name="connsiteY23" fmla="*/ 1731243 h 2308324"/>
                <a:gd name="connsiteX24" fmla="*/ 0 w 4998484"/>
                <a:gd name="connsiteY24" fmla="*/ 1131079 h 2308324"/>
                <a:gd name="connsiteX25" fmla="*/ 0 w 4998484"/>
                <a:gd name="connsiteY25" fmla="*/ 530915 h 2308324"/>
                <a:gd name="connsiteX26" fmla="*/ 0 w 4998484"/>
                <a:gd name="connsiteY26" fmla="*/ 0 h 230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98484" h="2308324" fill="none" extrusionOk="0">
                  <a:moveTo>
                    <a:pt x="0" y="0"/>
                  </a:moveTo>
                  <a:cubicBezTo>
                    <a:pt x="274601" y="-36043"/>
                    <a:pt x="463490" y="7267"/>
                    <a:pt x="605372" y="0"/>
                  </a:cubicBezTo>
                  <a:cubicBezTo>
                    <a:pt x="747254" y="-7267"/>
                    <a:pt x="898477" y="3673"/>
                    <a:pt x="1010805" y="0"/>
                  </a:cubicBezTo>
                  <a:cubicBezTo>
                    <a:pt x="1123133" y="-3673"/>
                    <a:pt x="1347329" y="30144"/>
                    <a:pt x="1516207" y="0"/>
                  </a:cubicBezTo>
                  <a:cubicBezTo>
                    <a:pt x="1685085" y="-30144"/>
                    <a:pt x="1977552" y="59929"/>
                    <a:pt x="2171564" y="0"/>
                  </a:cubicBezTo>
                  <a:cubicBezTo>
                    <a:pt x="2365576" y="-59929"/>
                    <a:pt x="2489605" y="25655"/>
                    <a:pt x="2726951" y="0"/>
                  </a:cubicBezTo>
                  <a:cubicBezTo>
                    <a:pt x="2964297" y="-25655"/>
                    <a:pt x="3040007" y="46017"/>
                    <a:pt x="3332323" y="0"/>
                  </a:cubicBezTo>
                  <a:cubicBezTo>
                    <a:pt x="3624639" y="-46017"/>
                    <a:pt x="3687784" y="41753"/>
                    <a:pt x="3837725" y="0"/>
                  </a:cubicBezTo>
                  <a:cubicBezTo>
                    <a:pt x="3987666" y="-41753"/>
                    <a:pt x="4152697" y="59330"/>
                    <a:pt x="4393112" y="0"/>
                  </a:cubicBezTo>
                  <a:cubicBezTo>
                    <a:pt x="4633527" y="-59330"/>
                    <a:pt x="4797140" y="70239"/>
                    <a:pt x="4998484" y="0"/>
                  </a:cubicBezTo>
                  <a:cubicBezTo>
                    <a:pt x="5011071" y="227921"/>
                    <a:pt x="4965233" y="309662"/>
                    <a:pt x="4998484" y="530915"/>
                  </a:cubicBezTo>
                  <a:cubicBezTo>
                    <a:pt x="5031735" y="752169"/>
                    <a:pt x="4988839" y="832379"/>
                    <a:pt x="4998484" y="1038746"/>
                  </a:cubicBezTo>
                  <a:cubicBezTo>
                    <a:pt x="5008129" y="1245113"/>
                    <a:pt x="4967081" y="1350161"/>
                    <a:pt x="4998484" y="1569660"/>
                  </a:cubicBezTo>
                  <a:cubicBezTo>
                    <a:pt x="5029887" y="1789159"/>
                    <a:pt x="4920696" y="2034313"/>
                    <a:pt x="4998484" y="2308324"/>
                  </a:cubicBezTo>
                  <a:cubicBezTo>
                    <a:pt x="4855403" y="2363328"/>
                    <a:pt x="4627938" y="2298523"/>
                    <a:pt x="4443097" y="2308324"/>
                  </a:cubicBezTo>
                  <a:cubicBezTo>
                    <a:pt x="4258256" y="2318125"/>
                    <a:pt x="4096517" y="2275679"/>
                    <a:pt x="3887710" y="2308324"/>
                  </a:cubicBezTo>
                  <a:cubicBezTo>
                    <a:pt x="3678903" y="2340969"/>
                    <a:pt x="3622640" y="2282003"/>
                    <a:pt x="3432292" y="2308324"/>
                  </a:cubicBezTo>
                  <a:cubicBezTo>
                    <a:pt x="3241944" y="2334645"/>
                    <a:pt x="3025425" y="2250358"/>
                    <a:pt x="2876905" y="2308324"/>
                  </a:cubicBezTo>
                  <a:cubicBezTo>
                    <a:pt x="2728385" y="2366290"/>
                    <a:pt x="2452791" y="2249514"/>
                    <a:pt x="2321518" y="2308324"/>
                  </a:cubicBezTo>
                  <a:cubicBezTo>
                    <a:pt x="2190245" y="2367134"/>
                    <a:pt x="2028309" y="2265091"/>
                    <a:pt x="1766131" y="2308324"/>
                  </a:cubicBezTo>
                  <a:cubicBezTo>
                    <a:pt x="1503953" y="2351557"/>
                    <a:pt x="1371871" y="2303661"/>
                    <a:pt x="1210744" y="2308324"/>
                  </a:cubicBezTo>
                  <a:cubicBezTo>
                    <a:pt x="1049617" y="2312987"/>
                    <a:pt x="912338" y="2304679"/>
                    <a:pt x="705342" y="2308324"/>
                  </a:cubicBezTo>
                  <a:cubicBezTo>
                    <a:pt x="498346" y="2311969"/>
                    <a:pt x="254468" y="2271567"/>
                    <a:pt x="0" y="2308324"/>
                  </a:cubicBezTo>
                  <a:cubicBezTo>
                    <a:pt x="-31184" y="2185053"/>
                    <a:pt x="69148" y="1970670"/>
                    <a:pt x="0" y="1731243"/>
                  </a:cubicBezTo>
                  <a:cubicBezTo>
                    <a:pt x="-69148" y="1491816"/>
                    <a:pt x="55693" y="1313911"/>
                    <a:pt x="0" y="1131079"/>
                  </a:cubicBezTo>
                  <a:cubicBezTo>
                    <a:pt x="-55693" y="948247"/>
                    <a:pt x="28685" y="680352"/>
                    <a:pt x="0" y="530915"/>
                  </a:cubicBezTo>
                  <a:cubicBezTo>
                    <a:pt x="-28685" y="381478"/>
                    <a:pt x="6804" y="149989"/>
                    <a:pt x="0" y="0"/>
                  </a:cubicBezTo>
                  <a:close/>
                </a:path>
                <a:path w="4998484" h="2308324" stroke="0" extrusionOk="0">
                  <a:moveTo>
                    <a:pt x="0" y="0"/>
                  </a:moveTo>
                  <a:cubicBezTo>
                    <a:pt x="155579" y="-38145"/>
                    <a:pt x="341376" y="49098"/>
                    <a:pt x="505402" y="0"/>
                  </a:cubicBezTo>
                  <a:cubicBezTo>
                    <a:pt x="669428" y="-49098"/>
                    <a:pt x="732897" y="34826"/>
                    <a:pt x="910835" y="0"/>
                  </a:cubicBezTo>
                  <a:cubicBezTo>
                    <a:pt x="1088773" y="-34826"/>
                    <a:pt x="1359855" y="27661"/>
                    <a:pt x="1566192" y="0"/>
                  </a:cubicBezTo>
                  <a:cubicBezTo>
                    <a:pt x="1772529" y="-27661"/>
                    <a:pt x="1948585" y="15723"/>
                    <a:pt x="2071594" y="0"/>
                  </a:cubicBezTo>
                  <a:cubicBezTo>
                    <a:pt x="2194603" y="-15723"/>
                    <a:pt x="2378717" y="10201"/>
                    <a:pt x="2576996" y="0"/>
                  </a:cubicBezTo>
                  <a:cubicBezTo>
                    <a:pt x="2775275" y="-10201"/>
                    <a:pt x="3060967" y="75472"/>
                    <a:pt x="3232353" y="0"/>
                  </a:cubicBezTo>
                  <a:cubicBezTo>
                    <a:pt x="3403739" y="-75472"/>
                    <a:pt x="3467627" y="10056"/>
                    <a:pt x="3687770" y="0"/>
                  </a:cubicBezTo>
                  <a:cubicBezTo>
                    <a:pt x="3907913" y="-10056"/>
                    <a:pt x="4088648" y="1525"/>
                    <a:pt x="4343127" y="0"/>
                  </a:cubicBezTo>
                  <a:cubicBezTo>
                    <a:pt x="4597606" y="-1525"/>
                    <a:pt x="4711553" y="6321"/>
                    <a:pt x="4998484" y="0"/>
                  </a:cubicBezTo>
                  <a:cubicBezTo>
                    <a:pt x="5052912" y="275623"/>
                    <a:pt x="4964296" y="433797"/>
                    <a:pt x="4998484" y="577081"/>
                  </a:cubicBezTo>
                  <a:cubicBezTo>
                    <a:pt x="5032672" y="720365"/>
                    <a:pt x="4963440" y="925832"/>
                    <a:pt x="4998484" y="1154162"/>
                  </a:cubicBezTo>
                  <a:cubicBezTo>
                    <a:pt x="5033528" y="1382492"/>
                    <a:pt x="4951307" y="1562931"/>
                    <a:pt x="4998484" y="1754326"/>
                  </a:cubicBezTo>
                  <a:cubicBezTo>
                    <a:pt x="5045661" y="1945721"/>
                    <a:pt x="4974348" y="2077979"/>
                    <a:pt x="4998484" y="2308324"/>
                  </a:cubicBezTo>
                  <a:cubicBezTo>
                    <a:pt x="4743878" y="2361068"/>
                    <a:pt x="4685523" y="2281585"/>
                    <a:pt x="4443097" y="2308324"/>
                  </a:cubicBezTo>
                  <a:cubicBezTo>
                    <a:pt x="4200671" y="2335063"/>
                    <a:pt x="4180574" y="2305324"/>
                    <a:pt x="3987679" y="2308324"/>
                  </a:cubicBezTo>
                  <a:cubicBezTo>
                    <a:pt x="3794784" y="2311324"/>
                    <a:pt x="3607661" y="2271414"/>
                    <a:pt x="3432292" y="2308324"/>
                  </a:cubicBezTo>
                  <a:cubicBezTo>
                    <a:pt x="3256923" y="2345234"/>
                    <a:pt x="3018356" y="2242454"/>
                    <a:pt x="2776936" y="2308324"/>
                  </a:cubicBezTo>
                  <a:cubicBezTo>
                    <a:pt x="2535516" y="2374194"/>
                    <a:pt x="2475930" y="2263407"/>
                    <a:pt x="2221548" y="2308324"/>
                  </a:cubicBezTo>
                  <a:cubicBezTo>
                    <a:pt x="1967166" y="2353241"/>
                    <a:pt x="2006924" y="2267343"/>
                    <a:pt x="1816116" y="2308324"/>
                  </a:cubicBezTo>
                  <a:cubicBezTo>
                    <a:pt x="1625308" y="2349305"/>
                    <a:pt x="1555707" y="2255703"/>
                    <a:pt x="1360698" y="2308324"/>
                  </a:cubicBezTo>
                  <a:cubicBezTo>
                    <a:pt x="1165689" y="2360945"/>
                    <a:pt x="988638" y="2255309"/>
                    <a:pt x="705342" y="2308324"/>
                  </a:cubicBezTo>
                  <a:cubicBezTo>
                    <a:pt x="422046" y="2361339"/>
                    <a:pt x="288606" y="2301871"/>
                    <a:pt x="0" y="2308324"/>
                  </a:cubicBezTo>
                  <a:cubicBezTo>
                    <a:pt x="-7691" y="2154219"/>
                    <a:pt x="2250" y="1906591"/>
                    <a:pt x="0" y="1777409"/>
                  </a:cubicBezTo>
                  <a:cubicBezTo>
                    <a:pt x="-2250" y="1648228"/>
                    <a:pt x="17963" y="1356449"/>
                    <a:pt x="0" y="1223412"/>
                  </a:cubicBezTo>
                  <a:cubicBezTo>
                    <a:pt x="-17963" y="1090375"/>
                    <a:pt x="52381" y="862591"/>
                    <a:pt x="0" y="715580"/>
                  </a:cubicBezTo>
                  <a:cubicBezTo>
                    <a:pt x="-52381" y="568569"/>
                    <a:pt x="6810" y="290526"/>
                    <a:pt x="0" y="0"/>
                  </a:cubicBezTo>
                  <a:close/>
                </a:path>
              </a:pathLst>
            </a:custGeom>
            <a:grpFill/>
            <a:ln w="38100">
              <a:solidFill>
                <a:srgbClr val="00B050">
                  <a:alpha val="98000"/>
                </a:srgb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333FF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radius variation: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helioseismology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minimum BIN=72 days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Planetary relationship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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E26FFCB-9FE9-3BD3-42FF-D84CA35C0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59" y="2533927"/>
              <a:ext cx="4704337" cy="2634429"/>
            </a:xfrm>
            <a:prstGeom prst="rect">
              <a:avLst/>
            </a:prstGeom>
            <a:grpFill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BBFC7A-9782-3113-CD82-A19518169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3353" y="0"/>
              <a:ext cx="4564159" cy="6824607"/>
            </a:xfrm>
            <a:prstGeom prst="rect">
              <a:avLst/>
            </a:prstGeom>
            <a:grpFill/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1BC0EB-A095-56F3-F0B6-06CDBD25F1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3257" y="5000562"/>
              <a:ext cx="2741451" cy="771610"/>
            </a:xfrm>
            <a:prstGeom prst="straightConnector1">
              <a:avLst/>
            </a:prstGeom>
            <a:grpFill/>
            <a:ln w="38100">
              <a:solidFill>
                <a:srgbClr val="FF00FF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EE8920-3A71-469F-65DF-DD4E84EAEC16}"/>
              </a:ext>
            </a:extLst>
          </p:cNvPr>
          <p:cNvSpPr txBox="1"/>
          <p:nvPr/>
        </p:nvSpPr>
        <p:spPr>
          <a:xfrm>
            <a:off x="7527854" y="5432725"/>
            <a:ext cx="315983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LONGITUDE-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9D027E-513F-1704-5371-E8635F3FC825}"/>
              </a:ext>
            </a:extLst>
          </p:cNvPr>
          <p:cNvSpPr txBox="1"/>
          <p:nvPr/>
        </p:nvSpPr>
        <p:spPr>
          <a:xfrm rot="16200000">
            <a:off x="6954836" y="972713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[km]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37986C-6C1A-9F5F-3AE6-6AB78CFE5048}"/>
              </a:ext>
            </a:extLst>
          </p:cNvPr>
          <p:cNvSpPr txBox="1"/>
          <p:nvPr/>
        </p:nvSpPr>
        <p:spPr>
          <a:xfrm rot="16200000">
            <a:off x="6129893" y="368522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[km]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3CC832-C059-2C23-9E83-BAFEB6CBC19E}"/>
              </a:ext>
            </a:extLst>
          </p:cNvPr>
          <p:cNvSpPr txBox="1"/>
          <p:nvPr/>
        </p:nvSpPr>
        <p:spPr>
          <a:xfrm>
            <a:off x="10558889" y="229443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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5614D2-022F-E887-88DE-25B1C59E7C5B}"/>
              </a:ext>
            </a:extLst>
          </p:cNvPr>
          <p:cNvSpPr txBox="1"/>
          <p:nvPr/>
        </p:nvSpPr>
        <p:spPr>
          <a:xfrm>
            <a:off x="8022673" y="3197271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0-180</a:t>
            </a:r>
            <a:r>
              <a:rPr lang="en-US" sz="20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180</a:t>
            </a:r>
            <a:r>
              <a:rPr lang="en-US" sz="18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-360</a:t>
            </a:r>
            <a:r>
              <a:rPr lang="en-US" sz="20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baseline="30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8CC34A-E291-7CBB-B887-3A57F3161166}"/>
              </a:ext>
            </a:extLst>
          </p:cNvPr>
          <p:cNvSpPr txBox="1"/>
          <p:nvPr/>
        </p:nvSpPr>
        <p:spPr>
          <a:xfrm>
            <a:off x="3096733" y="3286864"/>
            <a:ext cx="6193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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71C99FA-DE9C-F5F2-CB54-824EB894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164" y="1652953"/>
            <a:ext cx="1066892" cy="11278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4D16D80-1572-772B-98B8-B2B9A684CDFC}"/>
              </a:ext>
            </a:extLst>
          </p:cNvPr>
          <p:cNvSpPr txBox="1"/>
          <p:nvPr/>
        </p:nvSpPr>
        <p:spPr>
          <a:xfrm>
            <a:off x="10541161" y="4740176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 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Venus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67C3E-B9C4-FD4F-4D1A-84DCB85131BF}"/>
              </a:ext>
            </a:extLst>
          </p:cNvPr>
          <p:cNvSpPr txBox="1"/>
          <p:nvPr/>
        </p:nvSpPr>
        <p:spPr>
          <a:xfrm>
            <a:off x="11027226" y="33957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D4048B-BA4A-E721-6721-92E597665ABB}"/>
              </a:ext>
            </a:extLst>
          </p:cNvPr>
          <p:cNvSpPr txBox="1"/>
          <p:nvPr/>
        </p:nvSpPr>
        <p:spPr>
          <a:xfrm>
            <a:off x="7991877" y="4917217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0-180</a:t>
            </a:r>
            <a:r>
              <a:rPr lang="en-US" sz="20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180</a:t>
            </a:r>
            <a:r>
              <a:rPr lang="en-US" sz="18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-360</a:t>
            </a:r>
            <a:r>
              <a:rPr lang="en-US" sz="2000" b="1" baseline="30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baseline="30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C410D-0625-2963-A34C-ADD48697778E}"/>
              </a:ext>
            </a:extLst>
          </p:cNvPr>
          <p:cNvSpPr txBox="1"/>
          <p:nvPr/>
        </p:nvSpPr>
        <p:spPr>
          <a:xfrm>
            <a:off x="6727575" y="5772172"/>
            <a:ext cx="4968027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1km photosphere by 1km: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~ 10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erg.  </a:t>
            </a:r>
          </a:p>
          <a:p>
            <a:pPr algn="l"/>
            <a:r>
              <a:rPr lang="en-US" sz="2800" b="1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4" name="Rectangle 205">
            <a:extLst>
              <a:ext uri="{FF2B5EF4-FFF2-40B4-BE49-F238E27FC236}">
                <a16:creationId xmlns:a16="http://schemas.microsoft.com/office/drawing/2014/main" id="{CE23FCD0-DCD0-C600-3E2D-1719CEB848DF}"/>
              </a:ext>
            </a:extLst>
          </p:cNvPr>
          <p:cNvSpPr/>
          <p:nvPr/>
        </p:nvSpPr>
        <p:spPr>
          <a:xfrm>
            <a:off x="11885676" y="6476482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42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4230852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Freeform 880"/>
          <p:cNvSpPr/>
          <p:nvPr/>
        </p:nvSpPr>
        <p:spPr>
          <a:xfrm>
            <a:off x="91439" y="6773657"/>
            <a:ext cx="4198620" cy="15239"/>
          </a:xfrm>
          <a:custGeom>
            <a:avLst/>
            <a:gdLst/>
            <a:ahLst/>
            <a:cxnLst/>
            <a:rect l="0" t="0" r="0" b="0"/>
            <a:pathLst>
              <a:path w="4198620" h="15239">
                <a:moveTo>
                  <a:pt x="0" y="0"/>
                </a:moveTo>
                <a:lnTo>
                  <a:pt x="1049655" y="0"/>
                </a:lnTo>
                <a:lnTo>
                  <a:pt x="2099311" y="0"/>
                </a:lnTo>
                <a:lnTo>
                  <a:pt x="3148965" y="0"/>
                </a:lnTo>
                <a:lnTo>
                  <a:pt x="4198620" y="0"/>
                </a:lnTo>
                <a:lnTo>
                  <a:pt x="4198620" y="15239"/>
                </a:lnTo>
                <a:lnTo>
                  <a:pt x="3148965" y="15239"/>
                </a:lnTo>
                <a:lnTo>
                  <a:pt x="2099311" y="15239"/>
                </a:lnTo>
                <a:lnTo>
                  <a:pt x="1049655" y="15239"/>
                </a:lnTo>
                <a:lnTo>
                  <a:pt x="0" y="15239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1" name="Picture 88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2764" y="248412"/>
            <a:ext cx="779526" cy="953261"/>
          </a:xfrm>
          <a:prstGeom prst="rect">
            <a:avLst/>
          </a:prstGeom>
          <a:noFill/>
        </p:spPr>
      </p:pic>
      <p:pic>
        <p:nvPicPr>
          <p:cNvPr id="882" name="Picture 88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76" y="248412"/>
            <a:ext cx="779526" cy="953261"/>
          </a:xfrm>
          <a:prstGeom prst="rect">
            <a:avLst/>
          </a:prstGeom>
          <a:noFill/>
        </p:spPr>
      </p:pic>
      <p:sp>
        <p:nvSpPr>
          <p:cNvPr id="883" name="Freeform 883">
            <a:hlinkClick r:id="rId3"/>
          </p:cNvPr>
          <p:cNvSpPr/>
          <p:nvPr/>
        </p:nvSpPr>
        <p:spPr>
          <a:xfrm>
            <a:off x="722160" y="1128015"/>
            <a:ext cx="5954230" cy="10668"/>
          </a:xfrm>
          <a:custGeom>
            <a:avLst/>
            <a:gdLst/>
            <a:ahLst/>
            <a:cxnLst/>
            <a:rect l="0" t="0" r="0" b="0"/>
            <a:pathLst>
              <a:path w="5954230" h="10668">
                <a:moveTo>
                  <a:pt x="0" y="0"/>
                </a:moveTo>
                <a:lnTo>
                  <a:pt x="1488529" y="0"/>
                </a:lnTo>
                <a:lnTo>
                  <a:pt x="2977095" y="0"/>
                </a:lnTo>
                <a:lnTo>
                  <a:pt x="4465662" y="0"/>
                </a:lnTo>
                <a:lnTo>
                  <a:pt x="5954230" y="0"/>
                </a:lnTo>
                <a:lnTo>
                  <a:pt x="5954230" y="10668"/>
                </a:lnTo>
                <a:lnTo>
                  <a:pt x="4465662" y="10668"/>
                </a:lnTo>
                <a:lnTo>
                  <a:pt x="2977095" y="10668"/>
                </a:lnTo>
                <a:lnTo>
                  <a:pt x="1488529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>
            <a:off x="518159" y="1434085"/>
            <a:ext cx="4274821" cy="1383792"/>
          </a:xfrm>
          <a:custGeom>
            <a:avLst/>
            <a:gdLst/>
            <a:ahLst/>
            <a:cxnLst/>
            <a:rect l="0" t="0" r="0" b="0"/>
            <a:pathLst>
              <a:path w="4274821" h="1383792">
                <a:moveTo>
                  <a:pt x="0" y="1383792"/>
                </a:moveTo>
                <a:lnTo>
                  <a:pt x="4274821" y="1383792"/>
                </a:lnTo>
                <a:lnTo>
                  <a:pt x="4274821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solidFill>
            <a:srgbClr val="FFF2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>
            <a:off x="518159" y="1434085"/>
            <a:ext cx="4274821" cy="1383792"/>
          </a:xfrm>
          <a:custGeom>
            <a:avLst/>
            <a:gdLst/>
            <a:ahLst/>
            <a:cxnLst/>
            <a:rect l="0" t="0" r="0" b="0"/>
            <a:pathLst>
              <a:path w="4274821" h="1383792">
                <a:moveTo>
                  <a:pt x="0" y="1383792"/>
                </a:moveTo>
                <a:lnTo>
                  <a:pt x="4274821" y="1383792"/>
                </a:lnTo>
                <a:lnTo>
                  <a:pt x="4274821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noFill/>
          <a:ln w="9525" cap="flat" cmpd="sng">
            <a:solidFill>
              <a:srgbClr val="9900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>
            <a:hlinkClick r:id="rId4"/>
          </p:cNvPr>
          <p:cNvSpPr/>
          <p:nvPr/>
        </p:nvSpPr>
        <p:spPr>
          <a:xfrm>
            <a:off x="1491996" y="2402841"/>
            <a:ext cx="1807463" cy="16763"/>
          </a:xfrm>
          <a:custGeom>
            <a:avLst/>
            <a:gdLst/>
            <a:ahLst/>
            <a:cxnLst/>
            <a:rect l="0" t="0" r="0" b="0"/>
            <a:pathLst>
              <a:path w="1807463" h="16763">
                <a:moveTo>
                  <a:pt x="0" y="0"/>
                </a:moveTo>
                <a:lnTo>
                  <a:pt x="903731" y="0"/>
                </a:lnTo>
                <a:lnTo>
                  <a:pt x="1807463" y="0"/>
                </a:lnTo>
                <a:lnTo>
                  <a:pt x="1807463" y="16763"/>
                </a:lnTo>
                <a:lnTo>
                  <a:pt x="903731" y="16763"/>
                </a:lnTo>
                <a:lnTo>
                  <a:pt x="0" y="16763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>
            <a:off x="6484620" y="2125981"/>
            <a:ext cx="5328152" cy="3194304"/>
          </a:xfrm>
          <a:custGeom>
            <a:avLst/>
            <a:gdLst>
              <a:gd name="connsiteX0" fmla="*/ 0 w 5328152"/>
              <a:gd name="connsiteY0" fmla="*/ 3194304 h 3194304"/>
              <a:gd name="connsiteX1" fmla="*/ 592017 w 5328152"/>
              <a:gd name="connsiteY1" fmla="*/ 3194304 h 3194304"/>
              <a:gd name="connsiteX2" fmla="*/ 1077471 w 5328152"/>
              <a:gd name="connsiteY2" fmla="*/ 3194304 h 3194304"/>
              <a:gd name="connsiteX3" fmla="*/ 1616206 w 5328152"/>
              <a:gd name="connsiteY3" fmla="*/ 3194304 h 3194304"/>
              <a:gd name="connsiteX4" fmla="*/ 2208223 w 5328152"/>
              <a:gd name="connsiteY4" fmla="*/ 3194304 h 3194304"/>
              <a:gd name="connsiteX5" fmla="*/ 2746958 w 5328152"/>
              <a:gd name="connsiteY5" fmla="*/ 3194304 h 3194304"/>
              <a:gd name="connsiteX6" fmla="*/ 3392257 w 5328152"/>
              <a:gd name="connsiteY6" fmla="*/ 3194304 h 3194304"/>
              <a:gd name="connsiteX7" fmla="*/ 4037555 w 5328152"/>
              <a:gd name="connsiteY7" fmla="*/ 3194304 h 3194304"/>
              <a:gd name="connsiteX8" fmla="*/ 4736135 w 5328152"/>
              <a:gd name="connsiteY8" fmla="*/ 3194304 h 3194304"/>
              <a:gd name="connsiteX9" fmla="*/ 5328152 w 5328152"/>
              <a:gd name="connsiteY9" fmla="*/ 3194304 h 3194304"/>
              <a:gd name="connsiteX10" fmla="*/ 5328152 w 5328152"/>
              <a:gd name="connsiteY10" fmla="*/ 2598034 h 3194304"/>
              <a:gd name="connsiteX11" fmla="*/ 5328152 w 5328152"/>
              <a:gd name="connsiteY11" fmla="*/ 2065650 h 3194304"/>
              <a:gd name="connsiteX12" fmla="*/ 5328152 w 5328152"/>
              <a:gd name="connsiteY12" fmla="*/ 1629095 h 3194304"/>
              <a:gd name="connsiteX13" fmla="*/ 5328152 w 5328152"/>
              <a:gd name="connsiteY13" fmla="*/ 1096711 h 3194304"/>
              <a:gd name="connsiteX14" fmla="*/ 5328152 w 5328152"/>
              <a:gd name="connsiteY14" fmla="*/ 628213 h 3194304"/>
              <a:gd name="connsiteX15" fmla="*/ 5328152 w 5328152"/>
              <a:gd name="connsiteY15" fmla="*/ 0 h 3194304"/>
              <a:gd name="connsiteX16" fmla="*/ 4842698 w 5328152"/>
              <a:gd name="connsiteY16" fmla="*/ 0 h 3194304"/>
              <a:gd name="connsiteX17" fmla="*/ 4144118 w 5328152"/>
              <a:gd name="connsiteY17" fmla="*/ 0 h 3194304"/>
              <a:gd name="connsiteX18" fmla="*/ 3498820 w 5328152"/>
              <a:gd name="connsiteY18" fmla="*/ 0 h 3194304"/>
              <a:gd name="connsiteX19" fmla="*/ 2960084 w 5328152"/>
              <a:gd name="connsiteY19" fmla="*/ 0 h 3194304"/>
              <a:gd name="connsiteX20" fmla="*/ 2368068 w 5328152"/>
              <a:gd name="connsiteY20" fmla="*/ 0 h 3194304"/>
              <a:gd name="connsiteX21" fmla="*/ 1776051 w 5328152"/>
              <a:gd name="connsiteY21" fmla="*/ 0 h 3194304"/>
              <a:gd name="connsiteX22" fmla="*/ 1130752 w 5328152"/>
              <a:gd name="connsiteY22" fmla="*/ 0 h 3194304"/>
              <a:gd name="connsiteX23" fmla="*/ 698580 w 5328152"/>
              <a:gd name="connsiteY23" fmla="*/ 0 h 3194304"/>
              <a:gd name="connsiteX24" fmla="*/ 0 w 5328152"/>
              <a:gd name="connsiteY24" fmla="*/ 0 h 3194304"/>
              <a:gd name="connsiteX25" fmla="*/ 0 w 5328152"/>
              <a:gd name="connsiteY25" fmla="*/ 436555 h 3194304"/>
              <a:gd name="connsiteX26" fmla="*/ 0 w 5328152"/>
              <a:gd name="connsiteY26" fmla="*/ 905053 h 3194304"/>
              <a:gd name="connsiteX27" fmla="*/ 0 w 5328152"/>
              <a:gd name="connsiteY27" fmla="*/ 1341608 h 3194304"/>
              <a:gd name="connsiteX28" fmla="*/ 0 w 5328152"/>
              <a:gd name="connsiteY28" fmla="*/ 1778163 h 3194304"/>
              <a:gd name="connsiteX29" fmla="*/ 0 w 5328152"/>
              <a:gd name="connsiteY29" fmla="*/ 2374433 h 3194304"/>
              <a:gd name="connsiteX30" fmla="*/ 0 w 5328152"/>
              <a:gd name="connsiteY30" fmla="*/ 3194304 h 31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28152" h="3194304" extrusionOk="0">
                <a:moveTo>
                  <a:pt x="0" y="3194304"/>
                </a:moveTo>
                <a:cubicBezTo>
                  <a:pt x="191416" y="3158709"/>
                  <a:pt x="415049" y="3209725"/>
                  <a:pt x="592017" y="3194304"/>
                </a:cubicBezTo>
                <a:cubicBezTo>
                  <a:pt x="768985" y="3178883"/>
                  <a:pt x="919778" y="3231711"/>
                  <a:pt x="1077471" y="3194304"/>
                </a:cubicBezTo>
                <a:cubicBezTo>
                  <a:pt x="1235164" y="3156897"/>
                  <a:pt x="1506343" y="3249899"/>
                  <a:pt x="1616206" y="3194304"/>
                </a:cubicBezTo>
                <a:cubicBezTo>
                  <a:pt x="1726069" y="3138709"/>
                  <a:pt x="2018026" y="3203470"/>
                  <a:pt x="2208223" y="3194304"/>
                </a:cubicBezTo>
                <a:cubicBezTo>
                  <a:pt x="2398420" y="3185138"/>
                  <a:pt x="2620018" y="3194715"/>
                  <a:pt x="2746958" y="3194304"/>
                </a:cubicBezTo>
                <a:cubicBezTo>
                  <a:pt x="2873898" y="3193893"/>
                  <a:pt x="3094343" y="3257790"/>
                  <a:pt x="3392257" y="3194304"/>
                </a:cubicBezTo>
                <a:cubicBezTo>
                  <a:pt x="3690171" y="3130818"/>
                  <a:pt x="3723382" y="3201503"/>
                  <a:pt x="4037555" y="3194304"/>
                </a:cubicBezTo>
                <a:cubicBezTo>
                  <a:pt x="4351728" y="3187105"/>
                  <a:pt x="4485228" y="3215814"/>
                  <a:pt x="4736135" y="3194304"/>
                </a:cubicBezTo>
                <a:cubicBezTo>
                  <a:pt x="4987042" y="3172794"/>
                  <a:pt x="5201536" y="3218230"/>
                  <a:pt x="5328152" y="3194304"/>
                </a:cubicBezTo>
                <a:cubicBezTo>
                  <a:pt x="5302454" y="3017445"/>
                  <a:pt x="5368087" y="2776213"/>
                  <a:pt x="5328152" y="2598034"/>
                </a:cubicBezTo>
                <a:cubicBezTo>
                  <a:pt x="5288217" y="2419855"/>
                  <a:pt x="5371620" y="2313938"/>
                  <a:pt x="5328152" y="2065650"/>
                </a:cubicBezTo>
                <a:cubicBezTo>
                  <a:pt x="5284684" y="1817362"/>
                  <a:pt x="5365855" y="1771915"/>
                  <a:pt x="5328152" y="1629095"/>
                </a:cubicBezTo>
                <a:cubicBezTo>
                  <a:pt x="5290449" y="1486275"/>
                  <a:pt x="5352677" y="1330444"/>
                  <a:pt x="5328152" y="1096711"/>
                </a:cubicBezTo>
                <a:cubicBezTo>
                  <a:pt x="5303627" y="862978"/>
                  <a:pt x="5332630" y="834341"/>
                  <a:pt x="5328152" y="628213"/>
                </a:cubicBezTo>
                <a:cubicBezTo>
                  <a:pt x="5323674" y="422085"/>
                  <a:pt x="5382928" y="235213"/>
                  <a:pt x="5328152" y="0"/>
                </a:cubicBezTo>
                <a:cubicBezTo>
                  <a:pt x="5213678" y="26539"/>
                  <a:pt x="5003598" y="-54808"/>
                  <a:pt x="4842698" y="0"/>
                </a:cubicBezTo>
                <a:cubicBezTo>
                  <a:pt x="4681798" y="54808"/>
                  <a:pt x="4401595" y="-3103"/>
                  <a:pt x="4144118" y="0"/>
                </a:cubicBezTo>
                <a:cubicBezTo>
                  <a:pt x="3886641" y="3103"/>
                  <a:pt x="3663514" y="-18489"/>
                  <a:pt x="3498820" y="0"/>
                </a:cubicBezTo>
                <a:cubicBezTo>
                  <a:pt x="3334126" y="18489"/>
                  <a:pt x="3168724" y="-64613"/>
                  <a:pt x="2960084" y="0"/>
                </a:cubicBezTo>
                <a:cubicBezTo>
                  <a:pt x="2751444" y="64613"/>
                  <a:pt x="2625977" y="-70005"/>
                  <a:pt x="2368068" y="0"/>
                </a:cubicBezTo>
                <a:cubicBezTo>
                  <a:pt x="2110159" y="70005"/>
                  <a:pt x="1994324" y="-55001"/>
                  <a:pt x="1776051" y="0"/>
                </a:cubicBezTo>
                <a:cubicBezTo>
                  <a:pt x="1557778" y="55001"/>
                  <a:pt x="1271915" y="-66166"/>
                  <a:pt x="1130752" y="0"/>
                </a:cubicBezTo>
                <a:cubicBezTo>
                  <a:pt x="989589" y="66166"/>
                  <a:pt x="800487" y="-20051"/>
                  <a:pt x="698580" y="0"/>
                </a:cubicBezTo>
                <a:cubicBezTo>
                  <a:pt x="596673" y="20051"/>
                  <a:pt x="225375" y="-59420"/>
                  <a:pt x="0" y="0"/>
                </a:cubicBezTo>
                <a:cubicBezTo>
                  <a:pt x="26417" y="147180"/>
                  <a:pt x="-20103" y="247232"/>
                  <a:pt x="0" y="436555"/>
                </a:cubicBezTo>
                <a:cubicBezTo>
                  <a:pt x="20103" y="625878"/>
                  <a:pt x="-52935" y="681989"/>
                  <a:pt x="0" y="905053"/>
                </a:cubicBezTo>
                <a:cubicBezTo>
                  <a:pt x="52935" y="1128117"/>
                  <a:pt x="-41802" y="1192967"/>
                  <a:pt x="0" y="1341608"/>
                </a:cubicBezTo>
                <a:cubicBezTo>
                  <a:pt x="41802" y="1490250"/>
                  <a:pt x="-9395" y="1642814"/>
                  <a:pt x="0" y="1778163"/>
                </a:cubicBezTo>
                <a:cubicBezTo>
                  <a:pt x="9395" y="1913512"/>
                  <a:pt x="-15855" y="2243201"/>
                  <a:pt x="0" y="2374433"/>
                </a:cubicBezTo>
                <a:cubicBezTo>
                  <a:pt x="15855" y="2505665"/>
                  <a:pt x="-6333" y="2872638"/>
                  <a:pt x="0" y="3194304"/>
                </a:cubicBezTo>
                <a:close/>
              </a:path>
            </a:pathLst>
          </a:custGeom>
          <a:noFill/>
          <a:ln w="38100" cap="flat" cmpd="sng">
            <a:solidFill>
              <a:srgbClr val="00B050"/>
            </a:solidFill>
            <a:round/>
            <a:extLst>
              <a:ext uri="{C807C97D-BFC1-408E-A445-0C87EB9F89A2}">
                <ask:lineSketchStyleProps xmlns:ask="http://schemas.microsoft.com/office/drawing/2018/sketchyshapes" sd="4087787619">
                  <a:custGeom>
                    <a:avLst/>
                    <a:gdLst/>
                    <a:ahLst/>
                    <a:cxnLst/>
                    <a:rect l="0" t="0" r="0" b="0"/>
                    <a:pathLst>
                      <a:path w="5059680" h="3724656">
                        <a:moveTo>
                          <a:pt x="0" y="3724656"/>
                        </a:moveTo>
                        <a:lnTo>
                          <a:pt x="5059680" y="3724656"/>
                        </a:lnTo>
                        <a:lnTo>
                          <a:pt x="5059680" y="0"/>
                        </a:lnTo>
                        <a:lnTo>
                          <a:pt x="0" y="0"/>
                        </a:lnTo>
                        <a:lnTo>
                          <a:pt x="0" y="3724656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>
            <a:off x="6575425" y="2214499"/>
            <a:ext cx="2363723" cy="505968"/>
          </a:xfrm>
          <a:custGeom>
            <a:avLst/>
            <a:gdLst/>
            <a:ahLst/>
            <a:cxnLst/>
            <a:rect l="0" t="0" r="0" b="0"/>
            <a:pathLst>
              <a:path w="2363723" h="505968">
                <a:moveTo>
                  <a:pt x="0" y="505968"/>
                </a:moveTo>
                <a:lnTo>
                  <a:pt x="2363723" y="505968"/>
                </a:lnTo>
                <a:lnTo>
                  <a:pt x="2363723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6575425" y="2664079"/>
            <a:ext cx="2363723" cy="44196"/>
          </a:xfrm>
          <a:custGeom>
            <a:avLst/>
            <a:gdLst/>
            <a:ahLst/>
            <a:cxnLst/>
            <a:rect l="0" t="0" r="0" b="0"/>
            <a:pathLst>
              <a:path w="2363723" h="44196">
                <a:moveTo>
                  <a:pt x="0" y="0"/>
                </a:moveTo>
                <a:lnTo>
                  <a:pt x="1181861" y="0"/>
                </a:lnTo>
                <a:lnTo>
                  <a:pt x="2363723" y="0"/>
                </a:lnTo>
                <a:lnTo>
                  <a:pt x="2363723" y="44196"/>
                </a:lnTo>
                <a:lnTo>
                  <a:pt x="1181861" y="44196"/>
                </a:lnTo>
                <a:lnTo>
                  <a:pt x="0" y="441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Rectangle 891"/>
          <p:cNvSpPr/>
          <p:nvPr/>
        </p:nvSpPr>
        <p:spPr>
          <a:xfrm>
            <a:off x="91439" y="6532322"/>
            <a:ext cx="4197095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h</a:t>
            </a:r>
            <a:r>
              <a:rPr lang="en-US" sz="1800" b="0" i="0" spc="-26" baseline="0" dirty="0">
                <a:solidFill>
                  <a:srgbClr val="0563C1"/>
                </a:solidFill>
                <a:latin typeface="Calibri"/>
                <a:hlinkClick r:id="rId5"/>
              </a:rPr>
              <a:t>t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t</a:t>
            </a:r>
            <a:r>
              <a:rPr lang="en-US" sz="1800" b="0" i="0" spc="-12" baseline="0" dirty="0">
                <a:solidFill>
                  <a:srgbClr val="0563C1"/>
                </a:solidFill>
                <a:latin typeface="Calibri"/>
                <a:hlinkClick r:id="rId5"/>
              </a:rPr>
              <a:t>p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s://inspi</a:t>
            </a:r>
            <a:r>
              <a:rPr lang="en-US" sz="1800" b="0" i="0" spc="-28" baseline="0" dirty="0">
                <a:solidFill>
                  <a:srgbClr val="0563C1"/>
                </a:solidFill>
                <a:latin typeface="Calibri"/>
                <a:hlinkClick r:id="rId5"/>
              </a:rPr>
              <a:t>r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ehep.net/</a:t>
            </a:r>
            <a:r>
              <a:rPr lang="en-US" sz="1800" b="0" i="0" spc="-30" baseline="0" dirty="0">
                <a:solidFill>
                  <a:srgbClr val="0563C1"/>
                </a:solidFill>
                <a:latin typeface="Calibri"/>
                <a:hlinkClick r:id="rId5"/>
              </a:rPr>
              <a:t>r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e</a:t>
            </a:r>
            <a:r>
              <a:rPr lang="en-US" sz="1800" b="0" i="0" spc="-14" baseline="0" dirty="0">
                <a:solidFill>
                  <a:srgbClr val="0563C1"/>
                </a:solidFill>
                <a:latin typeface="Calibri"/>
                <a:hlinkClick r:id="rId5"/>
              </a:rPr>
              <a:t>c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o</a:t>
            </a:r>
            <a:r>
              <a:rPr lang="en-US" sz="1800" b="0" i="0" spc="-28" baseline="0" dirty="0">
                <a:solidFill>
                  <a:srgbClr val="0563C1"/>
                </a:solidFill>
                <a:latin typeface="Calibri"/>
                <a:hlinkClick r:id="rId5"/>
              </a:rPr>
              <a:t>r</a:t>
            </a:r>
            <a:r>
              <a:rPr lang="en-US" sz="1800" b="0" i="0" spc="0" baseline="0" dirty="0">
                <a:solidFill>
                  <a:srgbClr val="0563C1"/>
                </a:solidFill>
                <a:latin typeface="Calibri"/>
                <a:hlinkClick r:id="rId5"/>
              </a:rPr>
              <a:t>d/1235677/plots</a:t>
            </a:r>
          </a:p>
        </p:txBody>
      </p:sp>
      <p:sp>
        <p:nvSpPr>
          <p:cNvPr id="892" name="Rectangle 892"/>
          <p:cNvSpPr/>
          <p:nvPr/>
        </p:nvSpPr>
        <p:spPr>
          <a:xfrm>
            <a:off x="828141" y="-106781"/>
            <a:ext cx="4887703" cy="4882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A</a:t>
            </a:r>
            <a:r>
              <a:rPr lang="en-US" sz="3204" b="1" i="0" spc="-22" baseline="0" dirty="0">
                <a:solidFill>
                  <a:srgbClr val="C00000"/>
                </a:solidFill>
                <a:latin typeface="Calibri-Bold"/>
              </a:rPr>
              <a:t>n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tiQuar</a:t>
            </a:r>
            <a:r>
              <a:rPr lang="en-US" sz="3204" b="1" i="0" spc="688" baseline="0" dirty="0">
                <a:solidFill>
                  <a:srgbClr val="C00000"/>
                </a:solidFill>
                <a:latin typeface="Calibri-Bold"/>
              </a:rPr>
              <a:t>k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Nug</a:t>
            </a:r>
            <a:r>
              <a:rPr lang="en-US" sz="3204" b="1" i="0" spc="-32" baseline="0" dirty="0">
                <a:solidFill>
                  <a:srgbClr val="C00000"/>
                </a:solidFill>
                <a:latin typeface="Calibri-Bold"/>
              </a:rPr>
              <a:t>g</a:t>
            </a:r>
            <a:r>
              <a:rPr lang="en-US" sz="3204" b="1" i="0" spc="-28" baseline="0" dirty="0">
                <a:solidFill>
                  <a:srgbClr val="C00000"/>
                </a:solidFill>
                <a:latin typeface="Calibri-Bold"/>
              </a:rPr>
              <a:t>e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ts</a:t>
            </a:r>
            <a:r>
              <a:rPr lang="en-US" sz="3204" b="1" i="0" spc="-28" baseline="0" dirty="0">
                <a:solidFill>
                  <a:srgbClr val="C00000"/>
                </a:solidFill>
                <a:latin typeface="Calibri-Bold"/>
              </a:rPr>
              <a:t> 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(</a:t>
            </a:r>
            <a:r>
              <a:rPr lang="en-US" sz="3204" b="1" i="0" spc="-48" baseline="0" dirty="0">
                <a:solidFill>
                  <a:srgbClr val="C00000"/>
                </a:solidFill>
                <a:latin typeface="Calibri-Bold"/>
              </a:rPr>
              <a:t>A</a:t>
            </a:r>
            <a:r>
              <a:rPr lang="en-US" sz="3204" b="1" i="0" spc="0" baseline="0" dirty="0">
                <a:solidFill>
                  <a:srgbClr val="C00000"/>
                </a:solidFill>
                <a:latin typeface="Calibri-Bold"/>
              </a:rPr>
              <a:t>QNs):   </a:t>
            </a:r>
          </a:p>
        </p:txBody>
      </p:sp>
      <p:sp>
        <p:nvSpPr>
          <p:cNvPr id="893" name="Rectangle 893"/>
          <p:cNvSpPr/>
          <p:nvPr/>
        </p:nvSpPr>
        <p:spPr>
          <a:xfrm>
            <a:off x="735177" y="380975"/>
            <a:ext cx="7326802" cy="517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0" baseline="0" dirty="0">
                <a:latin typeface="Calibri-Bold"/>
              </a:rPr>
              <a:t>dark m</a:t>
            </a:r>
            <a:r>
              <a:rPr lang="en-US" sz="2795" b="1" i="0" spc="-25" baseline="0" dirty="0">
                <a:latin typeface="Calibri-Bold"/>
              </a:rPr>
              <a:t>a</a:t>
            </a:r>
            <a:r>
              <a:rPr lang="en-US" sz="2795" b="1" i="0" spc="-33" baseline="0" dirty="0">
                <a:latin typeface="Calibri-Bold"/>
              </a:rPr>
              <a:t>tt</a:t>
            </a:r>
            <a:r>
              <a:rPr lang="en-US" sz="2795" b="1" i="0" spc="0" baseline="0" dirty="0">
                <a:latin typeface="Calibri-Bold"/>
              </a:rPr>
              <a:t>er </a:t>
            </a:r>
            <a:r>
              <a:rPr lang="en-US" sz="3395" b="1" i="0" spc="636" baseline="0" dirty="0">
                <a:solidFill>
                  <a:srgbClr val="C00000"/>
                </a:solidFill>
                <a:latin typeface="Calibri-Bold"/>
              </a:rPr>
              <a:t>+</a:t>
            </a:r>
            <a:r>
              <a:rPr lang="en-US" sz="2795" b="1" i="0" spc="0" baseline="0" dirty="0">
                <a:latin typeface="Calibri-Bold"/>
              </a:rPr>
              <a:t>missing a</a:t>
            </a:r>
            <a:r>
              <a:rPr lang="en-US" sz="2795" b="1" i="0" spc="-27" baseline="0" dirty="0">
                <a:latin typeface="Calibri-Bold"/>
              </a:rPr>
              <a:t>n</a:t>
            </a:r>
            <a:r>
              <a:rPr lang="en-US" sz="2795" b="1" i="0" spc="0" baseline="0" dirty="0">
                <a:latin typeface="Calibri-Bold"/>
              </a:rPr>
              <a:t>tim</a:t>
            </a:r>
            <a:r>
              <a:rPr lang="en-US" sz="2795" b="1" i="0" spc="-19" baseline="0" dirty="0">
                <a:latin typeface="Calibri-Bold"/>
              </a:rPr>
              <a:t>a</a:t>
            </a:r>
            <a:r>
              <a:rPr lang="en-US" sz="2795" b="1" i="0" spc="-33" baseline="0" dirty="0">
                <a:latin typeface="Calibri-Bold"/>
              </a:rPr>
              <a:t>tt</a:t>
            </a:r>
            <a:r>
              <a:rPr lang="en-US" sz="2795" b="1" i="0" spc="0" baseline="0" dirty="0">
                <a:latin typeface="Calibri-Bold"/>
              </a:rPr>
              <a:t>er </a:t>
            </a:r>
            <a:r>
              <a:rPr lang="en-US" sz="3395" b="1" i="0" spc="636" baseline="0" dirty="0">
                <a:solidFill>
                  <a:srgbClr val="C00000"/>
                </a:solidFill>
                <a:latin typeface="Calibri-Bold"/>
              </a:rPr>
              <a:t>+</a:t>
            </a:r>
            <a:r>
              <a:rPr lang="en-US" sz="2795" b="0" i="0" spc="0" baseline="0" dirty="0">
                <a:latin typeface="Calibri"/>
              </a:rPr>
              <a:t>(much) </a:t>
            </a:r>
            <a:r>
              <a:rPr lang="en-US" sz="2795" b="1" i="0" spc="0" baseline="0" dirty="0">
                <a:latin typeface="Calibri-Bold"/>
              </a:rPr>
              <a:t>mo</a:t>
            </a:r>
            <a:r>
              <a:rPr lang="en-US" sz="2795" b="1" i="0" spc="-30" baseline="0" dirty="0">
                <a:latin typeface="Calibri-Bold"/>
              </a:rPr>
              <a:t>r</a:t>
            </a:r>
            <a:r>
              <a:rPr lang="en-US" sz="2795" b="1" i="0" spc="0" baseline="0" dirty="0">
                <a:latin typeface="Calibri-Bold"/>
              </a:rPr>
              <a:t>e?</a:t>
            </a:r>
          </a:p>
        </p:txBody>
      </p:sp>
      <p:sp>
        <p:nvSpPr>
          <p:cNvPr id="894" name="Rectangle 894"/>
          <p:cNvSpPr/>
          <p:nvPr/>
        </p:nvSpPr>
        <p:spPr>
          <a:xfrm>
            <a:off x="722376" y="966851"/>
            <a:ext cx="5948171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https://indico.de</a:t>
            </a:r>
            <a:r>
              <a:rPr lang="en-US" sz="1200" b="1" i="0" spc="-10" baseline="0" dirty="0">
                <a:solidFill>
                  <a:srgbClr val="0563C1"/>
                </a:solidFill>
                <a:latin typeface="Calibri-Bold"/>
                <a:hlinkClick r:id="rId3"/>
              </a:rPr>
              <a:t>s</a:t>
            </a:r>
            <a:r>
              <a:rPr lang="en-US" sz="1200" b="1" i="0" spc="-88" baseline="0" dirty="0">
                <a:solidFill>
                  <a:srgbClr val="0563C1"/>
                </a:solidFill>
                <a:latin typeface="Calibri-Bold"/>
                <a:hlinkClick r:id="rId3"/>
              </a:rPr>
              <a:t>y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.de/indico</a:t>
            </a:r>
            <a:r>
              <a:rPr lang="en-US" sz="1200" b="1" i="0" spc="-35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e</a:t>
            </a:r>
            <a:r>
              <a:rPr lang="en-US" sz="1200" b="1" i="0" spc="-15" baseline="0" dirty="0">
                <a:solidFill>
                  <a:srgbClr val="0563C1"/>
                </a:solidFill>
                <a:latin typeface="Calibri-Bold"/>
                <a:hlinkClick r:id="rId3"/>
              </a:rPr>
              <a:t>v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ent/20012</a:t>
            </a:r>
            <a:r>
              <a:rPr lang="en-US" sz="1200" b="1" i="0" spc="-32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se</a:t>
            </a:r>
            <a:r>
              <a:rPr lang="en-US" sz="1200" b="1" i="0" spc="-13" baseline="0" dirty="0">
                <a:solidFill>
                  <a:srgbClr val="0563C1"/>
                </a:solidFill>
                <a:latin typeface="Calibri-Bold"/>
                <a:hlinkClick r:id="rId3"/>
              </a:rPr>
              <a:t>s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sion/19</a:t>
            </a:r>
            <a:r>
              <a:rPr lang="en-US" sz="1200" b="1" i="0" spc="-35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contribution/54</a:t>
            </a:r>
            <a:r>
              <a:rPr lang="en-US" sz="1200" b="1" i="0" spc="-11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m</a:t>
            </a:r>
            <a:r>
              <a:rPr lang="en-US" sz="1200" b="1" i="0" spc="-16" baseline="0" dirty="0">
                <a:solidFill>
                  <a:srgbClr val="0563C1"/>
                </a:solidFill>
                <a:latin typeface="Calibri-Bold"/>
                <a:hlinkClick r:id="rId3"/>
              </a:rPr>
              <a:t>a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terial</a:t>
            </a:r>
            <a:r>
              <a:rPr lang="en-US" sz="1200" b="1" i="0" spc="-35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slides</a:t>
            </a:r>
            <a:r>
              <a:rPr lang="en-US" sz="1200" b="1" i="0" spc="-10" baseline="0" dirty="0">
                <a:solidFill>
                  <a:srgbClr val="0563C1"/>
                </a:solidFill>
                <a:latin typeface="Calibri-Bold"/>
                <a:hlinkClick r:id="rId3"/>
              </a:rPr>
              <a:t>/</a:t>
            </a:r>
            <a:r>
              <a:rPr lang="en-US" sz="1200" b="1" i="0" spc="0" baseline="0" dirty="0">
                <a:solidFill>
                  <a:srgbClr val="0563C1"/>
                </a:solidFill>
                <a:latin typeface="Calibri-Bold"/>
                <a:hlinkClick r:id="rId3"/>
              </a:rPr>
              <a:t>0.pdf</a:t>
            </a:r>
          </a:p>
        </p:txBody>
      </p:sp>
      <p:sp>
        <p:nvSpPr>
          <p:cNvPr id="895" name="Rectangle 895"/>
          <p:cNvSpPr/>
          <p:nvPr/>
        </p:nvSpPr>
        <p:spPr>
          <a:xfrm>
            <a:off x="609600" y="1475766"/>
            <a:ext cx="4148570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Calibri"/>
              </a:rPr>
              <a:t>N.</a:t>
            </a:r>
            <a:r>
              <a:rPr lang="en-US" sz="2004" b="0" i="0" spc="-20" baseline="0" dirty="0">
                <a:latin typeface="Calibri"/>
              </a:rPr>
              <a:t> </a:t>
            </a:r>
            <a:r>
              <a:rPr lang="en-US" sz="2004" b="0" i="0" spc="0" baseline="0" dirty="0">
                <a:latin typeface="Calibri"/>
              </a:rPr>
              <a:t>Ra</a:t>
            </a:r>
            <a:r>
              <a:rPr lang="en-US" sz="2004" b="0" i="0" spc="-32" baseline="0" dirty="0">
                <a:latin typeface="Calibri"/>
              </a:rPr>
              <a:t>z</a:t>
            </a:r>
            <a:r>
              <a:rPr lang="en-US" sz="2004" b="0" i="0" spc="0" baseline="0" dirty="0">
                <a:latin typeface="Calibri"/>
              </a:rPr>
              <a:t>a, L.</a:t>
            </a:r>
            <a:r>
              <a:rPr lang="en-US" sz="2004" b="0" i="0" spc="-24" baseline="0" dirty="0">
                <a:latin typeface="Calibri"/>
              </a:rPr>
              <a:t> </a:t>
            </a:r>
            <a:r>
              <a:rPr lang="en-US" sz="2004" b="0" i="0" spc="-30" baseline="0" dirty="0">
                <a:latin typeface="Calibri"/>
              </a:rPr>
              <a:t>v</a:t>
            </a:r>
            <a:r>
              <a:rPr lang="en-US" sz="2004" b="0" i="0" spc="0" baseline="0" dirty="0">
                <a:latin typeface="Calibri"/>
              </a:rPr>
              <a:t>an </a:t>
            </a:r>
            <a:r>
              <a:rPr lang="en-US" sz="2004" b="0" i="0" spc="-68" baseline="0" dirty="0">
                <a:latin typeface="Calibri"/>
              </a:rPr>
              <a:t>W</a:t>
            </a:r>
            <a:r>
              <a:rPr lang="en-US" sz="2004" b="0" i="0" spc="0" baseline="0" dirty="0">
                <a:latin typeface="Calibri"/>
              </a:rPr>
              <a:t>aerbe</a:t>
            </a:r>
            <a:r>
              <a:rPr lang="en-US" sz="2004" b="0" i="0" spc="-64" baseline="0" dirty="0">
                <a:latin typeface="Calibri"/>
              </a:rPr>
              <a:t>k</a:t>
            </a:r>
            <a:r>
              <a:rPr lang="en-US" sz="2004" b="0" i="0" spc="0" baseline="0" dirty="0">
                <a:latin typeface="Calibri"/>
              </a:rPr>
              <a:t>e, </a:t>
            </a:r>
            <a:r>
              <a:rPr lang="en-US" sz="2004" b="1" i="0" spc="0" baseline="0" dirty="0">
                <a:latin typeface="Calibri-Bold"/>
              </a:rPr>
              <a:t>A. Zhitni</a:t>
            </a:r>
            <a:r>
              <a:rPr lang="en-US" sz="2004" b="1" i="0" spc="-12" baseline="0" dirty="0">
                <a:latin typeface="Calibri-Bold"/>
              </a:rPr>
              <a:t>t</a:t>
            </a:r>
            <a:r>
              <a:rPr lang="en-US" sz="2004" b="1" i="0" spc="0" baseline="0" dirty="0">
                <a:latin typeface="Calibri-Bold"/>
              </a:rPr>
              <a:t>sky</a:t>
            </a:r>
            <a:r>
              <a:rPr lang="en-US" sz="2004" b="0" i="0" spc="0" baseline="0" dirty="0">
                <a:latin typeface="Calibri"/>
              </a:rPr>
              <a:t>, </a:t>
            </a:r>
          </a:p>
        </p:txBody>
      </p:sp>
      <p:sp>
        <p:nvSpPr>
          <p:cNvPr id="896" name="Rectangle 896"/>
          <p:cNvSpPr/>
          <p:nvPr/>
        </p:nvSpPr>
        <p:spPr>
          <a:xfrm>
            <a:off x="609600" y="1780566"/>
            <a:ext cx="4019699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Solar</a:t>
            </a:r>
            <a:r>
              <a:rPr lang="en-US" sz="2004" b="0" i="1" spc="-24" baseline="0" dirty="0">
                <a:solidFill>
                  <a:srgbClr val="FF0000"/>
                </a:solidFill>
                <a:latin typeface="Calibri-Italic"/>
              </a:rPr>
              <a:t> </a:t>
            </a:r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Corona</a:t>
            </a:r>
            <a:r>
              <a:rPr lang="en-US" sz="2004" b="0" i="1" spc="-20" baseline="0" dirty="0">
                <a:solidFill>
                  <a:srgbClr val="FF0000"/>
                </a:solidFill>
                <a:latin typeface="Calibri-Italic"/>
              </a:rPr>
              <a:t> </a:t>
            </a:r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Heating</a:t>
            </a:r>
            <a:r>
              <a:rPr lang="en-US" sz="2004" b="0" i="1" spc="-18" baseline="0" dirty="0">
                <a:solidFill>
                  <a:srgbClr val="FF0000"/>
                </a:solidFill>
                <a:latin typeface="Calibri-Italic"/>
              </a:rPr>
              <a:t> </a:t>
            </a:r>
            <a:r>
              <a:rPr lang="en-US" sz="2004" b="0" i="1" spc="-10" baseline="0" dirty="0">
                <a:solidFill>
                  <a:srgbClr val="FF0000"/>
                </a:solidFill>
                <a:latin typeface="Calibri-Italic"/>
              </a:rPr>
              <a:t>b</a:t>
            </a:r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y the</a:t>
            </a:r>
            <a:r>
              <a:rPr lang="en-US" sz="2004" b="0" i="1" spc="-20" baseline="0" dirty="0">
                <a:solidFill>
                  <a:srgbClr val="FF0000"/>
                </a:solidFill>
                <a:latin typeface="Calibri-Italic"/>
              </a:rPr>
              <a:t> </a:t>
            </a:r>
            <a:r>
              <a:rPr lang="en-US" sz="2004" b="0" i="1" spc="-56" baseline="0" dirty="0">
                <a:solidFill>
                  <a:srgbClr val="FF0000"/>
                </a:solidFill>
                <a:latin typeface="Calibri-Italic"/>
              </a:rPr>
              <a:t>A</a:t>
            </a:r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QN Dark </a:t>
            </a:r>
          </a:p>
        </p:txBody>
      </p:sp>
      <p:sp>
        <p:nvSpPr>
          <p:cNvPr id="897" name="Rectangle 897"/>
          <p:cNvSpPr/>
          <p:nvPr/>
        </p:nvSpPr>
        <p:spPr>
          <a:xfrm>
            <a:off x="609600" y="2084832"/>
            <a:ext cx="3636280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Mat</a:t>
            </a:r>
            <a:r>
              <a:rPr lang="en-US" sz="2004" b="0" i="1" spc="-24" baseline="0" dirty="0">
                <a:solidFill>
                  <a:srgbClr val="FF0000"/>
                </a:solidFill>
                <a:latin typeface="Calibri-Italic"/>
              </a:rPr>
              <a:t>t</a:t>
            </a:r>
            <a:r>
              <a:rPr lang="en-US" sz="2004" b="0" i="1" spc="0" baseline="0" dirty="0">
                <a:solidFill>
                  <a:srgbClr val="FF0000"/>
                </a:solidFill>
                <a:latin typeface="Calibri-Italic"/>
              </a:rPr>
              <a:t>e</a:t>
            </a:r>
            <a:r>
              <a:rPr lang="en-US" sz="2004" b="0" i="1" spc="-157" baseline="0" dirty="0">
                <a:solidFill>
                  <a:srgbClr val="FF0000"/>
                </a:solidFill>
                <a:latin typeface="Calibri-Italic"/>
              </a:rPr>
              <a:t>r</a:t>
            </a:r>
            <a:r>
              <a:rPr lang="en-US" sz="2004" b="0" i="1" spc="903" baseline="0" dirty="0">
                <a:latin typeface="Calibri-Italic"/>
              </a:rPr>
              <a:t>,</a:t>
            </a:r>
            <a:r>
              <a:rPr lang="en-US" sz="2004" b="0" i="0" spc="0" baseline="0" dirty="0">
                <a:solidFill>
                  <a:srgbClr val="0563C1"/>
                </a:solidFill>
                <a:latin typeface="Calibri"/>
              </a:rPr>
              <a:t>arXiv:1805.0189</a:t>
            </a:r>
            <a:r>
              <a:rPr lang="en-US" sz="2004" b="0" i="0" spc="389" baseline="0" dirty="0">
                <a:solidFill>
                  <a:srgbClr val="0563C1"/>
                </a:solidFill>
                <a:latin typeface="Calibri"/>
              </a:rPr>
              <a:t>7</a:t>
            </a:r>
            <a:r>
              <a:rPr lang="en-US" sz="2004" b="0" i="0" spc="0" baseline="0" dirty="0">
                <a:latin typeface="Calibri"/>
              </a:rPr>
              <a:t>(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2018</a:t>
            </a:r>
            <a:r>
              <a:rPr lang="en-US" sz="2004" b="0" i="0" spc="0" baseline="0" dirty="0">
                <a:latin typeface="Calibri"/>
              </a:rPr>
              <a:t>), </a:t>
            </a:r>
          </a:p>
        </p:txBody>
      </p:sp>
      <p:sp>
        <p:nvSpPr>
          <p:cNvPr id="898" name="Rectangle 898"/>
          <p:cNvSpPr/>
          <p:nvPr/>
        </p:nvSpPr>
        <p:spPr>
          <a:xfrm>
            <a:off x="518160" y="2185504"/>
            <a:ext cx="8422082" cy="559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5966714" algn="l"/>
              </a:tabLst>
            </a:pPr>
            <a:r>
              <a:rPr lang="en-US" sz="2006" b="0" i="0" spc="0" baseline="0" dirty="0">
                <a:latin typeface="Segoe UI"/>
              </a:rPr>
              <a:t>Phys.</a:t>
            </a:r>
            <a:r>
              <a:rPr lang="en-US" sz="2006" b="0" i="0" spc="-10" baseline="0" dirty="0">
                <a:latin typeface="Segoe UI"/>
              </a:rPr>
              <a:t> </a:t>
            </a:r>
            <a:r>
              <a:rPr lang="en-US" sz="2006" b="0" i="0" spc="-60" baseline="0" dirty="0">
                <a:latin typeface="Segoe UI"/>
              </a:rPr>
              <a:t>R</a:t>
            </a:r>
            <a:r>
              <a:rPr lang="en-US" sz="2006" b="0" i="0" spc="0" baseline="0" dirty="0">
                <a:latin typeface="Segoe UI"/>
              </a:rPr>
              <a:t>e</a:t>
            </a:r>
            <a:r>
              <a:rPr lang="en-US" sz="2006" b="0" i="0" spc="-126" baseline="0" dirty="0">
                <a:latin typeface="Segoe UI"/>
              </a:rPr>
              <a:t>v</a:t>
            </a:r>
            <a:r>
              <a:rPr lang="en-US" sz="2006" b="0" i="0" spc="0" baseline="0" dirty="0">
                <a:latin typeface="Segoe UI"/>
              </a:rPr>
              <a:t>. D</a:t>
            </a:r>
            <a:r>
              <a:rPr lang="en-US" sz="2006" b="0" i="0" spc="-12" baseline="0" dirty="0">
                <a:latin typeface="Segoe UI"/>
              </a:rPr>
              <a:t> </a:t>
            </a:r>
            <a:r>
              <a:rPr lang="en-US" sz="2006" b="0" i="0" spc="0" baseline="0" dirty="0">
                <a:latin typeface="Segoe UI"/>
              </a:rPr>
              <a:t>98</a:t>
            </a:r>
            <a:r>
              <a:rPr lang="en-US" sz="2006" b="0" i="0" spc="-12" baseline="0" dirty="0">
                <a:latin typeface="Segoe UI"/>
              </a:rPr>
              <a:t> </a:t>
            </a:r>
            <a:r>
              <a:rPr lang="en-US" sz="2006" b="0" i="0" spc="0" baseline="0" dirty="0">
                <a:latin typeface="Segoe UI"/>
              </a:rPr>
              <a:t>(</a:t>
            </a:r>
            <a:r>
              <a:rPr lang="en-US" sz="2006" b="1" i="0" spc="0" baseline="0" dirty="0">
                <a:latin typeface="SegoeUI-Bold"/>
              </a:rPr>
              <a:t>2018</a:t>
            </a:r>
            <a:r>
              <a:rPr lang="en-US" sz="2006" b="0" i="0" spc="0" baseline="0" dirty="0">
                <a:latin typeface="Segoe UI"/>
              </a:rPr>
              <a:t>)103527	</a:t>
            </a:r>
            <a:r>
              <a:rPr lang="en-US" sz="5457" b="1" i="0" spc="0" baseline="17516" dirty="0">
                <a:latin typeface="Times New Roman"/>
              </a:rPr>
              <a:t>Candidates:</a:t>
            </a:r>
          </a:p>
        </p:txBody>
      </p:sp>
      <p:sp>
        <p:nvSpPr>
          <p:cNvPr id="899" name="Rectangle 899"/>
          <p:cNvSpPr/>
          <p:nvPr/>
        </p:nvSpPr>
        <p:spPr>
          <a:xfrm>
            <a:off x="6576314" y="2959400"/>
            <a:ext cx="2308324" cy="147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b="1" i="0" spc="0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1.   - AQNs</a:t>
            </a:r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 - Pearls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/>
            </a:endParaRPr>
          </a:p>
          <a:p>
            <a:pPr marL="742950" indent="-742950">
              <a:buAutoNum type="arabicPeriod"/>
            </a:pPr>
            <a:endParaRPr lang="en-US" sz="240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900" name="Rectangle 900"/>
          <p:cNvSpPr/>
          <p:nvPr/>
        </p:nvSpPr>
        <p:spPr>
          <a:xfrm>
            <a:off x="6576314" y="4057061"/>
            <a:ext cx="4870051" cy="1107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b="1" i="0" spc="0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2.    Magneti</a:t>
            </a:r>
            <a:r>
              <a:rPr lang="en-US" sz="3600" b="1" i="0" spc="-14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</a:t>
            </a:r>
            <a:r>
              <a:rPr lang="en-US" sz="3600" b="1" i="0" spc="0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monopol</a:t>
            </a:r>
            <a:r>
              <a:rPr lang="en-US" sz="3600" b="1" i="0" spc="-10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e</a:t>
            </a:r>
            <a:r>
              <a:rPr lang="en-US" sz="3600" b="1" i="0" spc="0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</a:t>
            </a:r>
          </a:p>
          <a:p>
            <a:pPr marL="742950" indent="-742950">
              <a:buAutoNum type="arabicPeriod" startAt="3"/>
            </a:pPr>
            <a:r>
              <a:rPr lang="en-US" sz="3600" b="1" i="0" spc="0" baseline="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Dark photons </a:t>
            </a:r>
          </a:p>
        </p:txBody>
      </p:sp>
      <p:sp>
        <p:nvSpPr>
          <p:cNvPr id="902" name="Rectangle 902"/>
          <p:cNvSpPr/>
          <p:nvPr/>
        </p:nvSpPr>
        <p:spPr>
          <a:xfrm>
            <a:off x="6597580" y="5621535"/>
            <a:ext cx="4807342" cy="430567"/>
          </a:xfrm>
          <a:custGeom>
            <a:avLst/>
            <a:gdLst>
              <a:gd name="connsiteX0" fmla="*/ 0 w 4807342"/>
              <a:gd name="connsiteY0" fmla="*/ 0 h 430567"/>
              <a:gd name="connsiteX1" fmla="*/ 438002 w 4807342"/>
              <a:gd name="connsiteY1" fmla="*/ 0 h 430567"/>
              <a:gd name="connsiteX2" fmla="*/ 924078 w 4807342"/>
              <a:gd name="connsiteY2" fmla="*/ 0 h 430567"/>
              <a:gd name="connsiteX3" fmla="*/ 1362080 w 4807342"/>
              <a:gd name="connsiteY3" fmla="*/ 0 h 430567"/>
              <a:gd name="connsiteX4" fmla="*/ 1944303 w 4807342"/>
              <a:gd name="connsiteY4" fmla="*/ 0 h 430567"/>
              <a:gd name="connsiteX5" fmla="*/ 2478452 w 4807342"/>
              <a:gd name="connsiteY5" fmla="*/ 0 h 430567"/>
              <a:gd name="connsiteX6" fmla="*/ 3012601 w 4807342"/>
              <a:gd name="connsiteY6" fmla="*/ 0 h 430567"/>
              <a:gd name="connsiteX7" fmla="*/ 3642897 w 4807342"/>
              <a:gd name="connsiteY7" fmla="*/ 0 h 430567"/>
              <a:gd name="connsiteX8" fmla="*/ 4225119 w 4807342"/>
              <a:gd name="connsiteY8" fmla="*/ 0 h 430567"/>
              <a:gd name="connsiteX9" fmla="*/ 4807342 w 4807342"/>
              <a:gd name="connsiteY9" fmla="*/ 0 h 430567"/>
              <a:gd name="connsiteX10" fmla="*/ 4807342 w 4807342"/>
              <a:gd name="connsiteY10" fmla="*/ 430567 h 430567"/>
              <a:gd name="connsiteX11" fmla="*/ 4417413 w 4807342"/>
              <a:gd name="connsiteY11" fmla="*/ 430567 h 430567"/>
              <a:gd name="connsiteX12" fmla="*/ 3979411 w 4807342"/>
              <a:gd name="connsiteY12" fmla="*/ 430567 h 430567"/>
              <a:gd name="connsiteX13" fmla="*/ 3397188 w 4807342"/>
              <a:gd name="connsiteY13" fmla="*/ 430567 h 430567"/>
              <a:gd name="connsiteX14" fmla="*/ 2766892 w 4807342"/>
              <a:gd name="connsiteY14" fmla="*/ 430567 h 430567"/>
              <a:gd name="connsiteX15" fmla="*/ 2280817 w 4807342"/>
              <a:gd name="connsiteY15" fmla="*/ 430567 h 430567"/>
              <a:gd name="connsiteX16" fmla="*/ 1650521 w 4807342"/>
              <a:gd name="connsiteY16" fmla="*/ 430567 h 430567"/>
              <a:gd name="connsiteX17" fmla="*/ 1212518 w 4807342"/>
              <a:gd name="connsiteY17" fmla="*/ 430567 h 430567"/>
              <a:gd name="connsiteX18" fmla="*/ 822590 w 4807342"/>
              <a:gd name="connsiteY18" fmla="*/ 430567 h 430567"/>
              <a:gd name="connsiteX19" fmla="*/ 0 w 4807342"/>
              <a:gd name="connsiteY19" fmla="*/ 430567 h 430567"/>
              <a:gd name="connsiteX20" fmla="*/ 0 w 4807342"/>
              <a:gd name="connsiteY20" fmla="*/ 0 h 43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7342" h="430567" fill="none" extrusionOk="0">
                <a:moveTo>
                  <a:pt x="0" y="0"/>
                </a:moveTo>
                <a:cubicBezTo>
                  <a:pt x="188081" y="-52336"/>
                  <a:pt x="220383" y="47273"/>
                  <a:pt x="438002" y="0"/>
                </a:cubicBezTo>
                <a:cubicBezTo>
                  <a:pt x="655621" y="-47273"/>
                  <a:pt x="682244" y="10449"/>
                  <a:pt x="924078" y="0"/>
                </a:cubicBezTo>
                <a:cubicBezTo>
                  <a:pt x="1165912" y="-10449"/>
                  <a:pt x="1242838" y="20346"/>
                  <a:pt x="1362080" y="0"/>
                </a:cubicBezTo>
                <a:cubicBezTo>
                  <a:pt x="1481322" y="-20346"/>
                  <a:pt x="1814512" y="47966"/>
                  <a:pt x="1944303" y="0"/>
                </a:cubicBezTo>
                <a:cubicBezTo>
                  <a:pt x="2074094" y="-47966"/>
                  <a:pt x="2217771" y="17088"/>
                  <a:pt x="2478452" y="0"/>
                </a:cubicBezTo>
                <a:cubicBezTo>
                  <a:pt x="2739133" y="-17088"/>
                  <a:pt x="2888597" y="29963"/>
                  <a:pt x="3012601" y="0"/>
                </a:cubicBezTo>
                <a:cubicBezTo>
                  <a:pt x="3136605" y="-29963"/>
                  <a:pt x="3391243" y="52887"/>
                  <a:pt x="3642897" y="0"/>
                </a:cubicBezTo>
                <a:cubicBezTo>
                  <a:pt x="3894551" y="-52887"/>
                  <a:pt x="4008612" y="44107"/>
                  <a:pt x="4225119" y="0"/>
                </a:cubicBezTo>
                <a:cubicBezTo>
                  <a:pt x="4441626" y="-44107"/>
                  <a:pt x="4529693" y="31981"/>
                  <a:pt x="4807342" y="0"/>
                </a:cubicBezTo>
                <a:cubicBezTo>
                  <a:pt x="4820537" y="96905"/>
                  <a:pt x="4805080" y="308144"/>
                  <a:pt x="4807342" y="430567"/>
                </a:cubicBezTo>
                <a:cubicBezTo>
                  <a:pt x="4632487" y="467451"/>
                  <a:pt x="4565722" y="386096"/>
                  <a:pt x="4417413" y="430567"/>
                </a:cubicBezTo>
                <a:cubicBezTo>
                  <a:pt x="4269104" y="475038"/>
                  <a:pt x="4183408" y="428845"/>
                  <a:pt x="3979411" y="430567"/>
                </a:cubicBezTo>
                <a:cubicBezTo>
                  <a:pt x="3775414" y="432289"/>
                  <a:pt x="3620749" y="386428"/>
                  <a:pt x="3397188" y="430567"/>
                </a:cubicBezTo>
                <a:cubicBezTo>
                  <a:pt x="3173627" y="474706"/>
                  <a:pt x="2970436" y="402411"/>
                  <a:pt x="2766892" y="430567"/>
                </a:cubicBezTo>
                <a:cubicBezTo>
                  <a:pt x="2563348" y="458723"/>
                  <a:pt x="2380319" y="412071"/>
                  <a:pt x="2280817" y="430567"/>
                </a:cubicBezTo>
                <a:cubicBezTo>
                  <a:pt x="2181316" y="449063"/>
                  <a:pt x="1798706" y="389839"/>
                  <a:pt x="1650521" y="430567"/>
                </a:cubicBezTo>
                <a:cubicBezTo>
                  <a:pt x="1502336" y="471295"/>
                  <a:pt x="1367828" y="406050"/>
                  <a:pt x="1212518" y="430567"/>
                </a:cubicBezTo>
                <a:cubicBezTo>
                  <a:pt x="1057208" y="455084"/>
                  <a:pt x="987027" y="402937"/>
                  <a:pt x="822590" y="430567"/>
                </a:cubicBezTo>
                <a:cubicBezTo>
                  <a:pt x="658153" y="458197"/>
                  <a:pt x="299645" y="356768"/>
                  <a:pt x="0" y="430567"/>
                </a:cubicBezTo>
                <a:cubicBezTo>
                  <a:pt x="-17033" y="317432"/>
                  <a:pt x="44485" y="171678"/>
                  <a:pt x="0" y="0"/>
                </a:cubicBezTo>
                <a:close/>
              </a:path>
              <a:path w="4807342" h="430567" stroke="0" extrusionOk="0">
                <a:moveTo>
                  <a:pt x="0" y="0"/>
                </a:moveTo>
                <a:cubicBezTo>
                  <a:pt x="177427" y="-7321"/>
                  <a:pt x="382341" y="7811"/>
                  <a:pt x="486076" y="0"/>
                </a:cubicBezTo>
                <a:cubicBezTo>
                  <a:pt x="589811" y="-7811"/>
                  <a:pt x="746032" y="33392"/>
                  <a:pt x="876005" y="0"/>
                </a:cubicBezTo>
                <a:cubicBezTo>
                  <a:pt x="1005978" y="-33392"/>
                  <a:pt x="1227050" y="65492"/>
                  <a:pt x="1506300" y="0"/>
                </a:cubicBezTo>
                <a:cubicBezTo>
                  <a:pt x="1785550" y="-65492"/>
                  <a:pt x="1797028" y="15584"/>
                  <a:pt x="1992376" y="0"/>
                </a:cubicBezTo>
                <a:cubicBezTo>
                  <a:pt x="2187724" y="-15584"/>
                  <a:pt x="2263039" y="33426"/>
                  <a:pt x="2478452" y="0"/>
                </a:cubicBezTo>
                <a:cubicBezTo>
                  <a:pt x="2693865" y="-33426"/>
                  <a:pt x="2860380" y="6754"/>
                  <a:pt x="3108748" y="0"/>
                </a:cubicBezTo>
                <a:cubicBezTo>
                  <a:pt x="3357116" y="-6754"/>
                  <a:pt x="3399160" y="32036"/>
                  <a:pt x="3546750" y="0"/>
                </a:cubicBezTo>
                <a:cubicBezTo>
                  <a:pt x="3694340" y="-32036"/>
                  <a:pt x="3970455" y="65555"/>
                  <a:pt x="4177046" y="0"/>
                </a:cubicBezTo>
                <a:cubicBezTo>
                  <a:pt x="4383637" y="-65555"/>
                  <a:pt x="4540000" y="25578"/>
                  <a:pt x="4807342" y="0"/>
                </a:cubicBezTo>
                <a:cubicBezTo>
                  <a:pt x="4824262" y="189218"/>
                  <a:pt x="4806139" y="280631"/>
                  <a:pt x="4807342" y="430567"/>
                </a:cubicBezTo>
                <a:cubicBezTo>
                  <a:pt x="4679770" y="482685"/>
                  <a:pt x="4443440" y="376837"/>
                  <a:pt x="4273193" y="430567"/>
                </a:cubicBezTo>
                <a:cubicBezTo>
                  <a:pt x="4102946" y="484297"/>
                  <a:pt x="3893422" y="379555"/>
                  <a:pt x="3787117" y="430567"/>
                </a:cubicBezTo>
                <a:cubicBezTo>
                  <a:pt x="3680812" y="481579"/>
                  <a:pt x="3312246" y="395395"/>
                  <a:pt x="3156821" y="430567"/>
                </a:cubicBezTo>
                <a:cubicBezTo>
                  <a:pt x="3001396" y="465739"/>
                  <a:pt x="2759654" y="392707"/>
                  <a:pt x="2526525" y="430567"/>
                </a:cubicBezTo>
                <a:cubicBezTo>
                  <a:pt x="2293396" y="468427"/>
                  <a:pt x="2259553" y="380181"/>
                  <a:pt x="2088523" y="430567"/>
                </a:cubicBezTo>
                <a:cubicBezTo>
                  <a:pt x="1917493" y="480953"/>
                  <a:pt x="1701873" y="411638"/>
                  <a:pt x="1554374" y="430567"/>
                </a:cubicBezTo>
                <a:cubicBezTo>
                  <a:pt x="1406875" y="449496"/>
                  <a:pt x="1123520" y="402344"/>
                  <a:pt x="924078" y="430567"/>
                </a:cubicBezTo>
                <a:cubicBezTo>
                  <a:pt x="724636" y="458790"/>
                  <a:pt x="406709" y="420746"/>
                  <a:pt x="0" y="430567"/>
                </a:cubicBezTo>
                <a:cubicBezTo>
                  <a:pt x="-31768" y="275690"/>
                  <a:pt x="22021" y="116576"/>
                  <a:pt x="0" y="0"/>
                </a:cubicBezTo>
                <a:close/>
              </a:path>
            </a:pathLst>
          </a:custGeom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1" spc="0" baseline="0" dirty="0">
                <a:latin typeface="Times New Roman"/>
              </a:rPr>
              <a:t>O</a:t>
            </a:r>
            <a:r>
              <a:rPr lang="en-US" sz="2798" b="1" i="1" spc="-156" baseline="0" dirty="0">
                <a:latin typeface="Times New Roman"/>
              </a:rPr>
              <a:t>r</a:t>
            </a:r>
            <a:r>
              <a:rPr lang="en-US" sz="2798" b="1" i="1" spc="704" baseline="0" dirty="0">
                <a:latin typeface="Times New Roman"/>
              </a:rPr>
              <a:t>,</a:t>
            </a:r>
            <a:r>
              <a:rPr lang="en-US" sz="2798" b="1" i="1" spc="0" baseline="0" dirty="0">
                <a:latin typeface="Times New Roman"/>
              </a:rPr>
              <a:t>a combination</a:t>
            </a:r>
            <a:r>
              <a:rPr lang="en-US" sz="2798" b="1" i="1" spc="-11" baseline="0" dirty="0">
                <a:latin typeface="Times New Roman"/>
              </a:rPr>
              <a:t> </a:t>
            </a:r>
            <a:r>
              <a:rPr lang="en-US" sz="2798" b="1" i="1" spc="0" baseline="0" dirty="0">
                <a:latin typeface="Times New Roman"/>
              </a:rPr>
              <a:t>from + more</a:t>
            </a:r>
            <a:r>
              <a:rPr lang="en-US" sz="2798" b="1" spc="0" baseline="0" dirty="0">
                <a:solidFill>
                  <a:srgbClr val="FF0000"/>
                </a:solidFill>
                <a:latin typeface="Times New Roman"/>
              </a:rPr>
              <a:t>?</a:t>
            </a:r>
          </a:p>
        </p:txBody>
      </p:sp>
      <p:sp>
        <p:nvSpPr>
          <p:cNvPr id="903" name="Rectangle 903"/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43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5CAA0F-078E-A72C-2C8C-FDF81ACB690F}"/>
              </a:ext>
            </a:extLst>
          </p:cNvPr>
          <p:cNvSpPr txBox="1"/>
          <p:nvPr/>
        </p:nvSpPr>
        <p:spPr>
          <a:xfrm>
            <a:off x="370087" y="3131562"/>
            <a:ext cx="442289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Pearls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</a:p>
          <a:p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&gt;&gt;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see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/>
              </a:rPr>
              <a:t> Holger Nielsen’ talk,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01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Picture 117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779" y="908305"/>
            <a:ext cx="2967227" cy="2982467"/>
          </a:xfrm>
          <a:prstGeom prst="rect">
            <a:avLst/>
          </a:prstGeom>
          <a:noFill/>
        </p:spPr>
      </p:pic>
      <p:sp>
        <p:nvSpPr>
          <p:cNvPr id="1176" name="Freeform 1176"/>
          <p:cNvSpPr/>
          <p:nvPr/>
        </p:nvSpPr>
        <p:spPr>
          <a:xfrm>
            <a:off x="6221729" y="889255"/>
            <a:ext cx="3005328" cy="3020568"/>
          </a:xfrm>
          <a:custGeom>
            <a:avLst/>
            <a:gdLst/>
            <a:ahLst/>
            <a:cxnLst/>
            <a:rect l="0" t="0" r="0" b="0"/>
            <a:pathLst>
              <a:path w="3005328" h="3020568">
                <a:moveTo>
                  <a:pt x="0" y="3020568"/>
                </a:moveTo>
                <a:lnTo>
                  <a:pt x="3005328" y="3020568"/>
                </a:lnTo>
                <a:lnTo>
                  <a:pt x="3005328" y="0"/>
                </a:lnTo>
                <a:lnTo>
                  <a:pt x="0" y="0"/>
                </a:lnTo>
                <a:lnTo>
                  <a:pt x="0" y="3020568"/>
                </a:lnTo>
                <a:close/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7" name="Picture 11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903" y="842773"/>
            <a:ext cx="4323588" cy="3115055"/>
          </a:xfrm>
          <a:prstGeom prst="rect">
            <a:avLst/>
          </a:prstGeom>
          <a:noFill/>
        </p:spPr>
      </p:pic>
      <p:sp>
        <p:nvSpPr>
          <p:cNvPr id="1178" name="Freeform 1178"/>
          <p:cNvSpPr/>
          <p:nvPr/>
        </p:nvSpPr>
        <p:spPr>
          <a:xfrm>
            <a:off x="3214116" y="4166616"/>
            <a:ext cx="5085588" cy="2061972"/>
          </a:xfrm>
          <a:custGeom>
            <a:avLst/>
            <a:gdLst/>
            <a:ahLst/>
            <a:cxnLst/>
            <a:rect l="0" t="0" r="0" b="0"/>
            <a:pathLst>
              <a:path w="5085588" h="2061972">
                <a:moveTo>
                  <a:pt x="0" y="2061972"/>
                </a:moveTo>
                <a:lnTo>
                  <a:pt x="5085588" y="2061972"/>
                </a:lnTo>
                <a:lnTo>
                  <a:pt x="5085588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solidFill>
            <a:srgbClr val="DEEBF7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>
            <a:off x="3214116" y="4166616"/>
            <a:ext cx="5085588" cy="2061972"/>
          </a:xfrm>
          <a:custGeom>
            <a:avLst/>
            <a:gdLst/>
            <a:ahLst/>
            <a:cxnLst/>
            <a:rect l="0" t="0" r="0" b="0"/>
            <a:pathLst>
              <a:path w="5085588" h="2061972">
                <a:moveTo>
                  <a:pt x="0" y="2061972"/>
                </a:moveTo>
                <a:lnTo>
                  <a:pt x="5085588" y="2061972"/>
                </a:lnTo>
                <a:lnTo>
                  <a:pt x="5085588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noFill/>
          <a:ln w="12700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Rectangle 1194"/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44</a:t>
            </a:r>
          </a:p>
        </p:txBody>
      </p:sp>
      <p:sp>
        <p:nvSpPr>
          <p:cNvPr id="24" name="Rectangle 1192">
            <a:extLst>
              <a:ext uri="{FF2B5EF4-FFF2-40B4-BE49-F238E27FC236}">
                <a16:creationId xmlns:a16="http://schemas.microsoft.com/office/drawing/2014/main" id="{A590E754-281C-4245-A57A-0EC4EC3036D4}"/>
              </a:ext>
            </a:extLst>
          </p:cNvPr>
          <p:cNvSpPr/>
          <p:nvPr/>
        </p:nvSpPr>
        <p:spPr>
          <a:xfrm>
            <a:off x="3305809" y="4952172"/>
            <a:ext cx="4854879" cy="8400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52853"/>
            <a:r>
              <a:rPr lang="en-US" sz="2400" b="0" i="0" spc="1075" baseline="0" dirty="0">
                <a:latin typeface="Wingdings-Regular"/>
              </a:rPr>
              <a:t>➔</a:t>
            </a:r>
            <a:r>
              <a:rPr lang="en-US" sz="2400" b="1" i="0" spc="0" baseline="0" dirty="0">
                <a:solidFill>
                  <a:srgbClr val="FF00FF"/>
                </a:solidFill>
                <a:latin typeface="Calibri-Bold"/>
              </a:rPr>
              <a:t>18</a:t>
            </a:r>
            <a:r>
              <a:rPr lang="en-US" sz="2418" b="1" i="0" spc="0" baseline="22556" dirty="0">
                <a:solidFill>
                  <a:srgbClr val="FF00FF"/>
                </a:solidFill>
                <a:latin typeface="Calibri-Bold"/>
              </a:rPr>
              <a:t>t</a:t>
            </a:r>
            <a:r>
              <a:rPr lang="en-US" sz="2418" b="1" i="0" spc="546" baseline="22556" dirty="0">
                <a:solidFill>
                  <a:srgbClr val="FF00FF"/>
                </a:solidFill>
                <a:latin typeface="Calibri-Bold"/>
              </a:rPr>
              <a:t>h</a:t>
            </a:r>
            <a:r>
              <a:rPr lang="en-US" sz="2400" b="1" i="0" spc="0" baseline="0" dirty="0">
                <a:solidFill>
                  <a:srgbClr val="FF00FF"/>
                </a:solidFill>
                <a:latin typeface="Calibri-Bold"/>
              </a:rPr>
              <a:t>December</a:t>
            </a:r>
          </a:p>
          <a:p>
            <a:pPr marL="0">
              <a:lnSpc>
                <a:spcPts val="3326"/>
              </a:lnSpc>
            </a:pPr>
            <a:r>
              <a:rPr lang="en-US" sz="2004" b="0" i="0" spc="0" baseline="0" dirty="0">
                <a:latin typeface="Calibri"/>
              </a:rPr>
              <a:t>Longitude</a:t>
            </a:r>
            <a:r>
              <a:rPr lang="en-US" sz="2004" b="0" i="0" spc="-17" baseline="0" dirty="0">
                <a:latin typeface="Calibri"/>
              </a:rPr>
              <a:t> </a:t>
            </a:r>
            <a:r>
              <a:rPr lang="en-US" sz="2400" b="0" i="0" spc="904" baseline="0" dirty="0">
                <a:latin typeface="Calibri"/>
              </a:rPr>
              <a:t>≈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85</a:t>
            </a:r>
            <a:r>
              <a:rPr lang="en-US" sz="2836" b="1" i="0" spc="1263" baseline="22435" dirty="0">
                <a:solidFill>
                  <a:srgbClr val="0000CC"/>
                </a:solidFill>
                <a:latin typeface="Calibri-Bold"/>
              </a:rPr>
              <a:t>o</a:t>
            </a:r>
            <a:r>
              <a:rPr lang="en-US" sz="2795" b="1" i="0" spc="0" baseline="0" dirty="0">
                <a:solidFill>
                  <a:srgbClr val="C00000"/>
                </a:solidFill>
                <a:latin typeface="Calibri-Bold"/>
              </a:rPr>
              <a:t>+</a:t>
            </a:r>
            <a:r>
              <a:rPr lang="en-US" sz="2795" b="1" i="0" spc="556" baseline="0" dirty="0">
                <a:solidFill>
                  <a:srgbClr val="C00000"/>
                </a:solidFill>
                <a:latin typeface="Calibri-Bold"/>
              </a:rPr>
              <a:t> </a:t>
            </a:r>
            <a:r>
              <a:rPr lang="en-US" sz="2400" b="0" i="0" spc="-76" baseline="0" dirty="0">
                <a:latin typeface="Calibri"/>
              </a:rPr>
              <a:t>T</a:t>
            </a:r>
            <a:r>
              <a:rPr lang="en-US" sz="2400" b="0" i="0" spc="0" baseline="0" dirty="0">
                <a:latin typeface="Calibri"/>
              </a:rPr>
              <a:t>OF (Moon</a:t>
            </a:r>
            <a:r>
              <a:rPr lang="en-US" sz="2400" b="0" i="0" spc="-16" baseline="0" dirty="0">
                <a:latin typeface="Calibri"/>
              </a:rPr>
              <a:t> 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=&gt; </a:t>
            </a:r>
            <a:r>
              <a:rPr lang="en-US" sz="2400" b="0" i="0" spc="-31" baseline="0" dirty="0">
                <a:latin typeface="Calibri"/>
              </a:rPr>
              <a:t>E</a:t>
            </a:r>
            <a:r>
              <a:rPr lang="en-US" sz="2400" b="0" i="0" spc="0" baseline="0" dirty="0">
                <a:latin typeface="Calibri"/>
              </a:rPr>
              <a:t>arth)</a:t>
            </a:r>
          </a:p>
        </p:txBody>
      </p:sp>
      <p:sp>
        <p:nvSpPr>
          <p:cNvPr id="25" name="Rectangle 1193">
            <a:extLst>
              <a:ext uri="{FF2B5EF4-FFF2-40B4-BE49-F238E27FC236}">
                <a16:creationId xmlns:a16="http://schemas.microsoft.com/office/drawing/2014/main" id="{B3A95BE9-D04E-455F-9846-590099304C6F}"/>
              </a:ext>
            </a:extLst>
          </p:cNvPr>
          <p:cNvSpPr/>
          <p:nvPr/>
        </p:nvSpPr>
        <p:spPr>
          <a:xfrm>
            <a:off x="5558663" y="5744286"/>
            <a:ext cx="2213127" cy="417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1072" baseline="0" dirty="0">
                <a:latin typeface="Wingdings-Regular"/>
              </a:rPr>
              <a:t>➔</a:t>
            </a:r>
            <a:r>
              <a:rPr lang="en-US" sz="2402" b="1" i="0" spc="0" baseline="0" dirty="0">
                <a:solidFill>
                  <a:srgbClr val="FF00FF"/>
                </a:solidFill>
                <a:latin typeface="Calibri-Bold"/>
              </a:rPr>
              <a:t>17</a:t>
            </a:r>
            <a:r>
              <a:rPr lang="en-US" sz="2421" b="1" i="0" spc="0" baseline="22522" dirty="0">
                <a:solidFill>
                  <a:srgbClr val="FF00FF"/>
                </a:solidFill>
                <a:latin typeface="Calibri-Bold"/>
              </a:rPr>
              <a:t>t</a:t>
            </a:r>
            <a:r>
              <a:rPr lang="en-US" sz="2421" b="1" i="0" spc="545" baseline="22522" dirty="0">
                <a:solidFill>
                  <a:srgbClr val="FF00FF"/>
                </a:solidFill>
                <a:latin typeface="Calibri-Bold"/>
              </a:rPr>
              <a:t>h</a:t>
            </a:r>
            <a:r>
              <a:rPr lang="en-US" sz="2402" b="1" i="0" spc="0" baseline="0" dirty="0">
                <a:solidFill>
                  <a:srgbClr val="FF00FF"/>
                </a:solidFill>
                <a:latin typeface="Calibri-Bold"/>
              </a:rPr>
              <a:t>June, .</a:t>
            </a:r>
            <a:r>
              <a:rPr lang="en-US" sz="2402" b="1" i="0" spc="-12" baseline="0" dirty="0">
                <a:solidFill>
                  <a:srgbClr val="FF00FF"/>
                </a:solidFill>
                <a:latin typeface="Calibri-Bold"/>
              </a:rPr>
              <a:t>.</a:t>
            </a:r>
            <a:r>
              <a:rPr lang="en-US" sz="2402" b="1" i="0" spc="0" baseline="0" dirty="0">
                <a:solidFill>
                  <a:srgbClr val="FF00FF"/>
                </a:solidFill>
                <a:latin typeface="Calibri-Bold"/>
              </a:rPr>
              <a:t>?..</a:t>
            </a:r>
          </a:p>
        </p:txBody>
      </p:sp>
      <p:sp>
        <p:nvSpPr>
          <p:cNvPr id="28" name="Rectangle 1190">
            <a:extLst>
              <a:ext uri="{FF2B5EF4-FFF2-40B4-BE49-F238E27FC236}">
                <a16:creationId xmlns:a16="http://schemas.microsoft.com/office/drawing/2014/main" id="{4B60C720-34CB-42D1-B03E-0412A98FB407}"/>
              </a:ext>
            </a:extLst>
          </p:cNvPr>
          <p:cNvSpPr/>
          <p:nvPr/>
        </p:nvSpPr>
        <p:spPr>
          <a:xfrm>
            <a:off x="3482975" y="394366"/>
            <a:ext cx="5786348" cy="538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17546" algn="l"/>
              </a:tabLst>
            </a:pPr>
            <a:r>
              <a:rPr lang="en-US" sz="2795" b="1" i="0" spc="-33" baseline="0" dirty="0">
                <a:solidFill>
                  <a:srgbClr val="FF0000"/>
                </a:solidFill>
                <a:latin typeface="Calibri-Bold"/>
              </a:rPr>
              <a:t>E</a:t>
            </a:r>
            <a:r>
              <a:rPr lang="en-US" sz="2795" b="1" i="0" spc="0" baseline="0" dirty="0">
                <a:solidFill>
                  <a:srgbClr val="FF0000"/>
                </a:solidFill>
                <a:latin typeface="Calibri-Bold"/>
              </a:rPr>
              <a:t>A</a:t>
            </a:r>
            <a:r>
              <a:rPr lang="en-US" sz="2795" b="1" i="0" spc="-27" baseline="0" dirty="0">
                <a:solidFill>
                  <a:srgbClr val="FF0000"/>
                </a:solidFill>
                <a:latin typeface="Calibri-Bold"/>
              </a:rPr>
              <a:t>R</a:t>
            </a:r>
            <a:r>
              <a:rPr lang="en-US" sz="2795" b="1" i="0" spc="0" baseline="0" dirty="0">
                <a:solidFill>
                  <a:srgbClr val="FF0000"/>
                </a:solidFill>
                <a:latin typeface="Calibri-Bold"/>
              </a:rPr>
              <a:t>TH	</a:t>
            </a:r>
            <a:r>
              <a:rPr lang="en-US" sz="3945" b="1" i="0" spc="-33" baseline="28302" dirty="0">
                <a:solidFill>
                  <a:srgbClr val="FF0000"/>
                </a:solidFill>
                <a:latin typeface="Calibri-Bold"/>
              </a:rPr>
              <a:t>E</a:t>
            </a:r>
            <a:r>
              <a:rPr lang="en-US" sz="3945" b="1" i="0" spc="0" baseline="28302" dirty="0">
                <a:solidFill>
                  <a:srgbClr val="FF0000"/>
                </a:solidFill>
                <a:latin typeface="Calibri-Bold"/>
              </a:rPr>
              <a:t>A</a:t>
            </a:r>
            <a:r>
              <a:rPr lang="en-US" sz="3945" b="1" i="0" spc="-20" baseline="28302" dirty="0">
                <a:solidFill>
                  <a:srgbClr val="FF0000"/>
                </a:solidFill>
                <a:latin typeface="Calibri-Bold"/>
              </a:rPr>
              <a:t>R</a:t>
            </a:r>
            <a:r>
              <a:rPr lang="en-US" sz="3945" b="1" i="0" spc="0" baseline="28302" dirty="0">
                <a:solidFill>
                  <a:srgbClr val="FF0000"/>
                </a:solidFill>
                <a:latin typeface="Calibri-Bold"/>
              </a:rPr>
              <a:t>T</a:t>
            </a:r>
            <a:r>
              <a:rPr lang="en-US" sz="3945" b="1" i="0" spc="343" baseline="28302" dirty="0">
                <a:solidFill>
                  <a:srgbClr val="FF0000"/>
                </a:solidFill>
                <a:latin typeface="Calibri-Bold"/>
              </a:rPr>
              <a:t>H</a:t>
            </a:r>
            <a:r>
              <a:rPr lang="en-US" sz="4234" b="0" i="0" spc="408" baseline="26359" dirty="0">
                <a:ln w="10145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  <a:latin typeface="SymbolMT"/>
              </a:rPr>
              <a:t></a:t>
            </a:r>
            <a:r>
              <a:rPr lang="en-US" sz="3945" b="1" i="0" spc="0" baseline="28302" dirty="0">
                <a:solidFill>
                  <a:srgbClr val="FF0000"/>
                </a:solidFill>
                <a:latin typeface="Calibri-Bold"/>
              </a:rPr>
              <a:t>MOON</a:t>
            </a:r>
            <a:r>
              <a:rPr lang="en-US" sz="3636" b="1" i="0" spc="0" baseline="-6291" dirty="0">
                <a:solidFill>
                  <a:srgbClr val="FF0000"/>
                </a:solidFill>
                <a:latin typeface="Calibri-Bold"/>
              </a:rPr>
              <a:t>PHASE</a:t>
            </a:r>
          </a:p>
        </p:txBody>
      </p:sp>
      <p:sp>
        <p:nvSpPr>
          <p:cNvPr id="29" name="Rectangle 1191">
            <a:extLst>
              <a:ext uri="{FF2B5EF4-FFF2-40B4-BE49-F238E27FC236}">
                <a16:creationId xmlns:a16="http://schemas.microsoft.com/office/drawing/2014/main" id="{41CDB73E-050C-4CAF-A45D-500CE151606E}"/>
              </a:ext>
            </a:extLst>
          </p:cNvPr>
          <p:cNvSpPr/>
          <p:nvPr/>
        </p:nvSpPr>
        <p:spPr>
          <a:xfrm>
            <a:off x="3305809" y="4208019"/>
            <a:ext cx="4751603" cy="7917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St</a:t>
            </a:r>
            <a:r>
              <a:rPr lang="en-US" sz="2400" b="1" i="0" spc="-24" baseline="0" dirty="0">
                <a:solidFill>
                  <a:srgbClr val="C00000"/>
                </a:solidFill>
                <a:latin typeface="Calibri-Bold"/>
              </a:rPr>
              <a:t>r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eam</a:t>
            </a:r>
            <a:r>
              <a:rPr lang="en-US" sz="2400" b="0" i="0" spc="0" baseline="0" dirty="0">
                <a:solidFill>
                  <a:srgbClr val="C00000"/>
                </a:solidFill>
                <a:latin typeface="Calibri"/>
              </a:rPr>
              <a:t>(s)</a:t>
            </a:r>
            <a:r>
              <a:rPr lang="en-US" sz="2400" b="0" i="0" spc="-23" baseline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f</a:t>
            </a:r>
            <a:r>
              <a:rPr lang="en-US" sz="2400" b="1" i="0" spc="-26" baseline="0" dirty="0">
                <a:solidFill>
                  <a:srgbClr val="C00000"/>
                </a:solidFill>
                <a:latin typeface="Calibri-Bold"/>
              </a:rPr>
              <a:t>r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om</a:t>
            </a:r>
            <a:r>
              <a:rPr lang="en-US" sz="2400" b="1" i="0" spc="-14" baseline="0" dirty="0">
                <a:solidFill>
                  <a:srgbClr val="C00000"/>
                </a:solidFill>
                <a:latin typeface="Calibri-Bold"/>
              </a:rPr>
              <a:t> 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G</a:t>
            </a:r>
            <a:r>
              <a:rPr lang="en-US" sz="2400" b="1" i="0" spc="-45" baseline="0" dirty="0">
                <a:solidFill>
                  <a:srgbClr val="C00000"/>
                </a:solidFill>
                <a:latin typeface="Calibri-Bold"/>
              </a:rPr>
              <a:t>.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C. me</a:t>
            </a:r>
            <a:r>
              <a:rPr lang="en-US" sz="2400" b="1" i="0" spc="-28" baseline="0" dirty="0">
                <a:solidFill>
                  <a:srgbClr val="C00000"/>
                </a:solidFill>
                <a:latin typeface="Calibri-Bold"/>
              </a:rPr>
              <a:t>g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a-Blac</a:t>
            </a:r>
            <a:r>
              <a:rPr lang="en-US" sz="2400" b="1" i="0" spc="218" baseline="0" dirty="0">
                <a:solidFill>
                  <a:srgbClr val="C00000"/>
                </a:solidFill>
                <a:latin typeface="Calibri-Bold"/>
              </a:rPr>
              <a:t>k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Hole?</a:t>
            </a:r>
          </a:p>
          <a:p>
            <a:pPr marL="0">
              <a:lnSpc>
                <a:spcPts val="3354"/>
              </a:lnSpc>
            </a:pPr>
            <a:r>
              <a:rPr lang="en-US" sz="2004" b="0" i="0" spc="0" baseline="0" dirty="0">
                <a:latin typeface="Calibri"/>
              </a:rPr>
              <a:t>Longitude</a:t>
            </a:r>
            <a:r>
              <a:rPr lang="en-US" sz="2004" b="0" i="0" spc="-17" baseline="0" dirty="0">
                <a:latin typeface="Calibri"/>
              </a:rPr>
              <a:t> </a:t>
            </a:r>
            <a:r>
              <a:rPr lang="en-US" sz="2400" b="0" i="0" spc="448" baseline="0" dirty="0">
                <a:latin typeface="Calibri"/>
              </a:rPr>
              <a:t>≈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266</a:t>
            </a:r>
            <a:r>
              <a:rPr lang="en-US" sz="2839" b="1" i="0" spc="842" baseline="22487" dirty="0">
                <a:solidFill>
                  <a:srgbClr val="0000CC"/>
                </a:solidFill>
                <a:latin typeface="Calibri-Bold"/>
              </a:rPr>
              <a:t>o</a:t>
            </a:r>
            <a:r>
              <a:rPr lang="en-US" sz="2795" b="1" i="0" spc="551" baseline="0" dirty="0">
                <a:solidFill>
                  <a:srgbClr val="C00000"/>
                </a:solidFill>
                <a:latin typeface="Calibri-Bold"/>
              </a:rPr>
              <a:t>+</a:t>
            </a:r>
            <a:r>
              <a:rPr lang="en-US" sz="2400" b="0" i="0" spc="-76" baseline="0" dirty="0">
                <a:latin typeface="Calibri"/>
              </a:rPr>
              <a:t>T</a:t>
            </a:r>
            <a:r>
              <a:rPr lang="en-US" sz="2400" b="0" i="0" spc="0" baseline="0" dirty="0">
                <a:latin typeface="Calibri"/>
              </a:rPr>
              <a:t>OF (</a:t>
            </a:r>
            <a:r>
              <a:rPr lang="en-US" sz="2400" b="0" i="0" spc="-26" baseline="0" dirty="0">
                <a:latin typeface="Calibri"/>
              </a:rPr>
              <a:t>E</a:t>
            </a:r>
            <a:r>
              <a:rPr lang="en-US" sz="2400" b="0" i="0" spc="0" baseline="0" dirty="0">
                <a:latin typeface="Calibri"/>
              </a:rPr>
              <a:t>arth</a:t>
            </a:r>
            <a:r>
              <a:rPr lang="en-US" sz="2400" b="0" i="0" spc="-19" baseline="0" dirty="0">
                <a:latin typeface="Calibri"/>
              </a:rPr>
              <a:t> </a:t>
            </a:r>
            <a:r>
              <a:rPr lang="en-US" sz="2400" b="1" i="0" spc="0" baseline="0" dirty="0">
                <a:solidFill>
                  <a:srgbClr val="C00000"/>
                </a:solidFill>
                <a:latin typeface="Calibri-Bold"/>
              </a:rPr>
              <a:t>=&gt; </a:t>
            </a:r>
            <a:r>
              <a:rPr lang="en-US" sz="2400" b="0" i="0" spc="0" baseline="0" dirty="0">
                <a:latin typeface="Calibri"/>
              </a:rPr>
              <a:t>Sun)</a:t>
            </a:r>
          </a:p>
        </p:txBody>
      </p:sp>
    </p:spTree>
    <p:extLst>
      <p:ext uri="{BB962C8B-B14F-4D97-AF65-F5344CB8AC3E}">
        <p14:creationId xmlns:p14="http://schemas.microsoft.com/office/powerpoint/2010/main" val="1424622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Freeform 119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96" name="Freeform 1196"/>
          <p:cNvSpPr/>
          <p:nvPr/>
        </p:nvSpPr>
        <p:spPr>
          <a:xfrm>
            <a:off x="1769364" y="350521"/>
            <a:ext cx="5178552" cy="769620"/>
          </a:xfrm>
          <a:custGeom>
            <a:avLst/>
            <a:gdLst/>
            <a:ahLst/>
            <a:cxnLst/>
            <a:rect l="0" t="0" r="0" b="0"/>
            <a:pathLst>
              <a:path w="5178552" h="769620">
                <a:moveTo>
                  <a:pt x="0" y="769620"/>
                </a:moveTo>
                <a:lnTo>
                  <a:pt x="5178552" y="769620"/>
                </a:lnTo>
                <a:lnTo>
                  <a:pt x="5178552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1769364" y="350521"/>
            <a:ext cx="5178552" cy="769620"/>
          </a:xfrm>
          <a:custGeom>
            <a:avLst/>
            <a:gdLst/>
            <a:ahLst/>
            <a:cxnLst/>
            <a:rect l="0" t="0" r="0" b="0"/>
            <a:pathLst>
              <a:path w="5178552" h="769620">
                <a:moveTo>
                  <a:pt x="0" y="769620"/>
                </a:moveTo>
                <a:lnTo>
                  <a:pt x="5178552" y="769620"/>
                </a:lnTo>
                <a:lnTo>
                  <a:pt x="5178552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noFill/>
          <a:ln w="9525" cap="flat" cmpd="sng">
            <a:solidFill>
              <a:srgbClr val="00B05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8" name="Picture 11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176" y="1417321"/>
            <a:ext cx="860297" cy="677418"/>
          </a:xfrm>
          <a:prstGeom prst="rect">
            <a:avLst/>
          </a:prstGeom>
          <a:noFill/>
        </p:spPr>
      </p:pic>
      <p:pic>
        <p:nvPicPr>
          <p:cNvPr id="1199" name="Picture 11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655" y="2225041"/>
            <a:ext cx="4651247" cy="3831335"/>
          </a:xfrm>
          <a:prstGeom prst="rect">
            <a:avLst/>
          </a:prstGeom>
          <a:noFill/>
        </p:spPr>
      </p:pic>
      <p:sp>
        <p:nvSpPr>
          <p:cNvPr id="1200" name="Freeform 1200"/>
          <p:cNvSpPr/>
          <p:nvPr/>
        </p:nvSpPr>
        <p:spPr>
          <a:xfrm>
            <a:off x="2181605" y="2205991"/>
            <a:ext cx="4689348" cy="3869436"/>
          </a:xfrm>
          <a:custGeom>
            <a:avLst/>
            <a:gdLst/>
            <a:ahLst/>
            <a:cxnLst/>
            <a:rect l="0" t="0" r="0" b="0"/>
            <a:pathLst>
              <a:path w="4689348" h="3869436">
                <a:moveTo>
                  <a:pt x="0" y="3869436"/>
                </a:moveTo>
                <a:lnTo>
                  <a:pt x="4689348" y="3869436"/>
                </a:lnTo>
                <a:lnTo>
                  <a:pt x="4689348" y="0"/>
                </a:lnTo>
                <a:lnTo>
                  <a:pt x="0" y="0"/>
                </a:lnTo>
                <a:lnTo>
                  <a:pt x="0" y="3869436"/>
                </a:lnTo>
                <a:close/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1" name="Picture 12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859" y="2225040"/>
            <a:ext cx="4582667" cy="2770632"/>
          </a:xfrm>
          <a:prstGeom prst="rect">
            <a:avLst/>
          </a:prstGeom>
          <a:noFill/>
        </p:spPr>
      </p:pic>
      <p:sp>
        <p:nvSpPr>
          <p:cNvPr id="1202" name="Rectangle 1202"/>
          <p:cNvSpPr/>
          <p:nvPr/>
        </p:nvSpPr>
        <p:spPr>
          <a:xfrm>
            <a:off x="1860550" y="388519"/>
            <a:ext cx="4948197" cy="6711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0" i="0" spc="-48" baseline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4404" b="0" i="0" spc="0" baseline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4404" b="0" i="0" spc="-57" baseline="0" dirty="0">
                <a:solidFill>
                  <a:srgbClr val="FF0000"/>
                </a:solidFill>
                <a:latin typeface="Calibri"/>
              </a:rPr>
              <a:t>R</a:t>
            </a:r>
            <a:r>
              <a:rPr lang="en-US" sz="4404" b="0" i="0" spc="0" baseline="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sz="4404" b="0" i="0" spc="-255" baseline="0" dirty="0">
                <a:solidFill>
                  <a:srgbClr val="FF0000"/>
                </a:solidFill>
                <a:latin typeface="Calibri"/>
              </a:rPr>
              <a:t>’</a:t>
            </a:r>
            <a:r>
              <a:rPr lang="en-US" sz="4404" b="0" i="0" spc="0" baseline="0" dirty="0">
                <a:solidFill>
                  <a:srgbClr val="FF0000"/>
                </a:solidFill>
                <a:latin typeface="Calibri"/>
              </a:rPr>
              <a:t>s IONOSPHERE</a:t>
            </a:r>
          </a:p>
        </p:txBody>
      </p:sp>
      <p:sp>
        <p:nvSpPr>
          <p:cNvPr id="1203" name="Rectangle 1203"/>
          <p:cNvSpPr/>
          <p:nvPr/>
        </p:nvSpPr>
        <p:spPr>
          <a:xfrm>
            <a:off x="2361310" y="1145794"/>
            <a:ext cx="4591811" cy="7315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Anomalies  la</a:t>
            </a:r>
            <a:r>
              <a:rPr lang="en-US" sz="2400" b="1" i="0" spc="-23" baseline="0" dirty="0">
                <a:solidFill>
                  <a:srgbClr val="0000CC"/>
                </a:solidFill>
                <a:latin typeface="Calibri-Bold"/>
              </a:rPr>
              <a:t>s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ting </a:t>
            </a:r>
            <a:r>
              <a:rPr lang="en-US" sz="2400" b="1" i="0" spc="-43" baseline="0" dirty="0">
                <a:solidFill>
                  <a:srgbClr val="0000CC"/>
                </a:solidFill>
                <a:latin typeface="Calibri-Bold"/>
              </a:rPr>
              <a:t>f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or some</a:t>
            </a:r>
            <a:r>
              <a:rPr lang="en-US" sz="2400" b="1" i="0" spc="-14" baseline="0" dirty="0">
                <a:solidFill>
                  <a:srgbClr val="0000CC"/>
                </a:solidFill>
                <a:latin typeface="Calibri-Bold"/>
              </a:rPr>
              <a:t> </a:t>
            </a:r>
            <a:r>
              <a:rPr lang="en-US" sz="2400" b="1" i="0" spc="0" baseline="0" dirty="0">
                <a:solidFill>
                  <a:srgbClr val="0000CC"/>
                </a:solidFill>
                <a:latin typeface="Calibri-Bold"/>
              </a:rPr>
              <a:t>decades</a:t>
            </a:r>
          </a:p>
          <a:p>
            <a:pPr marL="0">
              <a:lnSpc>
                <a:spcPts val="2880"/>
              </a:lnSpc>
            </a:pPr>
            <a:r>
              <a:rPr lang="en-US" sz="2402" b="1" i="0" spc="0" baseline="0" dirty="0">
                <a:solidFill>
                  <a:srgbClr val="C00000"/>
                </a:solidFill>
                <a:latin typeface="Calibri-Bold"/>
              </a:rPr>
              <a:t>&gt;&gt;</a:t>
            </a:r>
            <a:r>
              <a:rPr lang="en-US" sz="2402" b="1" i="0" spc="1611" baseline="0" dirty="0">
                <a:solidFill>
                  <a:srgbClr val="C00000"/>
                </a:solidFill>
                <a:latin typeface="Calibri-Bold"/>
              </a:rPr>
              <a:t>&gt;</a:t>
            </a:r>
            <a:r>
              <a:rPr lang="en-US" sz="2402" b="1" i="0" spc="0" baseline="0" dirty="0">
                <a:latin typeface="Calibri-Bold"/>
              </a:rPr>
              <a:t>Fi</a:t>
            </a:r>
            <a:r>
              <a:rPr lang="en-US" sz="2402" b="1" i="0" spc="-26" baseline="0" dirty="0">
                <a:latin typeface="Calibri-Bold"/>
              </a:rPr>
              <a:t>r</a:t>
            </a:r>
            <a:r>
              <a:rPr lang="en-US" sz="2402" b="1" i="0" spc="-21" baseline="0" dirty="0">
                <a:latin typeface="Calibri-Bold"/>
              </a:rPr>
              <a:t>s</a:t>
            </a:r>
            <a:r>
              <a:rPr lang="en-US" sz="2402" b="1" i="0" spc="0" baseline="0" dirty="0">
                <a:latin typeface="Calibri-Bold"/>
              </a:rPr>
              <a:t>t o</a:t>
            </a:r>
            <a:r>
              <a:rPr lang="en-US" sz="2402" b="1" i="0" spc="-14" baseline="0" dirty="0">
                <a:latin typeface="Calibri-Bold"/>
              </a:rPr>
              <a:t>b</a:t>
            </a:r>
            <a:r>
              <a:rPr lang="en-US" sz="2402" b="1" i="0" spc="0" baseline="0" dirty="0">
                <a:latin typeface="Calibri-Bold"/>
              </a:rPr>
              <a:t>s</a:t>
            </a:r>
            <a:r>
              <a:rPr lang="en-US" sz="2402" b="1" i="0" spc="533" baseline="0" dirty="0">
                <a:latin typeface="Calibri-Bold"/>
              </a:rPr>
              <a:t>’</a:t>
            </a:r>
            <a:r>
              <a:rPr lang="en-US" sz="2402" b="1" i="0" spc="0" baseline="0" dirty="0">
                <a:solidFill>
                  <a:srgbClr val="C00000"/>
                </a:solidFill>
                <a:latin typeface="Calibri-Bold"/>
              </a:rPr>
              <a:t>1</a:t>
            </a:r>
            <a:r>
              <a:rPr lang="en-US" sz="2402" b="1" i="0" spc="-12" baseline="0" dirty="0">
                <a:solidFill>
                  <a:srgbClr val="C00000"/>
                </a:solidFill>
                <a:latin typeface="Calibri-Bold"/>
              </a:rPr>
              <a:t>9</a:t>
            </a:r>
            <a:r>
              <a:rPr lang="en-US" sz="2402" b="1" i="0" spc="0" baseline="0" dirty="0">
                <a:solidFill>
                  <a:srgbClr val="C00000"/>
                </a:solidFill>
                <a:latin typeface="Calibri-Bold"/>
              </a:rPr>
              <a:t>3</a:t>
            </a:r>
            <a:r>
              <a:rPr lang="en-US" sz="2402" b="1" i="0" spc="-12" baseline="0" dirty="0">
                <a:solidFill>
                  <a:srgbClr val="C00000"/>
                </a:solidFill>
                <a:latin typeface="Calibri-Bold"/>
              </a:rPr>
              <a:t>7</a:t>
            </a:r>
            <a:r>
              <a:rPr lang="en-US" sz="2402" b="1" i="0" spc="0" baseline="0" dirty="0">
                <a:solidFill>
                  <a:srgbClr val="C00000"/>
                </a:solidFill>
                <a:latin typeface="Calibri-Bold"/>
              </a:rPr>
              <a:t>/1</a:t>
            </a:r>
            <a:r>
              <a:rPr lang="en-US" sz="2402" b="1" i="0" spc="-12" baseline="0" dirty="0">
                <a:solidFill>
                  <a:srgbClr val="C00000"/>
                </a:solidFill>
                <a:latin typeface="Calibri-Bold"/>
              </a:rPr>
              <a:t>9</a:t>
            </a:r>
            <a:r>
              <a:rPr lang="en-US" sz="2402" b="1" i="0" spc="0" baseline="0" dirty="0">
                <a:solidFill>
                  <a:srgbClr val="C00000"/>
                </a:solidFill>
                <a:latin typeface="Calibri-Bold"/>
              </a:rPr>
              <a:t>38</a:t>
            </a:r>
          </a:p>
        </p:txBody>
      </p:sp>
      <p:sp>
        <p:nvSpPr>
          <p:cNvPr id="1204" name="Rectangle 1204"/>
          <p:cNvSpPr/>
          <p:nvPr/>
        </p:nvSpPr>
        <p:spPr>
          <a:xfrm>
            <a:off x="11813158" y="6555121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45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3128372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5927" y="4623016"/>
            <a:ext cx="579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 Vogelsberger</a:t>
            </a:r>
            <a:r>
              <a:rPr lang="en-US" sz="2400" i="1" dirty="0"/>
              <a:t> </a:t>
            </a:r>
            <a:r>
              <a:rPr lang="en-US" sz="2400" dirty="0"/>
              <a:t>and Simon D. M. White,  </a:t>
            </a:r>
          </a:p>
          <a:p>
            <a:r>
              <a:rPr lang="en-US" sz="2400" dirty="0"/>
              <a:t>Mon. Not. R. Astron. Soc. 413 (</a:t>
            </a:r>
            <a:r>
              <a:rPr lang="en-US" sz="2400" b="1" dirty="0"/>
              <a:t>2011</a:t>
            </a:r>
            <a:r>
              <a:rPr lang="en-US" sz="2400" dirty="0"/>
              <a:t>) 1419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219" y="339512"/>
            <a:ext cx="1081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Fine-Grained Stream Abundance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783"/>
            <a:ext cx="5035579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74" y="1815847"/>
            <a:ext cx="6411241" cy="26176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72727" y="4054764"/>
            <a:ext cx="877455" cy="5682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91316" y="4054764"/>
            <a:ext cx="877455" cy="5682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09905" y="4054764"/>
            <a:ext cx="877455" cy="5682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85360" y="6116320"/>
            <a:ext cx="57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 million streams with density 10</a:t>
            </a:r>
            <a:r>
              <a:rPr lang="en-US" sz="2400" b="1" baseline="30000" dirty="0">
                <a:solidFill>
                  <a:srgbClr val="C00000"/>
                </a:solidFill>
              </a:rPr>
              <a:t>-7</a:t>
            </a:r>
            <a:r>
              <a:rPr lang="en-US" sz="2400" b="1" baseline="-250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ρ</a:t>
            </a:r>
            <a:r>
              <a:rPr lang="en-US" sz="2400" b="1" baseline="-25000" dirty="0">
                <a:solidFill>
                  <a:srgbClr val="C00000"/>
                </a:solidFill>
              </a:rPr>
              <a:t>0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84800" y="4623016"/>
            <a:ext cx="591127" cy="14933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73">
            <a:extLst>
              <a:ext uri="{FF2B5EF4-FFF2-40B4-BE49-F238E27FC236}">
                <a16:creationId xmlns:a16="http://schemas.microsoft.com/office/drawing/2014/main" id="{68DF44F7-3BEB-3B1E-B2F5-C182490AD235}"/>
              </a:ext>
            </a:extLst>
          </p:cNvPr>
          <p:cNvSpPr/>
          <p:nvPr/>
        </p:nvSpPr>
        <p:spPr>
          <a:xfrm>
            <a:off x="11897232" y="6466119"/>
            <a:ext cx="208390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46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A313D-21D0-A517-A4A8-711F0C1E3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781" y="28723"/>
            <a:ext cx="1339813" cy="2049459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48212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38A483-2F91-AEFE-E40E-DB6A697AA421}"/>
              </a:ext>
            </a:extLst>
          </p:cNvPr>
          <p:cNvSpPr txBox="1"/>
          <p:nvPr/>
        </p:nvSpPr>
        <p:spPr>
          <a:xfrm>
            <a:off x="1939632" y="279545"/>
            <a:ext cx="5458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222222"/>
                </a:solidFill>
                <a:effectLst/>
                <a:latin typeface="Harding"/>
              </a:rPr>
              <a:t>Constraints on the two-photon coupling </a:t>
            </a:r>
            <a:r>
              <a:rPr lang="en-GB" b="1" i="1" dirty="0">
                <a:solidFill>
                  <a:srgbClr val="222222"/>
                </a:solidFill>
                <a:effectLst/>
                <a:latin typeface="Harding"/>
              </a:rPr>
              <a:t>g</a:t>
            </a:r>
            <a:r>
              <a:rPr lang="en-GB" b="1" i="1" baseline="-25000" dirty="0">
                <a:solidFill>
                  <a:srgbClr val="222222"/>
                </a:solidFill>
                <a:effectLst/>
                <a:latin typeface="Harding"/>
              </a:rPr>
              <a:t>a</a:t>
            </a:r>
            <a:r>
              <a:rPr lang="en-GB" b="1" i="0" baseline="-2500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GB" b="1" i="1" baseline="-25000" dirty="0">
                <a:solidFill>
                  <a:srgbClr val="222222"/>
                </a:solidFill>
                <a:effectLst/>
                <a:latin typeface="Harding"/>
              </a:rPr>
              <a:t>γ</a:t>
            </a:r>
            <a:r>
              <a:rPr lang="en-GB" b="1" i="0" dirty="0">
                <a:solidFill>
                  <a:srgbClr val="222222"/>
                </a:solidFill>
                <a:effectLst/>
                <a:latin typeface="Harding"/>
              </a:rPr>
              <a:t> of axions </a:t>
            </a:r>
          </a:p>
          <a:p>
            <a:pPr algn="l"/>
            <a:r>
              <a:rPr lang="en-GB" b="1" i="0" dirty="0">
                <a:solidFill>
                  <a:srgbClr val="222222"/>
                </a:solidFill>
                <a:effectLst/>
                <a:latin typeface="Harding"/>
              </a:rPr>
              <a:t>and similar particles depending on their mass </a:t>
            </a:r>
            <a:r>
              <a:rPr lang="en-GB" b="1" i="1" dirty="0">
                <a:solidFill>
                  <a:srgbClr val="222222"/>
                </a:solidFill>
                <a:effectLst/>
                <a:latin typeface="Harding"/>
              </a:rPr>
              <a:t>m</a:t>
            </a:r>
            <a:r>
              <a:rPr lang="en-GB" b="1" i="1" baseline="-25000" dirty="0">
                <a:solidFill>
                  <a:srgbClr val="222222"/>
                </a:solidFill>
                <a:effectLst/>
                <a:latin typeface="Harding"/>
              </a:rPr>
              <a:t>a</a:t>
            </a:r>
            <a:r>
              <a:rPr lang="en-GB" b="1" i="0" dirty="0">
                <a:solidFill>
                  <a:srgbClr val="222222"/>
                </a:solidFill>
                <a:effectLst/>
                <a:latin typeface="Harding"/>
              </a:rPr>
              <a:t>.</a:t>
            </a:r>
          </a:p>
          <a:p>
            <a:pPr algn="l"/>
            <a:r>
              <a:rPr lang="en-GB" dirty="0">
                <a:solidFill>
                  <a:srgbClr val="222222"/>
                </a:solidFill>
                <a:latin typeface="Harding"/>
              </a:rPr>
              <a:t>  </a:t>
            </a:r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GB" b="0" i="0" dirty="0">
                <a:solidFill>
                  <a:srgbClr val="006699"/>
                </a:solidFill>
                <a:effectLst/>
                <a:latin typeface="Harding"/>
                <a:hlinkClick r:id="rId2"/>
              </a:rPr>
              <a:t>New CAST limit on the axion–photon interaction</a:t>
            </a:r>
            <a:endParaRPr lang="en-GB" b="0" i="0" dirty="0">
              <a:solidFill>
                <a:srgbClr val="222222"/>
              </a:solidFill>
              <a:effectLst/>
              <a:latin typeface="Harding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7E3711-0306-431A-EF96-5585672E08E9}"/>
              </a:ext>
            </a:extLst>
          </p:cNvPr>
          <p:cNvGrpSpPr/>
          <p:nvPr/>
        </p:nvGrpSpPr>
        <p:grpSpPr>
          <a:xfrm>
            <a:off x="309846" y="1172877"/>
            <a:ext cx="7550292" cy="5117088"/>
            <a:chOff x="623886" y="1172876"/>
            <a:chExt cx="7901277" cy="54395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556D21-DF89-537F-15DC-06B6752ED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886" y="1172876"/>
              <a:ext cx="7901277" cy="543957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1B860EE-A661-4950-5CF2-010B720B8DD2}"/>
                </a:ext>
              </a:extLst>
            </p:cNvPr>
            <p:cNvSpPr txBox="1"/>
            <p:nvPr/>
          </p:nvSpPr>
          <p:spPr>
            <a:xfrm>
              <a:off x="4636663" y="3084950"/>
              <a:ext cx="7072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7A96F8-5D28-7DE7-9DC9-8718E1ED0454}"/>
              </a:ext>
            </a:extLst>
          </p:cNvPr>
          <p:cNvSpPr txBox="1"/>
          <p:nvPr/>
        </p:nvSpPr>
        <p:spPr>
          <a:xfrm>
            <a:off x="55419" y="6470135"/>
            <a:ext cx="4498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https://www.nature.com/articles/nphys4109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A10ED-D017-CA1C-95C3-372DAE2E5FF8}"/>
              </a:ext>
            </a:extLst>
          </p:cNvPr>
          <p:cNvSpPr txBox="1"/>
          <p:nvPr/>
        </p:nvSpPr>
        <p:spPr>
          <a:xfrm>
            <a:off x="489492" y="110836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2017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35AB11-E1F4-5FF3-AEE4-D4727EE09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294" y="279545"/>
            <a:ext cx="2964599" cy="28274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2307E0-0C75-2636-E07F-EDB588879E27}"/>
              </a:ext>
            </a:extLst>
          </p:cNvPr>
          <p:cNvSpPr txBox="1"/>
          <p:nvPr/>
        </p:nvSpPr>
        <p:spPr>
          <a:xfrm>
            <a:off x="7975526" y="3275359"/>
            <a:ext cx="4112023" cy="26007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look(ed) into the Sun?</a:t>
            </a:r>
          </a:p>
          <a:p>
            <a:r>
              <a:rPr 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++++++++++++++++++++++++++++++++++++++++++++</a:t>
            </a:r>
          </a:p>
          <a:p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 arguments:</a:t>
            </a:r>
          </a:p>
          <a:p>
            <a:r>
              <a:rPr lang="en-US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+++++++++++++++++++++++++++++++++++++++++++++++++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priori 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posteriori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1999                        2022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7711831-41DE-7308-D4EB-15278D52B6CD}"/>
              </a:ext>
            </a:extLst>
          </p:cNvPr>
          <p:cNvSpPr txBox="1">
            <a:spLocks/>
          </p:cNvSpPr>
          <p:nvPr/>
        </p:nvSpPr>
        <p:spPr bwMode="auto">
          <a:xfrm>
            <a:off x="11832502" y="6427161"/>
            <a:ext cx="385777" cy="27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ts val="56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16795" indent="-160306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4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1223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22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7712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4201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10691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667180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1923669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180158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600" b="1" dirty="0">
                <a:solidFill>
                  <a:srgbClr val="FF0000"/>
                </a:solidFill>
              </a:rPr>
              <a:t>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49D82-683E-22A8-1364-1625C18CDB19}"/>
              </a:ext>
            </a:extLst>
          </p:cNvPr>
          <p:cNvSpPr txBox="1"/>
          <p:nvPr/>
        </p:nvSpPr>
        <p:spPr>
          <a:xfrm>
            <a:off x="6904111" y="6068297"/>
            <a:ext cx="252825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4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649956-4706-5AC8-2338-195D0C8E491F}"/>
              </a:ext>
            </a:extLst>
          </p:cNvPr>
          <p:cNvCxnSpPr>
            <a:cxnSpLocks/>
          </p:cNvCxnSpPr>
          <p:nvPr/>
        </p:nvCxnSpPr>
        <p:spPr>
          <a:xfrm flipH="1">
            <a:off x="7860138" y="5342441"/>
            <a:ext cx="384112" cy="9475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952A27-2A34-7EEB-F084-78F48D9D2BE4}"/>
              </a:ext>
            </a:extLst>
          </p:cNvPr>
          <p:cNvCxnSpPr>
            <a:cxnSpLocks/>
          </p:cNvCxnSpPr>
          <p:nvPr/>
        </p:nvCxnSpPr>
        <p:spPr>
          <a:xfrm>
            <a:off x="10349343" y="5334002"/>
            <a:ext cx="383032" cy="10266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11E54B-3E3A-7F1B-A8A8-EF91276191E9}"/>
              </a:ext>
            </a:extLst>
          </p:cNvPr>
          <p:cNvSpPr txBox="1"/>
          <p:nvPr/>
        </p:nvSpPr>
        <p:spPr>
          <a:xfrm>
            <a:off x="9892145" y="6257699"/>
            <a:ext cx="1385764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This talk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8F1B55-B16D-2DC0-CC66-1BF0380A2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31743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8">
            <a:extLst>
              <a:ext uri="{FF2B5EF4-FFF2-40B4-BE49-F238E27FC236}">
                <a16:creationId xmlns:a16="http://schemas.microsoft.com/office/drawing/2014/main" id="{714F30EC-58C7-B842-A803-8702F0A94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7" y="1072825"/>
            <a:ext cx="3719899" cy="1810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6A923F-89CC-B845-9717-D057619EE910}"/>
              </a:ext>
            </a:extLst>
          </p:cNvPr>
          <p:cNvSpPr/>
          <p:nvPr/>
        </p:nvSpPr>
        <p:spPr>
          <a:xfrm>
            <a:off x="3764164" y="6176497"/>
            <a:ext cx="1911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+mj-lt"/>
              </a:rPr>
              <a:t>For CAST-CAPP</a:t>
            </a:r>
            <a:r>
              <a:rPr lang="en-US" sz="2000" dirty="0">
                <a:latin typeface="+mj-lt"/>
              </a:rPr>
              <a:t>: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ED0DAB-885C-6A46-ABD9-A735C0BFE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75" y="4454446"/>
            <a:ext cx="3035231" cy="9301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2CCB98-3F39-FE49-BD39-D5D8C8EA2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165" y="6131954"/>
            <a:ext cx="1445353" cy="48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1B518F-8ABE-9242-8B3F-1FE430C2E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150" y="1758253"/>
            <a:ext cx="3351633" cy="8921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0E8942-D418-F143-A8CC-E6C0FC59B329}"/>
              </a:ext>
            </a:extLst>
          </p:cNvPr>
          <p:cNvSpPr/>
          <p:nvPr/>
        </p:nvSpPr>
        <p:spPr>
          <a:xfrm>
            <a:off x="3418833" y="1963552"/>
            <a:ext cx="636237" cy="3543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30E052-38B9-E443-93D4-170A3AD9618B}"/>
              </a:ext>
            </a:extLst>
          </p:cNvPr>
          <p:cNvCxnSpPr>
            <a:cxnSpLocks/>
          </p:cNvCxnSpPr>
          <p:nvPr/>
        </p:nvCxnSpPr>
        <p:spPr>
          <a:xfrm>
            <a:off x="3736950" y="2418754"/>
            <a:ext cx="0" cy="44686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9DC2F25-30E1-F744-8B9E-027A4C0AA070}"/>
              </a:ext>
            </a:extLst>
          </p:cNvPr>
          <p:cNvSpPr/>
          <p:nvPr/>
        </p:nvSpPr>
        <p:spPr>
          <a:xfrm>
            <a:off x="1757287" y="1075503"/>
            <a:ext cx="3612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The on-resonance axion conversion power in a microwave cavity is: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E8D533-B056-224C-9F26-B732686CB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383" y="2868244"/>
            <a:ext cx="2685346" cy="8381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F2D946-796F-4143-8C85-08F2F0A4F6D3}"/>
              </a:ext>
            </a:extLst>
          </p:cNvPr>
          <p:cNvSpPr/>
          <p:nvPr/>
        </p:nvSpPr>
        <p:spPr>
          <a:xfrm>
            <a:off x="6096000" y="3164964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Mode frequency: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7A5BCC-ABB0-DB48-8009-C5737C08DE72}"/>
              </a:ext>
            </a:extLst>
          </p:cNvPr>
          <p:cNvSpPr/>
          <p:nvPr/>
        </p:nvSpPr>
        <p:spPr>
          <a:xfrm>
            <a:off x="7347893" y="955056"/>
            <a:ext cx="2629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 Cavities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EE6315-6999-774B-8E98-E3B3FC7E35C9}"/>
              </a:ext>
            </a:extLst>
          </p:cNvPr>
          <p:cNvCxnSpPr>
            <a:cxnSpLocks/>
          </p:cNvCxnSpPr>
          <p:nvPr/>
        </p:nvCxnSpPr>
        <p:spPr>
          <a:xfrm>
            <a:off x="7195380" y="5365750"/>
            <a:ext cx="302701" cy="76620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804F74-EA45-1443-9E51-D99983FCBB7C}"/>
              </a:ext>
            </a:extLst>
          </p:cNvPr>
          <p:cNvCxnSpPr>
            <a:cxnSpLocks/>
          </p:cNvCxnSpPr>
          <p:nvPr/>
        </p:nvCxnSpPr>
        <p:spPr>
          <a:xfrm flipH="1">
            <a:off x="5970237" y="4882027"/>
            <a:ext cx="783259" cy="114137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521274-EF7D-E948-A386-BE700F913B3A}"/>
              </a:ext>
            </a:extLst>
          </p:cNvPr>
          <p:cNvGrpSpPr/>
          <p:nvPr/>
        </p:nvGrpSpPr>
        <p:grpSpPr>
          <a:xfrm>
            <a:off x="8465506" y="3875810"/>
            <a:ext cx="1958168" cy="1076845"/>
            <a:chOff x="6638459" y="4110370"/>
            <a:chExt cx="1958168" cy="10768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AF0D74-D8FD-2847-AF53-6FC0A7CF1209}"/>
                </a:ext>
              </a:extLst>
            </p:cNvPr>
            <p:cNvSpPr/>
            <p:nvPr/>
          </p:nvSpPr>
          <p:spPr>
            <a:xfrm>
              <a:off x="6638459" y="4164661"/>
              <a:ext cx="1958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j-lt"/>
                </a:rPr>
                <a:t>Higher frequencies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DE0C5B2-1302-9C47-A13E-52993AAED353}"/>
                </a:ext>
              </a:extLst>
            </p:cNvPr>
            <p:cNvSpPr/>
            <p:nvPr/>
          </p:nvSpPr>
          <p:spPr>
            <a:xfrm>
              <a:off x="6813706" y="4817883"/>
              <a:ext cx="16183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j-lt"/>
                  <a:sym typeface="Wingdings" pitchFamily="2" charset="2"/>
                </a:rPr>
                <a:t>smaller cavities</a:t>
              </a:r>
              <a:endParaRPr lang="en-GR" b="1" dirty="0">
                <a:latin typeface="+mj-lt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607FC6-52B8-1443-9512-6467469C5EFA}"/>
                </a:ext>
              </a:extLst>
            </p:cNvPr>
            <p:cNvCxnSpPr>
              <a:cxnSpLocks/>
            </p:cNvCxnSpPr>
            <p:nvPr/>
          </p:nvCxnSpPr>
          <p:spPr>
            <a:xfrm>
              <a:off x="7617543" y="4494857"/>
              <a:ext cx="0" cy="32764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266D42-4FF3-084B-BCFC-11B483E88E95}"/>
                </a:ext>
              </a:extLst>
            </p:cNvPr>
            <p:cNvSpPr/>
            <p:nvPr/>
          </p:nvSpPr>
          <p:spPr>
            <a:xfrm>
              <a:off x="6638459" y="4110370"/>
              <a:ext cx="1958168" cy="1076845"/>
            </a:xfrm>
            <a:custGeom>
              <a:avLst/>
              <a:gdLst>
                <a:gd name="connsiteX0" fmla="*/ 0 w 1958168"/>
                <a:gd name="connsiteY0" fmla="*/ 0 h 1076845"/>
                <a:gd name="connsiteX1" fmla="*/ 469960 w 1958168"/>
                <a:gd name="connsiteY1" fmla="*/ 0 h 1076845"/>
                <a:gd name="connsiteX2" fmla="*/ 900757 w 1958168"/>
                <a:gd name="connsiteY2" fmla="*/ 0 h 1076845"/>
                <a:gd name="connsiteX3" fmla="*/ 1429463 w 1958168"/>
                <a:gd name="connsiteY3" fmla="*/ 0 h 1076845"/>
                <a:gd name="connsiteX4" fmla="*/ 1958168 w 1958168"/>
                <a:gd name="connsiteY4" fmla="*/ 0 h 1076845"/>
                <a:gd name="connsiteX5" fmla="*/ 1958168 w 1958168"/>
                <a:gd name="connsiteY5" fmla="*/ 527654 h 1076845"/>
                <a:gd name="connsiteX6" fmla="*/ 1958168 w 1958168"/>
                <a:gd name="connsiteY6" fmla="*/ 1076845 h 1076845"/>
                <a:gd name="connsiteX7" fmla="*/ 1468626 w 1958168"/>
                <a:gd name="connsiteY7" fmla="*/ 1076845 h 1076845"/>
                <a:gd name="connsiteX8" fmla="*/ 939921 w 1958168"/>
                <a:gd name="connsiteY8" fmla="*/ 1076845 h 1076845"/>
                <a:gd name="connsiteX9" fmla="*/ 509124 w 1958168"/>
                <a:gd name="connsiteY9" fmla="*/ 1076845 h 1076845"/>
                <a:gd name="connsiteX10" fmla="*/ 0 w 1958168"/>
                <a:gd name="connsiteY10" fmla="*/ 1076845 h 1076845"/>
                <a:gd name="connsiteX11" fmla="*/ 0 w 1958168"/>
                <a:gd name="connsiteY11" fmla="*/ 538423 h 1076845"/>
                <a:gd name="connsiteX12" fmla="*/ 0 w 1958168"/>
                <a:gd name="connsiteY12" fmla="*/ 0 h 10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8168" h="1076845" extrusionOk="0">
                  <a:moveTo>
                    <a:pt x="0" y="0"/>
                  </a:moveTo>
                  <a:cubicBezTo>
                    <a:pt x="230976" y="-38538"/>
                    <a:pt x="309250" y="894"/>
                    <a:pt x="469960" y="0"/>
                  </a:cubicBezTo>
                  <a:cubicBezTo>
                    <a:pt x="630670" y="-894"/>
                    <a:pt x="788585" y="46342"/>
                    <a:pt x="900757" y="0"/>
                  </a:cubicBezTo>
                  <a:cubicBezTo>
                    <a:pt x="1012929" y="-46342"/>
                    <a:pt x="1266990" y="33454"/>
                    <a:pt x="1429463" y="0"/>
                  </a:cubicBezTo>
                  <a:cubicBezTo>
                    <a:pt x="1591936" y="-33454"/>
                    <a:pt x="1775079" y="31120"/>
                    <a:pt x="1958168" y="0"/>
                  </a:cubicBezTo>
                  <a:cubicBezTo>
                    <a:pt x="1999474" y="149516"/>
                    <a:pt x="1914762" y="359590"/>
                    <a:pt x="1958168" y="527654"/>
                  </a:cubicBezTo>
                  <a:cubicBezTo>
                    <a:pt x="2001574" y="695718"/>
                    <a:pt x="1898820" y="840519"/>
                    <a:pt x="1958168" y="1076845"/>
                  </a:cubicBezTo>
                  <a:cubicBezTo>
                    <a:pt x="1758304" y="1090711"/>
                    <a:pt x="1591657" y="1058704"/>
                    <a:pt x="1468626" y="1076845"/>
                  </a:cubicBezTo>
                  <a:cubicBezTo>
                    <a:pt x="1345595" y="1094986"/>
                    <a:pt x="1084936" y="1039547"/>
                    <a:pt x="939921" y="1076845"/>
                  </a:cubicBezTo>
                  <a:cubicBezTo>
                    <a:pt x="794907" y="1114143"/>
                    <a:pt x="694809" y="1063037"/>
                    <a:pt x="509124" y="1076845"/>
                  </a:cubicBezTo>
                  <a:cubicBezTo>
                    <a:pt x="323439" y="1090653"/>
                    <a:pt x="184419" y="1028425"/>
                    <a:pt x="0" y="1076845"/>
                  </a:cubicBezTo>
                  <a:cubicBezTo>
                    <a:pt x="-27738" y="858003"/>
                    <a:pt x="23662" y="794828"/>
                    <a:pt x="0" y="538423"/>
                  </a:cubicBezTo>
                  <a:cubicBezTo>
                    <a:pt x="-23662" y="282018"/>
                    <a:pt x="15261" y="220982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429932-6735-4B49-B604-61F775350429}"/>
              </a:ext>
            </a:extLst>
          </p:cNvPr>
          <p:cNvGrpSpPr/>
          <p:nvPr/>
        </p:nvGrpSpPr>
        <p:grpSpPr>
          <a:xfrm>
            <a:off x="2793118" y="3617264"/>
            <a:ext cx="1907514" cy="2165234"/>
            <a:chOff x="948225" y="3701376"/>
            <a:chExt cx="1907514" cy="2165234"/>
          </a:xfrm>
        </p:grpSpPr>
        <p:sp>
          <p:nvSpPr>
            <p:cNvPr id="2" name="Can 1">
              <a:extLst>
                <a:ext uri="{FF2B5EF4-FFF2-40B4-BE49-F238E27FC236}">
                  <a16:creationId xmlns:a16="http://schemas.microsoft.com/office/drawing/2014/main" id="{F5158487-0F4B-C34E-B68D-1E4406E1A2D0}"/>
                </a:ext>
              </a:extLst>
            </p:cNvPr>
            <p:cNvSpPr/>
            <p:nvPr/>
          </p:nvSpPr>
          <p:spPr>
            <a:xfrm>
              <a:off x="1169759" y="3701376"/>
              <a:ext cx="979268" cy="2119363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85CAC0C-90D9-E540-B632-D8652FD34216}"/>
                </a:ext>
              </a:extLst>
            </p:cNvPr>
            <p:cNvGrpSpPr/>
            <p:nvPr/>
          </p:nvGrpSpPr>
          <p:grpSpPr>
            <a:xfrm>
              <a:off x="948225" y="3749505"/>
              <a:ext cx="1907514" cy="2117105"/>
              <a:chOff x="-62945" y="4216855"/>
              <a:chExt cx="2223438" cy="2505790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B37BE11-83BE-1B45-9F49-B92E0278E27C}"/>
                  </a:ext>
                </a:extLst>
              </p:cNvPr>
              <p:cNvSpPr/>
              <p:nvPr/>
            </p:nvSpPr>
            <p:spPr>
              <a:xfrm rot="16200000">
                <a:off x="97879" y="4722819"/>
                <a:ext cx="1337468" cy="325539"/>
              </a:xfrm>
              <a:custGeom>
                <a:avLst/>
                <a:gdLst>
                  <a:gd name="connsiteX0" fmla="*/ 0 w 1700212"/>
                  <a:gd name="connsiteY0" fmla="*/ 714479 h 757366"/>
                  <a:gd name="connsiteX1" fmla="*/ 171450 w 1700212"/>
                  <a:gd name="connsiteY1" fmla="*/ 104 h 757366"/>
                  <a:gd name="connsiteX2" fmla="*/ 385762 w 1700212"/>
                  <a:gd name="connsiteY2" fmla="*/ 757342 h 757366"/>
                  <a:gd name="connsiteX3" fmla="*/ 628650 w 1700212"/>
                  <a:gd name="connsiteY3" fmla="*/ 28679 h 757366"/>
                  <a:gd name="connsiteX4" fmla="*/ 871537 w 1700212"/>
                  <a:gd name="connsiteY4" fmla="*/ 757342 h 757366"/>
                  <a:gd name="connsiteX5" fmla="*/ 1057275 w 1700212"/>
                  <a:gd name="connsiteY5" fmla="*/ 57254 h 757366"/>
                  <a:gd name="connsiteX6" fmla="*/ 1300162 w 1700212"/>
                  <a:gd name="connsiteY6" fmla="*/ 728767 h 757366"/>
                  <a:gd name="connsiteX7" fmla="*/ 1500187 w 1700212"/>
                  <a:gd name="connsiteY7" fmla="*/ 71542 h 757366"/>
                  <a:gd name="connsiteX8" fmla="*/ 1700212 w 1700212"/>
                  <a:gd name="connsiteY8" fmla="*/ 743054 h 7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0212" h="757366">
                    <a:moveTo>
                      <a:pt x="0" y="714479"/>
                    </a:moveTo>
                    <a:cubicBezTo>
                      <a:pt x="53578" y="353719"/>
                      <a:pt x="107156" y="-7040"/>
                      <a:pt x="171450" y="104"/>
                    </a:cubicBezTo>
                    <a:cubicBezTo>
                      <a:pt x="235744" y="7248"/>
                      <a:pt x="309562" y="752580"/>
                      <a:pt x="385762" y="757342"/>
                    </a:cubicBezTo>
                    <a:cubicBezTo>
                      <a:pt x="461962" y="762104"/>
                      <a:pt x="547688" y="28679"/>
                      <a:pt x="628650" y="28679"/>
                    </a:cubicBezTo>
                    <a:cubicBezTo>
                      <a:pt x="709612" y="28679"/>
                      <a:pt x="800100" y="752580"/>
                      <a:pt x="871537" y="757342"/>
                    </a:cubicBezTo>
                    <a:cubicBezTo>
                      <a:pt x="942975" y="762105"/>
                      <a:pt x="985838" y="62016"/>
                      <a:pt x="1057275" y="57254"/>
                    </a:cubicBezTo>
                    <a:cubicBezTo>
                      <a:pt x="1128713" y="52491"/>
                      <a:pt x="1226343" y="726386"/>
                      <a:pt x="1300162" y="728767"/>
                    </a:cubicBezTo>
                    <a:cubicBezTo>
                      <a:pt x="1373981" y="731148"/>
                      <a:pt x="1433512" y="69161"/>
                      <a:pt x="1500187" y="71542"/>
                    </a:cubicBezTo>
                    <a:cubicBezTo>
                      <a:pt x="1566862" y="73923"/>
                      <a:pt x="1628775" y="662091"/>
                      <a:pt x="1700212" y="74305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8" name="Right Arrow 47">
                <a:extLst>
                  <a:ext uri="{FF2B5EF4-FFF2-40B4-BE49-F238E27FC236}">
                    <a16:creationId xmlns:a16="http://schemas.microsoft.com/office/drawing/2014/main" id="{DB19A61E-A78F-0F43-97FE-8C470315706E}"/>
                  </a:ext>
                </a:extLst>
              </p:cNvPr>
              <p:cNvSpPr/>
              <p:nvPr/>
            </p:nvSpPr>
            <p:spPr>
              <a:xfrm>
                <a:off x="-62945" y="5438997"/>
                <a:ext cx="755472" cy="344695"/>
              </a:xfrm>
              <a:prstGeom prst="rightArrow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dirty="0">
                    <a:solidFill>
                      <a:srgbClr val="FF0000"/>
                    </a:solidFill>
                  </a:rPr>
                  <a:t>α</a:t>
                </a:r>
                <a:endParaRPr lang="en-GR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F0165F3-FBE4-744C-82CE-09C0C4E54153}"/>
                  </a:ext>
                </a:extLst>
              </p:cNvPr>
              <p:cNvSpPr/>
              <p:nvPr/>
            </p:nvSpPr>
            <p:spPr>
              <a:xfrm>
                <a:off x="934279" y="4542451"/>
                <a:ext cx="254180" cy="619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BFF5FF1-171D-5C45-B279-4085B265E77A}"/>
                  </a:ext>
                </a:extLst>
              </p:cNvPr>
              <p:cNvSpPr/>
              <p:nvPr/>
            </p:nvSpPr>
            <p:spPr>
              <a:xfrm>
                <a:off x="706355" y="5477474"/>
                <a:ext cx="213773" cy="2308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A809221-0F39-E74B-B0B3-7F05216663FB}"/>
                  </a:ext>
                </a:extLst>
              </p:cNvPr>
              <p:cNvSpPr/>
              <p:nvPr/>
            </p:nvSpPr>
            <p:spPr>
              <a:xfrm rot="5400000">
                <a:off x="526749" y="5934651"/>
                <a:ext cx="736043" cy="277058"/>
              </a:xfrm>
              <a:custGeom>
                <a:avLst/>
                <a:gdLst>
                  <a:gd name="connsiteX0" fmla="*/ 0 w 1700212"/>
                  <a:gd name="connsiteY0" fmla="*/ 714479 h 757366"/>
                  <a:gd name="connsiteX1" fmla="*/ 171450 w 1700212"/>
                  <a:gd name="connsiteY1" fmla="*/ 104 h 757366"/>
                  <a:gd name="connsiteX2" fmla="*/ 385762 w 1700212"/>
                  <a:gd name="connsiteY2" fmla="*/ 757342 h 757366"/>
                  <a:gd name="connsiteX3" fmla="*/ 628650 w 1700212"/>
                  <a:gd name="connsiteY3" fmla="*/ 28679 h 757366"/>
                  <a:gd name="connsiteX4" fmla="*/ 871537 w 1700212"/>
                  <a:gd name="connsiteY4" fmla="*/ 757342 h 757366"/>
                  <a:gd name="connsiteX5" fmla="*/ 1057275 w 1700212"/>
                  <a:gd name="connsiteY5" fmla="*/ 57254 h 757366"/>
                  <a:gd name="connsiteX6" fmla="*/ 1300162 w 1700212"/>
                  <a:gd name="connsiteY6" fmla="*/ 728767 h 757366"/>
                  <a:gd name="connsiteX7" fmla="*/ 1500187 w 1700212"/>
                  <a:gd name="connsiteY7" fmla="*/ 71542 h 757366"/>
                  <a:gd name="connsiteX8" fmla="*/ 1700212 w 1700212"/>
                  <a:gd name="connsiteY8" fmla="*/ 743054 h 75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0212" h="757366">
                    <a:moveTo>
                      <a:pt x="0" y="714479"/>
                    </a:moveTo>
                    <a:cubicBezTo>
                      <a:pt x="53578" y="353719"/>
                      <a:pt x="107156" y="-7040"/>
                      <a:pt x="171450" y="104"/>
                    </a:cubicBezTo>
                    <a:cubicBezTo>
                      <a:pt x="235744" y="7248"/>
                      <a:pt x="309562" y="752580"/>
                      <a:pt x="385762" y="757342"/>
                    </a:cubicBezTo>
                    <a:cubicBezTo>
                      <a:pt x="461962" y="762104"/>
                      <a:pt x="547688" y="28679"/>
                      <a:pt x="628650" y="28679"/>
                    </a:cubicBezTo>
                    <a:cubicBezTo>
                      <a:pt x="709612" y="28679"/>
                      <a:pt x="800100" y="752580"/>
                      <a:pt x="871537" y="757342"/>
                    </a:cubicBezTo>
                    <a:cubicBezTo>
                      <a:pt x="942975" y="762105"/>
                      <a:pt x="985838" y="62016"/>
                      <a:pt x="1057275" y="57254"/>
                    </a:cubicBezTo>
                    <a:cubicBezTo>
                      <a:pt x="1128713" y="52491"/>
                      <a:pt x="1226343" y="726386"/>
                      <a:pt x="1300162" y="728767"/>
                    </a:cubicBezTo>
                    <a:cubicBezTo>
                      <a:pt x="1373981" y="731148"/>
                      <a:pt x="1433512" y="69161"/>
                      <a:pt x="1500187" y="71542"/>
                    </a:cubicBezTo>
                    <a:cubicBezTo>
                      <a:pt x="1566862" y="73923"/>
                      <a:pt x="1628775" y="662091"/>
                      <a:pt x="1700212" y="74305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2B11F53-EDE3-A54A-958E-0273C636D303}"/>
                  </a:ext>
                </a:extLst>
              </p:cNvPr>
              <p:cNvSpPr/>
              <p:nvPr/>
            </p:nvSpPr>
            <p:spPr>
              <a:xfrm>
                <a:off x="557005" y="6249078"/>
                <a:ext cx="419216" cy="47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5" name="Up Arrow 54">
                <a:extLst>
                  <a:ext uri="{FF2B5EF4-FFF2-40B4-BE49-F238E27FC236}">
                    <a16:creationId xmlns:a16="http://schemas.microsoft.com/office/drawing/2014/main" id="{643E96B6-C53D-884E-A9E2-803A28AA21DF}"/>
                  </a:ext>
                </a:extLst>
              </p:cNvPr>
              <p:cNvSpPr/>
              <p:nvPr/>
            </p:nvSpPr>
            <p:spPr>
              <a:xfrm>
                <a:off x="1402568" y="4565771"/>
                <a:ext cx="463784" cy="1463663"/>
              </a:xfrm>
              <a:prstGeom prst="upArrow">
                <a:avLst/>
              </a:prstGeom>
              <a:solidFill>
                <a:srgbClr val="04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4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114126F-586B-174C-B428-45CF96AE0FAA}"/>
                  </a:ext>
                </a:extLst>
              </p:cNvPr>
              <p:cNvSpPr/>
              <p:nvPr/>
            </p:nvSpPr>
            <p:spPr>
              <a:xfrm>
                <a:off x="1291725" y="5956379"/>
                <a:ext cx="868768" cy="61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0432FF"/>
                    </a:solidFill>
                    <a:latin typeface="+mj-lt"/>
                  </a:rPr>
                  <a:t>B</a:t>
                </a:r>
                <a:r>
                  <a:rPr lang="en-US" sz="2800" b="1" baseline="-25000" dirty="0" err="1">
                    <a:solidFill>
                      <a:srgbClr val="0432FF"/>
                    </a:solidFill>
                    <a:latin typeface="+mj-lt"/>
                  </a:rPr>
                  <a:t>ext</a:t>
                </a:r>
                <a:endParaRPr lang="en-US" sz="2800" b="1" baseline="-25000" dirty="0">
                  <a:solidFill>
                    <a:srgbClr val="0432FF"/>
                  </a:solidFill>
                  <a:latin typeface="+mj-lt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7383DF-EBF3-604C-A252-56A6A0927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93" y="6176498"/>
            <a:ext cx="2180271" cy="380047"/>
          </a:xfrm>
          <a:prstGeom prst="rect">
            <a:avLst/>
          </a:prstGeom>
        </p:spPr>
      </p:pic>
      <p:sp>
        <p:nvSpPr>
          <p:cNvPr id="7" name="Rectangle 573">
            <a:extLst>
              <a:ext uri="{FF2B5EF4-FFF2-40B4-BE49-F238E27FC236}">
                <a16:creationId xmlns:a16="http://schemas.microsoft.com/office/drawing/2014/main" id="{39E3895C-82C3-210D-CDF1-D7B8098A4B35}"/>
              </a:ext>
            </a:extLst>
          </p:cNvPr>
          <p:cNvSpPr/>
          <p:nvPr/>
        </p:nvSpPr>
        <p:spPr>
          <a:xfrm>
            <a:off x="11897232" y="6466119"/>
            <a:ext cx="104196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8AF43A-6076-69D5-9C22-BDDA5C252D7F}"/>
              </a:ext>
            </a:extLst>
          </p:cNvPr>
          <p:cNvGrpSpPr/>
          <p:nvPr/>
        </p:nvGrpSpPr>
        <p:grpSpPr>
          <a:xfrm>
            <a:off x="260709" y="-16388"/>
            <a:ext cx="9668383" cy="1969387"/>
            <a:chOff x="260709" y="-16388"/>
            <a:chExt cx="9668383" cy="196938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88C6453-C680-2A4E-9E06-E2BD969F7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0709" y="-16388"/>
              <a:ext cx="1561231" cy="196938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447A92D-4BDD-1554-6422-9C6968F4C49A}"/>
                </a:ext>
              </a:extLst>
            </p:cNvPr>
            <p:cNvSpPr txBox="1">
              <a:spLocks/>
            </p:cNvSpPr>
            <p:nvPr/>
          </p:nvSpPr>
          <p:spPr>
            <a:xfrm>
              <a:off x="1745670" y="36945"/>
              <a:ext cx="8183422" cy="791570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68580" tIns="34290" rIns="68580" bIns="34290" rtlCol="0" anchor="ctr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 cap="all">
                  <a:ln w="3175" cmpd="sng">
                    <a:noFill/>
                  </a:ln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6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65000"/>
                        <a:lumOff val="35000"/>
                        <a:alpha val="40000"/>
                      </a:schemeClr>
                    </a:glow>
                    <a:outerShdw blurRad="28575" dist="38100" dir="1404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AXION </a:t>
              </a:r>
              <a:r>
                <a:rPr lang="en-US" sz="3600" dirty="0">
                  <a:solidFill>
                    <a:schemeClr val="bg1"/>
                  </a:solidFill>
                </a:rPr>
                <a:t>HALOSCOPE</a:t>
              </a:r>
              <a:r>
                <a:rPr lang="en-US" sz="3600" b="1" dirty="0">
                  <a:solidFill>
                    <a:schemeClr val="bg1"/>
                  </a:solidFill>
                </a:rPr>
                <a:t>   </a:t>
              </a:r>
              <a:r>
                <a:rPr lang="en-US" b="1" i="1" cap="non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 la Sikivie</a:t>
              </a:r>
              <a:endPara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35ECBF-FD62-AC30-1F18-2A5A1796B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0182" y="448480"/>
              <a:ext cx="1414386" cy="27756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AC8BED-1E83-B6BA-9770-F2879A548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5086" y="76629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0076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E77F8DC-B2A0-889D-ADA8-A03D695FA543}"/>
              </a:ext>
            </a:extLst>
          </p:cNvPr>
          <p:cNvSpPr txBox="1">
            <a:spLocks/>
          </p:cNvSpPr>
          <p:nvPr/>
        </p:nvSpPr>
        <p:spPr bwMode="auto">
          <a:xfrm>
            <a:off x="11786322" y="6400800"/>
            <a:ext cx="488805" cy="355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ts val="56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7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16795" indent="-160306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46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1223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22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7712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54201" indent="-128245" algn="l" rtl="0" fontAlgn="base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410691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667180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1923669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2180158" indent="-128245" algn="l" defTabSz="914161" rtl="0" eaLnBrk="1" fontAlgn="base" latinLnBrk="0" hangingPunct="1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AT" altLang="de-DE" sz="1600" b="1" dirty="0">
                <a:solidFill>
                  <a:srgbClr val="FF0000"/>
                </a:solidFill>
              </a:rPr>
              <a:t>7</a:t>
            </a:r>
            <a:endParaRPr lang="de-AT" altLang="de-DE" sz="12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AT" altLang="de-DE" sz="825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1EBCF-2BB7-B6A8-3FDF-D71AC4F1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643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9E103D2-59A9-407C-96D6-4F8DAD246AAC}"/>
              </a:ext>
            </a:extLst>
          </p:cNvPr>
          <p:cNvGrpSpPr/>
          <p:nvPr/>
        </p:nvGrpSpPr>
        <p:grpSpPr>
          <a:xfrm>
            <a:off x="91449" y="0"/>
            <a:ext cx="12390014" cy="6858000"/>
            <a:chOff x="91449" y="0"/>
            <a:chExt cx="12390014" cy="6858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712F51-E69B-990B-1DE2-A28A18B7B10C}"/>
                </a:ext>
              </a:extLst>
            </p:cNvPr>
            <p:cNvGrpSpPr/>
            <p:nvPr/>
          </p:nvGrpSpPr>
          <p:grpSpPr>
            <a:xfrm>
              <a:off x="91449" y="0"/>
              <a:ext cx="11751239" cy="6858000"/>
              <a:chOff x="91449" y="0"/>
              <a:chExt cx="11751239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DB1EC-916D-E0E8-6E5A-272C1836CAAF}"/>
                  </a:ext>
                </a:extLst>
              </p:cNvPr>
              <p:cNvGrpSpPr/>
              <p:nvPr/>
            </p:nvGrpSpPr>
            <p:grpSpPr>
              <a:xfrm>
                <a:off x="91449" y="0"/>
                <a:ext cx="11751239" cy="6858000"/>
                <a:chOff x="91449" y="0"/>
                <a:chExt cx="11751239" cy="685800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AA8A9B82-0926-FFE4-47FA-AF6825A70A46}"/>
                    </a:ext>
                  </a:extLst>
                </p:cNvPr>
                <p:cNvGrpSpPr/>
                <p:nvPr/>
              </p:nvGrpSpPr>
              <p:grpSpPr>
                <a:xfrm>
                  <a:off x="91449" y="0"/>
                  <a:ext cx="11751239" cy="6858000"/>
                  <a:chOff x="91449" y="0"/>
                  <a:chExt cx="11751239" cy="6858000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BBCF262D-FFF0-5778-3319-BC9AF662DF4E}"/>
                      </a:ext>
                    </a:extLst>
                  </p:cNvPr>
                  <p:cNvGrpSpPr/>
                  <p:nvPr/>
                </p:nvGrpSpPr>
                <p:grpSpPr>
                  <a:xfrm>
                    <a:off x="91449" y="0"/>
                    <a:ext cx="10549759" cy="6858000"/>
                    <a:chOff x="91449" y="0"/>
                    <a:chExt cx="10549759" cy="6858000"/>
                  </a:xfrm>
                </p:grpSpPr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871F038A-6F2A-D8A9-813E-24F6F43461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1449" y="0"/>
                      <a:ext cx="10549759" cy="685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>
                      <a:extLst>
                        <a:ext uri="{FF2B5EF4-FFF2-40B4-BE49-F238E27FC236}">
                          <a16:creationId xmlns:a16="http://schemas.microsoft.com/office/drawing/2014/main" id="{2FC2E3D2-3E36-9A74-8CB5-624B7AB0B5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37673" y="4240988"/>
                      <a:ext cx="186987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CC00FF"/>
                          </a:solidFill>
                          <a:highlight>
                            <a:srgbClr val="00FF00"/>
                          </a:highlight>
                        </a:rPr>
                        <a:t>OCTOBER  </a:t>
                      </a:r>
                      <a:r>
                        <a:rPr lang="en-US" sz="2200" b="1" dirty="0">
                          <a:highlight>
                            <a:srgbClr val="00FF00"/>
                          </a:highlight>
                        </a:rPr>
                        <a:t>2022</a:t>
                      </a:r>
                    </a:p>
                  </p:txBody>
                </p: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15B6FA4F-59D7-ED31-5EF2-831E8B452E42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7047" y="4682836"/>
                    <a:ext cx="1635641" cy="461665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3333FF"/>
                        </a:solidFill>
                      </a:rPr>
                      <a:t>64  </a:t>
                    </a:r>
                    <a:r>
                      <a:rPr lang="en-US" sz="2400" b="1" dirty="0" err="1">
                        <a:solidFill>
                          <a:srgbClr val="3333FF"/>
                        </a:solidFill>
                      </a:rPr>
                      <a:t>CASTers</a:t>
                    </a:r>
                    <a:endParaRPr lang="en-US" sz="2400" b="1" dirty="0">
                      <a:solidFill>
                        <a:srgbClr val="3333FF"/>
                      </a:solidFill>
                    </a:endParaRPr>
                  </a:p>
                </p:txBody>
              </p: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52F338F-4B4D-C560-20F0-657780B3E24B}"/>
                    </a:ext>
                  </a:extLst>
                </p:cNvPr>
                <p:cNvSpPr txBox="1"/>
                <p:nvPr/>
              </p:nvSpPr>
              <p:spPr>
                <a:xfrm>
                  <a:off x="295564" y="5403273"/>
                  <a:ext cx="3128998" cy="707886"/>
                </a:xfrm>
                <a:custGeom>
                  <a:avLst/>
                  <a:gdLst>
                    <a:gd name="connsiteX0" fmla="*/ 0 w 3128998"/>
                    <a:gd name="connsiteY0" fmla="*/ 0 h 707886"/>
                    <a:gd name="connsiteX1" fmla="*/ 490210 w 3128998"/>
                    <a:gd name="connsiteY1" fmla="*/ 0 h 707886"/>
                    <a:gd name="connsiteX2" fmla="*/ 917839 w 3128998"/>
                    <a:gd name="connsiteY2" fmla="*/ 0 h 707886"/>
                    <a:gd name="connsiteX3" fmla="*/ 1501919 w 3128998"/>
                    <a:gd name="connsiteY3" fmla="*/ 0 h 707886"/>
                    <a:gd name="connsiteX4" fmla="*/ 1992129 w 3128998"/>
                    <a:gd name="connsiteY4" fmla="*/ 0 h 707886"/>
                    <a:gd name="connsiteX5" fmla="*/ 2482338 w 3128998"/>
                    <a:gd name="connsiteY5" fmla="*/ 0 h 707886"/>
                    <a:gd name="connsiteX6" fmla="*/ 3128998 w 3128998"/>
                    <a:gd name="connsiteY6" fmla="*/ 0 h 707886"/>
                    <a:gd name="connsiteX7" fmla="*/ 3128998 w 3128998"/>
                    <a:gd name="connsiteY7" fmla="*/ 339785 h 707886"/>
                    <a:gd name="connsiteX8" fmla="*/ 3128998 w 3128998"/>
                    <a:gd name="connsiteY8" fmla="*/ 707886 h 707886"/>
                    <a:gd name="connsiteX9" fmla="*/ 2670078 w 3128998"/>
                    <a:gd name="connsiteY9" fmla="*/ 707886 h 707886"/>
                    <a:gd name="connsiteX10" fmla="*/ 2148579 w 3128998"/>
                    <a:gd name="connsiteY10" fmla="*/ 707886 h 707886"/>
                    <a:gd name="connsiteX11" fmla="*/ 1627079 w 3128998"/>
                    <a:gd name="connsiteY11" fmla="*/ 707886 h 707886"/>
                    <a:gd name="connsiteX12" fmla="*/ 1136869 w 3128998"/>
                    <a:gd name="connsiteY12" fmla="*/ 707886 h 707886"/>
                    <a:gd name="connsiteX13" fmla="*/ 552790 w 3128998"/>
                    <a:gd name="connsiteY13" fmla="*/ 707886 h 707886"/>
                    <a:gd name="connsiteX14" fmla="*/ 0 w 3128998"/>
                    <a:gd name="connsiteY14" fmla="*/ 707886 h 707886"/>
                    <a:gd name="connsiteX15" fmla="*/ 0 w 3128998"/>
                    <a:gd name="connsiteY15" fmla="*/ 368101 h 707886"/>
                    <a:gd name="connsiteX16" fmla="*/ 0 w 3128998"/>
                    <a:gd name="connsiteY16" fmla="*/ 0 h 707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28998" h="707886" extrusionOk="0">
                      <a:moveTo>
                        <a:pt x="0" y="0"/>
                      </a:moveTo>
                      <a:cubicBezTo>
                        <a:pt x="155711" y="-55166"/>
                        <a:pt x="298861" y="33065"/>
                        <a:pt x="490210" y="0"/>
                      </a:cubicBezTo>
                      <a:cubicBezTo>
                        <a:pt x="681559" y="-33065"/>
                        <a:pt x="739553" y="18101"/>
                        <a:pt x="917839" y="0"/>
                      </a:cubicBezTo>
                      <a:cubicBezTo>
                        <a:pt x="1096125" y="-18101"/>
                        <a:pt x="1334904" y="30466"/>
                        <a:pt x="1501919" y="0"/>
                      </a:cubicBezTo>
                      <a:cubicBezTo>
                        <a:pt x="1668934" y="-30466"/>
                        <a:pt x="1791257" y="42452"/>
                        <a:pt x="1992129" y="0"/>
                      </a:cubicBezTo>
                      <a:cubicBezTo>
                        <a:pt x="2193001" y="-42452"/>
                        <a:pt x="2257357" y="29489"/>
                        <a:pt x="2482338" y="0"/>
                      </a:cubicBezTo>
                      <a:cubicBezTo>
                        <a:pt x="2707319" y="-29489"/>
                        <a:pt x="2858822" y="47772"/>
                        <a:pt x="3128998" y="0"/>
                      </a:cubicBezTo>
                      <a:cubicBezTo>
                        <a:pt x="3152682" y="120283"/>
                        <a:pt x="3090394" y="178611"/>
                        <a:pt x="3128998" y="339785"/>
                      </a:cubicBezTo>
                      <a:cubicBezTo>
                        <a:pt x="3167602" y="500959"/>
                        <a:pt x="3117531" y="625485"/>
                        <a:pt x="3128998" y="707886"/>
                      </a:cubicBezTo>
                      <a:cubicBezTo>
                        <a:pt x="3020138" y="734053"/>
                        <a:pt x="2889402" y="682200"/>
                        <a:pt x="2670078" y="707886"/>
                      </a:cubicBezTo>
                      <a:cubicBezTo>
                        <a:pt x="2450754" y="733572"/>
                        <a:pt x="2375353" y="679674"/>
                        <a:pt x="2148579" y="707886"/>
                      </a:cubicBezTo>
                      <a:cubicBezTo>
                        <a:pt x="1921805" y="736098"/>
                        <a:pt x="1743377" y="650932"/>
                        <a:pt x="1627079" y="707886"/>
                      </a:cubicBezTo>
                      <a:cubicBezTo>
                        <a:pt x="1510781" y="764840"/>
                        <a:pt x="1332348" y="673965"/>
                        <a:pt x="1136869" y="707886"/>
                      </a:cubicBezTo>
                      <a:cubicBezTo>
                        <a:pt x="941390" y="741807"/>
                        <a:pt x="684609" y="695642"/>
                        <a:pt x="552790" y="707886"/>
                      </a:cubicBezTo>
                      <a:cubicBezTo>
                        <a:pt x="420971" y="720130"/>
                        <a:pt x="257270" y="689917"/>
                        <a:pt x="0" y="707886"/>
                      </a:cubicBezTo>
                      <a:cubicBezTo>
                        <a:pt x="-8234" y="564281"/>
                        <a:pt x="11703" y="467410"/>
                        <a:pt x="0" y="368101"/>
                      </a:cubicBezTo>
                      <a:cubicBezTo>
                        <a:pt x="-11703" y="268793"/>
                        <a:pt x="5744" y="136343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3333FF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PRD – </a:t>
                  </a:r>
                  <a:r>
                    <a:rPr lang="en-US" sz="2000" b="1" dirty="0">
                      <a:solidFill>
                        <a:srgbClr val="FF0000"/>
                      </a:solidFill>
                    </a:rPr>
                    <a:t>Proposal </a:t>
                  </a:r>
                  <a:r>
                    <a:rPr lang="en-US" sz="2000" dirty="0"/>
                    <a:t>(</a:t>
                  </a:r>
                  <a:r>
                    <a:rPr lang="en-US" sz="2000" b="1" dirty="0"/>
                    <a:t>2011</a:t>
                  </a:r>
                  <a:r>
                    <a:rPr lang="en-US" sz="2000" dirty="0"/>
                    <a:t>)</a:t>
                  </a:r>
                </a:p>
                <a:p>
                  <a:r>
                    <a:rPr lang="en-US" sz="2000" dirty="0"/>
                    <a:t>9 authors from 7 affiliations </a:t>
                  </a:r>
                  <a:endParaRPr lang="en-US" dirty="0"/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EEBD15E-37AB-723D-9B1C-5B1E3DE90482}"/>
                  </a:ext>
                </a:extLst>
              </p:cNvPr>
              <p:cNvCxnSpPr/>
              <p:nvPr/>
            </p:nvCxnSpPr>
            <p:spPr>
              <a:xfrm flipH="1">
                <a:off x="2419350" y="4581525"/>
                <a:ext cx="285750" cy="933450"/>
              </a:xfrm>
              <a:prstGeom prst="straightConnector1">
                <a:avLst/>
              </a:prstGeom>
              <a:ln w="57150">
                <a:solidFill>
                  <a:srgbClr val="CC00FF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16483-3BE6-4BE6-557D-DFD93EDA87A2}"/>
                </a:ext>
              </a:extLst>
            </p:cNvPr>
            <p:cNvSpPr txBox="1"/>
            <p:nvPr/>
          </p:nvSpPr>
          <p:spPr>
            <a:xfrm rot="19511263">
              <a:off x="7134024" y="3770159"/>
              <a:ext cx="5347439" cy="646331"/>
            </a:xfrm>
            <a:custGeom>
              <a:avLst/>
              <a:gdLst>
                <a:gd name="connsiteX0" fmla="*/ 0 w 5347439"/>
                <a:gd name="connsiteY0" fmla="*/ 0 h 646331"/>
                <a:gd name="connsiteX1" fmla="*/ 701109 w 5347439"/>
                <a:gd name="connsiteY1" fmla="*/ 0 h 646331"/>
                <a:gd name="connsiteX2" fmla="*/ 1348743 w 5347439"/>
                <a:gd name="connsiteY2" fmla="*/ 0 h 646331"/>
                <a:gd name="connsiteX3" fmla="*/ 1942903 w 5347439"/>
                <a:gd name="connsiteY3" fmla="*/ 0 h 646331"/>
                <a:gd name="connsiteX4" fmla="*/ 2537063 w 5347439"/>
                <a:gd name="connsiteY4" fmla="*/ 0 h 646331"/>
                <a:gd name="connsiteX5" fmla="*/ 3238171 w 5347439"/>
                <a:gd name="connsiteY5" fmla="*/ 0 h 646331"/>
                <a:gd name="connsiteX6" fmla="*/ 3885806 w 5347439"/>
                <a:gd name="connsiteY6" fmla="*/ 0 h 646331"/>
                <a:gd name="connsiteX7" fmla="*/ 4319542 w 5347439"/>
                <a:gd name="connsiteY7" fmla="*/ 0 h 646331"/>
                <a:gd name="connsiteX8" fmla="*/ 5347439 w 5347439"/>
                <a:gd name="connsiteY8" fmla="*/ 0 h 646331"/>
                <a:gd name="connsiteX9" fmla="*/ 5347439 w 5347439"/>
                <a:gd name="connsiteY9" fmla="*/ 336092 h 646331"/>
                <a:gd name="connsiteX10" fmla="*/ 5347439 w 5347439"/>
                <a:gd name="connsiteY10" fmla="*/ 646331 h 646331"/>
                <a:gd name="connsiteX11" fmla="*/ 4860228 w 5347439"/>
                <a:gd name="connsiteY11" fmla="*/ 646331 h 646331"/>
                <a:gd name="connsiteX12" fmla="*/ 4159119 w 5347439"/>
                <a:gd name="connsiteY12" fmla="*/ 646331 h 646331"/>
                <a:gd name="connsiteX13" fmla="*/ 3618434 w 5347439"/>
                <a:gd name="connsiteY13" fmla="*/ 646331 h 646331"/>
                <a:gd name="connsiteX14" fmla="*/ 2917325 w 5347439"/>
                <a:gd name="connsiteY14" fmla="*/ 646331 h 646331"/>
                <a:gd name="connsiteX15" fmla="*/ 2430114 w 5347439"/>
                <a:gd name="connsiteY15" fmla="*/ 646331 h 646331"/>
                <a:gd name="connsiteX16" fmla="*/ 1996377 w 5347439"/>
                <a:gd name="connsiteY16" fmla="*/ 646331 h 646331"/>
                <a:gd name="connsiteX17" fmla="*/ 1562641 w 5347439"/>
                <a:gd name="connsiteY17" fmla="*/ 646331 h 646331"/>
                <a:gd name="connsiteX18" fmla="*/ 915006 w 5347439"/>
                <a:gd name="connsiteY18" fmla="*/ 646331 h 646331"/>
                <a:gd name="connsiteX19" fmla="*/ 0 w 5347439"/>
                <a:gd name="connsiteY19" fmla="*/ 646331 h 646331"/>
                <a:gd name="connsiteX20" fmla="*/ 0 w 5347439"/>
                <a:gd name="connsiteY20" fmla="*/ 323166 h 646331"/>
                <a:gd name="connsiteX21" fmla="*/ 0 w 5347439"/>
                <a:gd name="connsiteY21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47439" h="646331" fill="none" extrusionOk="0">
                  <a:moveTo>
                    <a:pt x="0" y="0"/>
                  </a:moveTo>
                  <a:cubicBezTo>
                    <a:pt x="221645" y="-29571"/>
                    <a:pt x="353347" y="52132"/>
                    <a:pt x="701109" y="0"/>
                  </a:cubicBezTo>
                  <a:cubicBezTo>
                    <a:pt x="1048871" y="-52132"/>
                    <a:pt x="1108626" y="17427"/>
                    <a:pt x="1348743" y="0"/>
                  </a:cubicBezTo>
                  <a:cubicBezTo>
                    <a:pt x="1588860" y="-17427"/>
                    <a:pt x="1740532" y="34735"/>
                    <a:pt x="1942903" y="0"/>
                  </a:cubicBezTo>
                  <a:cubicBezTo>
                    <a:pt x="2145274" y="-34735"/>
                    <a:pt x="2321855" y="51735"/>
                    <a:pt x="2537063" y="0"/>
                  </a:cubicBezTo>
                  <a:cubicBezTo>
                    <a:pt x="2752271" y="-51735"/>
                    <a:pt x="3019272" y="12057"/>
                    <a:pt x="3238171" y="0"/>
                  </a:cubicBezTo>
                  <a:cubicBezTo>
                    <a:pt x="3457070" y="-12057"/>
                    <a:pt x="3577549" y="45539"/>
                    <a:pt x="3885806" y="0"/>
                  </a:cubicBezTo>
                  <a:cubicBezTo>
                    <a:pt x="4194064" y="-45539"/>
                    <a:pt x="4175289" y="24527"/>
                    <a:pt x="4319542" y="0"/>
                  </a:cubicBezTo>
                  <a:cubicBezTo>
                    <a:pt x="4463795" y="-24527"/>
                    <a:pt x="4861292" y="5301"/>
                    <a:pt x="5347439" y="0"/>
                  </a:cubicBezTo>
                  <a:cubicBezTo>
                    <a:pt x="5384723" y="145863"/>
                    <a:pt x="5329369" y="239687"/>
                    <a:pt x="5347439" y="336092"/>
                  </a:cubicBezTo>
                  <a:cubicBezTo>
                    <a:pt x="5365509" y="432497"/>
                    <a:pt x="5311076" y="513074"/>
                    <a:pt x="5347439" y="646331"/>
                  </a:cubicBezTo>
                  <a:cubicBezTo>
                    <a:pt x="5204641" y="704303"/>
                    <a:pt x="5024035" y="634434"/>
                    <a:pt x="4860228" y="646331"/>
                  </a:cubicBezTo>
                  <a:cubicBezTo>
                    <a:pt x="4696421" y="658228"/>
                    <a:pt x="4384728" y="577923"/>
                    <a:pt x="4159119" y="646331"/>
                  </a:cubicBezTo>
                  <a:cubicBezTo>
                    <a:pt x="3933510" y="714739"/>
                    <a:pt x="3806108" y="614954"/>
                    <a:pt x="3618434" y="646331"/>
                  </a:cubicBezTo>
                  <a:cubicBezTo>
                    <a:pt x="3430760" y="677708"/>
                    <a:pt x="3240640" y="576628"/>
                    <a:pt x="2917325" y="646331"/>
                  </a:cubicBezTo>
                  <a:cubicBezTo>
                    <a:pt x="2594010" y="716034"/>
                    <a:pt x="2566507" y="605354"/>
                    <a:pt x="2430114" y="646331"/>
                  </a:cubicBezTo>
                  <a:cubicBezTo>
                    <a:pt x="2293721" y="687308"/>
                    <a:pt x="2128648" y="631924"/>
                    <a:pt x="1996377" y="646331"/>
                  </a:cubicBezTo>
                  <a:cubicBezTo>
                    <a:pt x="1864106" y="660738"/>
                    <a:pt x="1719795" y="604609"/>
                    <a:pt x="1562641" y="646331"/>
                  </a:cubicBezTo>
                  <a:cubicBezTo>
                    <a:pt x="1405487" y="688053"/>
                    <a:pt x="1083041" y="603582"/>
                    <a:pt x="915006" y="646331"/>
                  </a:cubicBezTo>
                  <a:cubicBezTo>
                    <a:pt x="746972" y="689080"/>
                    <a:pt x="283682" y="565141"/>
                    <a:pt x="0" y="646331"/>
                  </a:cubicBezTo>
                  <a:cubicBezTo>
                    <a:pt x="-23976" y="502531"/>
                    <a:pt x="4283" y="420321"/>
                    <a:pt x="0" y="323166"/>
                  </a:cubicBezTo>
                  <a:cubicBezTo>
                    <a:pt x="-4283" y="226011"/>
                    <a:pt x="19478" y="72052"/>
                    <a:pt x="0" y="0"/>
                  </a:cubicBezTo>
                  <a:close/>
                </a:path>
                <a:path w="5347439" h="646331" stroke="0" extrusionOk="0">
                  <a:moveTo>
                    <a:pt x="0" y="0"/>
                  </a:moveTo>
                  <a:cubicBezTo>
                    <a:pt x="164384" y="-55680"/>
                    <a:pt x="282104" y="20440"/>
                    <a:pt x="540685" y="0"/>
                  </a:cubicBezTo>
                  <a:cubicBezTo>
                    <a:pt x="799266" y="-20440"/>
                    <a:pt x="877681" y="44498"/>
                    <a:pt x="974422" y="0"/>
                  </a:cubicBezTo>
                  <a:cubicBezTo>
                    <a:pt x="1071163" y="-44498"/>
                    <a:pt x="1442042" y="22377"/>
                    <a:pt x="1675531" y="0"/>
                  </a:cubicBezTo>
                  <a:cubicBezTo>
                    <a:pt x="1909020" y="-22377"/>
                    <a:pt x="2101350" y="49132"/>
                    <a:pt x="2216216" y="0"/>
                  </a:cubicBezTo>
                  <a:cubicBezTo>
                    <a:pt x="2331083" y="-49132"/>
                    <a:pt x="2610066" y="33750"/>
                    <a:pt x="2756902" y="0"/>
                  </a:cubicBezTo>
                  <a:cubicBezTo>
                    <a:pt x="2903738" y="-33750"/>
                    <a:pt x="3295107" y="60539"/>
                    <a:pt x="3458011" y="0"/>
                  </a:cubicBezTo>
                  <a:cubicBezTo>
                    <a:pt x="3620915" y="-60539"/>
                    <a:pt x="3845708" y="45892"/>
                    <a:pt x="3945222" y="0"/>
                  </a:cubicBezTo>
                  <a:cubicBezTo>
                    <a:pt x="4044736" y="-45892"/>
                    <a:pt x="4428780" y="7330"/>
                    <a:pt x="4646330" y="0"/>
                  </a:cubicBezTo>
                  <a:cubicBezTo>
                    <a:pt x="4863880" y="-7330"/>
                    <a:pt x="5115470" y="76025"/>
                    <a:pt x="5347439" y="0"/>
                  </a:cubicBezTo>
                  <a:cubicBezTo>
                    <a:pt x="5375353" y="69999"/>
                    <a:pt x="5334958" y="203489"/>
                    <a:pt x="5347439" y="323166"/>
                  </a:cubicBezTo>
                  <a:cubicBezTo>
                    <a:pt x="5359920" y="442843"/>
                    <a:pt x="5330335" y="576376"/>
                    <a:pt x="5347439" y="646331"/>
                  </a:cubicBezTo>
                  <a:cubicBezTo>
                    <a:pt x="5192518" y="720690"/>
                    <a:pt x="4942530" y="629992"/>
                    <a:pt x="4699805" y="646331"/>
                  </a:cubicBezTo>
                  <a:cubicBezTo>
                    <a:pt x="4457080" y="662670"/>
                    <a:pt x="4283922" y="613832"/>
                    <a:pt x="3998696" y="646331"/>
                  </a:cubicBezTo>
                  <a:cubicBezTo>
                    <a:pt x="3713470" y="678830"/>
                    <a:pt x="3496946" y="623264"/>
                    <a:pt x="3297587" y="646331"/>
                  </a:cubicBezTo>
                  <a:cubicBezTo>
                    <a:pt x="3098228" y="669398"/>
                    <a:pt x="3032491" y="608618"/>
                    <a:pt x="2810376" y="646331"/>
                  </a:cubicBezTo>
                  <a:cubicBezTo>
                    <a:pt x="2588261" y="684044"/>
                    <a:pt x="2418601" y="595525"/>
                    <a:pt x="2216216" y="646331"/>
                  </a:cubicBezTo>
                  <a:cubicBezTo>
                    <a:pt x="2013831" y="697137"/>
                    <a:pt x="1755389" y="637826"/>
                    <a:pt x="1515108" y="646331"/>
                  </a:cubicBezTo>
                  <a:cubicBezTo>
                    <a:pt x="1274827" y="654836"/>
                    <a:pt x="1199277" y="592812"/>
                    <a:pt x="920948" y="646331"/>
                  </a:cubicBezTo>
                  <a:cubicBezTo>
                    <a:pt x="642619" y="699850"/>
                    <a:pt x="202232" y="629068"/>
                    <a:pt x="0" y="646331"/>
                  </a:cubicBezTo>
                  <a:cubicBezTo>
                    <a:pt x="-28682" y="554744"/>
                    <a:pt x="15634" y="454617"/>
                    <a:pt x="0" y="336092"/>
                  </a:cubicBezTo>
                  <a:cubicBezTo>
                    <a:pt x="-15634" y="217567"/>
                    <a:pt x="5267" y="71233"/>
                    <a:pt x="0" y="0"/>
                  </a:cubicBezTo>
                  <a:close/>
                </a:path>
              </a:pathLst>
            </a:custGeom>
            <a:solidFill>
              <a:srgbClr val="66FFFF"/>
            </a:solidFill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So far:</a:t>
              </a:r>
              <a:r>
                <a:rPr lang="en-US" sz="3600" dirty="0">
                  <a:solidFill>
                    <a:srgbClr val="C00000"/>
                  </a:solidFill>
                </a:rPr>
                <a:t> </a:t>
              </a:r>
              <a:r>
                <a:rPr lang="en-US" sz="3600" b="1" dirty="0">
                  <a:solidFill>
                    <a:srgbClr val="C00000"/>
                  </a:solidFill>
                </a:rPr>
                <a:t>CAST-CAPP </a:t>
              </a:r>
              <a:r>
                <a:rPr lang="en-US" sz="3600" b="1" dirty="0">
                  <a:solidFill>
                    <a:srgbClr val="3333FF"/>
                  </a:solidFill>
                </a:rPr>
                <a:t>=&gt;</a:t>
              </a:r>
              <a:r>
                <a:rPr lang="en-US" sz="3600" b="1" dirty="0">
                  <a:solidFill>
                    <a:srgbClr val="C00000"/>
                  </a:solidFill>
                </a:rPr>
                <a:t>  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913692-CB04-9DAB-5E1A-C3A1C4F0D63A}"/>
                </a:ext>
              </a:extLst>
            </p:cNvPr>
            <p:cNvSpPr txBox="1"/>
            <p:nvPr/>
          </p:nvSpPr>
          <p:spPr>
            <a:xfrm>
              <a:off x="4987638" y="221734"/>
              <a:ext cx="37591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hlinkClick r:id="rId4"/>
                </a:rPr>
                <a:t>https://arxiv.org/abs/2211.02902</a:t>
              </a:r>
              <a:r>
                <a:rPr lang="en-US" sz="20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77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F4974-42FD-BCF9-8FB1-FDE45097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194" y="1726036"/>
            <a:ext cx="5162550" cy="5143500"/>
          </a:xfrm>
          <a:prstGeom prst="rect">
            <a:avLst/>
          </a:prstGeom>
        </p:spPr>
      </p:pic>
      <p:sp>
        <p:nvSpPr>
          <p:cNvPr id="4" name="Rectangle 573">
            <a:extLst>
              <a:ext uri="{FF2B5EF4-FFF2-40B4-BE49-F238E27FC236}">
                <a16:creationId xmlns:a16="http://schemas.microsoft.com/office/drawing/2014/main" id="{DA206E96-A4DA-C401-F3CA-8E25E1611CF1}"/>
              </a:ext>
            </a:extLst>
          </p:cNvPr>
          <p:cNvSpPr/>
          <p:nvPr/>
        </p:nvSpPr>
        <p:spPr>
          <a:xfrm>
            <a:off x="11906468" y="6447647"/>
            <a:ext cx="104196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dirty="0">
                <a:solidFill>
                  <a:srgbClr val="FF0000"/>
                </a:solidFill>
                <a:latin typeface="Calibri-Bold"/>
              </a:rPr>
              <a:t>8</a:t>
            </a:r>
            <a:endParaRPr lang="en-US" sz="1598" b="1" i="0" spc="0" baseline="0" dirty="0">
              <a:solidFill>
                <a:srgbClr val="FF0000"/>
              </a:solidFill>
              <a:latin typeface="Calibri-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A9E76-2A5B-3049-EF26-604E4F345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3" y="29150"/>
            <a:ext cx="38195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5A535-03D8-8CBB-2B25-D0D92137E49B}"/>
              </a:ext>
            </a:extLst>
          </p:cNvPr>
          <p:cNvSpPr txBox="1"/>
          <p:nvPr/>
        </p:nvSpPr>
        <p:spPr>
          <a:xfrm>
            <a:off x="3971637" y="150090"/>
            <a:ext cx="316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=&gt; October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800" b="1" dirty="0"/>
              <a:t> =&gt;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BDB5AD-DB2A-4B8C-7F7F-3C93D940BE22}"/>
              </a:ext>
            </a:extLst>
          </p:cNvPr>
          <p:cNvGrpSpPr/>
          <p:nvPr/>
        </p:nvGrpSpPr>
        <p:grpSpPr>
          <a:xfrm>
            <a:off x="138112" y="1670625"/>
            <a:ext cx="6567488" cy="5194022"/>
            <a:chOff x="138112" y="1670625"/>
            <a:chExt cx="6567488" cy="51940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DB3D37-2B9E-4C2E-0BB9-D58CC2059B4E}"/>
                </a:ext>
              </a:extLst>
            </p:cNvPr>
            <p:cNvGrpSpPr/>
            <p:nvPr/>
          </p:nvGrpSpPr>
          <p:grpSpPr>
            <a:xfrm>
              <a:off x="138112" y="1670625"/>
              <a:ext cx="6567488" cy="5194022"/>
              <a:chOff x="138112" y="1670625"/>
              <a:chExt cx="6567488" cy="519402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63F292B-4F82-F493-841D-27A3EDB9B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112" y="1670625"/>
                <a:ext cx="6567488" cy="5194022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B4C8C7-C44D-F538-AAD9-15509436043D}"/>
                  </a:ext>
                </a:extLst>
              </p:cNvPr>
              <p:cNvSpPr txBox="1"/>
              <p:nvPr/>
            </p:nvSpPr>
            <p:spPr>
              <a:xfrm>
                <a:off x="1450423" y="4201508"/>
                <a:ext cx="829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CAST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3FF22-41A3-722F-43D4-3050DBFBEA60}"/>
                </a:ext>
              </a:extLst>
            </p:cNvPr>
            <p:cNvSpPr txBox="1"/>
            <p:nvPr/>
          </p:nvSpPr>
          <p:spPr>
            <a:xfrm>
              <a:off x="2438405" y="3851570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ADMX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9AB62D-7A10-DE5E-FF09-ADBD358CD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136" y="48054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AB834B-B1EB-CC69-7EEB-C69A8E09F7DE}"/>
              </a:ext>
            </a:extLst>
          </p:cNvPr>
          <p:cNvSpPr txBox="1"/>
          <p:nvPr/>
        </p:nvSpPr>
        <p:spPr>
          <a:xfrm>
            <a:off x="6864926" y="230970"/>
            <a:ext cx="349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hlinkClick r:id="rId6"/>
              </a:rPr>
              <a:t>https://arxiv.org/abs/2211.02902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76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F7CD4F-EFF1-9B47-906B-8BD5EDA05A97}"/>
              </a:ext>
            </a:extLst>
          </p:cNvPr>
          <p:cNvSpPr/>
          <p:nvPr/>
        </p:nvSpPr>
        <p:spPr>
          <a:xfrm>
            <a:off x="4019765" y="791571"/>
            <a:ext cx="415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Cosmological fine grained streams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D04F4-FE59-DF4D-8BCE-B440723FE6A4}"/>
              </a:ext>
            </a:extLst>
          </p:cNvPr>
          <p:cNvSpPr/>
          <p:nvPr/>
        </p:nvSpPr>
        <p:spPr>
          <a:xfrm>
            <a:off x="1523999" y="2216736"/>
            <a:ext cx="79617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2FF"/>
                </a:solidFill>
              </a:rPr>
              <a:t>DM could be a superposition of many fine-grained streams.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Consequence from the </a:t>
            </a:r>
            <a:r>
              <a:rPr lang="en-US" sz="2000" dirty="0" err="1"/>
              <a:t>collisionless</a:t>
            </a:r>
            <a:r>
              <a:rPr lang="en-US" sz="2000" dirty="0"/>
              <a:t> character and the coldness of CDM.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such stream has a </a:t>
            </a:r>
            <a:r>
              <a:rPr lang="en-US" sz="2000" b="1" dirty="0">
                <a:solidFill>
                  <a:srgbClr val="0432FF"/>
                </a:solidFill>
              </a:rPr>
              <a:t>very small velocity dispersion</a:t>
            </a:r>
            <a:r>
              <a:rPr lang="en-US" sz="20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6873B3-5BAD-024D-98F1-AE790D058591}"/>
              </a:ext>
            </a:extLst>
          </p:cNvPr>
          <p:cNvSpPr/>
          <p:nvPr/>
        </p:nvSpPr>
        <p:spPr>
          <a:xfrm>
            <a:off x="1523999" y="4355764"/>
            <a:ext cx="88114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432FF"/>
                </a:solidFill>
              </a:rPr>
              <a:t>~10</a:t>
            </a:r>
            <a:r>
              <a:rPr lang="en-US" sz="2000" b="1" baseline="30000" dirty="0">
                <a:solidFill>
                  <a:srgbClr val="0432FF"/>
                </a:solidFill>
              </a:rPr>
              <a:t>14</a:t>
            </a:r>
            <a:r>
              <a:rPr lang="en-US" sz="2000" b="1" dirty="0">
                <a:solidFill>
                  <a:srgbClr val="0432FF"/>
                </a:solidFill>
              </a:rPr>
              <a:t> streams in the solar neighborhood.</a:t>
            </a:r>
          </a:p>
          <a:p>
            <a:endParaRPr lang="en-US" sz="2000" b="1" dirty="0">
              <a:solidFill>
                <a:srgbClr val="0432FF"/>
              </a:solidFill>
            </a:endParaRPr>
          </a:p>
          <a:p>
            <a:pPr marL="285750" indent="-285750">
              <a:buFont typeface="Wingdings" pitchFamily="2" charset="2"/>
              <a:buChar char="Ø"/>
              <a:tabLst>
                <a:tab pos="1285875" algn="l"/>
              </a:tabLst>
            </a:pPr>
            <a:r>
              <a:rPr lang="en-US" sz="2000" dirty="0"/>
              <a:t>Half of the local DM density is comprised of the 10</a:t>
            </a:r>
            <a:r>
              <a:rPr lang="en-US" sz="2000" baseline="30000" dirty="0"/>
              <a:t>6</a:t>
            </a:r>
            <a:r>
              <a:rPr lang="en-US" sz="2000" dirty="0"/>
              <a:t> most massive streams.</a:t>
            </a:r>
          </a:p>
          <a:p>
            <a:pPr>
              <a:tabLst>
                <a:tab pos="1285875" algn="l"/>
              </a:tabLst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  <a:tabLst>
                <a:tab pos="1285875" algn="l"/>
              </a:tabLst>
            </a:pPr>
            <a:r>
              <a:rPr lang="en-US" sz="2000" dirty="0"/>
              <a:t>The most massive individual stream contributing a 0.1% to the local DM density.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0A5B8-08B8-2F46-9FDD-5945A46FF00A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791570"/>
          </a:xfrm>
          <a:prstGeom prst="rect">
            <a:avLst/>
          </a:prstGeom>
          <a:solidFill>
            <a:srgbClr val="C0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Streaming dark matter</a:t>
            </a:r>
          </a:p>
        </p:txBody>
      </p:sp>
      <p:sp>
        <p:nvSpPr>
          <p:cNvPr id="2" name="Rectangle 573">
            <a:extLst>
              <a:ext uri="{FF2B5EF4-FFF2-40B4-BE49-F238E27FC236}">
                <a16:creationId xmlns:a16="http://schemas.microsoft.com/office/drawing/2014/main" id="{3059A9D2-B2CA-54F1-EEDD-42A3EC49B4CB}"/>
              </a:ext>
            </a:extLst>
          </p:cNvPr>
          <p:cNvSpPr/>
          <p:nvPr/>
        </p:nvSpPr>
        <p:spPr>
          <a:xfrm>
            <a:off x="11897232" y="6466119"/>
            <a:ext cx="104196" cy="2459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solidFill>
                  <a:srgbClr val="FF0000"/>
                </a:solidFill>
                <a:latin typeface="Calibri-Bold"/>
              </a:rPr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1984B-2482-2D0D-A3FD-17E1EC1F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11" y="76629"/>
            <a:ext cx="1385920" cy="2295096"/>
          </a:xfrm>
          <a:custGeom>
            <a:avLst/>
            <a:gdLst>
              <a:gd name="connsiteX0" fmla="*/ 0 w 1385920"/>
              <a:gd name="connsiteY0" fmla="*/ 0 h 2295096"/>
              <a:gd name="connsiteX1" fmla="*/ 489692 w 1385920"/>
              <a:gd name="connsiteY1" fmla="*/ 0 h 2295096"/>
              <a:gd name="connsiteX2" fmla="*/ 965524 w 1385920"/>
              <a:gd name="connsiteY2" fmla="*/ 0 h 2295096"/>
              <a:gd name="connsiteX3" fmla="*/ 1385920 w 1385920"/>
              <a:gd name="connsiteY3" fmla="*/ 0 h 2295096"/>
              <a:gd name="connsiteX4" fmla="*/ 1385920 w 1385920"/>
              <a:gd name="connsiteY4" fmla="*/ 504921 h 2295096"/>
              <a:gd name="connsiteX5" fmla="*/ 1385920 w 1385920"/>
              <a:gd name="connsiteY5" fmla="*/ 1124597 h 2295096"/>
              <a:gd name="connsiteX6" fmla="*/ 1385920 w 1385920"/>
              <a:gd name="connsiteY6" fmla="*/ 1698371 h 2295096"/>
              <a:gd name="connsiteX7" fmla="*/ 1385920 w 1385920"/>
              <a:gd name="connsiteY7" fmla="*/ 2295096 h 2295096"/>
              <a:gd name="connsiteX8" fmla="*/ 923947 w 1385920"/>
              <a:gd name="connsiteY8" fmla="*/ 2295096 h 2295096"/>
              <a:gd name="connsiteX9" fmla="*/ 503551 w 1385920"/>
              <a:gd name="connsiteY9" fmla="*/ 2295096 h 2295096"/>
              <a:gd name="connsiteX10" fmla="*/ 0 w 1385920"/>
              <a:gd name="connsiteY10" fmla="*/ 2295096 h 2295096"/>
              <a:gd name="connsiteX11" fmla="*/ 0 w 1385920"/>
              <a:gd name="connsiteY11" fmla="*/ 1698371 h 2295096"/>
              <a:gd name="connsiteX12" fmla="*/ 0 w 1385920"/>
              <a:gd name="connsiteY12" fmla="*/ 1193450 h 2295096"/>
              <a:gd name="connsiteX13" fmla="*/ 0 w 1385920"/>
              <a:gd name="connsiteY13" fmla="*/ 642627 h 2295096"/>
              <a:gd name="connsiteX14" fmla="*/ 0 w 1385920"/>
              <a:gd name="connsiteY14" fmla="*/ 0 h 2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5920" h="2295096" fill="none" extrusionOk="0">
                <a:moveTo>
                  <a:pt x="0" y="0"/>
                </a:moveTo>
                <a:cubicBezTo>
                  <a:pt x="133382" y="-9512"/>
                  <a:pt x="311937" y="7586"/>
                  <a:pt x="489692" y="0"/>
                </a:cubicBezTo>
                <a:cubicBezTo>
                  <a:pt x="667447" y="-7586"/>
                  <a:pt x="776296" y="17645"/>
                  <a:pt x="965524" y="0"/>
                </a:cubicBezTo>
                <a:cubicBezTo>
                  <a:pt x="1154752" y="-17645"/>
                  <a:pt x="1198303" y="28620"/>
                  <a:pt x="1385920" y="0"/>
                </a:cubicBezTo>
                <a:cubicBezTo>
                  <a:pt x="1444820" y="191117"/>
                  <a:pt x="1366940" y="289951"/>
                  <a:pt x="1385920" y="504921"/>
                </a:cubicBezTo>
                <a:cubicBezTo>
                  <a:pt x="1404900" y="719891"/>
                  <a:pt x="1328357" y="843906"/>
                  <a:pt x="1385920" y="1124597"/>
                </a:cubicBezTo>
                <a:cubicBezTo>
                  <a:pt x="1443483" y="1405288"/>
                  <a:pt x="1370843" y="1512138"/>
                  <a:pt x="1385920" y="1698371"/>
                </a:cubicBezTo>
                <a:cubicBezTo>
                  <a:pt x="1400997" y="1884604"/>
                  <a:pt x="1372735" y="2128348"/>
                  <a:pt x="1385920" y="2295096"/>
                </a:cubicBezTo>
                <a:cubicBezTo>
                  <a:pt x="1216969" y="2295350"/>
                  <a:pt x="1030328" y="2259356"/>
                  <a:pt x="923947" y="2295096"/>
                </a:cubicBezTo>
                <a:cubicBezTo>
                  <a:pt x="817566" y="2330836"/>
                  <a:pt x="655578" y="2245157"/>
                  <a:pt x="503551" y="2295096"/>
                </a:cubicBezTo>
                <a:cubicBezTo>
                  <a:pt x="351524" y="2345035"/>
                  <a:pt x="154393" y="2264539"/>
                  <a:pt x="0" y="2295096"/>
                </a:cubicBezTo>
                <a:cubicBezTo>
                  <a:pt x="-18533" y="2150420"/>
                  <a:pt x="44818" y="1870549"/>
                  <a:pt x="0" y="1698371"/>
                </a:cubicBezTo>
                <a:cubicBezTo>
                  <a:pt x="-44818" y="1526193"/>
                  <a:pt x="16564" y="1338454"/>
                  <a:pt x="0" y="1193450"/>
                </a:cubicBezTo>
                <a:cubicBezTo>
                  <a:pt x="-16564" y="1048446"/>
                  <a:pt x="4120" y="763345"/>
                  <a:pt x="0" y="642627"/>
                </a:cubicBezTo>
                <a:cubicBezTo>
                  <a:pt x="-4120" y="521909"/>
                  <a:pt x="42" y="135957"/>
                  <a:pt x="0" y="0"/>
                </a:cubicBezTo>
                <a:close/>
              </a:path>
              <a:path w="1385920" h="2295096" stroke="0" extrusionOk="0">
                <a:moveTo>
                  <a:pt x="0" y="0"/>
                </a:moveTo>
                <a:cubicBezTo>
                  <a:pt x="145177" y="-14560"/>
                  <a:pt x="239131" y="21621"/>
                  <a:pt x="448114" y="0"/>
                </a:cubicBezTo>
                <a:cubicBezTo>
                  <a:pt x="657097" y="-21621"/>
                  <a:pt x="727451" y="35659"/>
                  <a:pt x="868510" y="0"/>
                </a:cubicBezTo>
                <a:cubicBezTo>
                  <a:pt x="1009569" y="-35659"/>
                  <a:pt x="1178751" y="47143"/>
                  <a:pt x="1385920" y="0"/>
                </a:cubicBezTo>
                <a:cubicBezTo>
                  <a:pt x="1404106" y="119410"/>
                  <a:pt x="1366440" y="335442"/>
                  <a:pt x="1385920" y="550823"/>
                </a:cubicBezTo>
                <a:cubicBezTo>
                  <a:pt x="1405400" y="766204"/>
                  <a:pt x="1380131" y="932584"/>
                  <a:pt x="1385920" y="1078695"/>
                </a:cubicBezTo>
                <a:cubicBezTo>
                  <a:pt x="1391709" y="1224806"/>
                  <a:pt x="1333887" y="1362583"/>
                  <a:pt x="1385920" y="1606567"/>
                </a:cubicBezTo>
                <a:cubicBezTo>
                  <a:pt x="1437953" y="1850551"/>
                  <a:pt x="1326209" y="1969801"/>
                  <a:pt x="1385920" y="2295096"/>
                </a:cubicBezTo>
                <a:cubicBezTo>
                  <a:pt x="1174422" y="2319303"/>
                  <a:pt x="1078546" y="2267061"/>
                  <a:pt x="923947" y="2295096"/>
                </a:cubicBezTo>
                <a:cubicBezTo>
                  <a:pt x="769348" y="2323131"/>
                  <a:pt x="676023" y="2288576"/>
                  <a:pt x="503551" y="2295096"/>
                </a:cubicBezTo>
                <a:cubicBezTo>
                  <a:pt x="331079" y="2301616"/>
                  <a:pt x="251498" y="2244354"/>
                  <a:pt x="0" y="2295096"/>
                </a:cubicBezTo>
                <a:cubicBezTo>
                  <a:pt x="-61076" y="2063484"/>
                  <a:pt x="31669" y="1850012"/>
                  <a:pt x="0" y="1721322"/>
                </a:cubicBezTo>
                <a:cubicBezTo>
                  <a:pt x="-31669" y="1592632"/>
                  <a:pt x="70356" y="1386940"/>
                  <a:pt x="0" y="1124597"/>
                </a:cubicBezTo>
                <a:cubicBezTo>
                  <a:pt x="-70356" y="862255"/>
                  <a:pt x="35547" y="707948"/>
                  <a:pt x="0" y="573774"/>
                </a:cubicBezTo>
                <a:cubicBezTo>
                  <a:pt x="-35547" y="439600"/>
                  <a:pt x="24645" y="247652"/>
                  <a:pt x="0" y="0"/>
                </a:cubicBezTo>
                <a:close/>
              </a:path>
            </a:pathLst>
          </a:custGeom>
          <a:ln w="5715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3B23A4-2C41-7D0D-7A0A-9A090BB16EEE}"/>
              </a:ext>
            </a:extLst>
          </p:cNvPr>
          <p:cNvSpPr txBox="1"/>
          <p:nvPr/>
        </p:nvSpPr>
        <p:spPr>
          <a:xfrm>
            <a:off x="3805382" y="1320806"/>
            <a:ext cx="43439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Mark Vogelsberger</a:t>
            </a:r>
            <a:r>
              <a:rPr lang="en-US" sz="1800" i="1" dirty="0"/>
              <a:t> </a:t>
            </a:r>
            <a:r>
              <a:rPr lang="en-US" sz="1800" dirty="0"/>
              <a:t>and Simon D. M. White,  </a:t>
            </a:r>
          </a:p>
          <a:p>
            <a:r>
              <a:rPr lang="en-US" sz="1800" dirty="0"/>
              <a:t>Mon. Not. R. Astron. Soc. 413</a:t>
            </a:r>
            <a:r>
              <a:rPr lang="en-US" sz="1800" b="1" dirty="0"/>
              <a:t> </a:t>
            </a:r>
            <a:r>
              <a:rPr lang="en-US" sz="1800" dirty="0"/>
              <a:t>(</a:t>
            </a:r>
            <a:r>
              <a:rPr lang="en-US" sz="2000" b="1" dirty="0"/>
              <a:t>2011</a:t>
            </a:r>
            <a:r>
              <a:rPr lang="en-US" sz="1800" dirty="0"/>
              <a:t>) 1419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25216</TotalTime>
  <Words>2487</Words>
  <Application>Microsoft Office PowerPoint</Application>
  <PresentationFormat>Widescreen</PresentationFormat>
  <Paragraphs>489</Paragraphs>
  <Slides>48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70" baseType="lpstr">
      <vt:lpstr>Batang</vt:lpstr>
      <vt:lpstr>Arial</vt:lpstr>
      <vt:lpstr>ArialMT</vt:lpstr>
      <vt:lpstr>Calibri</vt:lpstr>
      <vt:lpstr>Calibri Light</vt:lpstr>
      <vt:lpstr>Calibri-Bold</vt:lpstr>
      <vt:lpstr>Calibri-BoldItalic</vt:lpstr>
      <vt:lpstr>Calibri-Italic</vt:lpstr>
      <vt:lpstr>Harding</vt:lpstr>
      <vt:lpstr>Helvetica</vt:lpstr>
      <vt:lpstr>Libre Franklin</vt:lpstr>
      <vt:lpstr>Segoe UI</vt:lpstr>
      <vt:lpstr>SegoeUI-Bold</vt:lpstr>
      <vt:lpstr>Source Sans Pro</vt:lpstr>
      <vt:lpstr>Symbol</vt:lpstr>
      <vt:lpstr>SymbolMT</vt:lpstr>
      <vt:lpstr>Tahoma</vt:lpstr>
      <vt:lpstr>Times New Roman</vt:lpstr>
      <vt:lpstr>TimesNewRomanPS-BoldMT</vt:lpstr>
      <vt:lpstr>Wingdings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 Zioutas</dc:creator>
  <cp:lastModifiedBy>Konstantin Zioutas</cp:lastModifiedBy>
  <cp:revision>45</cp:revision>
  <dcterms:created xsi:type="dcterms:W3CDTF">2022-08-17T15:52:42Z</dcterms:created>
  <dcterms:modified xsi:type="dcterms:W3CDTF">2022-11-09T05:57:40Z</dcterms:modified>
</cp:coreProperties>
</file>