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0"/>
  </p:notesMasterIdLst>
  <p:sldIdLst>
    <p:sldId id="256" r:id="rId2"/>
    <p:sldId id="264" r:id="rId3"/>
    <p:sldId id="257" r:id="rId4"/>
    <p:sldId id="258" r:id="rId5"/>
    <p:sldId id="259" r:id="rId6"/>
    <p:sldId id="291" r:id="rId7"/>
    <p:sldId id="263" r:id="rId8"/>
    <p:sldId id="262" r:id="rId9"/>
    <p:sldId id="267" r:id="rId10"/>
    <p:sldId id="266" r:id="rId11"/>
    <p:sldId id="292" r:id="rId12"/>
    <p:sldId id="268" r:id="rId13"/>
    <p:sldId id="281" r:id="rId14"/>
    <p:sldId id="280" r:id="rId15"/>
    <p:sldId id="282" r:id="rId16"/>
    <p:sldId id="283" r:id="rId17"/>
    <p:sldId id="270" r:id="rId18"/>
    <p:sldId id="286" r:id="rId19"/>
    <p:sldId id="275" r:id="rId20"/>
    <p:sldId id="276" r:id="rId21"/>
    <p:sldId id="278" r:id="rId22"/>
    <p:sldId id="279" r:id="rId23"/>
    <p:sldId id="284" r:id="rId24"/>
    <p:sldId id="290" r:id="rId25"/>
    <p:sldId id="285" r:id="rId26"/>
    <p:sldId id="288" r:id="rId27"/>
    <p:sldId id="293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3C0F-7C02-47E5-93E1-647AC9F825F3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040B-497B-44EE-B056-B92767EA83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9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29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ECDDB-0BB1-2EEF-6CF5-1A7B412638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B4CA091-C37F-544B-B92A-E534EC8E891A}" type="slidenum">
              <a:t>10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E711A-3D00-FFE6-12F4-03F0AF208F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C757A-8E85-E8B4-D89A-95417ED205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2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14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02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17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76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468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92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989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9F72B-D39C-4030-98BC-8AAEF1D8F3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299F1B9-E1F1-4F43-A777-07EFB94C22B4}" type="slidenum">
              <a:t>19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EA64D-2686-48A7-8DEE-7E715BB54D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2F5BE-0E3F-4FCA-9F1E-AFB8B8CDD3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47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8A52-AFE0-4460-95F2-1A4A90F6A3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B33B3E-89BE-4E6E-BE4D-995C8D2D31F1}" type="slidenum">
              <a:t>20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F520B-BD19-4734-A71D-3858E5026F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A8DFB-8CE3-468F-A855-09B1D4D48E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96DAB-E130-4AA1-908B-3EAFC3C200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DE81645-9E24-4C64-8215-3E496D59BDDF}" type="slidenum">
              <a:t>21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BE25C-F69D-490A-9C8B-BBB6136DE6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9ACBE-40F9-4FF7-9087-7575717BD2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A8F4-C58F-4909-B89D-4DA7F2B911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F48FAA-68D8-4095-8FB5-BB8CE3829A03}" type="slidenum">
              <a:t>22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18C72-D46E-48CE-B724-26E00656F6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9B776-5923-4112-A9B6-1A9E525477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021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94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45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420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70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43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37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64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65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26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05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0040B-497B-44EE-B056-B92767EA8315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5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98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323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27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67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25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96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16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62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38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0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14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5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88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1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30A21C-8697-4744-A114-BCB5E107427F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5C46-0DA6-4E6A-9F32-2DEED37DA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461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295C5-D56E-4A05-8108-0E17BD795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7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D7507-4C0A-4243-B5E5-4ABAC85A8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561" y="821802"/>
            <a:ext cx="6886937" cy="2091237"/>
          </a:xfrm>
        </p:spPr>
        <p:txBody>
          <a:bodyPr>
            <a:normAutofit/>
          </a:bodyPr>
          <a:lstStyle/>
          <a:p>
            <a:r>
              <a:rPr lang="en-IN" sz="5400" b="1" dirty="0"/>
              <a:t>Earth for Neutrinos,</a:t>
            </a:r>
            <a:br>
              <a:rPr lang="en-IN" sz="5400" b="1" dirty="0"/>
            </a:br>
            <a:r>
              <a:rPr lang="en-IN" sz="5400" b="1" dirty="0"/>
              <a:t>Neutrinos for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D4CD1-ABF8-47FE-BC31-6B27BFA88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644" y="3533798"/>
            <a:ext cx="5995168" cy="2730523"/>
          </a:xfrm>
        </p:spPr>
        <p:txBody>
          <a:bodyPr>
            <a:normAutofit/>
          </a:bodyPr>
          <a:lstStyle/>
          <a:p>
            <a:r>
              <a:rPr lang="en-IN" b="1" dirty="0"/>
              <a:t>Amol Dighe</a:t>
            </a:r>
          </a:p>
          <a:p>
            <a:r>
              <a:rPr lang="en-IN" b="1" dirty="0"/>
              <a:t>TIFR Mumbai</a:t>
            </a:r>
          </a:p>
          <a:p>
            <a:endParaRPr lang="en-IN" dirty="0"/>
          </a:p>
          <a:p>
            <a:r>
              <a:rPr lang="en-IN" dirty="0"/>
              <a:t>Current Topics in </a:t>
            </a:r>
            <a:r>
              <a:rPr lang="en-IN" dirty="0" err="1"/>
              <a:t>Astroparticle</a:t>
            </a:r>
            <a:r>
              <a:rPr lang="en-IN" dirty="0"/>
              <a:t> Physics</a:t>
            </a:r>
          </a:p>
          <a:p>
            <a:r>
              <a:rPr lang="en-IN" dirty="0"/>
              <a:t>Munich, Nov 2022 </a:t>
            </a: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60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81CB120-D2A8-E82B-655D-C0CA11D5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985466"/>
            <a:ext cx="8155962" cy="43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649255-08B7-9AFA-6769-F3FDD7F2ADD3}"/>
              </a:ext>
            </a:extLst>
          </p:cNvPr>
          <p:cNvSpPr/>
          <p:nvPr/>
        </p:nvSpPr>
        <p:spPr>
          <a:xfrm rot="1462408">
            <a:off x="1703202" y="3390528"/>
            <a:ext cx="1232604" cy="4918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52FB6098-08DE-F6E7-CA4F-DF954BB3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986" y="6031621"/>
            <a:ext cx="2022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thelas" panose="02000503000000020003" pitchFamily="2" charset="77"/>
              </a:rPr>
              <a:t>S. K. Agarwalla,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thelas" panose="02000503000000020003" pitchFamily="2" charset="77"/>
              </a:rPr>
              <a:t>Talk at MMTE 2022</a:t>
            </a:r>
            <a:r>
              <a:rPr lang="en-US" altLang="en-US" sz="1000" b="1" i="1" dirty="0">
                <a:latin typeface="Athelas" panose="02000503000000020003" pitchFamily="2" charset="77"/>
              </a:rPr>
              <a:t> </a:t>
            </a:r>
            <a:endParaRPr lang="en-US" altLang="en-US" sz="1000" dirty="0">
              <a:latin typeface="Athelas" panose="02000503000000020003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8F2833-9EE4-376A-3128-F9AA1A3756C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796151" y="3977320"/>
            <a:ext cx="2426738" cy="1738626"/>
          </a:xfrm>
          <a:prstGeom prst="line">
            <a:avLst/>
          </a:prstGeom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0F4C84-3630-75B2-6661-D3B4AFDFB14F}"/>
              </a:ext>
            </a:extLst>
          </p:cNvPr>
          <p:cNvSpPr txBox="1"/>
          <p:nvPr/>
        </p:nvSpPr>
        <p:spPr>
          <a:xfrm>
            <a:off x="5222889" y="5531280"/>
            <a:ext cx="388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MSW Resonance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E90F-2921-4A79-E5FD-1BBBA3FFD602}"/>
              </a:ext>
            </a:extLst>
          </p:cNvPr>
          <p:cNvSpPr txBox="1"/>
          <p:nvPr/>
        </p:nvSpPr>
        <p:spPr>
          <a:xfrm>
            <a:off x="5439676" y="5924304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" panose="02040604050505020304" pitchFamily="18" charset="0"/>
              </a:rPr>
              <a:t>- 0.8 &lt; cosθ</a:t>
            </a:r>
            <a:r>
              <a:rPr lang="en-US" b="1" baseline="-25000" dirty="0">
                <a:latin typeface="Century" panose="02040604050505020304" pitchFamily="18" charset="0"/>
              </a:rPr>
              <a:t>𝜈</a:t>
            </a:r>
            <a:r>
              <a:rPr lang="en-US" b="1" dirty="0">
                <a:latin typeface="Century" panose="02040604050505020304" pitchFamily="18" charset="0"/>
              </a:rPr>
              <a:t> &lt; - 0.5</a:t>
            </a:r>
          </a:p>
          <a:p>
            <a:r>
              <a:rPr lang="en-US" b="1" dirty="0">
                <a:latin typeface="Century" panose="02040604050505020304" pitchFamily="18" charset="0"/>
              </a:rPr>
              <a:t>6 GeV &lt; E</a:t>
            </a:r>
            <a:r>
              <a:rPr lang="en-US" b="1" baseline="-25000" dirty="0">
                <a:latin typeface="Century" panose="02040604050505020304" pitchFamily="18" charset="0"/>
              </a:rPr>
              <a:t>𝜈</a:t>
            </a:r>
            <a:r>
              <a:rPr lang="en-US" b="1" dirty="0">
                <a:latin typeface="Century" panose="02040604050505020304" pitchFamily="18" charset="0"/>
              </a:rPr>
              <a:t> &lt; 10 GeV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BBEA09-BA27-C1E7-4DDA-889DD85FF118}"/>
              </a:ext>
            </a:extLst>
          </p:cNvPr>
          <p:cNvSpPr/>
          <p:nvPr/>
        </p:nvSpPr>
        <p:spPr>
          <a:xfrm>
            <a:off x="999842" y="3791400"/>
            <a:ext cx="642551" cy="6467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E834D9-0963-454C-46FE-0CA672F1E8EA}"/>
              </a:ext>
            </a:extLst>
          </p:cNvPr>
          <p:cNvCxnSpPr>
            <a:cxnSpLocks/>
          </p:cNvCxnSpPr>
          <p:nvPr/>
        </p:nvCxnSpPr>
        <p:spPr>
          <a:xfrm flipH="1" flipV="1">
            <a:off x="1301469" y="4203151"/>
            <a:ext cx="256562" cy="1565949"/>
          </a:xfrm>
          <a:prstGeom prst="line">
            <a:avLst/>
          </a:prstGeom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720426-4A83-C72B-3B34-A44D6479961D}"/>
              </a:ext>
            </a:extLst>
          </p:cNvPr>
          <p:cNvSpPr txBox="1"/>
          <p:nvPr/>
        </p:nvSpPr>
        <p:spPr>
          <a:xfrm>
            <a:off x="571307" y="5459489"/>
            <a:ext cx="46515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>
                <a:latin typeface="Century" panose="02040604050505020304" pitchFamily="18" charset="0"/>
              </a:rPr>
              <a:t>Parametric resonance / </a:t>
            </a:r>
          </a:p>
          <a:p>
            <a:pPr algn="just"/>
            <a:r>
              <a:rPr lang="en-US" dirty="0">
                <a:latin typeface="Century" panose="02040604050505020304" pitchFamily="18" charset="0"/>
              </a:rPr>
              <a:t>Neutrino Oscillation length resonance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9A0FAC-DE89-BC24-6A30-D324BA790AA4}"/>
              </a:ext>
            </a:extLst>
          </p:cNvPr>
          <p:cNvSpPr txBox="1"/>
          <p:nvPr/>
        </p:nvSpPr>
        <p:spPr>
          <a:xfrm>
            <a:off x="688346" y="6071107"/>
            <a:ext cx="267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entury" panose="02040604050505020304" pitchFamily="18" charset="0"/>
              </a:rPr>
              <a:t>        cosθ</a:t>
            </a:r>
            <a:r>
              <a:rPr lang="en-US" b="1" baseline="-25000" dirty="0">
                <a:latin typeface="Century" panose="02040604050505020304" pitchFamily="18" charset="0"/>
              </a:rPr>
              <a:t>𝜈</a:t>
            </a:r>
            <a:r>
              <a:rPr lang="en-US" b="1" dirty="0">
                <a:latin typeface="Century" panose="02040604050505020304" pitchFamily="18" charset="0"/>
              </a:rPr>
              <a:t> &lt; - 0.8</a:t>
            </a:r>
          </a:p>
          <a:p>
            <a:pPr algn="just"/>
            <a:r>
              <a:rPr lang="en-US" b="1" dirty="0">
                <a:latin typeface="Century" panose="02040604050505020304" pitchFamily="18" charset="0"/>
              </a:rPr>
              <a:t>    3 GeV &lt; E</a:t>
            </a:r>
            <a:r>
              <a:rPr lang="en-US" b="1" baseline="-25000" dirty="0">
                <a:latin typeface="Century" panose="02040604050505020304" pitchFamily="18" charset="0"/>
              </a:rPr>
              <a:t>𝜈</a:t>
            </a:r>
            <a:r>
              <a:rPr lang="en-US" b="1" dirty="0">
                <a:latin typeface="Century" panose="02040604050505020304" pitchFamily="18" charset="0"/>
              </a:rPr>
              <a:t> &lt; 6 GeV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623591-8E2C-E4C9-4134-78CAB4806DF7}"/>
              </a:ext>
            </a:extLst>
          </p:cNvPr>
          <p:cNvSpPr txBox="1"/>
          <p:nvPr/>
        </p:nvSpPr>
        <p:spPr>
          <a:xfrm>
            <a:off x="9105320" y="1587701"/>
            <a:ext cx="265184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Neutrinos experience (more) matter effect for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Antineutrinos experience (more) matter effect for 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3B2AD-F66C-4766-AA3C-8CB19B844990}"/>
              </a:ext>
            </a:extLst>
          </p:cNvPr>
          <p:cNvSpPr txBox="1"/>
          <p:nvPr/>
        </p:nvSpPr>
        <p:spPr>
          <a:xfrm>
            <a:off x="197351" y="180048"/>
            <a:ext cx="10233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err="1"/>
              <a:t>Oscillograms</a:t>
            </a:r>
            <a:r>
              <a:rPr lang="en-IN" sz="4000" b="1" dirty="0"/>
              <a:t> for muon neutrino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  <p:bldP spid="16" grpId="0" animBg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EACDFCE-F6D6-44BE-9F4D-DF30DF3CD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96508"/>
            <a:ext cx="5765800" cy="4602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D749C-038B-4AAD-847F-919FC5F88581}"/>
                  </a:ext>
                </a:extLst>
              </p:cNvPr>
              <p:cNvSpPr txBox="1"/>
              <p:nvPr/>
            </p:nvSpPr>
            <p:spPr>
              <a:xfrm>
                <a:off x="228600" y="94398"/>
                <a:ext cx="103156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4000" b="1" dirty="0"/>
                  <a:t>Parametric resonance for core-passing </a:t>
                </a:r>
                <a14:m>
                  <m:oMath xmlns:m="http://schemas.openxmlformats.org/officeDocument/2006/math"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endParaRPr lang="en-IN" sz="4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D749C-038B-4AAD-847F-919FC5F88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4398"/>
                <a:ext cx="10315644" cy="707886"/>
              </a:xfrm>
              <a:prstGeom prst="rect">
                <a:avLst/>
              </a:prstGeom>
              <a:blipFill>
                <a:blip r:embed="rId4"/>
                <a:stretch>
                  <a:fillRect l="-2128" t="-15385" b="-35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1">
            <a:extLst>
              <a:ext uri="{FF2B5EF4-FFF2-40B4-BE49-F238E27FC236}">
                <a16:creationId xmlns:a16="http://schemas.microsoft.com/office/drawing/2014/main" id="{ACC02C4A-E6F5-43B7-B945-8284F0F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762" y="6117271"/>
            <a:ext cx="2022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thelas" panose="02000503000000020003" pitchFamily="2" charset="77"/>
              </a:rPr>
              <a:t>S. K. Agarwalla,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thelas" panose="02000503000000020003" pitchFamily="2" charset="77"/>
              </a:rPr>
              <a:t>Talk at MMTE 2022</a:t>
            </a:r>
            <a:r>
              <a:rPr lang="en-US" altLang="en-US" sz="1000" b="1" i="1" dirty="0">
                <a:latin typeface="Athelas" panose="02000503000000020003" pitchFamily="2" charset="77"/>
              </a:rPr>
              <a:t> </a:t>
            </a:r>
            <a:endParaRPr lang="en-US" altLang="en-US" sz="1000" dirty="0">
              <a:latin typeface="Athelas" panose="02000503000000020003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6AADE-48D5-46E4-A860-897DD3CCCBD6}"/>
              </a:ext>
            </a:extLst>
          </p:cNvPr>
          <p:cNvSpPr txBox="1"/>
          <p:nvPr/>
        </p:nvSpPr>
        <p:spPr>
          <a:xfrm>
            <a:off x="6817659" y="1558986"/>
            <a:ext cx="4879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For specific matching of oscillation phases gained by neutrinos while passing though the mantle and the core, oscillation probabilities undergo substantial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4557C-6C5B-417A-A706-11009F1EC2AE}"/>
              </a:ext>
            </a:extLst>
          </p:cNvPr>
          <p:cNvSpPr txBox="1"/>
          <p:nvPr/>
        </p:nvSpPr>
        <p:spPr>
          <a:xfrm>
            <a:off x="7674529" y="3701917"/>
            <a:ext cx="423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 err="1"/>
              <a:t>Akhmedov</a:t>
            </a:r>
            <a:r>
              <a:rPr lang="en-IN" dirty="0"/>
              <a:t> 1998</a:t>
            </a:r>
          </a:p>
          <a:p>
            <a:pPr algn="r"/>
            <a:r>
              <a:rPr lang="en-IN" dirty="0" err="1"/>
              <a:t>Petcov</a:t>
            </a:r>
            <a:r>
              <a:rPr lang="en-IN" dirty="0"/>
              <a:t> 1998</a:t>
            </a:r>
          </a:p>
          <a:p>
            <a:pPr algn="r"/>
            <a:r>
              <a:rPr lang="en-IN" dirty="0" err="1"/>
              <a:t>Akhmedov</a:t>
            </a:r>
            <a:r>
              <a:rPr lang="en-IN" dirty="0"/>
              <a:t>, AD, Lipari, Smirnov, 1998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14B71-0E2B-40B5-8CE8-DC50B15FA02F}"/>
              </a:ext>
            </a:extLst>
          </p:cNvPr>
          <p:cNvSpPr txBox="1"/>
          <p:nvPr/>
        </p:nvSpPr>
        <p:spPr>
          <a:xfrm>
            <a:off x="6627656" y="5654028"/>
            <a:ext cx="5564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Long baseline experiments have no access</a:t>
            </a:r>
          </a:p>
          <a:p>
            <a:r>
              <a:rPr lang="en-IN" sz="2000" b="1" dirty="0"/>
              <a:t>To the </a:t>
            </a:r>
            <a:r>
              <a:rPr lang="en-IN" sz="2000" b="1" dirty="0" err="1"/>
              <a:t>paramtric</a:t>
            </a:r>
            <a:r>
              <a:rPr lang="en-IN" sz="2000" b="1" dirty="0"/>
              <a:t> resonance !</a:t>
            </a:r>
          </a:p>
        </p:txBody>
      </p:sp>
    </p:spTree>
    <p:extLst>
      <p:ext uri="{BB962C8B-B14F-4D97-AF65-F5344CB8AC3E}">
        <p14:creationId xmlns:p14="http://schemas.microsoft.com/office/powerpoint/2010/main" val="26069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B3D471-C329-4EA1-B7D2-482A63C3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6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C4AF3-D6C4-4CEA-BC8D-7F1A758185C4}"/>
              </a:ext>
            </a:extLst>
          </p:cNvPr>
          <p:cNvSpPr txBox="1"/>
          <p:nvPr/>
        </p:nvSpPr>
        <p:spPr>
          <a:xfrm>
            <a:off x="228600" y="88899"/>
            <a:ext cx="665438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0" b="1" dirty="0"/>
              <a:t>A tale of two Hamiltonians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EF938-EACF-43B2-8AED-AF98DAF67CF2}"/>
              </a:ext>
            </a:extLst>
          </p:cNvPr>
          <p:cNvSpPr txBox="1"/>
          <p:nvPr/>
        </p:nvSpPr>
        <p:spPr>
          <a:xfrm>
            <a:off x="101600" y="6134100"/>
            <a:ext cx="43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Cover page of “A tale of two cities”, </a:t>
            </a:r>
          </a:p>
          <a:p>
            <a:r>
              <a:rPr lang="en-IN" dirty="0"/>
              <a:t>By Charles Dickens</a:t>
            </a:r>
          </a:p>
        </p:txBody>
      </p:sp>
    </p:spTree>
    <p:extLst>
      <p:ext uri="{BB962C8B-B14F-4D97-AF65-F5344CB8AC3E}">
        <p14:creationId xmlns:p14="http://schemas.microsoft.com/office/powerpoint/2010/main" val="122322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D8A4-3646-4986-9829-8177014E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1882"/>
          </a:xfrm>
        </p:spPr>
        <p:txBody>
          <a:bodyPr/>
          <a:lstStyle/>
          <a:p>
            <a:r>
              <a:rPr lang="en-IN" b="1" dirty="0"/>
              <a:t>Non-standard neutrino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AE2E8-4F00-492C-B535-ECA4406E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8" y="4242959"/>
            <a:ext cx="5081229" cy="736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8BCE1-501C-481B-ABED-6CBCC4B09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8" y="2442999"/>
            <a:ext cx="5459821" cy="601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8728C-B415-4FE1-BD08-BF1AB64672F4}"/>
              </a:ext>
            </a:extLst>
          </p:cNvPr>
          <p:cNvSpPr txBox="1"/>
          <p:nvPr/>
        </p:nvSpPr>
        <p:spPr>
          <a:xfrm>
            <a:off x="889000" y="1892300"/>
            <a:ext cx="6381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Neutral-current non-standard interactions (NSI):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863E2-B60E-4BC9-8437-42C46813E4AB}"/>
              </a:ext>
            </a:extLst>
          </p:cNvPr>
          <p:cNvSpPr txBox="1"/>
          <p:nvPr/>
        </p:nvSpPr>
        <p:spPr>
          <a:xfrm>
            <a:off x="889000" y="3608728"/>
            <a:ext cx="642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Effective Hamiltonian in 3-neutrino flavour basis: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32FE9-82C5-4901-A084-880988EDBD08}"/>
                  </a:ext>
                </a:extLst>
              </p:cNvPr>
              <p:cNvSpPr txBox="1"/>
              <p:nvPr/>
            </p:nvSpPr>
            <p:spPr>
              <a:xfrm>
                <a:off x="6992471" y="5150643"/>
                <a:ext cx="3487237" cy="128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</a:rPr>
                      <m:t>Ɛ</m:t>
                    </m:r>
                  </m:oMath>
                </a14:m>
                <a:r>
                  <a:rPr lang="en-IN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32FE9-82C5-4901-A084-880988ED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1" y="5150643"/>
                <a:ext cx="3487237" cy="1281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C10A-C586-45EE-A3BA-689534DF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1" y="440018"/>
            <a:ext cx="10428289" cy="741082"/>
          </a:xfrm>
        </p:spPr>
        <p:txBody>
          <a:bodyPr/>
          <a:lstStyle/>
          <a:p>
            <a:r>
              <a:rPr lang="en-IN" b="1" dirty="0"/>
              <a:t>Violation of CPT and Lorentz symmetry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ECAE4-BCD4-40E4-AFC1-2E7AF0D3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4" y="2220689"/>
            <a:ext cx="3645696" cy="708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5992B-5A6E-4D60-993C-4E1C83938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91" y="5160997"/>
            <a:ext cx="3959815" cy="714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EBBEDE-E488-4488-9D1F-6E9BD14337ED}"/>
                  </a:ext>
                </a:extLst>
              </p:cNvPr>
              <p:cNvSpPr txBox="1"/>
              <p:nvPr/>
            </p:nvSpPr>
            <p:spPr>
              <a:xfrm>
                <a:off x="880566" y="1339706"/>
                <a:ext cx="10112384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Spontaneous breaking of Lorentz symmetry </a:t>
                </a:r>
              </a:p>
              <a:p>
                <a:r>
                  <a:rPr lang="en-IN" sz="2000" dirty="0"/>
                  <a:t>	(e.g. </a:t>
                </a:r>
                <a:r>
                  <a:rPr lang="en-IN" sz="2000" dirty="0" err="1"/>
                  <a:t>vev</a:t>
                </a:r>
                <a:r>
                  <a:rPr lang="en-IN" sz="2000" dirty="0"/>
                  <a:t> to a 4-vector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that has flavour-dependent couplings to neutrinos)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EBBEDE-E488-4488-9D1F-6E9BD143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66" y="1339706"/>
                <a:ext cx="10112384" cy="722377"/>
              </a:xfrm>
              <a:prstGeom prst="rect">
                <a:avLst/>
              </a:prstGeom>
              <a:blipFill>
                <a:blip r:embed="rId5"/>
                <a:stretch>
                  <a:fillRect l="-542" t="-5085" r="-362" b="-14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99F8A-E6F1-43DD-BC55-265CD9147CB6}"/>
                  </a:ext>
                </a:extLst>
              </p:cNvPr>
              <p:cNvSpPr txBox="1"/>
              <p:nvPr/>
            </p:nvSpPr>
            <p:spPr>
              <a:xfrm>
                <a:off x="880566" y="3087535"/>
                <a:ext cx="10060767" cy="2075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Magnitudes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 expected to be suppressed by Planck scale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Since Lorentz symmetry is broken by a vector, CPT also broken automatically.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When only </a:t>
                </a:r>
                <a:r>
                  <a:rPr lang="en-IN" sz="2000" dirty="0" err="1"/>
                  <a:t>timelike</a:t>
                </a:r>
                <a:r>
                  <a:rPr lang="en-IN" sz="2000" dirty="0"/>
                  <a:t> component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IN" sz="2000" dirty="0"/>
                  <a:t> is nonzero 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IN" sz="2000" dirty="0"/>
                  <a:t> )</a:t>
                </a:r>
              </a:p>
              <a:p>
                <a:r>
                  <a:rPr lang="en-IN" sz="2000" dirty="0"/>
                  <a:t>		Effective Hamiltonian in  3-neutrino flavour basis: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99F8A-E6F1-43DD-BC55-265CD914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66" y="3087535"/>
                <a:ext cx="10060767" cy="2075183"/>
              </a:xfrm>
              <a:prstGeom prst="rect">
                <a:avLst/>
              </a:prstGeom>
              <a:blipFill>
                <a:blip r:embed="rId6"/>
                <a:stretch>
                  <a:fillRect l="-545" t="-293" b="-41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538D12-F12C-4DCB-97DA-59AACE66BBD7}"/>
                  </a:ext>
                </a:extLst>
              </p:cNvPr>
              <p:cNvSpPr txBox="1"/>
              <p:nvPr/>
            </p:nvSpPr>
            <p:spPr>
              <a:xfrm>
                <a:off x="7597213" y="5234677"/>
                <a:ext cx="3623813" cy="128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𝜇𝜏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𝜏𝜏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538D12-F12C-4DCB-97DA-59AACE66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213" y="5234677"/>
                <a:ext cx="3623813" cy="1281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3EC1-9618-4C69-9899-C0ACC3AA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7" y="194955"/>
            <a:ext cx="9404723" cy="702982"/>
          </a:xfrm>
        </p:spPr>
        <p:txBody>
          <a:bodyPr/>
          <a:lstStyle/>
          <a:p>
            <a:r>
              <a:rPr lang="en-IN" b="1" dirty="0"/>
              <a:t>Identical </a:t>
            </a:r>
            <a:r>
              <a:rPr lang="en-IN" b="1" dirty="0" err="1"/>
              <a:t>oscillograms</a:t>
            </a:r>
            <a:r>
              <a:rPr lang="en-IN" b="1" dirty="0"/>
              <a:t> in LBL region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C34834-11D5-4B66-8115-FA542FB5D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4" y="3877979"/>
            <a:ext cx="5183551" cy="2456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75833E-5A85-46E4-A07D-C32D57682E4E}"/>
              </a:ext>
            </a:extLst>
          </p:cNvPr>
          <p:cNvSpPr txBox="1"/>
          <p:nvPr/>
        </p:nvSpPr>
        <p:spPr>
          <a:xfrm>
            <a:off x="6642100" y="3488734"/>
            <a:ext cx="392126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Difference in ``mimicking’’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03370-D92C-4F2E-83F4-07598B728B84}"/>
                  </a:ext>
                </a:extLst>
              </p:cNvPr>
              <p:cNvSpPr txBox="1"/>
              <p:nvPr/>
            </p:nvSpPr>
            <p:spPr>
              <a:xfrm>
                <a:off x="9354802" y="6354728"/>
                <a:ext cx="2442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N" dirty="0"/>
                  <a:t> (DUNE) &lt; 0.0012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03370-D92C-4F2E-83F4-07598B72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802" y="6354728"/>
                <a:ext cx="2442528" cy="369332"/>
              </a:xfrm>
              <a:prstGeom prst="rect">
                <a:avLst/>
              </a:prstGeom>
              <a:blipFill>
                <a:blip r:embed="rId4"/>
                <a:stretch>
                  <a:fillRect l="-750" t="-8197" r="-150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06ED003-2902-4907-9264-79DF8C0D1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864468"/>
            <a:ext cx="4514669" cy="2070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A0EB0A-AD35-41F1-9F09-26C85BE7E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023940"/>
            <a:ext cx="4452528" cy="2131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06632-F267-4AC7-9F5B-0B83930FCF96}"/>
                  </a:ext>
                </a:extLst>
              </p:cNvPr>
              <p:cNvSpPr txBox="1"/>
              <p:nvPr/>
            </p:nvSpPr>
            <p:spPr>
              <a:xfrm>
                <a:off x="907895" y="6155854"/>
                <a:ext cx="3384324" cy="49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/>
                  <a:t>LIV, </a:t>
                </a:r>
                <a14:m>
                  <m:oMath xmlns:m="http://schemas.openxmlformats.org/officeDocument/2006/math">
                    <m:r>
                      <a:rPr lang="en-IN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𝜇𝜏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</m:oMath>
                </a14:m>
                <a:r>
                  <a:rPr lang="en-IN" sz="2400" dirty="0"/>
                  <a:t> 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06632-F267-4AC7-9F5B-0B83930F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5" y="6155854"/>
                <a:ext cx="3384324" cy="498855"/>
              </a:xfrm>
              <a:prstGeom prst="rect">
                <a:avLst/>
              </a:prstGeom>
              <a:blipFill>
                <a:blip r:embed="rId7"/>
                <a:stretch>
                  <a:fillRect l="-2883" t="-9756" r="-1982" b="-195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02CBB5-345A-47A7-A030-4AA57BCA1A50}"/>
                  </a:ext>
                </a:extLst>
              </p:cNvPr>
              <p:cNvSpPr txBox="1"/>
              <p:nvPr/>
            </p:nvSpPr>
            <p:spPr>
              <a:xfrm>
                <a:off x="1737224" y="1373051"/>
                <a:ext cx="227030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/>
                  <a:t>NSI,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𝜇𝜏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02CBB5-345A-47A7-A030-4AA57BCA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224" y="1373051"/>
                <a:ext cx="2270301" cy="491417"/>
              </a:xfrm>
              <a:prstGeom prst="rect">
                <a:avLst/>
              </a:prstGeom>
              <a:blipFill>
                <a:blip r:embed="rId8"/>
                <a:stretch>
                  <a:fillRect l="-4301" t="-11111" r="-269" b="-197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7F88EF2-52A7-434B-895B-1F5BF543A250}"/>
              </a:ext>
            </a:extLst>
          </p:cNvPr>
          <p:cNvSpPr txBox="1"/>
          <p:nvPr/>
        </p:nvSpPr>
        <p:spPr>
          <a:xfrm>
            <a:off x="5372521" y="1456591"/>
            <a:ext cx="6460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Not surprising, since Hamiltonians identical when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18454A-EB8B-41DF-8032-03320A87B8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65" y="1917748"/>
            <a:ext cx="1670050" cy="383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3E5A1-8B79-4575-AD12-B309E8336EE1}"/>
                  </a:ext>
                </a:extLst>
              </p:cNvPr>
              <p:cNvSpPr txBox="1"/>
              <p:nvPr/>
            </p:nvSpPr>
            <p:spPr>
              <a:xfrm>
                <a:off x="5399728" y="2362171"/>
                <a:ext cx="6585201" cy="82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As long as constant-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sz="2000" dirty="0"/>
                  <a:t> approximation works, </a:t>
                </a:r>
              </a:p>
              <a:p>
                <a:r>
                  <a:rPr lang="en-IN" sz="2000" dirty="0"/>
                  <a:t>	any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 can be mimicked by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 and vice versa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3E5A1-8B79-4575-AD12-B309E8336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28" y="2362171"/>
                <a:ext cx="6585201" cy="821059"/>
              </a:xfrm>
              <a:prstGeom prst="rect">
                <a:avLst/>
              </a:prstGeom>
              <a:blipFill>
                <a:blip r:embed="rId10"/>
                <a:stretch>
                  <a:fillRect l="-833" t="-3704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0FA1-0DC7-414D-B7F7-3E638498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6289" cy="741082"/>
          </a:xfrm>
        </p:spPr>
        <p:txBody>
          <a:bodyPr/>
          <a:lstStyle/>
          <a:p>
            <a:r>
              <a:rPr lang="en-IN" b="1" dirty="0"/>
              <a:t>Atmospheric neutrinos to the rescue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C46CE-D8E3-46AF-B11E-85B647D6E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25588"/>
            <a:ext cx="4484996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FB8F6-BBA5-462B-B530-874A9CB9B9D5}"/>
              </a:ext>
            </a:extLst>
          </p:cNvPr>
          <p:cNvSpPr txBox="1"/>
          <p:nvPr/>
        </p:nvSpPr>
        <p:spPr>
          <a:xfrm>
            <a:off x="5384800" y="1892300"/>
            <a:ext cx="6477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Core-passing neutrinos do not obey the “average linear density along the path” approximation</a:t>
            </a:r>
          </a:p>
          <a:p>
            <a:r>
              <a:rPr lang="en-IN" sz="2000" dirty="0"/>
              <a:t>	(remember the parametric resonance)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It is possible to distinguish between these two (NSI vs LV)  scenarios at any atmospheric neutrino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Simulation study for ICAL@INO has been performed, still to be done for other detectors.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6700F-1398-413B-BE0B-0ABEBFEE2EEC}"/>
              </a:ext>
            </a:extLst>
          </p:cNvPr>
          <p:cNvSpPr txBox="1"/>
          <p:nvPr/>
        </p:nvSpPr>
        <p:spPr>
          <a:xfrm>
            <a:off x="0" y="6082116"/>
            <a:ext cx="668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(Study for ICAL@INO)</a:t>
            </a:r>
          </a:p>
          <a:p>
            <a:pPr algn="ctr"/>
            <a:r>
              <a:rPr lang="en-IN" dirty="0"/>
              <a:t>Sadashiv Sahoo, Anil Kumar, </a:t>
            </a:r>
            <a:r>
              <a:rPr lang="en-IN" dirty="0" err="1"/>
              <a:t>S.K.Agarwalla</a:t>
            </a:r>
            <a:r>
              <a:rPr lang="en-IN" dirty="0"/>
              <a:t>, AD, 2205.05134</a:t>
            </a:r>
          </a:p>
        </p:txBody>
      </p:sp>
    </p:spTree>
    <p:extLst>
      <p:ext uri="{BB962C8B-B14F-4D97-AF65-F5344CB8AC3E}">
        <p14:creationId xmlns:p14="http://schemas.microsoft.com/office/powerpoint/2010/main" val="36947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CB9A-39B4-43D0-B8C4-802CFC88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140" y="2766218"/>
            <a:ext cx="7460847" cy="1325563"/>
          </a:xfrm>
        </p:spPr>
        <p:txBody>
          <a:bodyPr>
            <a:normAutofit fontScale="90000"/>
          </a:bodyPr>
          <a:lstStyle/>
          <a:p>
            <a:r>
              <a:rPr lang="en-IN" sz="7200" b="1" dirty="0"/>
              <a:t>Neutrinos for Earth</a:t>
            </a:r>
          </a:p>
        </p:txBody>
      </p:sp>
    </p:spTree>
    <p:extLst>
      <p:ext uri="{BB962C8B-B14F-4D97-AF65-F5344CB8AC3E}">
        <p14:creationId xmlns:p14="http://schemas.microsoft.com/office/powerpoint/2010/main" val="195821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2012-0F68-4A11-B25C-35F401A3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43" y="159614"/>
            <a:ext cx="10377489" cy="791882"/>
          </a:xfrm>
        </p:spPr>
        <p:txBody>
          <a:bodyPr/>
          <a:lstStyle/>
          <a:p>
            <a:r>
              <a:rPr lang="en-IN" b="1" dirty="0"/>
              <a:t>Multi-messenger tomography of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0B685-E6DD-45B9-AAB4-D78BFC72CE61}"/>
              </a:ext>
            </a:extLst>
          </p:cNvPr>
          <p:cNvSpPr txBox="1"/>
          <p:nvPr/>
        </p:nvSpPr>
        <p:spPr>
          <a:xfrm>
            <a:off x="4332127" y="4607537"/>
            <a:ext cx="213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Propagation of earthquakes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25024-DC4F-41B7-AFF5-2F9F3DBF2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3" y="3932461"/>
            <a:ext cx="3671902" cy="276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2E92F-2741-4400-A802-99CC8E2C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271" y="1422968"/>
            <a:ext cx="5308686" cy="3416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98411-24F8-4596-B9FF-A3C7E7B4D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3" y="1312637"/>
            <a:ext cx="5459597" cy="2495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72D089-2BCF-4E09-81E7-FEA782C4872E}"/>
              </a:ext>
            </a:extLst>
          </p:cNvPr>
          <p:cNvSpPr txBox="1"/>
          <p:nvPr/>
        </p:nvSpPr>
        <p:spPr>
          <a:xfrm>
            <a:off x="7883697" y="486239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F. McDonough. Talk at MMTE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7E7ED-3CCE-489F-A169-EE6F9AD25A59}"/>
              </a:ext>
            </a:extLst>
          </p:cNvPr>
          <p:cNvSpPr txBox="1"/>
          <p:nvPr/>
        </p:nvSpPr>
        <p:spPr>
          <a:xfrm>
            <a:off x="5847107" y="6306083"/>
            <a:ext cx="564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What can neutrino propagation tell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33FD6-73DB-4D05-A042-E8D3A19B449F}"/>
              </a:ext>
            </a:extLst>
          </p:cNvPr>
          <p:cNvSpPr txBox="1"/>
          <p:nvPr/>
        </p:nvSpPr>
        <p:spPr>
          <a:xfrm>
            <a:off x="6096000" y="5239460"/>
            <a:ext cx="519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008080"/>
                </a:highlight>
              </a:rPr>
              <a:t>Multi-messenger Tomography of Earth</a:t>
            </a:r>
          </a:p>
          <a:p>
            <a:r>
              <a:rPr lang="en-IN" dirty="0">
                <a:highlight>
                  <a:srgbClr val="008080"/>
                </a:highlight>
              </a:rPr>
              <a:t>A new workshop series bringing geophysicists and neutrino physicists together</a:t>
            </a:r>
          </a:p>
        </p:txBody>
      </p:sp>
    </p:spTree>
    <p:extLst>
      <p:ext uri="{BB962C8B-B14F-4D97-AF65-F5344CB8AC3E}">
        <p14:creationId xmlns:p14="http://schemas.microsoft.com/office/powerpoint/2010/main" val="27117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7042AB4-D2EF-4F75-BC2C-12C841C1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 dirty="0"/>
              <a:t>Anil Kumar | anil.kumar@desy.de | Multi-messenger Tomography of Earth (MMTE 2022)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D044D-35D8-4BAF-B195-D15E67EA71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17567"/>
            <a:ext cx="12190817" cy="1384995"/>
          </a:xfrm>
        </p:spPr>
        <p:txBody>
          <a:bodyPr wrap="square">
            <a:spAutoFit/>
          </a:bodyPr>
          <a:lstStyle/>
          <a:p>
            <a:pPr lvl="0"/>
            <a:r>
              <a:rPr lang="en-IN" b="1" dirty="0"/>
              <a:t>How well can the core-mantle boundary</a:t>
            </a:r>
            <a:br>
              <a:rPr lang="en-IN" b="1" dirty="0"/>
            </a:br>
            <a:r>
              <a:rPr lang="en-IN" b="1" dirty="0"/>
              <a:t>be identified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FE65A-A43F-4A0A-9398-8F90AE4C80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74" y="1868570"/>
            <a:ext cx="5735638" cy="385979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IN" dirty="0"/>
              <a:t>Three sample ways of implementing change in Core-Mantle-Boundary (CMB):</a:t>
            </a:r>
          </a:p>
          <a:p>
            <a:pPr lvl="0"/>
            <a:r>
              <a:rPr lang="en-IN" b="1" u="sng" dirty="0"/>
              <a:t>Case-I</a:t>
            </a:r>
            <a:r>
              <a:rPr lang="en-IN" dirty="0"/>
              <a:t>: density of each layer is kept fixed. The total mass of Earth is not constant.</a:t>
            </a:r>
          </a:p>
          <a:p>
            <a:pPr lvl="0"/>
            <a:r>
              <a:rPr lang="en-IN" b="1" u="sng" dirty="0"/>
              <a:t>Case-II</a:t>
            </a:r>
            <a:r>
              <a:rPr lang="en-IN" dirty="0"/>
              <a:t>: density of core modified such that the total mass of Earth remain constant. </a:t>
            </a:r>
            <a:r>
              <a:rPr lang="en-IN" dirty="0">
                <a:highlight>
                  <a:srgbClr val="008000"/>
                </a:highlight>
              </a:rPr>
              <a:t>(Closer to reality)</a:t>
            </a:r>
          </a:p>
          <a:p>
            <a:pPr lvl="0"/>
            <a:r>
              <a:rPr lang="en-IN" b="1" u="sng" dirty="0"/>
              <a:t>Case-III</a:t>
            </a:r>
            <a:r>
              <a:rPr lang="en-IN" dirty="0"/>
              <a:t>: densities of core and inner mantle modify such that the individual masses of core and mantle remain constant.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0BC24A-7D24-4DD4-A7DE-35303EE68C7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02363" y="1289515"/>
            <a:ext cx="5735637" cy="3429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B525C-9FE1-4CCC-853D-0F4851BF41C6}"/>
              </a:ext>
            </a:extLst>
          </p:cNvPr>
          <p:cNvSpPr txBox="1"/>
          <p:nvPr/>
        </p:nvSpPr>
        <p:spPr>
          <a:xfrm>
            <a:off x="6792241" y="4885034"/>
            <a:ext cx="4116079" cy="1132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none" lIns="108847" tIns="54423" rIns="108847" bIns="54423" anchorCtr="0" compatLnSpc="0">
            <a:spAutoFit/>
          </a:bodyPr>
          <a:lstStyle/>
          <a:p>
            <a:pPr hangingPunct="0">
              <a:buSzPct val="45000"/>
              <a:buFont typeface="StarSymbol"/>
              <a:buChar char="●"/>
            </a:pPr>
            <a:r>
              <a:rPr lang="en-IN" sz="2177" dirty="0">
                <a:solidFill>
                  <a:schemeClr val="bg1"/>
                </a:solidFill>
                <a:latin typeface="Abyssinica SIL" pitchFamily="2"/>
                <a:ea typeface="Noto Mono" pitchFamily="1"/>
                <a:cs typeface="Lohit Devanagari" pitchFamily="2"/>
              </a:rPr>
              <a:t> Standard Core: 3480 km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en-IN" sz="2177" dirty="0">
                <a:solidFill>
                  <a:srgbClr val="276BF7"/>
                </a:solidFill>
                <a:latin typeface="Abyssinica SIL" pitchFamily="2"/>
                <a:ea typeface="Noto Mono" pitchFamily="1"/>
                <a:cs typeface="Lohit Devanagari" pitchFamily="2"/>
              </a:rPr>
              <a:t> Larger Core (LC): 3480 + 500 km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en-IN" sz="2177" dirty="0">
                <a:solidFill>
                  <a:srgbClr val="FF4000"/>
                </a:solidFill>
                <a:latin typeface="Abyssinica SIL" pitchFamily="2"/>
                <a:ea typeface="Noto Mono" pitchFamily="1"/>
                <a:cs typeface="Lohit Devanagari" pitchFamily="2"/>
              </a:rPr>
              <a:t> Smaller Core (SC): 3480 – 500 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90E5D-A909-4D4A-9797-E5B7E01E5BA7}"/>
              </a:ext>
            </a:extLst>
          </p:cNvPr>
          <p:cNvSpPr txBox="1"/>
          <p:nvPr/>
        </p:nvSpPr>
        <p:spPr>
          <a:xfrm>
            <a:off x="8577325" y="1435033"/>
            <a:ext cx="1567391" cy="437128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/>
          <a:lstStyle/>
          <a:p>
            <a:pPr hangingPunct="0">
              <a:spcBef>
                <a:spcPts val="1440"/>
              </a:spcBef>
              <a:spcAft>
                <a:spcPts val="1200"/>
              </a:spcAft>
            </a:pPr>
            <a:r>
              <a:rPr lang="en-IN" sz="1935" b="1">
                <a:solidFill>
                  <a:srgbClr val="FF0000"/>
                </a:solidFill>
                <a:latin typeface="Abyssinica SIL" pitchFamily="2"/>
                <a:ea typeface="Noto Mono" pitchFamily="1"/>
                <a:cs typeface="Lohit Devanagari" pitchFamily="2"/>
              </a:rPr>
              <a:t>Preliminary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3303C-0A96-479E-B4F9-3F0CAFA3D1C2}"/>
              </a:ext>
            </a:extLst>
          </p:cNvPr>
          <p:cNvSpPr txBox="1"/>
          <p:nvPr/>
        </p:nvSpPr>
        <p:spPr>
          <a:xfrm>
            <a:off x="368300" y="6271101"/>
            <a:ext cx="750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Anuj K. Upadhyay, Anil Kumar, Sanjib K. </a:t>
            </a:r>
            <a:r>
              <a:rPr lang="en-IN" dirty="0" err="1"/>
              <a:t>Agarwalla</a:t>
            </a:r>
            <a:r>
              <a:rPr lang="en-IN" dirty="0"/>
              <a:t>, AD, 2211.xxxxx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1E02-931D-4120-A433-7B86D88D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36" y="1960341"/>
            <a:ext cx="11354764" cy="2141759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/>
              <a:t>Earth for supernova neutrinos</a:t>
            </a:r>
            <a:br>
              <a:rPr lang="en-IN" sz="7200" dirty="0"/>
            </a:br>
            <a:r>
              <a:rPr lang="en-IN" sz="3600" dirty="0"/>
              <a:t>(Some of my first work with Georg)</a:t>
            </a:r>
          </a:p>
        </p:txBody>
      </p:sp>
    </p:spTree>
    <p:extLst>
      <p:ext uri="{BB962C8B-B14F-4D97-AF65-F5344CB8AC3E}">
        <p14:creationId xmlns:p14="http://schemas.microsoft.com/office/powerpoint/2010/main" val="81926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8F0EDAE-1976-4432-A065-E4211999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Anil Kumar | anil.kumar@desy.de | Multi-messenger Tomography of Earth (MMTE 2022)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D3F6B-0324-4963-BB6A-56C0CB0E92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6"/>
            <a:ext cx="11938000" cy="825562"/>
          </a:xfrm>
        </p:spPr>
        <p:txBody>
          <a:bodyPr/>
          <a:lstStyle/>
          <a:p>
            <a:pPr lvl="0"/>
            <a:r>
              <a:rPr lang="en-IN" sz="3870" b="1" dirty="0"/>
              <a:t>Effect of CMB change on Oscillation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C469D0-C0BC-4834-9DB1-886DE66271A0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-1" y="1958975"/>
                <a:ext cx="4092783" cy="2460625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IN" dirty="0"/>
                  <a:t>CMB variation significantly affects oscillation probability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at 2-5 GeV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endParaRPr lang="en-IN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IN" dirty="0"/>
                  <a:t>This is the parametric resonance / NOLR region 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C469D0-C0BC-4834-9DB1-886DE66271A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-1" y="1958975"/>
                <a:ext cx="4092783" cy="2460625"/>
              </a:xfrm>
              <a:blipFill>
                <a:blip r:embed="rId3"/>
                <a:stretch>
                  <a:fillRect l="-596" t="-1238" r="-1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6B2E29-57AB-4E84-9946-AAD57E7AAF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75138" y="1309688"/>
            <a:ext cx="7662862" cy="5346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70B63-FB34-4ECF-A3E1-03EEF484C6D8}"/>
              </a:ext>
            </a:extLst>
          </p:cNvPr>
          <p:cNvSpPr txBox="1"/>
          <p:nvPr/>
        </p:nvSpPr>
        <p:spPr>
          <a:xfrm>
            <a:off x="10188254" y="4613354"/>
            <a:ext cx="1567391" cy="437128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/>
          <a:lstStyle/>
          <a:p>
            <a:pPr hangingPunct="0">
              <a:spcBef>
                <a:spcPts val="1440"/>
              </a:spcBef>
              <a:spcAft>
                <a:spcPts val="1200"/>
              </a:spcAft>
            </a:pPr>
            <a:r>
              <a:rPr lang="en-IN" sz="1935" b="1">
                <a:solidFill>
                  <a:srgbClr val="FF0000"/>
                </a:solidFill>
                <a:latin typeface="Abyssinica SIL" pitchFamily="2"/>
                <a:ea typeface="Noto Mono" pitchFamily="1"/>
                <a:cs typeface="Lohit Devanagari" pitchFamily="2"/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E80B0-812D-40D5-8149-3D10373CA95B}"/>
              </a:ext>
            </a:extLst>
          </p:cNvPr>
          <p:cNvSpPr txBox="1"/>
          <p:nvPr/>
        </p:nvSpPr>
        <p:spPr>
          <a:xfrm>
            <a:off x="51472" y="630820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Anuj K. Upadhyay et al, 2211.xxxxx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8D05F0-EAFC-4000-A03E-C298C96B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Anil Kumar | anil.kumar@desy.de | Multi-messenger Tomography of Earth (MMTE 2022)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C05F-0BCB-497C-A37C-EB1054BA3C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97417"/>
            <a:ext cx="10515600" cy="818309"/>
          </a:xfrm>
        </p:spPr>
        <p:txBody>
          <a:bodyPr/>
          <a:lstStyle/>
          <a:p>
            <a:pPr lvl="0"/>
            <a:r>
              <a:rPr lang="en-IN" b="1" dirty="0"/>
              <a:t>Effect of CMB Variation on </a:t>
            </a:r>
            <a:r>
              <a:rPr lang="en-IN" b="1" dirty="0" err="1"/>
              <a:t>Oscillograms</a:t>
            </a:r>
            <a:endParaRPr lang="en-IN" b="1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0E15B0E-F33D-40E1-8ECB-72D85717248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5055" y="3876681"/>
            <a:ext cx="3046413" cy="25701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C92B9-068A-4991-86D0-A13ADBD46CAB}"/>
              </a:ext>
            </a:extLst>
          </p:cNvPr>
          <p:cNvSpPr txBox="1"/>
          <p:nvPr/>
        </p:nvSpPr>
        <p:spPr>
          <a:xfrm>
            <a:off x="130024" y="1169733"/>
            <a:ext cx="2701007" cy="395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>
              <a:spcBef>
                <a:spcPts val="1714"/>
              </a:spcBef>
              <a:spcAft>
                <a:spcPts val="1714"/>
              </a:spcAft>
              <a:buSzPct val="45000"/>
              <a:buFont typeface="StarSymbol"/>
              <a:buChar char="●"/>
            </a:pPr>
            <a:r>
              <a:rPr lang="en-IN" sz="2177" dirty="0">
                <a:latin typeface="Abyssinica SIL" pitchFamily="2"/>
                <a:ea typeface="Noto Mono" pitchFamily="1"/>
                <a:cs typeface="Lohit Devanagari" pitchFamily="2"/>
              </a:rPr>
              <a:t> For decreasing core size, parametric  resonance / NOLR region shrinks towards left</a:t>
            </a:r>
          </a:p>
          <a:p>
            <a:pPr hangingPunct="0">
              <a:spcBef>
                <a:spcPts val="1714"/>
              </a:spcBef>
              <a:spcAft>
                <a:spcPts val="1714"/>
              </a:spcAft>
              <a:buSzPct val="45000"/>
              <a:buFont typeface="StarSymbol"/>
              <a:buChar char="●"/>
            </a:pPr>
            <a:r>
              <a:rPr lang="en-IN" sz="2177" dirty="0">
                <a:latin typeface="Abyssinica SIL" pitchFamily="2"/>
                <a:ea typeface="Noto Mono" pitchFamily="1"/>
                <a:cs typeface="Lohit Devanagari" pitchFamily="2"/>
              </a:rPr>
              <a:t>For increasing core size, parametric resonance / NOLR  the NOLR/PR expands towards right.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07362-5EA3-4A28-AE3B-557ADD2962C8}"/>
              </a:ext>
            </a:extLst>
          </p:cNvPr>
          <p:cNvSpPr txBox="1"/>
          <p:nvPr/>
        </p:nvSpPr>
        <p:spPr>
          <a:xfrm>
            <a:off x="434602" y="5766452"/>
            <a:ext cx="2006385" cy="959791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/>
          <a:lstStyle/>
          <a:p>
            <a:pPr hangingPunct="0"/>
            <a:r>
              <a:rPr lang="en-IN" dirty="0">
                <a:latin typeface="Abyssinica SIL" pitchFamily="2"/>
                <a:ea typeface="Noto Mono" pitchFamily="1"/>
                <a:cs typeface="Lohit Devanagari" pitchFamily="2"/>
              </a:rPr>
              <a:t>Animation thanks to</a:t>
            </a:r>
          </a:p>
          <a:p>
            <a:pPr hangingPunct="0"/>
            <a:r>
              <a:rPr lang="en-IN" dirty="0">
                <a:latin typeface="Abyssinica SIL" pitchFamily="2"/>
                <a:ea typeface="Noto Mono" pitchFamily="1"/>
                <a:cs typeface="Lohit Devanagari" pitchFamily="2"/>
              </a:rPr>
              <a:t>Anil Kumar, </a:t>
            </a:r>
          </a:p>
          <a:p>
            <a:pPr hangingPunct="0"/>
            <a:r>
              <a:rPr lang="en-IN" dirty="0">
                <a:latin typeface="Abyssinica SIL" pitchFamily="2"/>
                <a:ea typeface="Noto Mono" pitchFamily="1"/>
                <a:cs typeface="Lohit Devanagari" pitchFamily="2"/>
              </a:rPr>
              <a:t>Talk at MMTE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6D07A-F2DF-41E4-9C0D-E1C6C4898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65007" y="1088466"/>
            <a:ext cx="3047704" cy="256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50E1D-8F50-4C49-B6B0-3F2C8E217F6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056250" y="1088466"/>
            <a:ext cx="3047704" cy="256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A891D-094B-4BCC-BF4B-06A5B47203F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965007" y="3831400"/>
            <a:ext cx="3047704" cy="253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F47E1-8A78-4548-9FDA-9EF9049754F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056250" y="3831400"/>
            <a:ext cx="3047704" cy="256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D0A4B7-A738-499C-9C53-B09DB9484D7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852801" y="1088466"/>
            <a:ext cx="3047704" cy="2568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5E817E-3C9F-4492-8A6C-7E532D347846}"/>
              </a:ext>
            </a:extLst>
          </p:cNvPr>
          <p:cNvSpPr txBox="1"/>
          <p:nvPr/>
        </p:nvSpPr>
        <p:spPr>
          <a:xfrm>
            <a:off x="6356854" y="1304416"/>
            <a:ext cx="1567391" cy="437128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/>
          <a:lstStyle/>
          <a:p>
            <a:pPr hangingPunct="0">
              <a:spcBef>
                <a:spcPts val="1440"/>
              </a:spcBef>
              <a:spcAft>
                <a:spcPts val="1200"/>
              </a:spcAft>
            </a:pPr>
            <a:r>
              <a:rPr lang="en-IN" sz="1935" b="1">
                <a:solidFill>
                  <a:srgbClr val="BBE33D"/>
                </a:solidFill>
                <a:latin typeface="Abyssinica SIL" pitchFamily="2"/>
                <a:ea typeface="Noto Mono" pitchFamily="1"/>
                <a:cs typeface="Lohit Devanagari" pitchFamily="2"/>
              </a:rPr>
              <a:t>Preliminary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EDA0-AEF0-42F5-BED3-639338E898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76" y="214530"/>
            <a:ext cx="11995648" cy="738664"/>
          </a:xfrm>
        </p:spPr>
        <p:txBody>
          <a:bodyPr wrap="square">
            <a:spAutoFit/>
          </a:bodyPr>
          <a:lstStyle/>
          <a:p>
            <a:pPr lvl="0"/>
            <a:r>
              <a:rPr lang="en-IN" b="1" dirty="0"/>
              <a:t>Sensitivity for Locating Core-Mantle Boundary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F7B72-1EE5-4147-9565-64352D077A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176" y="1239545"/>
            <a:ext cx="5736215" cy="4855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37176-18D9-4D6E-876F-8BE812C4C45C}"/>
              </a:ext>
            </a:extLst>
          </p:cNvPr>
          <p:cNvSpPr txBox="1"/>
          <p:nvPr/>
        </p:nvSpPr>
        <p:spPr>
          <a:xfrm>
            <a:off x="2706140" y="2018451"/>
            <a:ext cx="1567391" cy="437128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/>
          <a:lstStyle/>
          <a:p>
            <a:pPr hangingPunct="0">
              <a:spcBef>
                <a:spcPts val="1440"/>
              </a:spcBef>
              <a:spcAft>
                <a:spcPts val="1200"/>
              </a:spcAft>
            </a:pPr>
            <a:r>
              <a:rPr lang="en-IN" sz="1935" b="1">
                <a:solidFill>
                  <a:srgbClr val="FF0000"/>
                </a:solidFill>
                <a:latin typeface="Abyssinica SIL" pitchFamily="2"/>
                <a:ea typeface="Noto Mono" pitchFamily="1"/>
                <a:cs typeface="Lohit Devanagari" pitchFamily="2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486BC4-BB23-422A-B9F3-05C03ED5A3A1}"/>
                  </a:ext>
                </a:extLst>
              </p:cNvPr>
              <p:cNvSpPr txBox="1"/>
              <p:nvPr/>
            </p:nvSpPr>
            <p:spPr>
              <a:xfrm>
                <a:off x="6096000" y="1651000"/>
                <a:ext cx="5727699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For realistic  case-II, core radius can be determined to 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±250</m:t>
                    </m:r>
                  </m:oMath>
                </a14:m>
                <a:r>
                  <a:rPr lang="en-IN" sz="2000" dirty="0"/>
                  <a:t> km with 1 Mt-</a:t>
                </a:r>
                <a:r>
                  <a:rPr lang="en-IN" sz="2000" dirty="0" err="1"/>
                  <a:t>yr</a:t>
                </a:r>
                <a:r>
                  <a:rPr lang="en-IN" sz="2000" dirty="0"/>
                  <a:t> exposure at ICAL@INO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Study for other atmospheric neutrino experiments to be done.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With large detectors like HK, neutrinos may be able to offer competitive, and definitely complementary, bounds.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486BC4-BB23-422A-B9F3-05C03ED5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51000"/>
                <a:ext cx="5727699" cy="3447098"/>
              </a:xfrm>
              <a:prstGeom prst="rect">
                <a:avLst/>
              </a:prstGeom>
              <a:blipFill>
                <a:blip r:embed="rId4"/>
                <a:stretch>
                  <a:fillRect l="-957" t="-10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79F28A-CBD7-44A1-8259-0C52BE80B019}"/>
              </a:ext>
            </a:extLst>
          </p:cNvPr>
          <p:cNvSpPr txBox="1"/>
          <p:nvPr/>
        </p:nvSpPr>
        <p:spPr>
          <a:xfrm>
            <a:off x="386731" y="638176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(Study for ICAL@INO, Anuj K. Upadhyay et al, 2211.xxxxx)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7CE013-D437-489D-8507-3954746A239C}"/>
              </a:ext>
            </a:extLst>
          </p:cNvPr>
          <p:cNvSpPr txBox="1"/>
          <p:nvPr/>
        </p:nvSpPr>
        <p:spPr>
          <a:xfrm>
            <a:off x="2154857" y="1592759"/>
            <a:ext cx="7882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/>
              <a:t>Is there DM inside the core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51A3C-65A2-4BAF-A2B7-48F7FA813884}"/>
              </a:ext>
            </a:extLst>
          </p:cNvPr>
          <p:cNvSpPr txBox="1"/>
          <p:nvPr/>
        </p:nvSpPr>
        <p:spPr>
          <a:xfrm>
            <a:off x="520700" y="3429000"/>
            <a:ext cx="114281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Strong bounds for scenarios where DM accumulates around a baryonic matter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Scenarios where a DM ball is trapped around the Sun and accumulated visible matter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Anyway it may be worthwhile to put these limits by completely independent means</a:t>
            </a:r>
          </a:p>
        </p:txBody>
      </p:sp>
    </p:spTree>
    <p:extLst>
      <p:ext uri="{BB962C8B-B14F-4D97-AF65-F5344CB8AC3E}">
        <p14:creationId xmlns:p14="http://schemas.microsoft.com/office/powerpoint/2010/main" val="339297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DEC3C-48E4-4877-90B1-88D12EE4A549}"/>
              </a:ext>
            </a:extLst>
          </p:cNvPr>
          <p:cNvSpPr txBox="1"/>
          <p:nvPr/>
        </p:nvSpPr>
        <p:spPr>
          <a:xfrm>
            <a:off x="485494" y="303675"/>
            <a:ext cx="9137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/>
              <a:t>Neutrino Absorption Tomography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CED3C-AF18-4E16-A636-B330F44E3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2" y="1343354"/>
            <a:ext cx="5305368" cy="2614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7F975-3023-4E72-852D-860BFE4AD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2" y="4109419"/>
            <a:ext cx="3374911" cy="2614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02A7B-A706-4DC9-827D-2073D2623D93}"/>
              </a:ext>
            </a:extLst>
          </p:cNvPr>
          <p:cNvSpPr txBox="1"/>
          <p:nvPr/>
        </p:nvSpPr>
        <p:spPr>
          <a:xfrm>
            <a:off x="4322445" y="5329980"/>
            <a:ext cx="776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A. </a:t>
            </a:r>
            <a:r>
              <a:rPr lang="en-IN" dirty="0" err="1"/>
              <a:t>Donini</a:t>
            </a:r>
            <a:r>
              <a:rPr lang="en-IN" dirty="0"/>
              <a:t>, S. </a:t>
            </a:r>
            <a:r>
              <a:rPr lang="en-IN" dirty="0" err="1"/>
              <a:t>Palomares</a:t>
            </a:r>
            <a:r>
              <a:rPr lang="en-IN" dirty="0"/>
              <a:t>-Ruiz,  J. </a:t>
            </a:r>
            <a:r>
              <a:rPr lang="en-IN" dirty="0" err="1"/>
              <a:t>Salvado</a:t>
            </a:r>
            <a:r>
              <a:rPr lang="en-IN" dirty="0"/>
              <a:t>, 1803.05901 (Nature Physics)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E3171-DA3F-4621-8ECB-D6F6D09AC40F}"/>
                  </a:ext>
                </a:extLst>
              </p:cNvPr>
              <p:cNvSpPr txBox="1"/>
              <p:nvPr/>
            </p:nvSpPr>
            <p:spPr>
              <a:xfrm>
                <a:off x="6565900" y="1574800"/>
                <a:ext cx="530536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High-energy neutrinos (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IN" sz="2000" dirty="0" err="1"/>
                  <a:t>TeV</a:t>
                </a:r>
                <a:r>
                  <a:rPr lang="en-IN" sz="2000" dirty="0"/>
                  <a:t>) start getting scattered in Earth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The extent of scattering measures the matter content of earth using weak </a:t>
                </a:r>
                <a:r>
                  <a:rPr lang="en-IN" sz="2000"/>
                  <a:t>interactions [as </a:t>
                </a:r>
                <a:r>
                  <a:rPr lang="en-IN" sz="2000" dirty="0"/>
                  <a:t>opposed to gravitation/ EM (</a:t>
                </a:r>
                <a:r>
                  <a:rPr lang="en-IN" sz="2000"/>
                  <a:t>seismology)]</a:t>
                </a:r>
                <a:endParaRPr lang="en-I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E3171-DA3F-4621-8ECB-D6F6D09AC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00" y="1574800"/>
                <a:ext cx="5305368" cy="2246769"/>
              </a:xfrm>
              <a:prstGeom prst="rect">
                <a:avLst/>
              </a:prstGeom>
              <a:blipFill>
                <a:blip r:embed="rId5"/>
                <a:stretch>
                  <a:fillRect l="-1034" t="-1355" b="-37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1DF08D-B076-43E5-8CA0-4BFDDC449A78}"/>
                  </a:ext>
                </a:extLst>
              </p:cNvPr>
              <p:cNvSpPr txBox="1"/>
              <p:nvPr/>
            </p:nvSpPr>
            <p:spPr>
              <a:xfrm>
                <a:off x="4686300" y="4359870"/>
                <a:ext cx="71849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IceCube results indicate that the mass of Earth measured from weak interactions is consistent to the gravitational mass to within error bars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∼30 %</m:t>
                    </m:r>
                  </m:oMath>
                </a14:m>
                <a:r>
                  <a:rPr lang="en-IN" dirty="0"/>
                  <a:t> 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1DF08D-B076-43E5-8CA0-4BFDDC449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359870"/>
                <a:ext cx="7184968" cy="923330"/>
              </a:xfrm>
              <a:prstGeom prst="rect">
                <a:avLst/>
              </a:prstGeom>
              <a:blipFill>
                <a:blip r:embed="rId6"/>
                <a:stretch>
                  <a:fillRect l="-764" t="-3289" r="-255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210BBA-7115-4518-A34E-1BD372093E16}"/>
              </a:ext>
            </a:extLst>
          </p:cNvPr>
          <p:cNvSpPr txBox="1"/>
          <p:nvPr/>
        </p:nvSpPr>
        <p:spPr>
          <a:xfrm>
            <a:off x="4494771" y="6015857"/>
            <a:ext cx="741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But </a:t>
            </a:r>
            <a:r>
              <a:rPr lang="en-IN" sz="2000" b="1" dirty="0" err="1"/>
              <a:t>absoption</a:t>
            </a:r>
            <a:r>
              <a:rPr lang="en-IN" sz="2000" b="1" dirty="0"/>
              <a:t> can only measure path-integrated density!</a:t>
            </a:r>
          </a:p>
          <a:p>
            <a:r>
              <a:rPr lang="en-IN" sz="2000" b="1" dirty="0"/>
              <a:t>Cannot exploit oscillation phase information !</a:t>
            </a:r>
          </a:p>
        </p:txBody>
      </p:sp>
    </p:spTree>
    <p:extLst>
      <p:ext uri="{BB962C8B-B14F-4D97-AF65-F5344CB8AC3E}">
        <p14:creationId xmlns:p14="http://schemas.microsoft.com/office/powerpoint/2010/main" val="836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E4F9EB-2CD5-416F-A66B-4718C30B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1" y="1273330"/>
            <a:ext cx="6014978" cy="2574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CC001-A324-4182-BD13-9FEB49C62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1" y="4076624"/>
            <a:ext cx="5926078" cy="25743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816F9D-1ACD-4F82-9C7B-FCAEC04BFF6D}"/>
              </a:ext>
            </a:extLst>
          </p:cNvPr>
          <p:cNvSpPr txBox="1"/>
          <p:nvPr/>
        </p:nvSpPr>
        <p:spPr>
          <a:xfrm>
            <a:off x="344941" y="275365"/>
            <a:ext cx="904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/>
              <a:t>Neutrino Oscillation Tomography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A52168-E6E7-461E-A2CC-C2474E8CF75B}"/>
                  </a:ext>
                </a:extLst>
              </p:cNvPr>
              <p:cNvSpPr txBox="1"/>
              <p:nvPr/>
            </p:nvSpPr>
            <p:spPr>
              <a:xfrm>
                <a:off x="6667500" y="1305341"/>
                <a:ext cx="54356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Take the mass of mantle to be known to a good accuracy (1% – 5%)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Scale down the matter profile inside the core by a fraction, assuming that the remaining will be accounted for by DM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Study for INO@ICAL suggests sensitivity  to DM fraction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∼30%−40%</m:t>
                    </m:r>
                  </m:oMath>
                </a14:m>
                <a:r>
                  <a:rPr lang="en-IN" sz="2000" dirty="0"/>
                  <a:t> of the core, i.e. about 10% of total earth mass.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Study for other atmospheric neutrino experiments to be done.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A52168-E6E7-461E-A2CC-C2474E8CF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0" y="1305341"/>
                <a:ext cx="5435600" cy="4093428"/>
              </a:xfrm>
              <a:prstGeom prst="rect">
                <a:avLst/>
              </a:prstGeom>
              <a:blipFill>
                <a:blip r:embed="rId5"/>
                <a:stretch>
                  <a:fillRect l="-1010" t="-744" r="-1347" b="-16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5D5B73-056F-48F0-A387-FD4636FCAEEF}"/>
              </a:ext>
            </a:extLst>
          </p:cNvPr>
          <p:cNvSpPr txBox="1"/>
          <p:nvPr/>
        </p:nvSpPr>
        <p:spPr>
          <a:xfrm>
            <a:off x="6793857" y="5936304"/>
            <a:ext cx="519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/>
              <a:t>Anuj K. Upadhyay, Anil Kumar, </a:t>
            </a:r>
          </a:p>
          <a:p>
            <a:pPr algn="r"/>
            <a:r>
              <a:rPr lang="en-IN" dirty="0"/>
              <a:t>Sanjib K. </a:t>
            </a:r>
            <a:r>
              <a:rPr lang="en-IN" dirty="0" err="1"/>
              <a:t>Agarwalla</a:t>
            </a:r>
            <a:r>
              <a:rPr lang="en-IN" dirty="0"/>
              <a:t>, AD, 2112.14201</a:t>
            </a:r>
          </a:p>
        </p:txBody>
      </p:sp>
    </p:spTree>
    <p:extLst>
      <p:ext uri="{BB962C8B-B14F-4D97-AF65-F5344CB8AC3E}">
        <p14:creationId xmlns:p14="http://schemas.microsoft.com/office/powerpoint/2010/main" val="7308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177FCA-B331-4D1B-8C8E-69BB5A45D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" y="1333500"/>
            <a:ext cx="6506370" cy="5293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01D51-9A3E-4886-9290-FCAC9ED0513F}"/>
              </a:ext>
            </a:extLst>
          </p:cNvPr>
          <p:cNvSpPr txBox="1"/>
          <p:nvPr/>
        </p:nvSpPr>
        <p:spPr>
          <a:xfrm>
            <a:off x="520739" y="328964"/>
            <a:ext cx="953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/>
              <a:t>Sensitivity to density profile in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8DD-9531-45C5-AE94-7C1AC4CC02F7}"/>
              </a:ext>
            </a:extLst>
          </p:cNvPr>
          <p:cNvSpPr txBox="1"/>
          <p:nvPr/>
        </p:nvSpPr>
        <p:spPr>
          <a:xfrm>
            <a:off x="6793857" y="5936304"/>
            <a:ext cx="519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/>
              <a:t>Anuj K. Upadhyay, Anil Kumar, </a:t>
            </a:r>
          </a:p>
          <a:p>
            <a:pPr algn="r"/>
            <a:r>
              <a:rPr lang="en-IN" dirty="0"/>
              <a:t>Sanjib K. </a:t>
            </a:r>
            <a:r>
              <a:rPr lang="en-IN" dirty="0" err="1"/>
              <a:t>Agarwalla</a:t>
            </a:r>
            <a:r>
              <a:rPr lang="en-IN" dirty="0"/>
              <a:t>, AD, 2112.14201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ECDB9-90CA-4110-B9B9-1EDF1C3269FF}"/>
                  </a:ext>
                </a:extLst>
              </p:cNvPr>
              <p:cNvSpPr txBox="1"/>
              <p:nvPr/>
            </p:nvSpPr>
            <p:spPr>
              <a:xfrm>
                <a:off x="7200900" y="1610741"/>
                <a:ext cx="4787257" cy="4030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Baryonic density profile </a:t>
                </a:r>
              </a:p>
              <a:p>
                <a:r>
                  <a:rPr lang="en-IN" b="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𝐶𝑀𝐵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/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Parameters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000" dirty="0"/>
                  <a:t> 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000" dirty="0"/>
                  <a:t>  can be bounded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IN" sz="2000" dirty="0"/>
                  <a:t> sensitivity to the profile shape of baryonic density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This is independent of the presence of DM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ECDB9-90CA-4110-B9B9-1EDF1C32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1610741"/>
                <a:ext cx="4787257" cy="4030270"/>
              </a:xfrm>
              <a:prstGeom prst="rect">
                <a:avLst/>
              </a:prstGeom>
              <a:blipFill>
                <a:blip r:embed="rId4"/>
                <a:stretch>
                  <a:fillRect l="-1145" t="-756" r="-2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5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C7FE6-0576-4C46-AE06-05377B6B7875}"/>
              </a:ext>
            </a:extLst>
          </p:cNvPr>
          <p:cNvSpPr txBox="1"/>
          <p:nvPr/>
        </p:nvSpPr>
        <p:spPr>
          <a:xfrm>
            <a:off x="673100" y="279400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/>
              <a:t>Final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82A85-2844-4C76-BA24-32E01C00C564}"/>
              </a:ext>
            </a:extLst>
          </p:cNvPr>
          <p:cNvSpPr txBox="1"/>
          <p:nvPr/>
        </p:nvSpPr>
        <p:spPr>
          <a:xfrm>
            <a:off x="504265" y="1881841"/>
            <a:ext cx="11255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Earth matter effects on supernova neutrinos may be observable if the fluxes have not depolarized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Earth matter effects crucial for measuring neutrino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Measurement of neutrino propagation through Earth can give information about Earth itself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Atmospheric neutrinos can probe the core of the Earth, allows distinction between scenarios that are virtually degenerate at long baseline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After all, it is the combination of multiple experiments that increases our strength</a:t>
            </a:r>
          </a:p>
        </p:txBody>
      </p:sp>
    </p:spTree>
    <p:extLst>
      <p:ext uri="{BB962C8B-B14F-4D97-AF65-F5344CB8AC3E}">
        <p14:creationId xmlns:p14="http://schemas.microsoft.com/office/powerpoint/2010/main" val="166439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5FC3E-185C-423D-B1A3-C696C7F1B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CF18546-989B-4C78-B9D9-B62233B9AA8B}"/>
                  </a:ext>
                </a:extLst>
              </p:cNvPr>
              <p:cNvSpPr/>
              <p:nvPr/>
            </p:nvSpPr>
            <p:spPr>
              <a:xfrm rot="2781687">
                <a:off x="3033266" y="5686087"/>
                <a:ext cx="1370284" cy="42826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/>
                  <a:t>Solar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CF18546-989B-4C78-B9D9-B62233B9A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1687">
                <a:off x="3033266" y="5686087"/>
                <a:ext cx="1370284" cy="428263"/>
              </a:xfrm>
              <a:prstGeom prst="roundRect">
                <a:avLst/>
              </a:prstGeom>
              <a:blipFill>
                <a:blip r:embed="rId4"/>
                <a:stretch>
                  <a:fillRect l="-11500" t="-58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5C89DEA-AC39-4D50-8084-2A5BB1D0E3C5}"/>
                  </a:ext>
                </a:extLst>
              </p:cNvPr>
              <p:cNvSpPr/>
              <p:nvPr/>
            </p:nvSpPr>
            <p:spPr>
              <a:xfrm rot="18603812">
                <a:off x="5817605" y="5400134"/>
                <a:ext cx="1487099" cy="42826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/>
                  <a:t>Astro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5C89DEA-AC39-4D50-8084-2A5BB1D0E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3812">
                <a:off x="5817605" y="5400134"/>
                <a:ext cx="1487099" cy="428263"/>
              </a:xfrm>
              <a:prstGeom prst="roundRect">
                <a:avLst/>
              </a:prstGeom>
              <a:blipFill>
                <a:blip r:embed="rId5"/>
                <a:stretch>
                  <a:fillRect l="-3902" b="-66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8FA73B9-E2F4-4F28-A785-58D95A6F61F5}"/>
                  </a:ext>
                </a:extLst>
              </p:cNvPr>
              <p:cNvSpPr/>
              <p:nvPr/>
            </p:nvSpPr>
            <p:spPr>
              <a:xfrm rot="3549212">
                <a:off x="3911833" y="5639019"/>
                <a:ext cx="1096719" cy="362731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 err="1"/>
                  <a:t>Atm</a:t>
                </a:r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8FA73B9-E2F4-4F28-A785-58D95A6F6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9212">
                <a:off x="3911833" y="5639019"/>
                <a:ext cx="1096719" cy="362731"/>
              </a:xfrm>
              <a:prstGeom prst="roundRect">
                <a:avLst/>
              </a:prstGeom>
              <a:blipFill>
                <a:blip r:embed="rId6"/>
                <a:stretch>
                  <a:fillRect l="-24286" t="-109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CDDB16-E9F8-49F8-B7DA-C882F7A11CC7}"/>
                  </a:ext>
                </a:extLst>
              </p:cNvPr>
              <p:cNvSpPr/>
              <p:nvPr/>
            </p:nvSpPr>
            <p:spPr>
              <a:xfrm rot="16200000">
                <a:off x="4681520" y="5625310"/>
                <a:ext cx="1134319" cy="4629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/>
                  <a:t>LBL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CDDB16-E9F8-49F8-B7DA-C882F7A11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81520" y="5625310"/>
                <a:ext cx="1134319" cy="462987"/>
              </a:xfrm>
              <a:prstGeom prst="roundRect">
                <a:avLst/>
              </a:prstGeom>
              <a:blipFill>
                <a:blip r:embed="rId7"/>
                <a:stretch>
                  <a:fillRect l="-7692" r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98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7963-642F-4B62-88D2-3CBCC4B1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37" y="99011"/>
            <a:ext cx="10515600" cy="785287"/>
          </a:xfrm>
        </p:spPr>
        <p:txBody>
          <a:bodyPr/>
          <a:lstStyle/>
          <a:p>
            <a:r>
              <a:rPr lang="en-IN" sz="4000" b="1" dirty="0"/>
              <a:t>Comparing SN signals at SK and </a:t>
            </a:r>
            <a:r>
              <a:rPr lang="en-IN" sz="4000" b="1" dirty="0" err="1"/>
              <a:t>IceCube</a:t>
            </a:r>
            <a:endParaRPr lang="en-IN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F91B6-DC6F-40EB-8E3D-95381A0DA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63" y="3838163"/>
            <a:ext cx="5040710" cy="292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9834F-1A71-4005-BD2B-2630DAEBDED8}"/>
              </a:ext>
            </a:extLst>
          </p:cNvPr>
          <p:cNvSpPr txBox="1"/>
          <p:nvPr/>
        </p:nvSpPr>
        <p:spPr>
          <a:xfrm>
            <a:off x="6354576" y="1424574"/>
            <a:ext cx="5672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err="1"/>
              <a:t>IceCube</a:t>
            </a:r>
            <a:r>
              <a:rPr lang="en-IN" sz="2000" dirty="0"/>
              <a:t> cannot detect individual MeV neutrinos,  but can measure the total luminosity to more than a per cent precision.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When compared to the time progression of neutrino signal at SK, Earth matter effects possible if the arriving fluxes are not depolarized.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C890A-9DC8-475E-B94C-6CAF9034F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27" y="1016570"/>
            <a:ext cx="1977415" cy="270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4DED0-9A4A-4C1F-9CFC-BBBDE29B7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3" y="997104"/>
            <a:ext cx="2103458" cy="2704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BCABC9-FD15-450F-9F52-2ACAE9EF588F}"/>
              </a:ext>
            </a:extLst>
          </p:cNvPr>
          <p:cNvSpPr txBox="1"/>
          <p:nvPr/>
        </p:nvSpPr>
        <p:spPr>
          <a:xfrm>
            <a:off x="7525347" y="6166457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AD, M. Keil, G. </a:t>
            </a:r>
            <a:r>
              <a:rPr lang="en-IN" dirty="0" err="1"/>
              <a:t>Raffelt</a:t>
            </a:r>
            <a:r>
              <a:rPr lang="en-IN" dirty="0"/>
              <a:t>, hep-</a:t>
            </a:r>
            <a:r>
              <a:rPr lang="en-IN" dirty="0" err="1"/>
              <a:t>ph</a:t>
            </a:r>
            <a:r>
              <a:rPr lang="en-IN" dirty="0"/>
              <a:t>/0303210</a:t>
            </a:r>
          </a:p>
        </p:txBody>
      </p:sp>
    </p:spTree>
    <p:extLst>
      <p:ext uri="{BB962C8B-B14F-4D97-AF65-F5344CB8AC3E}">
        <p14:creationId xmlns:p14="http://schemas.microsoft.com/office/powerpoint/2010/main" val="316547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0E71-346E-473C-93EA-B50079EE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1" y="296860"/>
            <a:ext cx="9404723" cy="698933"/>
          </a:xfrm>
        </p:spPr>
        <p:txBody>
          <a:bodyPr/>
          <a:lstStyle/>
          <a:p>
            <a:r>
              <a:rPr lang="en-IN" b="1" dirty="0"/>
              <a:t>Earth effects  at a single detector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9F483B-3999-42CB-9026-32197819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1" y="1244044"/>
            <a:ext cx="6968169" cy="78310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2C5336-FBEE-4F3C-916C-28F2D1314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" y="4215420"/>
            <a:ext cx="4567095" cy="204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2E69A-D504-46C6-AB4D-0E54A96D8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" y="2147307"/>
            <a:ext cx="4567094" cy="1947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F006D7-6810-49C1-BE28-61DFD711C355}"/>
                  </a:ext>
                </a:extLst>
              </p:cNvPr>
              <p:cNvSpPr txBox="1"/>
              <p:nvPr/>
            </p:nvSpPr>
            <p:spPr>
              <a:xfrm>
                <a:off x="5102949" y="2202434"/>
                <a:ext cx="67945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Earth effects introduce a fixed frequency in 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≡1/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 in the neutrino event spectrum (at constant density)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Fourier transform in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/>
                  <a:t> can identify Earth effects at a single detector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Detector resolution and number of events play a major role in feasibility, in addition to the difference in flavour fluxes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F006D7-6810-49C1-BE28-61DFD711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9" y="2202434"/>
                <a:ext cx="6794500" cy="3170099"/>
              </a:xfrm>
              <a:prstGeom prst="rect">
                <a:avLst/>
              </a:prstGeom>
              <a:blipFill>
                <a:blip r:embed="rId6"/>
                <a:stretch>
                  <a:fillRect l="-807" t="-962" r="-1435"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77EC2C-8742-41F9-9A07-3875E58573A7}"/>
              </a:ext>
            </a:extLst>
          </p:cNvPr>
          <p:cNvSpPr txBox="1"/>
          <p:nvPr/>
        </p:nvSpPr>
        <p:spPr>
          <a:xfrm>
            <a:off x="7330356" y="6263248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AD, M. Keil, G. </a:t>
            </a:r>
            <a:r>
              <a:rPr lang="en-IN" dirty="0" err="1"/>
              <a:t>Raffelt</a:t>
            </a:r>
            <a:r>
              <a:rPr lang="en-IN" dirty="0"/>
              <a:t>, hep-</a:t>
            </a:r>
            <a:r>
              <a:rPr lang="en-IN" dirty="0" err="1"/>
              <a:t>ph</a:t>
            </a:r>
            <a:r>
              <a:rPr lang="en-IN" dirty="0"/>
              <a:t>/0304150</a:t>
            </a:r>
          </a:p>
        </p:txBody>
      </p:sp>
    </p:spTree>
    <p:extLst>
      <p:ext uri="{BB962C8B-B14F-4D97-AF65-F5344CB8AC3E}">
        <p14:creationId xmlns:p14="http://schemas.microsoft.com/office/powerpoint/2010/main" val="29554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7B4F-1EEE-42DD-8BBD-E111F00D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1" y="288733"/>
            <a:ext cx="10606089" cy="817282"/>
          </a:xfrm>
        </p:spPr>
        <p:txBody>
          <a:bodyPr/>
          <a:lstStyle/>
          <a:p>
            <a:r>
              <a:rPr lang="en-IN" b="1" dirty="0"/>
              <a:t>Earth frequencies in core and mantle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CD6AB3-8D4F-42DB-9325-E3E663E53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1" y="1304159"/>
            <a:ext cx="5043368" cy="340375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F37DC-3B11-4969-8BEF-0FE5EEDFB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24" y="3359444"/>
            <a:ext cx="3746376" cy="320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3A432-F19E-4D1C-9718-0D370908C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0" y="4842664"/>
            <a:ext cx="2851919" cy="616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B80DB-3E84-49C3-9D1E-BFF93EF82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06129"/>
            <a:ext cx="529590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8728AA-8915-4E95-A293-89443DEF58B3}"/>
                  </a:ext>
                </a:extLst>
              </p:cNvPr>
              <p:cNvSpPr txBox="1"/>
              <p:nvPr/>
            </p:nvSpPr>
            <p:spPr>
              <a:xfrm>
                <a:off x="5740400" y="1310755"/>
                <a:ext cx="62483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If neutrinos pass through the Earth core, 7 frequencies appear, out of which 3 can give significant contributions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Can be identified by FT in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/>
                  <a:t> , but energy resolution of  detector crucial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8728AA-8915-4E95-A293-89443DEF5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0" y="1310755"/>
                <a:ext cx="6248399" cy="1938992"/>
              </a:xfrm>
              <a:prstGeom prst="rect">
                <a:avLst/>
              </a:prstGeom>
              <a:blipFill>
                <a:blip r:embed="rId7"/>
                <a:stretch>
                  <a:fillRect l="-878" t="-1572" b="-47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6ED8E7D-72A9-4331-9181-6B40C68343D7}"/>
              </a:ext>
            </a:extLst>
          </p:cNvPr>
          <p:cNvSpPr txBox="1"/>
          <p:nvPr/>
        </p:nvSpPr>
        <p:spPr>
          <a:xfrm>
            <a:off x="93894" y="6356894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AD, M. </a:t>
            </a:r>
            <a:r>
              <a:rPr lang="en-IN" dirty="0" err="1"/>
              <a:t>Kachelriess</a:t>
            </a:r>
            <a:r>
              <a:rPr lang="en-IN" dirty="0"/>
              <a:t>, G. </a:t>
            </a:r>
            <a:r>
              <a:rPr lang="en-IN" dirty="0" err="1"/>
              <a:t>Raffelt</a:t>
            </a:r>
            <a:r>
              <a:rPr lang="en-IN" dirty="0"/>
              <a:t>, R. Tomas, hep-</a:t>
            </a:r>
            <a:r>
              <a:rPr lang="en-IN" dirty="0" err="1"/>
              <a:t>ph</a:t>
            </a:r>
            <a:r>
              <a:rPr lang="en-IN" dirty="0"/>
              <a:t>/0311172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88317-6F20-4739-8956-F3CCFA1CD88F}"/>
              </a:ext>
            </a:extLst>
          </p:cNvPr>
          <p:cNvSpPr txBox="1"/>
          <p:nvPr/>
        </p:nvSpPr>
        <p:spPr>
          <a:xfrm>
            <a:off x="5954632" y="4384748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/>
              <a:t>50 </a:t>
            </a:r>
            <a:r>
              <a:rPr lang="en-IN" dirty="0" err="1"/>
              <a:t>kt</a:t>
            </a:r>
            <a:endParaRPr lang="en-IN" dirty="0"/>
          </a:p>
          <a:p>
            <a:pPr algn="r"/>
            <a:r>
              <a:rPr lang="en-IN" dirty="0" err="1"/>
              <a:t>sciltillator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90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03FF-81FC-4AEE-B199-1DB19835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11" y="2141818"/>
            <a:ext cx="9404723" cy="2188882"/>
          </a:xfrm>
        </p:spPr>
        <p:txBody>
          <a:bodyPr/>
          <a:lstStyle/>
          <a:p>
            <a:pPr algn="ctr"/>
            <a:r>
              <a:rPr lang="en-IN" sz="6000" b="1" dirty="0"/>
              <a:t>Back to the present</a:t>
            </a:r>
            <a:br>
              <a:rPr lang="en-IN" sz="6000" b="1" dirty="0"/>
            </a:br>
            <a:r>
              <a:rPr lang="en-IN" sz="6000" b="1" dirty="0"/>
              <a:t>Back to the Earth</a:t>
            </a:r>
          </a:p>
        </p:txBody>
      </p:sp>
    </p:spTree>
    <p:extLst>
      <p:ext uri="{BB962C8B-B14F-4D97-AF65-F5344CB8AC3E}">
        <p14:creationId xmlns:p14="http://schemas.microsoft.com/office/powerpoint/2010/main" val="33083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741440-A29C-46DC-B93A-3A6C21A455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6111" y="452718"/>
                <a:ext cx="11228389" cy="944282"/>
              </a:xfrm>
            </p:spPr>
            <p:txBody>
              <a:bodyPr/>
              <a:lstStyle/>
              <a:p>
                <a:r>
                  <a:rPr lang="en-IN" b="1" dirty="0"/>
                  <a:t>Matter effects at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1" dirty="0"/>
                  <a:t>oscillation experiments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741440-A29C-46DC-B93A-3A6C21A45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1" y="452718"/>
                <a:ext cx="11228389" cy="944282"/>
              </a:xfrm>
              <a:blipFill>
                <a:blip r:embed="rId3"/>
                <a:stretch>
                  <a:fillRect l="-2117" t="-12903" b="-70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C961E6-90A1-48CA-A31D-F85A80671807}"/>
              </a:ext>
            </a:extLst>
          </p:cNvPr>
          <p:cNvSpPr txBox="1"/>
          <p:nvPr/>
        </p:nvSpPr>
        <p:spPr>
          <a:xfrm>
            <a:off x="646111" y="1678365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Fixed-baseline experiments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0FCFD-52D7-4B61-9540-8F752F1A93CD}"/>
              </a:ext>
            </a:extLst>
          </p:cNvPr>
          <p:cNvSpPr txBox="1"/>
          <p:nvPr/>
        </p:nvSpPr>
        <p:spPr>
          <a:xfrm>
            <a:off x="6260305" y="173861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Atmospheric neutrino experiments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2729D75-444A-4B70-9321-73997A548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10" y="2251532"/>
            <a:ext cx="1935610" cy="280291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ADA3C-4136-4015-BF67-637E52AB7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0" y="2437944"/>
            <a:ext cx="3939277" cy="1131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2F90A-680F-47FD-A71F-EBBBA10F3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0" y="5054444"/>
            <a:ext cx="5256769" cy="1350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25D0C-A641-454D-90DB-6F208DE9D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2" y="3858223"/>
            <a:ext cx="4443969" cy="907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A171BB-5ADC-41BF-A761-6FE501157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85" y="2459299"/>
            <a:ext cx="2219721" cy="22197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32CDC-C1D5-471D-A57F-DB2110E2A43D}"/>
              </a:ext>
            </a:extLst>
          </p:cNvPr>
          <p:cNvSpPr txBox="1"/>
          <p:nvPr/>
        </p:nvSpPr>
        <p:spPr>
          <a:xfrm>
            <a:off x="6206607" y="5389619"/>
            <a:ext cx="539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>
                <a:highlight>
                  <a:srgbClr val="808000"/>
                </a:highlight>
              </a:rPr>
              <a:t>Controlled fluxes, Higher luminosity </a:t>
            </a:r>
          </a:p>
          <a:p>
            <a:pPr algn="ctr"/>
            <a:r>
              <a:rPr lang="en-IN" sz="2400" dirty="0">
                <a:highlight>
                  <a:srgbClr val="808000"/>
                </a:highlight>
              </a:rPr>
              <a:t>vs.</a:t>
            </a:r>
          </a:p>
          <a:p>
            <a:pPr algn="ctr"/>
            <a:r>
              <a:rPr lang="en-IN" sz="2400" dirty="0">
                <a:highlight>
                  <a:srgbClr val="808000"/>
                </a:highlight>
              </a:rPr>
              <a:t>Larger coverage of L and E</a:t>
            </a:r>
          </a:p>
        </p:txBody>
      </p:sp>
    </p:spTree>
    <p:extLst>
      <p:ext uri="{BB962C8B-B14F-4D97-AF65-F5344CB8AC3E}">
        <p14:creationId xmlns:p14="http://schemas.microsoft.com/office/powerpoint/2010/main" val="93887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BB1C-E1EF-4158-BE11-370F1F68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IN" b="1" dirty="0"/>
              <a:t>ICAL@INO : Iron </a:t>
            </a:r>
            <a:r>
              <a:rPr lang="en-IN" b="1" dirty="0" err="1"/>
              <a:t>CALorimeter</a:t>
            </a:r>
            <a:r>
              <a:rPr lang="en-IN" b="1" dirty="0"/>
              <a:t> tracker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16F5F0-8FB4-4893-9EFA-642F7638C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72" y="1340189"/>
            <a:ext cx="3769820" cy="28492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FF6A3-8C52-424F-8D11-240C24B00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72" y="4310460"/>
            <a:ext cx="3769820" cy="2039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8B8F6-DD33-4A1A-B3B2-16A5BCBD0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5" y="1344414"/>
            <a:ext cx="3896115" cy="4226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9A66A-8888-40E6-9540-B1B60969D5B6}"/>
              </a:ext>
            </a:extLst>
          </p:cNvPr>
          <p:cNvSpPr txBox="1"/>
          <p:nvPr/>
        </p:nvSpPr>
        <p:spPr>
          <a:xfrm>
            <a:off x="8534401" y="1841500"/>
            <a:ext cx="3289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Distinguishing neutrinos and antineutrinos using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Muon tracks and hadron showers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Excellent energy and angular resolution for muons</a:t>
            </a:r>
          </a:p>
        </p:txBody>
      </p:sp>
    </p:spTree>
    <p:extLst>
      <p:ext uri="{BB962C8B-B14F-4D97-AF65-F5344CB8AC3E}">
        <p14:creationId xmlns:p14="http://schemas.microsoft.com/office/powerpoint/2010/main" val="93591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1D00-3348-4D6F-A6B7-6B3A8EC3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0018"/>
            <a:ext cx="12192000" cy="1477963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/>
              <a:t>What can atmospheric neutrino experiments  do </a:t>
            </a:r>
            <a:br>
              <a:rPr lang="en-IN" sz="4000" b="1" dirty="0"/>
            </a:br>
            <a:r>
              <a:rPr lang="en-IN" sz="4000" b="1" dirty="0"/>
              <a:t>that Long-baseline experiments cannot ?</a:t>
            </a:r>
          </a:p>
        </p:txBody>
      </p:sp>
    </p:spTree>
    <p:extLst>
      <p:ext uri="{BB962C8B-B14F-4D97-AF65-F5344CB8AC3E}">
        <p14:creationId xmlns:p14="http://schemas.microsoft.com/office/powerpoint/2010/main" val="791151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971</TotalTime>
  <Words>1501</Words>
  <Application>Microsoft Office PowerPoint</Application>
  <PresentationFormat>Widescreen</PresentationFormat>
  <Paragraphs>214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Abyssinica SIL</vt:lpstr>
      <vt:lpstr>Arial</vt:lpstr>
      <vt:lpstr>Athelas</vt:lpstr>
      <vt:lpstr>Calibri</vt:lpstr>
      <vt:lpstr>Cambria Math</vt:lpstr>
      <vt:lpstr>Century</vt:lpstr>
      <vt:lpstr>Century Gothic</vt:lpstr>
      <vt:lpstr>Lohit Devanagari</vt:lpstr>
      <vt:lpstr>Noto Mono</vt:lpstr>
      <vt:lpstr>StarSymbol</vt:lpstr>
      <vt:lpstr>Wingdings 3</vt:lpstr>
      <vt:lpstr>Ion</vt:lpstr>
      <vt:lpstr>Earth for Neutrinos, Neutrinos for Earth</vt:lpstr>
      <vt:lpstr>Earth for supernova neutrinos (Some of my first work with Georg)</vt:lpstr>
      <vt:lpstr>Comparing SN signals at SK and IceCube</vt:lpstr>
      <vt:lpstr>Earth effects  at a single detector</vt:lpstr>
      <vt:lpstr>Earth frequencies in core and mantle</vt:lpstr>
      <vt:lpstr>Back to the present Back to the Earth</vt:lpstr>
      <vt:lpstr>Matter effects at ν oscillation experiments</vt:lpstr>
      <vt:lpstr>ICAL@INO : Iron CALorimeter tracker</vt:lpstr>
      <vt:lpstr>What can atmospheric neutrino experiments  do  that Long-baseline experiments cannot ?</vt:lpstr>
      <vt:lpstr>PowerPoint Presentation</vt:lpstr>
      <vt:lpstr>PowerPoint Presentation</vt:lpstr>
      <vt:lpstr>PowerPoint Presentation</vt:lpstr>
      <vt:lpstr>Non-standard neutrino interactions</vt:lpstr>
      <vt:lpstr>Violation of CPT and Lorentz symmetry</vt:lpstr>
      <vt:lpstr>Identical oscillograms in LBL region</vt:lpstr>
      <vt:lpstr>Atmospheric neutrinos to the rescue</vt:lpstr>
      <vt:lpstr>Neutrinos for Earth</vt:lpstr>
      <vt:lpstr>Multi-messenger tomography of Earth</vt:lpstr>
      <vt:lpstr>How well can the core-mantle boundary be identified ?</vt:lpstr>
      <vt:lpstr>Effect of CMB change on Oscillation Probability</vt:lpstr>
      <vt:lpstr>Effect of CMB Variation on Oscillograms</vt:lpstr>
      <vt:lpstr>Sensitivity for Locating Core-Mantle Boundary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for Neutrinos, Neutrinos for Earth</dc:title>
  <dc:creator>Amol Dighe</dc:creator>
  <cp:lastModifiedBy>Amol Dighe</cp:lastModifiedBy>
  <cp:revision>59</cp:revision>
  <dcterms:created xsi:type="dcterms:W3CDTF">2022-11-05T15:39:39Z</dcterms:created>
  <dcterms:modified xsi:type="dcterms:W3CDTF">2022-11-08T22:17:39Z</dcterms:modified>
</cp:coreProperties>
</file>