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303" r:id="rId6"/>
    <p:sldId id="260" r:id="rId7"/>
    <p:sldId id="263" r:id="rId8"/>
    <p:sldId id="265" r:id="rId9"/>
    <p:sldId id="264" r:id="rId10"/>
    <p:sldId id="267" r:id="rId11"/>
    <p:sldId id="269" r:id="rId12"/>
    <p:sldId id="271" r:id="rId13"/>
    <p:sldId id="266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6" r:id="rId24"/>
    <p:sldId id="287" r:id="rId25"/>
    <p:sldId id="290" r:id="rId26"/>
    <p:sldId id="292" r:id="rId27"/>
    <p:sldId id="295" r:id="rId28"/>
    <p:sldId id="296" r:id="rId29"/>
    <p:sldId id="261" r:id="rId30"/>
    <p:sldId id="297" r:id="rId31"/>
    <p:sldId id="298" r:id="rId32"/>
    <p:sldId id="299" r:id="rId33"/>
    <p:sldId id="300" r:id="rId34"/>
    <p:sldId id="268" r:id="rId35"/>
    <p:sldId id="301" r:id="rId36"/>
    <p:sldId id="272" r:id="rId37"/>
    <p:sldId id="302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1"/>
    <p:restoredTop sz="95788"/>
  </p:normalViewPr>
  <p:slideViewPr>
    <p:cSldViewPr snapToGrid="0">
      <p:cViewPr varScale="1">
        <p:scale>
          <a:sx n="111" d="100"/>
          <a:sy n="111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3D61C-8B3F-5246-98C9-F921C27F0AC9}" type="datetimeFigureOut">
              <a:rPr lang="de-DE" smtClean="0"/>
              <a:t>08.11.22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FC2E7-C06D-AA49-AEC9-E102029E3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59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DD890-1927-6381-E4BE-5D7E2BDF2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6D7876-3E91-85C8-5A71-3FBAE7965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A47A3C-0ABC-8612-5B16-7399762B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3C50F-D519-A34F-9FA9-C978B3F72268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8A9E09-746C-C75D-CFFA-BF0B24C3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5AA3E1-9FC9-9234-8497-A404C33D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68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C50E6-CC68-F35A-3A64-2ADC6038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C33573-5152-DE2B-EC3D-9036A39B2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75542A-D0D9-2D61-3364-5A36DBD6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DC38-29EA-5C40-8F5C-91A9D12D5BD2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C376D7-01A5-BE39-21CC-BA76C6EE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6E37C7-38AD-E144-B91F-5A59E746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32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21690A-7A25-307D-3DE9-587439498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7ABDF5-065F-05F2-F5EB-EEC2095C6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C0F617-2145-8C63-48AD-87F93FF8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0342-7D26-934C-AE08-342A605FA628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7600AB-F08E-FFA3-7932-239DCE77E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0DCCE6-184E-B4F8-F05F-CF096736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50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124EA-C7E1-75D1-B7C6-C1A8D1B8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14DEBD-685F-1A3A-C7B3-847F4AD93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F1463B-95BD-C0ED-B34C-938C109BF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4529-3DA3-FF4D-8F8C-634F59EB2B32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29A4C5-736F-1E60-8FFB-434FB920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FFB344-9E3B-A10B-EB92-66B74088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28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B3F05-16CB-2D48-3A68-34FBC465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11CC5D-B176-248D-BC64-44CE85F91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64C538-26FC-B213-4C67-0472AD6F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67EE-F295-0544-B0CF-8344AE23B3AC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93277-1F40-9EF6-C002-7272F823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FF5D71-EB2A-154F-92EB-DE3C6CCD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38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9DEEB-DDAF-7853-B5B5-0C5B6D1C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14F76-A25E-9719-7E7E-47E728AA0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6E66B-2DC7-8A79-B94A-B5E7706D9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46D628-E1CC-9022-4BC3-67A6822C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C312-9EBF-8E4D-8B16-B52B7E2342B5}" type="datetime1">
              <a:rPr lang="de-DE" smtClean="0"/>
              <a:t>08.11.22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1331DF-5DA6-C05C-7F1D-35227C6A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4A8AD3-389B-F82F-087D-6D5B3C4B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6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0FA68-0C9F-468B-8623-1C0A57E5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1257E2-09F9-480D-4735-2A0064889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98CD6F-6D6D-E2D3-62FD-3167CF28E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43D2E8-4100-A892-0FCE-9BD8D7A42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C4AEB7-9E91-73BF-6D60-EF65BFA81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30B599-70ED-4F82-C4E7-6D493CBB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ED8B-FB3F-2E41-BDAE-8EA2B967A8D2}" type="datetime1">
              <a:rPr lang="de-DE" smtClean="0"/>
              <a:t>08.11.22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FD98E0-1C5E-DEED-B96B-00BDDF6E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9A61B47-D627-EB6D-5A9E-8FF688DA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8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7ACB5-A008-5F8B-57C7-F77F2657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25E0CD-86D8-0965-A6E8-5FB541CF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FAE7-0D19-074D-86D5-6DB328D4A3B2}" type="datetime1">
              <a:rPr lang="de-DE" smtClean="0"/>
              <a:t>08.11.22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99C384-E314-A45A-D126-3E752445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E1BD89-1020-8941-8D1C-6C0D75E6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3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5A0FA1-8B5F-200D-0917-BEFAAE91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9CB0-356D-544E-80E0-4AE893F9C3C3}" type="datetime1">
              <a:rPr lang="de-DE" smtClean="0"/>
              <a:t>08.11.22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EB9933-F39B-1EB7-E2F7-BF363282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9FF2EE-829C-E030-A4AB-A917CD09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46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314B2-D145-114F-75AE-0741A0D6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131BF4-ACE1-5433-C048-15FF698E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2B9420-2E03-A73F-DBD7-BD1A44409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7591C-9A23-81DB-F1C5-758A0480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C228-35F0-F54B-8E03-8DD4815BD235}" type="datetime1">
              <a:rPr lang="de-DE" smtClean="0"/>
              <a:t>08.11.22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91E269-4055-D1F9-8B6E-928BD39E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681B37-3891-E254-8192-4D267130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65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DBAEB-ADC5-F945-3F5F-B3F62AB2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5F4F6D-6166-4943-AD0B-1F6D64F6D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0F9286-A187-B093-2A78-4DA81BA0E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385586-F092-58B3-1546-E8A508806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A76-6BB4-B644-B56F-46F47A715CD6}" type="datetime1">
              <a:rPr lang="de-DE" smtClean="0"/>
              <a:t>08.11.22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C34A1B-011D-D2CA-5C0D-16A171E6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5FB25A-2427-A835-6130-23D90582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95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9A2561-2F94-E7CF-A527-963353FC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BD126C-D30F-03EC-3302-5AF63B9D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EFD96A-703D-24A3-BAFE-A84764FB0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C68F2-7F41-0940-BF7E-F2D9042B69CF}" type="datetime1">
              <a:rPr lang="de-DE" smtClean="0"/>
              <a:t>08.11.22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42032-85B3-CB3F-9BD0-123B7E9B6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B2770F-075A-F1C9-C576-E50CF8217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260D-99FE-8540-B7DE-1358959B2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80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A994A-C76B-3489-5116-260390B82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629400" cy="2387600"/>
          </a:xfrm>
        </p:spPr>
        <p:txBody>
          <a:bodyPr/>
          <a:lstStyle/>
          <a:p>
            <a:r>
              <a:rPr lang="de-DE" dirty="0"/>
              <a:t>Low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566A36-1858-AA99-CE66-8F060966D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4025228"/>
            <a:ext cx="9144000" cy="1655762"/>
          </a:xfrm>
        </p:spPr>
        <p:txBody>
          <a:bodyPr/>
          <a:lstStyle/>
          <a:p>
            <a:r>
              <a:rPr lang="de-DE" dirty="0"/>
              <a:t>Georg Raffelt Symposium</a:t>
            </a:r>
          </a:p>
          <a:p>
            <a:r>
              <a:rPr lang="de-DE" dirty="0"/>
              <a:t>Munich – MPP</a:t>
            </a:r>
          </a:p>
          <a:p>
            <a:r>
              <a:rPr lang="de-DE" dirty="0"/>
              <a:t>Nov. 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853841-0D6C-1CA4-F077-8F47671F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4DAEA8-5073-3A75-D30C-50042024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1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2F87B2-3D72-4781-7913-312ED574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92" y="1917296"/>
            <a:ext cx="272034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1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8A88-CA67-4247-86E1-4737255B1376}" type="slidenum">
              <a:rPr lang="de-DE" smtClean="0"/>
              <a:t>10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20686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DE" sz="3200" dirty="0"/>
          </a:p>
          <a:p>
            <a:pPr algn="ctr"/>
            <a:r>
              <a:rPr lang="de-DE" sz="3200" dirty="0"/>
              <a:t>Solar </a:t>
            </a:r>
            <a:r>
              <a:rPr lang="de-DE" sz="3200" dirty="0" err="1"/>
              <a:t>neutrino</a:t>
            </a:r>
            <a:r>
              <a:rPr lang="de-DE" sz="3200" dirty="0"/>
              <a:t> </a:t>
            </a:r>
            <a:r>
              <a:rPr lang="de-DE" sz="3200" dirty="0" err="1"/>
              <a:t>detection</a:t>
            </a:r>
            <a:r>
              <a:rPr lang="de-DE" sz="3200" dirty="0"/>
              <a:t> in </a:t>
            </a:r>
            <a:r>
              <a:rPr lang="de-DE" sz="3200" dirty="0" err="1"/>
              <a:t>Borexino</a:t>
            </a:r>
            <a:endParaRPr lang="en-US" sz="3200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467242" y="1208157"/>
            <a:ext cx="6482862" cy="1647632"/>
            <a:chOff x="3692769" y="1444668"/>
            <a:chExt cx="6482862" cy="1647632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4868863" y="2112812"/>
              <a:ext cx="4248150" cy="979488"/>
              <a:chOff x="748" y="3521"/>
              <a:chExt cx="2676" cy="617"/>
            </a:xfrm>
          </p:grpSpPr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2336" y="3748"/>
                <a:ext cx="1088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748" y="3521"/>
                <a:ext cx="363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FF0000"/>
                    </a:solidFill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2245" y="3653"/>
                <a:ext cx="499" cy="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chemeClr val="accent2"/>
                    </a:solidFill>
                  </a:rPr>
                  <a:t>e</a:t>
                </a:r>
                <a:r>
                  <a:rPr lang="en-US" altLang="en-US" sz="4400" b="1" baseline="30000" dirty="0">
                    <a:solidFill>
                      <a:schemeClr val="accent2"/>
                    </a:solidFill>
                  </a:rPr>
                  <a:t>-</a:t>
                </a:r>
                <a:endParaRPr lang="en-US" altLang="en-US" sz="4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2245" y="3702"/>
                <a:ext cx="91" cy="9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3152" y="3884"/>
                <a:ext cx="91" cy="9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7" name="Gerade Verbindung mit Pfeil 6"/>
            <p:cNvCxnSpPr>
              <a:endCxn id="14" idx="2"/>
            </p:cNvCxnSpPr>
            <p:nvPr/>
          </p:nvCxnSpPr>
          <p:spPr>
            <a:xfrm>
              <a:off x="3692769" y="2112809"/>
              <a:ext cx="3552582" cy="35957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>
              <a:stCxn id="14" idx="6"/>
            </p:cNvCxnSpPr>
            <p:nvPr/>
          </p:nvCxnSpPr>
          <p:spPr>
            <a:xfrm flipV="1">
              <a:off x="7389814" y="2066825"/>
              <a:ext cx="2785817" cy="405554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9190038" y="1444668"/>
              <a:ext cx="576263" cy="769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</a:p>
          </p:txBody>
        </p:sp>
      </p:grpSp>
      <p:pic>
        <p:nvPicPr>
          <p:cNvPr id="15" name="Bild 14" descr="id_event_displ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85" y="1830314"/>
            <a:ext cx="4125240" cy="393387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197014" y="3370149"/>
            <a:ext cx="62387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measurement of electron recoil energies</a:t>
            </a:r>
          </a:p>
          <a:p>
            <a:endParaRPr lang="en-US" dirty="0"/>
          </a:p>
          <a:p>
            <a:r>
              <a:rPr lang="en-US" dirty="0"/>
              <a:t>	=&gt; </a:t>
            </a:r>
            <a:r>
              <a:rPr lang="en-US" dirty="0">
                <a:solidFill>
                  <a:srgbClr val="0070C0"/>
                </a:solidFill>
              </a:rPr>
              <a:t>spectroscopy</a:t>
            </a:r>
            <a:r>
              <a:rPr lang="en-US" dirty="0"/>
              <a:t>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>
                <a:ea typeface="Symbol" charset="2"/>
                <a:cs typeface="Symbol" charset="2"/>
              </a:rPr>
              <a:t>/E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~ </a:t>
            </a:r>
            <a:r>
              <a:rPr lang="en-US" dirty="0">
                <a:ea typeface="Symbol" charset="2"/>
                <a:cs typeface="Symbol" charset="2"/>
              </a:rPr>
              <a:t>5% at 1 MeV)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measurement of neutrino interaction vertex</a:t>
            </a:r>
          </a:p>
          <a:p>
            <a:endParaRPr lang="en-US" dirty="0"/>
          </a:p>
          <a:p>
            <a:r>
              <a:rPr lang="en-US" dirty="0"/>
              <a:t>	position resolution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dirty="0"/>
              <a:t> 10 cm (each direction)</a:t>
            </a:r>
          </a:p>
          <a:p>
            <a:r>
              <a:rPr lang="en-US" dirty="0"/>
              <a:t>	=&gt; definition of an inner, </a:t>
            </a:r>
            <a:r>
              <a:rPr lang="en-US" i="1" dirty="0">
                <a:solidFill>
                  <a:srgbClr val="0070C0"/>
                </a:solidFill>
              </a:rPr>
              <a:t>fiducial</a:t>
            </a:r>
            <a:r>
              <a:rPr lang="en-US" dirty="0">
                <a:solidFill>
                  <a:srgbClr val="0070C0"/>
                </a:solidFill>
              </a:rPr>
              <a:t> volume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7" name="Abgerundetes Rechteck 16"/>
          <p:cNvSpPr/>
          <p:nvPr/>
        </p:nvSpPr>
        <p:spPr>
          <a:xfrm>
            <a:off x="838200" y="3136739"/>
            <a:ext cx="6597569" cy="26274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8153400" y="5890994"/>
            <a:ext cx="368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/>
              <a:t>Borexino</a:t>
            </a:r>
            <a:r>
              <a:rPr lang="en-US" sz="1600" i="1" dirty="0"/>
              <a:t> event display</a:t>
            </a:r>
          </a:p>
        </p:txBody>
      </p:sp>
    </p:spTree>
    <p:extLst>
      <p:ext uri="{BB962C8B-B14F-4D97-AF65-F5344CB8AC3E}">
        <p14:creationId xmlns:p14="http://schemas.microsoft.com/office/powerpoint/2010/main" val="126681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11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3" y="1298950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PM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7612"/>
            <a:ext cx="2449513" cy="1849459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SS_2001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46" y="3432858"/>
            <a:ext cx="2749550" cy="240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2942" y="2624513"/>
            <a:ext cx="28687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Technical  </a:t>
            </a:r>
            <a:r>
              <a:rPr lang="de-DE" dirty="0" err="1"/>
              <a:t>developments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an </a:t>
            </a:r>
            <a:r>
              <a:rPr lang="de-DE" dirty="0" err="1"/>
              <a:t>unique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low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energy</a:t>
            </a:r>
            <a:r>
              <a:rPr lang="de-DE" dirty="0"/>
              <a:t>, </a:t>
            </a:r>
            <a:r>
              <a:rPr lang="de-DE" dirty="0">
                <a:solidFill>
                  <a:srgbClr val="0070C0"/>
                </a:solidFill>
              </a:rPr>
              <a:t>high </a:t>
            </a:r>
            <a:r>
              <a:rPr lang="de-DE" dirty="0" err="1">
                <a:solidFill>
                  <a:srgbClr val="0070C0"/>
                </a:solidFill>
              </a:rPr>
              <a:t>purity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n-</a:t>
            </a:r>
            <a:r>
              <a:rPr lang="de-DE" dirty="0" err="1">
                <a:solidFill>
                  <a:srgbClr val="0070C0"/>
                </a:solidFill>
                <a:ea typeface="Symbol" charset="2"/>
                <a:cs typeface="Symbol" charset="2"/>
              </a:rPr>
              <a:t>detector</a:t>
            </a:r>
            <a:endParaRPr lang="de-DE" dirty="0">
              <a:solidFill>
                <a:srgbClr val="0070C0"/>
              </a:solidFill>
              <a:ea typeface="Symbol" charset="2"/>
              <a:cs typeface="Symbol" charset="2"/>
            </a:endParaRPr>
          </a:p>
          <a:p>
            <a:endParaRPr lang="de-DE" dirty="0"/>
          </a:p>
          <a:p>
            <a:r>
              <a:rPr lang="de-DE" sz="1600" dirty="0" err="1"/>
              <a:t>developments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</a:t>
            </a:r>
            <a:r>
              <a:rPr lang="de-DE" sz="1600" dirty="0" err="1"/>
              <a:t>techniques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purification</a:t>
            </a:r>
            <a:r>
              <a:rPr lang="de-DE" sz="1600" dirty="0"/>
              <a:t> </a:t>
            </a:r>
            <a:r>
              <a:rPr lang="de-DE" sz="1600" dirty="0" err="1"/>
              <a:t>methods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 err="1"/>
              <a:t>careful</a:t>
            </a:r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 err="1"/>
              <a:t>selection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detector</a:t>
            </a:r>
            <a:r>
              <a:rPr lang="de-DE" sz="1600" dirty="0"/>
              <a:t> </a:t>
            </a:r>
            <a:r>
              <a:rPr lang="de-DE" sz="1600" dirty="0" err="1"/>
              <a:t>materials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 err="1"/>
              <a:t>installation</a:t>
            </a:r>
            <a:r>
              <a:rPr lang="de-DE" sz="1600" dirty="0"/>
              <a:t> </a:t>
            </a:r>
            <a:r>
              <a:rPr lang="de-DE" sz="1600" dirty="0" err="1"/>
              <a:t>under</a:t>
            </a:r>
            <a:r>
              <a:rPr lang="de-DE" sz="1600" dirty="0"/>
              <a:t> </a:t>
            </a:r>
            <a:r>
              <a:rPr lang="de-DE" sz="1600" dirty="0" err="1"/>
              <a:t>cleanroom</a:t>
            </a:r>
            <a:r>
              <a:rPr lang="de-DE" sz="1600" dirty="0"/>
              <a:t> </a:t>
            </a:r>
            <a:r>
              <a:rPr lang="de-DE" sz="1600" dirty="0" err="1"/>
              <a:t>condintions</a:t>
            </a:r>
            <a:endParaRPr lang="de-DE" sz="1600" dirty="0">
              <a:solidFill>
                <a:srgbClr val="0070C0"/>
              </a:solidFill>
            </a:endParaRPr>
          </a:p>
          <a:p>
            <a:endParaRPr lang="de-DE" dirty="0"/>
          </a:p>
        </p:txBody>
      </p:sp>
      <p:sp>
        <p:nvSpPr>
          <p:cNvPr id="12" name="Abgerundetes Rechteck 11"/>
          <p:cNvSpPr/>
          <p:nvPr/>
        </p:nvSpPr>
        <p:spPr>
          <a:xfrm>
            <a:off x="333462" y="2624513"/>
            <a:ext cx="2978813" cy="3973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5" descr="IMG_1037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09" y="2935873"/>
            <a:ext cx="24320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ncapsulatio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972" y="4032617"/>
            <a:ext cx="2921550" cy="205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tp://borex.lngs.infn.it/pictures/Borexino/.thumbs/med-CR1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80" y="907293"/>
            <a:ext cx="2921550" cy="20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8459" y="896994"/>
            <a:ext cx="3296213" cy="24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3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</a:t>
            </a:r>
            <a:r>
              <a:rPr lang="de-DE" dirty="0"/>
              <a:t>		</a:t>
            </a:r>
            <a:r>
              <a:rPr lang="de-DE" dirty="0" err="1"/>
              <a:t>Counting</a:t>
            </a:r>
            <a:r>
              <a:rPr lang="de-DE" dirty="0"/>
              <a:t>-Test-Facility (CTF)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12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6" y="1712174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TFJune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4" y="1691641"/>
            <a:ext cx="4032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409474" y="4645680"/>
            <a:ext cx="4032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CTF</a:t>
            </a:r>
            <a:r>
              <a:rPr lang="de-DE" dirty="0"/>
              <a:t> was a ca. 5 t </a:t>
            </a:r>
            <a:r>
              <a:rPr lang="de-DE" dirty="0" err="1"/>
              <a:t>prototyp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Borexino</a:t>
            </a:r>
            <a:endParaRPr lang="de-DE" i="1" dirty="0"/>
          </a:p>
          <a:p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(e.g. on 14C, U, </a:t>
            </a:r>
            <a:r>
              <a:rPr lang="de-DE" dirty="0" err="1"/>
              <a:t>Th</a:t>
            </a:r>
            <a:r>
              <a:rPr lang="de-DE" dirty="0"/>
              <a:t>, K, </a:t>
            </a:r>
            <a:r>
              <a:rPr lang="de-DE" dirty="0" err="1"/>
              <a:t>cosmic</a:t>
            </a:r>
            <a:r>
              <a:rPr lang="de-DE" dirty="0"/>
              <a:t>-</a:t>
            </a:r>
            <a:r>
              <a:rPr lang="de-DE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de-DE" dirty="0">
                <a:ea typeface="Symbol" charset="2"/>
                <a:cs typeface="Symbol" charset="2"/>
              </a:rPr>
              <a:t> </a:t>
            </a:r>
            <a:r>
              <a:rPr lang="de-DE" dirty="0" err="1">
                <a:ea typeface="Symbol" charset="2"/>
                <a:cs typeface="Symbol" charset="2"/>
              </a:rPr>
              <a:t>interactions</a:t>
            </a:r>
            <a:r>
              <a:rPr lang="de-DE" dirty="0">
                <a:ea typeface="Symbol" charset="2"/>
                <a:cs typeface="Symbol" charset="2"/>
              </a:rPr>
              <a:t> etc.) </a:t>
            </a:r>
            <a:r>
              <a:rPr lang="de-DE" dirty="0" err="1">
                <a:ea typeface="Symbol" charset="2"/>
                <a:cs typeface="Symbol" charset="2"/>
              </a:rPr>
              <a:t>and</a:t>
            </a:r>
            <a:r>
              <a:rPr lang="de-DE" dirty="0">
                <a:ea typeface="Symbol" charset="2"/>
                <a:cs typeface="Symbol" charset="2"/>
              </a:rPr>
              <a:t> </a:t>
            </a:r>
            <a:r>
              <a:rPr lang="de-DE" dirty="0" err="1">
                <a:ea typeface="Symbol" charset="2"/>
                <a:cs typeface="Symbol" charset="2"/>
              </a:rPr>
              <a:t>developments</a:t>
            </a:r>
            <a:r>
              <a:rPr lang="de-DE" dirty="0">
                <a:ea typeface="Symbol" charset="2"/>
                <a:cs typeface="Symbol" charset="2"/>
              </a:rPr>
              <a:t> </a:t>
            </a:r>
            <a:r>
              <a:rPr lang="de-DE" dirty="0"/>
              <a:t> </a:t>
            </a:r>
          </a:p>
          <a:p>
            <a:r>
              <a:rPr lang="de-DE" dirty="0" err="1"/>
              <a:t>pathed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Borexino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610118" y="1921689"/>
            <a:ext cx="45197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reduction of radioactive elements </a:t>
            </a:r>
            <a:r>
              <a:rPr lang="en-US" dirty="0"/>
              <a:t>in the scintillator was key for the big success of  </a:t>
            </a:r>
            <a:r>
              <a:rPr lang="en-US" dirty="0" err="1"/>
              <a:t>Borexino</a:t>
            </a:r>
            <a:endParaRPr lang="en-US" dirty="0"/>
          </a:p>
          <a:p>
            <a:endParaRPr lang="en-US" dirty="0"/>
          </a:p>
          <a:p>
            <a:r>
              <a:rPr lang="en-US" dirty="0"/>
              <a:t>Beta- and gamma-events in the fiducial volume are irreducible background events</a:t>
            </a:r>
          </a:p>
          <a:p>
            <a:endParaRPr lang="en-US" dirty="0"/>
          </a:p>
          <a:p>
            <a:r>
              <a:rPr lang="en-US" dirty="0"/>
              <a:t>e.g.:</a:t>
            </a:r>
          </a:p>
          <a:p>
            <a:r>
              <a:rPr lang="en-US" dirty="0"/>
              <a:t>Uranium-, thorium-concentrations in…</a:t>
            </a:r>
          </a:p>
          <a:p>
            <a:endParaRPr lang="en-US" dirty="0"/>
          </a:p>
          <a:p>
            <a:r>
              <a:rPr lang="en-US" dirty="0"/>
              <a:t>crust of the Earth ca.       		10</a:t>
            </a:r>
            <a:r>
              <a:rPr lang="en-US" baseline="30000" dirty="0"/>
              <a:t>-6</a:t>
            </a:r>
            <a:endParaRPr lang="en-US" dirty="0"/>
          </a:p>
          <a:p>
            <a:r>
              <a:rPr lang="en-US" dirty="0"/>
              <a:t>scintillator oil ca.			10</a:t>
            </a:r>
            <a:r>
              <a:rPr lang="en-US" baseline="30000" dirty="0"/>
              <a:t>-13</a:t>
            </a:r>
          </a:p>
          <a:p>
            <a:r>
              <a:rPr lang="en-US" dirty="0">
                <a:solidFill>
                  <a:srgbClr val="0070C0"/>
                </a:solidFill>
              </a:rPr>
              <a:t>specs </a:t>
            </a:r>
            <a:r>
              <a:rPr lang="en-US" dirty="0" err="1">
                <a:solidFill>
                  <a:srgbClr val="0070C0"/>
                </a:solidFill>
              </a:rPr>
              <a:t>Borexino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ca.</a:t>
            </a:r>
            <a:r>
              <a:rPr lang="en-US" dirty="0">
                <a:solidFill>
                  <a:srgbClr val="0070C0"/>
                </a:solidFill>
              </a:rPr>
              <a:t>			10</a:t>
            </a:r>
            <a:r>
              <a:rPr lang="en-US" baseline="30000" dirty="0">
                <a:solidFill>
                  <a:srgbClr val="0070C0"/>
                </a:solidFill>
              </a:rPr>
              <a:t>-17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Measured in </a:t>
            </a:r>
            <a:r>
              <a:rPr lang="en-US" dirty="0" err="1"/>
              <a:t>Borexino</a:t>
            </a:r>
            <a:r>
              <a:rPr lang="en-US" dirty="0"/>
              <a:t> (&gt; 2012) ca.	10</a:t>
            </a:r>
            <a:r>
              <a:rPr lang="en-US" baseline="30000" dirty="0"/>
              <a:t>-19</a:t>
            </a:r>
            <a:endParaRPr lang="en-US" dirty="0"/>
          </a:p>
        </p:txBody>
      </p:sp>
      <p:sp>
        <p:nvSpPr>
          <p:cNvPr id="9" name="Abgerundetes Rechteck 8"/>
          <p:cNvSpPr/>
          <p:nvPr/>
        </p:nvSpPr>
        <p:spPr>
          <a:xfrm>
            <a:off x="2452099" y="1690688"/>
            <a:ext cx="4677754" cy="4432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90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/>
              <a:t>Borexino</a:t>
            </a:r>
            <a:r>
              <a:rPr lang="en-US" sz="3200" dirty="0"/>
              <a:t> scientific highlights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L. </a:t>
            </a:r>
            <a:r>
              <a:rPr lang="en-US" dirty="0" err="1"/>
              <a:t>Oberauer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025F-4D3A-F849-930F-ED3ACA717B06}" type="slidenum">
              <a:rPr lang="en-US" smtClean="0"/>
              <a:t>13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38200" y="1690688"/>
            <a:ext cx="4745666" cy="4016749"/>
            <a:chOff x="171876" y="1556358"/>
            <a:chExt cx="4745666" cy="401674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76" y="1556358"/>
              <a:ext cx="4745666" cy="3504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71876" y="5203775"/>
              <a:ext cx="4745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Borexino inner detector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096000" y="1311552"/>
            <a:ext cx="5010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1st result on </a:t>
            </a:r>
            <a:r>
              <a:rPr lang="en-US" dirty="0">
                <a:solidFill>
                  <a:srgbClr val="0070C0"/>
                </a:solidFill>
              </a:rPr>
              <a:t>7-Be</a:t>
            </a:r>
            <a:r>
              <a:rPr lang="en-US" dirty="0"/>
              <a:t> neutrinos (2007)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8-B </a:t>
            </a:r>
            <a:r>
              <a:rPr lang="en-US" dirty="0"/>
              <a:t>neutrino measurement at E &gt; 3 MeV (2010)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</a:rPr>
              <a:t>Geo-neutrino</a:t>
            </a:r>
            <a:r>
              <a:rPr lang="en-US" dirty="0"/>
              <a:t> detection  (2010)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Long-baseline</a:t>
            </a:r>
            <a:r>
              <a:rPr lang="en-US" i="1" dirty="0"/>
              <a:t> </a:t>
            </a:r>
            <a:r>
              <a:rPr lang="en-US" dirty="0">
                <a:solidFill>
                  <a:srgbClr val="0070C0"/>
                </a:solidFill>
              </a:rPr>
              <a:t>reactor neutrino </a:t>
            </a:r>
            <a:r>
              <a:rPr lang="en-US" dirty="0"/>
              <a:t>detection (2010)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precision </a:t>
            </a:r>
            <a:r>
              <a:rPr lang="en-US" dirty="0">
                <a:solidFill>
                  <a:srgbClr val="0070C0"/>
                </a:solidFill>
              </a:rPr>
              <a:t>7-Be</a:t>
            </a:r>
            <a:r>
              <a:rPr lang="en-US" dirty="0"/>
              <a:t> measurement</a:t>
            </a:r>
          </a:p>
          <a:p>
            <a:r>
              <a:rPr lang="en-US" dirty="0"/>
              <a:t>     (2011)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1st direct </a:t>
            </a:r>
            <a:r>
              <a:rPr lang="en-US" dirty="0">
                <a:solidFill>
                  <a:srgbClr val="0070C0"/>
                </a:solidFill>
              </a:rPr>
              <a:t>pep</a:t>
            </a:r>
            <a:r>
              <a:rPr lang="en-US" dirty="0"/>
              <a:t>-neutrino measurement (2012)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1st direct </a:t>
            </a:r>
            <a:r>
              <a:rPr lang="en-US" dirty="0" err="1">
                <a:solidFill>
                  <a:srgbClr val="0070C0"/>
                </a:solidFill>
              </a:rPr>
              <a:t>pp</a:t>
            </a:r>
            <a:r>
              <a:rPr lang="en-US" dirty="0"/>
              <a:t>-neutrino measurement (2014)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Update geo-neutrinos (2016)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Update solar neutrinos (2017)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measurement of </a:t>
            </a:r>
            <a:r>
              <a:rPr lang="en-US" dirty="0">
                <a:solidFill>
                  <a:srgbClr val="FF0000"/>
                </a:solidFill>
              </a:rPr>
              <a:t>CNO</a:t>
            </a:r>
            <a:r>
              <a:rPr lang="en-US" dirty="0"/>
              <a:t>-neutrinos (2020)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=&gt; complete measurement of all relevant neutrino branches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47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Borexino-results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14</a:t>
            </a:fld>
            <a:endParaRPr lang="de-DE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928338" y="5468815"/>
            <a:ext cx="402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energy</a:t>
            </a:r>
            <a:r>
              <a:rPr lang="de-DE" i="1" dirty="0"/>
              <a:t> </a:t>
            </a:r>
            <a:r>
              <a:rPr lang="de-DE" i="1" dirty="0" err="1"/>
              <a:t>distribution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events</a:t>
            </a:r>
            <a:r>
              <a:rPr lang="de-DE" i="1" dirty="0"/>
              <a:t> after </a:t>
            </a:r>
            <a:r>
              <a:rPr lang="de-DE" i="1" dirty="0" err="1"/>
              <a:t>muon</a:t>
            </a:r>
            <a:r>
              <a:rPr lang="de-DE" i="1" dirty="0"/>
              <a:t> </a:t>
            </a:r>
            <a:r>
              <a:rPr lang="de-DE" i="1" dirty="0" err="1"/>
              <a:t>veto</a:t>
            </a:r>
            <a:r>
              <a:rPr lang="de-DE" i="1" dirty="0"/>
              <a:t> </a:t>
            </a:r>
            <a:r>
              <a:rPr lang="de-DE" i="1" dirty="0" err="1"/>
              <a:t>within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FV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875692" y="3061845"/>
            <a:ext cx="43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baseline="30000" dirty="0">
                <a:solidFill>
                  <a:srgbClr val="0070C0"/>
                </a:solidFill>
              </a:rPr>
              <a:t>7</a:t>
            </a:r>
            <a:r>
              <a:rPr lang="de-DE" dirty="0">
                <a:solidFill>
                  <a:srgbClr val="0070C0"/>
                </a:solidFill>
              </a:rPr>
              <a:t>Be-Neutrinos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48.3 ± 1.3 / 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90092" y="1567710"/>
            <a:ext cx="285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/>
              <a:t>…</a:t>
            </a:r>
            <a:r>
              <a:rPr lang="de-DE" i="1" dirty="0"/>
              <a:t>out </a:t>
            </a:r>
            <a:r>
              <a:rPr lang="de-DE" i="1" dirty="0" err="1"/>
              <a:t>of</a:t>
            </a:r>
            <a:r>
              <a:rPr lang="de-DE" i="1" dirty="0"/>
              <a:t> 2 x 10</a:t>
            </a:r>
            <a:r>
              <a:rPr lang="de-DE" i="1" baseline="30000" dirty="0"/>
              <a:t>20</a:t>
            </a:r>
            <a:r>
              <a:rPr lang="de-DE" i="1" dirty="0"/>
              <a:t> </a:t>
            </a:r>
            <a:r>
              <a:rPr lang="de-DE" i="1" dirty="0" err="1"/>
              <a:t>neutrinos</a:t>
            </a:r>
            <a:r>
              <a:rPr lang="de-DE" i="1" dirty="0"/>
              <a:t> /</a:t>
            </a:r>
            <a:r>
              <a:rPr lang="de-DE" i="1" dirty="0" err="1"/>
              <a:t>day</a:t>
            </a:r>
            <a:r>
              <a:rPr lang="de-DE" i="1" dirty="0"/>
              <a:t> </a:t>
            </a:r>
            <a:r>
              <a:rPr lang="de-DE" i="1" dirty="0" err="1"/>
              <a:t>about</a:t>
            </a:r>
            <a:r>
              <a:rPr lang="de-DE" i="1" dirty="0"/>
              <a:t> 50 </a:t>
            </a:r>
            <a:r>
              <a:rPr lang="de-DE" i="1" dirty="0" err="1"/>
              <a:t>interact</a:t>
            </a:r>
            <a:r>
              <a:rPr lang="de-DE" i="1" dirty="0"/>
              <a:t> </a:t>
            </a:r>
            <a:r>
              <a:rPr lang="de-DE" i="1" dirty="0" err="1"/>
              <a:t>n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target</a:t>
            </a:r>
            <a:r>
              <a:rPr lang="mr-IN" i="1" dirty="0"/>
              <a:t>…</a:t>
            </a:r>
            <a:endParaRPr lang="de-DE" i="1" dirty="0"/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96" y="1720252"/>
            <a:ext cx="5829300" cy="3748563"/>
          </a:xfrm>
          <a:prstGeom prst="rect">
            <a:avLst/>
          </a:prstGeom>
        </p:spPr>
      </p:pic>
      <p:sp>
        <p:nvSpPr>
          <p:cNvPr id="20" name="Abgerundetes Rechteck 19"/>
          <p:cNvSpPr/>
          <p:nvPr/>
        </p:nvSpPr>
        <p:spPr>
          <a:xfrm>
            <a:off x="2696308" y="1456483"/>
            <a:ext cx="2945422" cy="12206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5C2F8B-CA09-F7B4-2306-31E46EE71230}"/>
              </a:ext>
            </a:extLst>
          </p:cNvPr>
          <p:cNvSpPr txBox="1"/>
          <p:nvPr/>
        </p:nvSpPr>
        <p:spPr>
          <a:xfrm>
            <a:off x="1953227" y="3967674"/>
            <a:ext cx="43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dirty="0" err="1">
                <a:solidFill>
                  <a:srgbClr val="0070C0"/>
                </a:solidFill>
              </a:rPr>
              <a:t>pep</a:t>
            </a:r>
            <a:r>
              <a:rPr lang="de-DE" dirty="0">
                <a:solidFill>
                  <a:srgbClr val="0070C0"/>
                </a:solidFill>
              </a:rPr>
              <a:t>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2.4 ± 0.4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C58AB35-D8F0-C53D-51F9-BEF2BAEEEB8E}"/>
              </a:ext>
            </a:extLst>
          </p:cNvPr>
          <p:cNvSpPr txBox="1"/>
          <p:nvPr/>
        </p:nvSpPr>
        <p:spPr>
          <a:xfrm>
            <a:off x="1953227" y="4767963"/>
            <a:ext cx="43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pp-neutrinos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134 ± 14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6E7C9F-2117-FF8B-9D8E-2DE998BC982C}"/>
              </a:ext>
            </a:extLst>
          </p:cNvPr>
          <p:cNvSpPr txBox="1"/>
          <p:nvPr/>
        </p:nvSpPr>
        <p:spPr>
          <a:xfrm>
            <a:off x="1762247" y="5590062"/>
            <a:ext cx="455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baseline="30000" dirty="0">
                <a:solidFill>
                  <a:srgbClr val="0070C0"/>
                </a:solidFill>
              </a:rPr>
              <a:t>8</a:t>
            </a:r>
            <a:r>
              <a:rPr lang="de-DE" dirty="0">
                <a:solidFill>
                  <a:srgbClr val="0070C0"/>
                </a:solidFill>
              </a:rPr>
              <a:t>B-Neutrinos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0.220 ± 0.017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</p:spTree>
    <p:extLst>
      <p:ext uri="{BB962C8B-B14F-4D97-AF65-F5344CB8AC3E}">
        <p14:creationId xmlns:p14="http://schemas.microsoft.com/office/powerpoint/2010/main" val="138721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Eccentricity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15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772" y="1250928"/>
            <a:ext cx="5331255" cy="493871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47692" y="1160585"/>
            <a:ext cx="372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Seasonal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variation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of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the</a:t>
            </a:r>
            <a:r>
              <a:rPr lang="de-DE" dirty="0">
                <a:solidFill>
                  <a:srgbClr val="0070C0"/>
                </a:solidFill>
              </a:rPr>
              <a:t> 7Be-</a:t>
            </a:r>
            <a:r>
              <a:rPr lang="de-DE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dirty="0">
                <a:solidFill>
                  <a:srgbClr val="0070C0"/>
                </a:solidFill>
                <a:ea typeface="Symbol" charset="2"/>
                <a:cs typeface="Symbol" charset="2"/>
              </a:rPr>
              <a:t> </a:t>
            </a:r>
            <a:r>
              <a:rPr lang="de-DE" dirty="0" err="1">
                <a:solidFill>
                  <a:srgbClr val="0070C0"/>
                </a:solidFill>
                <a:ea typeface="Symbol" charset="2"/>
                <a:cs typeface="Symbol" charset="2"/>
              </a:rPr>
              <a:t>signal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6195645" y="1136807"/>
            <a:ext cx="4232031" cy="372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ie Umlaufbahn der Erde um die Sonne | Bild: 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3404336"/>
            <a:ext cx="3774830" cy="20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85093" y="5679940"/>
            <a:ext cx="3856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Quelle: Die Umlaufbahn der Erde um die Sonne | Bild: BR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51453" y="1567908"/>
            <a:ext cx="2414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Eccentricity of </a:t>
            </a:r>
            <a:r>
              <a:rPr lang="en-US" dirty="0">
                <a:solidFill>
                  <a:srgbClr val="0070C0"/>
                </a:solidFill>
              </a:rPr>
              <a:t>Earth‘s orbit</a:t>
            </a:r>
            <a:r>
              <a:rPr lang="en-US" dirty="0"/>
              <a:t> introduces a ca. 7% flux variation. </a:t>
            </a:r>
          </a:p>
          <a:p>
            <a:endParaRPr lang="en-US" dirty="0"/>
          </a:p>
          <a:p>
            <a:r>
              <a:rPr lang="en-US" dirty="0"/>
              <a:t>observed by </a:t>
            </a:r>
            <a:r>
              <a:rPr lang="en-US" dirty="0" err="1"/>
              <a:t>Borexino</a:t>
            </a:r>
            <a:endParaRPr lang="en-US" dirty="0"/>
          </a:p>
        </p:txBody>
      </p:sp>
      <p:sp>
        <p:nvSpPr>
          <p:cNvPr id="11" name="Abgerundetes Rechteck 10"/>
          <p:cNvSpPr/>
          <p:nvPr/>
        </p:nvSpPr>
        <p:spPr>
          <a:xfrm>
            <a:off x="2772508" y="1456483"/>
            <a:ext cx="2493899" cy="18069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219067" y="3033204"/>
            <a:ext cx="878305" cy="24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643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Borexino-results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16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6482"/>
            <a:ext cx="5111262" cy="387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4038600" y="3575539"/>
            <a:ext cx="4484077" cy="134627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919046" y="1690688"/>
            <a:ext cx="3030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Elaborate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:</a:t>
            </a:r>
          </a:p>
          <a:p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ID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rgbClr val="0070C0"/>
                </a:solidFill>
              </a:rPr>
              <a:t>muon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induced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baseline="30000" dirty="0">
                <a:solidFill>
                  <a:srgbClr val="0070C0"/>
                </a:solidFill>
              </a:rPr>
              <a:t>11</a:t>
            </a:r>
            <a:r>
              <a:rPr lang="de-DE" dirty="0">
                <a:solidFill>
                  <a:srgbClr val="0070C0"/>
                </a:solidFill>
              </a:rPr>
              <a:t>C-(</a:t>
            </a:r>
            <a:r>
              <a:rPr lang="de-DE" dirty="0" err="1">
                <a:solidFill>
                  <a:srgbClr val="0070C0"/>
                </a:solidFill>
              </a:rPr>
              <a:t>beta</a:t>
            </a:r>
            <a:r>
              <a:rPr lang="de-DE" dirty="0">
                <a:solidFill>
                  <a:srgbClr val="0070C0"/>
                </a:solidFill>
              </a:rPr>
              <a:t>+)-events</a:t>
            </a:r>
            <a:r>
              <a:rPr lang="de-DE" dirty="0"/>
              <a:t> via 3-fold </a:t>
            </a:r>
            <a:r>
              <a:rPr lang="de-DE" dirty="0" err="1"/>
              <a:t>coincidence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Pulse </a:t>
            </a:r>
            <a:r>
              <a:rPr lang="de-DE" dirty="0" err="1">
                <a:solidFill>
                  <a:srgbClr val="0070C0"/>
                </a:solidFill>
              </a:rPr>
              <a:t>shape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discrimination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ortho-positronium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scintillator</a:t>
            </a:r>
            <a:r>
              <a:rPr lang="de-DE" dirty="0"/>
              <a:t>) </a:t>
            </a:r>
          </a:p>
          <a:p>
            <a:pPr marL="285750" indent="-285750">
              <a:buFont typeface="Arial" charset="0"/>
              <a:buChar char="•"/>
            </a:pP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623538" y="758179"/>
            <a:ext cx="43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dirty="0" err="1">
                <a:solidFill>
                  <a:srgbClr val="0070C0"/>
                </a:solidFill>
              </a:rPr>
              <a:t>pep</a:t>
            </a:r>
            <a:r>
              <a:rPr lang="de-DE" dirty="0">
                <a:solidFill>
                  <a:srgbClr val="0070C0"/>
                </a:solidFill>
              </a:rPr>
              <a:t>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2.4 ± 0.4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6717323" y="758179"/>
            <a:ext cx="4232031" cy="6983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2825262" y="1456483"/>
            <a:ext cx="3124200" cy="30063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19178F4-4506-B41C-1276-B867BB9D21C7}"/>
              </a:ext>
            </a:extLst>
          </p:cNvPr>
          <p:cNvGrpSpPr/>
          <p:nvPr/>
        </p:nvGrpSpPr>
        <p:grpSpPr>
          <a:xfrm>
            <a:off x="893243" y="4020069"/>
            <a:ext cx="3320838" cy="1753601"/>
            <a:chOff x="893243" y="4020069"/>
            <a:chExt cx="3320838" cy="1753601"/>
          </a:xfrm>
        </p:grpSpPr>
        <p:sp>
          <p:nvSpPr>
            <p:cNvPr id="14" name="Oval 13"/>
            <p:cNvSpPr/>
            <p:nvPr/>
          </p:nvSpPr>
          <p:spPr>
            <a:xfrm>
              <a:off x="1500553" y="4036730"/>
              <a:ext cx="375139" cy="3634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/>
            <p:cNvSpPr/>
            <p:nvPr/>
          </p:nvSpPr>
          <p:spPr>
            <a:xfrm>
              <a:off x="926124" y="4654550"/>
              <a:ext cx="234461" cy="23420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/>
            <p:cNvSpPr/>
            <p:nvPr/>
          </p:nvSpPr>
          <p:spPr>
            <a:xfrm>
              <a:off x="1312983" y="5287106"/>
              <a:ext cx="375139" cy="3634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/>
            <p:cNvSpPr/>
            <p:nvPr/>
          </p:nvSpPr>
          <p:spPr>
            <a:xfrm>
              <a:off x="2450123" y="4693711"/>
              <a:ext cx="375139" cy="3634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/>
            <p:cNvSpPr/>
            <p:nvPr/>
          </p:nvSpPr>
          <p:spPr>
            <a:xfrm>
              <a:off x="2584205" y="4998021"/>
              <a:ext cx="375139" cy="36341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623771" y="4992104"/>
              <a:ext cx="669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n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494634" y="4668282"/>
              <a:ext cx="492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561183" y="4020069"/>
              <a:ext cx="888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365004" y="5281190"/>
              <a:ext cx="36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893243" y="4586986"/>
              <a:ext cx="667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e</a:t>
              </a:r>
              <a:endParaRPr lang="de-DE" dirty="0"/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>
              <a:off x="1914265" y="4428221"/>
              <a:ext cx="535584" cy="609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>
              <a:off x="1208076" y="4807438"/>
              <a:ext cx="1253770" cy="249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>
              <a:stCxn id="22" idx="3"/>
            </p:cNvCxnSpPr>
            <p:nvPr/>
          </p:nvCxnSpPr>
          <p:spPr>
            <a:xfrm flipV="1">
              <a:off x="1728419" y="5082556"/>
              <a:ext cx="766215" cy="383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>
              <a:off x="3188586" y="4807438"/>
              <a:ext cx="551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+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3781700" y="4875001"/>
              <a:ext cx="234461" cy="23420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637693" y="5404338"/>
              <a:ext cx="449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aseline="30000" dirty="0"/>
                <a:t>2</a:t>
              </a:r>
              <a:r>
                <a:rPr lang="de-DE" dirty="0"/>
                <a:t>H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762742" y="4807437"/>
              <a:ext cx="451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>
                  <a:latin typeface="Symbol" charset="2"/>
                  <a:ea typeface="Symbol" charset="2"/>
                  <a:cs typeface="Symbol" charset="2"/>
                </a:rPr>
                <a:t>n</a:t>
              </a:r>
              <a:endParaRPr lang="de-DE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2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Borexino-results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17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76" y="1573458"/>
            <a:ext cx="5861540" cy="37485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23538" y="758179"/>
            <a:ext cx="432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pp-neutrinos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134 ± 14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6717323" y="758179"/>
            <a:ext cx="4232031" cy="6983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825262" y="1627323"/>
            <a:ext cx="3130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elaborate analysis required: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ID of background events at </a:t>
            </a:r>
            <a:r>
              <a:rPr lang="en-US" dirty="0">
                <a:solidFill>
                  <a:srgbClr val="0070C0"/>
                </a:solidFill>
              </a:rPr>
              <a:t>extremely low energies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good knowledge of the visible </a:t>
            </a:r>
            <a:r>
              <a:rPr lang="en-US" baseline="30000" dirty="0"/>
              <a:t>14</a:t>
            </a:r>
            <a:r>
              <a:rPr lang="en-US" dirty="0"/>
              <a:t>C-beta spectrum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</a:t>
            </a:r>
            <a:r>
              <a:rPr lang="en-US" dirty="0">
                <a:solidFill>
                  <a:srgbClr val="0070C0"/>
                </a:solidFill>
              </a:rPr>
              <a:t>pile-up effects</a:t>
            </a:r>
            <a:r>
              <a:rPr lang="en-US" dirty="0"/>
              <a:t> in the relevant low-E window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707846" y="1416314"/>
            <a:ext cx="3247785" cy="29149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1500553" y="4036730"/>
            <a:ext cx="375139" cy="363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3513993" y="4802420"/>
            <a:ext cx="234461" cy="2342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1312983" y="5322020"/>
            <a:ext cx="375139" cy="363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2532184" y="4556107"/>
            <a:ext cx="375139" cy="3634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2637693" y="4884225"/>
            <a:ext cx="375139" cy="3634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875692" y="4400146"/>
            <a:ext cx="586154" cy="45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1688122" y="5065934"/>
            <a:ext cx="844062" cy="338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237893" y="4792261"/>
            <a:ext cx="234461" cy="234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543050" y="4033772"/>
            <a:ext cx="40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365736" y="5316104"/>
            <a:ext cx="58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86404" y="4540031"/>
            <a:ext cx="50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677991" y="4878309"/>
            <a:ext cx="66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n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3176954" y="4737815"/>
            <a:ext cx="33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874110" y="4737815"/>
            <a:ext cx="46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+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637693" y="5404338"/>
            <a:ext cx="44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/>
              <a:t>2</a:t>
            </a:r>
            <a:r>
              <a:rPr lang="de-DE" dirty="0"/>
              <a:t>H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464720" y="4730247"/>
            <a:ext cx="59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</a:t>
            </a:r>
            <a:r>
              <a:rPr lang="de-DE" baseline="30000" dirty="0"/>
              <a:t>+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4207486" y="4724697"/>
            <a:ext cx="4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Symbol" charset="2"/>
                <a:ea typeface="Symbol" charset="2"/>
                <a:cs typeface="Symbol" charset="2"/>
              </a:rPr>
              <a:t>n</a:t>
            </a:r>
            <a:endParaRPr lang="de-DE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4682639" y="3704492"/>
            <a:ext cx="2163638" cy="114638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9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Borexino-results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18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877047" y="1007160"/>
            <a:ext cx="455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baseline="30000" dirty="0">
                <a:solidFill>
                  <a:srgbClr val="0070C0"/>
                </a:solidFill>
              </a:rPr>
              <a:t>8</a:t>
            </a:r>
            <a:r>
              <a:rPr lang="de-DE" dirty="0">
                <a:solidFill>
                  <a:srgbClr val="0070C0"/>
                </a:solidFill>
              </a:rPr>
              <a:t>B-Neutrinos</a:t>
            </a:r>
          </a:p>
          <a:p>
            <a:pPr algn="ctr"/>
            <a:r>
              <a:rPr lang="de-DE" dirty="0">
                <a:solidFill>
                  <a:srgbClr val="0070C0"/>
                </a:solidFill>
              </a:rPr>
              <a:t>rate: 0.220 ± 0.017 /(</a:t>
            </a:r>
            <a:r>
              <a:rPr lang="de-DE" dirty="0" err="1">
                <a:solidFill>
                  <a:srgbClr val="0070C0"/>
                </a:solidFill>
              </a:rPr>
              <a:t>day</a:t>
            </a:r>
            <a:r>
              <a:rPr lang="de-DE" dirty="0">
                <a:solidFill>
                  <a:srgbClr val="0070C0"/>
                </a:solidFill>
              </a:rPr>
              <a:t> x 100 t)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5779477" y="1007160"/>
            <a:ext cx="4794738" cy="6835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838200" y="4982308"/>
            <a:ext cx="439615" cy="4454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885092" y="5020380"/>
            <a:ext cx="7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/>
              <a:t>8</a:t>
            </a:r>
            <a:r>
              <a:rPr lang="de-DE"/>
              <a:t>B</a:t>
            </a:r>
            <a:endParaRPr lang="de-DE" baseline="30000"/>
          </a:p>
        </p:txBody>
      </p:sp>
      <p:sp>
        <p:nvSpPr>
          <p:cNvPr id="17" name="Textfeld 16"/>
          <p:cNvSpPr txBox="1"/>
          <p:nvPr/>
        </p:nvSpPr>
        <p:spPr>
          <a:xfrm>
            <a:off x="1314203" y="5036527"/>
            <a:ext cx="76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ymbol" charset="2"/>
                <a:ea typeface="Symbol" charset="2"/>
                <a:cs typeface="Symbol" charset="2"/>
              </a:rPr>
              <a:t>-&gt;</a:t>
            </a:r>
          </a:p>
        </p:txBody>
      </p:sp>
      <p:sp>
        <p:nvSpPr>
          <p:cNvPr id="18" name="Oval 17"/>
          <p:cNvSpPr/>
          <p:nvPr/>
        </p:nvSpPr>
        <p:spPr>
          <a:xfrm>
            <a:off x="1969476" y="4840288"/>
            <a:ext cx="338991" cy="3618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1957630" y="5379332"/>
            <a:ext cx="338991" cy="3618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1883505" y="4859338"/>
            <a:ext cx="8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/>
              <a:t>4</a:t>
            </a:r>
            <a:r>
              <a:rPr lang="de-DE"/>
              <a:t>He</a:t>
            </a:r>
            <a:endParaRPr lang="de-DE" baseline="30000"/>
          </a:p>
        </p:txBody>
      </p:sp>
      <p:sp>
        <p:nvSpPr>
          <p:cNvPr id="21" name="Textfeld 20"/>
          <p:cNvSpPr txBox="1"/>
          <p:nvPr/>
        </p:nvSpPr>
        <p:spPr>
          <a:xfrm>
            <a:off x="1885455" y="5386809"/>
            <a:ext cx="8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/>
              <a:t>4</a:t>
            </a:r>
            <a:r>
              <a:rPr lang="de-DE"/>
              <a:t>He</a:t>
            </a:r>
            <a:endParaRPr lang="de-DE" baseline="30000"/>
          </a:p>
        </p:txBody>
      </p:sp>
      <p:sp>
        <p:nvSpPr>
          <p:cNvPr id="22" name="Oval 21"/>
          <p:cNvSpPr/>
          <p:nvPr/>
        </p:nvSpPr>
        <p:spPr>
          <a:xfrm>
            <a:off x="2836985" y="5202143"/>
            <a:ext cx="187569" cy="1771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2777267" y="5106071"/>
            <a:ext cx="53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Symbol" charset="2"/>
                <a:ea typeface="Symbol" charset="2"/>
                <a:cs typeface="Symbol" charset="2"/>
              </a:rPr>
              <a:t>n</a:t>
            </a:r>
            <a:endParaRPr lang="de-DE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461846" y="5106071"/>
            <a:ext cx="23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7" name="Oval 26"/>
          <p:cNvSpPr/>
          <p:nvPr/>
        </p:nvSpPr>
        <p:spPr>
          <a:xfrm>
            <a:off x="2257420" y="5216243"/>
            <a:ext cx="215899" cy="1757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2213581" y="5123074"/>
            <a:ext cx="48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</a:t>
            </a:r>
            <a:r>
              <a:rPr lang="de-DE" baseline="30000" dirty="0"/>
              <a:t>+</a:t>
            </a:r>
            <a:endParaRPr lang="de-DE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08" y="1784265"/>
            <a:ext cx="7589650" cy="4478508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 flipV="1">
            <a:off x="3100630" y="4768200"/>
            <a:ext cx="2554212" cy="43394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926124" y="2877955"/>
            <a:ext cx="3302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challenge: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extension to larger volume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precise understanding of external &amp; internal </a:t>
            </a:r>
            <a:r>
              <a:rPr lang="en-US" dirty="0" err="1"/>
              <a:t>bg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precise understanding of cosmic muon induced </a:t>
            </a:r>
            <a:r>
              <a:rPr lang="en-US" dirty="0" err="1"/>
              <a:t>bg</a:t>
            </a:r>
            <a:endParaRPr lang="en-US" dirty="0"/>
          </a:p>
        </p:txBody>
      </p:sp>
      <p:sp>
        <p:nvSpPr>
          <p:cNvPr id="32" name="Abgerundetes Rechteck 31"/>
          <p:cNvSpPr/>
          <p:nvPr/>
        </p:nvSpPr>
        <p:spPr>
          <a:xfrm>
            <a:off x="885092" y="2779295"/>
            <a:ext cx="3153508" cy="19889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19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Neutrino </a:t>
            </a:r>
            <a:r>
              <a:rPr lang="de-DE" dirty="0" err="1"/>
              <a:t>luminosity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19</a:t>
            </a:fld>
            <a:endParaRPr lang="de-DE"/>
          </a:p>
        </p:txBody>
      </p:sp>
      <p:pic>
        <p:nvPicPr>
          <p:cNvPr id="5" name="Picture 3" descr="sol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47" y="1512277"/>
            <a:ext cx="2124053" cy="19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38599" y="1512277"/>
            <a:ext cx="63832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Result</a:t>
            </a:r>
            <a:r>
              <a:rPr lang="de-DE" dirty="0"/>
              <a:t> on </a:t>
            </a:r>
            <a:r>
              <a:rPr lang="de-DE" dirty="0">
                <a:solidFill>
                  <a:srgbClr val="0070C0"/>
                </a:solidFill>
              </a:rPr>
              <a:t>pp </a:t>
            </a:r>
            <a:r>
              <a:rPr lang="mr-IN" dirty="0">
                <a:solidFill>
                  <a:srgbClr val="0070C0"/>
                </a:solidFill>
              </a:rPr>
              <a:t>–</a:t>
            </a:r>
            <a:r>
              <a:rPr lang="de-DE" dirty="0">
                <a:solidFill>
                  <a:srgbClr val="0070C0"/>
                </a:solidFill>
              </a:rPr>
              <a:t> Neutrinos</a:t>
            </a:r>
          </a:p>
          <a:p>
            <a:endParaRPr lang="de-DE" dirty="0"/>
          </a:p>
          <a:p>
            <a:r>
              <a:rPr lang="de-DE" dirty="0"/>
              <a:t>Measurement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>
                <a:solidFill>
                  <a:srgbClr val="0070C0"/>
                </a:solidFill>
              </a:rPr>
              <a:t>actual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nuclear</a:t>
            </a:r>
            <a:r>
              <a:rPr lang="de-DE" dirty="0">
                <a:solidFill>
                  <a:srgbClr val="0070C0"/>
                </a:solidFill>
              </a:rPr>
              <a:t> solar power</a:t>
            </a:r>
          </a:p>
          <a:p>
            <a:endParaRPr lang="de-DE" dirty="0"/>
          </a:p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electromagnetic</a:t>
            </a:r>
            <a:r>
              <a:rPr lang="de-DE" dirty="0"/>
              <a:t> solar </a:t>
            </a:r>
            <a:r>
              <a:rPr lang="de-DE" dirty="0" err="1"/>
              <a:t>luminosity</a:t>
            </a:r>
            <a:r>
              <a:rPr lang="de-DE" dirty="0"/>
              <a:t> (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ist </a:t>
            </a:r>
            <a:r>
              <a:rPr lang="de-DE" dirty="0" err="1"/>
              <a:t>surface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endParaRPr lang="de-DE" dirty="0"/>
          </a:p>
          <a:p>
            <a:endParaRPr lang="de-DE" dirty="0"/>
          </a:p>
          <a:p>
            <a:r>
              <a:rPr lang="de-DE" dirty="0"/>
              <a:t>=&gt; </a:t>
            </a:r>
            <a:r>
              <a:rPr lang="de-DE" dirty="0">
                <a:solidFill>
                  <a:srgbClr val="0070C0"/>
                </a:solidFill>
              </a:rPr>
              <a:t>Sun ist </a:t>
            </a:r>
            <a:r>
              <a:rPr lang="de-DE" dirty="0" err="1">
                <a:solidFill>
                  <a:srgbClr val="0070C0"/>
                </a:solidFill>
              </a:rPr>
              <a:t>stable</a:t>
            </a:r>
            <a:r>
              <a:rPr lang="de-DE" dirty="0">
                <a:solidFill>
                  <a:srgbClr val="0070C0"/>
                </a:solidFill>
              </a:rPr>
              <a:t> in ist </a:t>
            </a:r>
            <a:r>
              <a:rPr lang="de-DE" dirty="0" err="1">
                <a:solidFill>
                  <a:srgbClr val="0070C0"/>
                </a:solidFill>
              </a:rPr>
              <a:t>energy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generation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for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more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than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about</a:t>
            </a:r>
            <a:r>
              <a:rPr lang="de-DE" dirty="0">
                <a:solidFill>
                  <a:srgbClr val="0070C0"/>
                </a:solidFill>
              </a:rPr>
              <a:t> 10</a:t>
            </a:r>
            <a:r>
              <a:rPr lang="de-DE" baseline="30000" dirty="0">
                <a:solidFill>
                  <a:srgbClr val="0070C0"/>
                </a:solidFill>
              </a:rPr>
              <a:t>5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years</a:t>
            </a:r>
            <a:endParaRPr lang="de-DE" dirty="0">
              <a:solidFill>
                <a:srgbClr val="0070C0"/>
              </a:solidFill>
            </a:endParaRP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3584388"/>
            <a:ext cx="3987800" cy="762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681" y="3602927"/>
            <a:ext cx="5143500" cy="647700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>
          <a:xfrm>
            <a:off x="3821724" y="5017168"/>
            <a:ext cx="6752492" cy="794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3380874" y="2382253"/>
            <a:ext cx="657725" cy="1220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6930189" y="3082051"/>
            <a:ext cx="156411" cy="647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15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E5FD1CFE-BBBB-552B-848F-F695732F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367" y="3574615"/>
            <a:ext cx="4060816" cy="27121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0E7A509-0567-EAC3-0B6A-F701F3AA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70C0"/>
                </a:solidFill>
              </a:rPr>
              <a:t>Coherent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neutrino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nucleus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scattering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BC512C-8814-1AA4-36A7-6AF1B7D94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/>
          <a:lstStyle/>
          <a:p>
            <a:r>
              <a:rPr lang="de-DE" dirty="0"/>
              <a:t>Ca. 1983 – 1985</a:t>
            </a:r>
          </a:p>
          <a:p>
            <a:r>
              <a:rPr lang="de-DE" dirty="0" err="1">
                <a:solidFill>
                  <a:srgbClr val="0070C0"/>
                </a:solidFill>
              </a:rPr>
              <a:t>Superheated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superconducting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grains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/>
              <a:t>(≈ 10</a:t>
            </a:r>
            <a:r>
              <a:rPr lang="de-DE" dirty="0">
                <a:latin typeface="Symbol" pitchFamily="2" charset="2"/>
              </a:rPr>
              <a:t>m</a:t>
            </a:r>
            <a:r>
              <a:rPr lang="de-DE" dirty="0"/>
              <a:t>m) in external B-</a:t>
            </a:r>
            <a:r>
              <a:rPr lang="de-DE" dirty="0" err="1"/>
              <a:t>field</a:t>
            </a:r>
            <a:endParaRPr lang="de-DE" dirty="0"/>
          </a:p>
          <a:p>
            <a:r>
              <a:rPr lang="de-DE" dirty="0"/>
              <a:t>Rudolf Mößbauer</a:t>
            </a:r>
          </a:p>
          <a:p>
            <a:r>
              <a:rPr lang="de-DE" dirty="0"/>
              <a:t>Franz von Feilitzsch</a:t>
            </a:r>
          </a:p>
          <a:p>
            <a:r>
              <a:rPr lang="de-DE" dirty="0"/>
              <a:t>Leo </a:t>
            </a:r>
            <a:r>
              <a:rPr lang="de-DE" dirty="0" err="1"/>
              <a:t>Stodolsky</a:t>
            </a:r>
            <a:endParaRPr lang="de-DE" dirty="0"/>
          </a:p>
          <a:p>
            <a:r>
              <a:rPr lang="de-DE" dirty="0"/>
              <a:t>Andrej </a:t>
            </a:r>
            <a:r>
              <a:rPr lang="de-DE" dirty="0" err="1"/>
              <a:t>Drukier</a:t>
            </a:r>
            <a:endParaRPr lang="de-DE" dirty="0"/>
          </a:p>
          <a:p>
            <a:r>
              <a:rPr lang="de-DE" dirty="0"/>
              <a:t>Wolfgang Seidel</a:t>
            </a:r>
          </a:p>
          <a:p>
            <a:r>
              <a:rPr lang="de-DE" dirty="0"/>
              <a:t>Georg Raffelt</a:t>
            </a:r>
          </a:p>
          <a:p>
            <a:r>
              <a:rPr lang="de-DE" dirty="0"/>
              <a:t>LO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C3E5D6-D249-5D23-8AC1-8C110A0E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700A1B-A65F-404B-B51A-B13B5D89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2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AA077C0-E28C-ED38-0CC9-CD3D12BF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22526" y="3382876"/>
            <a:ext cx="2127250" cy="11366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84A6DB1-F1A8-6225-962C-7F44568DD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04" y="3574681"/>
            <a:ext cx="3028629" cy="24999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DA46E5A-A89A-DE5B-F5D5-D1697777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109" y="3563282"/>
            <a:ext cx="4060816" cy="27121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7A70C8F-6200-76DD-261E-2C32C5EE8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76" y="324669"/>
            <a:ext cx="3193978" cy="24560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BDD35D-670D-DA8D-F1F2-5C6FA7283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18747"/>
            <a:ext cx="3791974" cy="284398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4CFDCBC-326D-F6F0-C68B-78176CBF7EB5}"/>
              </a:ext>
            </a:extLst>
          </p:cNvPr>
          <p:cNvSpPr txBox="1"/>
          <p:nvPr/>
        </p:nvSpPr>
        <p:spPr>
          <a:xfrm>
            <a:off x="4995371" y="2776453"/>
            <a:ext cx="2494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Transition </a:t>
            </a:r>
            <a:r>
              <a:rPr lang="de-DE" sz="1400" i="1" dirty="0" err="1"/>
              <a:t>curves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superheated</a:t>
            </a:r>
            <a:r>
              <a:rPr lang="de-DE" sz="1400" i="1" dirty="0"/>
              <a:t>, </a:t>
            </a:r>
            <a:r>
              <a:rPr lang="de-DE" sz="1400" i="1" dirty="0" err="1"/>
              <a:t>supercooled</a:t>
            </a:r>
            <a:r>
              <a:rPr lang="de-DE" sz="1400" i="1" dirty="0"/>
              <a:t> </a:t>
            </a:r>
            <a:r>
              <a:rPr lang="de-DE" sz="1400" i="1" dirty="0" err="1"/>
              <a:t>superconducting</a:t>
            </a:r>
            <a:r>
              <a:rPr lang="de-DE" sz="1400" i="1" dirty="0"/>
              <a:t> </a:t>
            </a:r>
            <a:r>
              <a:rPr lang="de-DE" sz="1400" i="1" dirty="0" err="1"/>
              <a:t>grains</a:t>
            </a:r>
            <a:endParaRPr lang="de-DE" sz="1400" i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EA12D1A-EB3E-123D-F412-780921722B45}"/>
              </a:ext>
            </a:extLst>
          </p:cNvPr>
          <p:cNvSpPr txBox="1"/>
          <p:nvPr/>
        </p:nvSpPr>
        <p:spPr>
          <a:xfrm>
            <a:off x="3117825" y="5095770"/>
            <a:ext cx="180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Grains</a:t>
            </a:r>
            <a:r>
              <a:rPr lang="de-DE" sz="1400" i="1" dirty="0"/>
              <a:t> (</a:t>
            </a:r>
            <a:r>
              <a:rPr lang="de-DE" sz="1400" i="1" dirty="0" err="1"/>
              <a:t>Sn</a:t>
            </a:r>
            <a:r>
              <a:rPr lang="de-DE" sz="1400" i="1" dirty="0"/>
              <a:t>, </a:t>
            </a:r>
            <a:r>
              <a:rPr lang="de-DE" sz="1400" i="1" dirty="0" err="1"/>
              <a:t>Cd</a:t>
            </a:r>
            <a:r>
              <a:rPr lang="de-DE" sz="1400" i="1" dirty="0"/>
              <a:t>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5703B6-BC24-8610-FB0F-88273F7228A0}"/>
              </a:ext>
            </a:extLst>
          </p:cNvPr>
          <p:cNvSpPr txBox="1"/>
          <p:nvPr/>
        </p:nvSpPr>
        <p:spPr>
          <a:xfrm>
            <a:off x="8288264" y="3062728"/>
            <a:ext cx="356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Measured</a:t>
            </a:r>
            <a:r>
              <a:rPr lang="de-DE" sz="1400" i="1" dirty="0"/>
              <a:t> </a:t>
            </a:r>
            <a:r>
              <a:rPr lang="de-DE" sz="1400" i="1" dirty="0" err="1"/>
              <a:t>flips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52 </a:t>
            </a:r>
            <a:r>
              <a:rPr lang="de-DE" sz="1400" i="1" dirty="0" err="1"/>
              <a:t>Sn</a:t>
            </a:r>
            <a:r>
              <a:rPr lang="de-DE" sz="1400" i="1" dirty="0"/>
              <a:t> </a:t>
            </a:r>
            <a:r>
              <a:rPr lang="de-DE" sz="1400" i="1" dirty="0" err="1"/>
              <a:t>grains</a:t>
            </a:r>
            <a:r>
              <a:rPr lang="de-DE" sz="1400" i="1" dirty="0"/>
              <a:t> (</a:t>
            </a:r>
            <a:r>
              <a:rPr lang="de-DE" sz="1400" i="1" dirty="0" err="1"/>
              <a:t>superheated</a:t>
            </a:r>
            <a:r>
              <a:rPr lang="de-DE" sz="1400" i="1" dirty="0"/>
              <a:t>) in 20 </a:t>
            </a:r>
            <a:r>
              <a:rPr lang="de-DE" sz="1400" i="1" dirty="0" err="1"/>
              <a:t>cycles</a:t>
            </a:r>
            <a:endParaRPr lang="de-DE" sz="1400" i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8E885B7-115B-95D5-2FCE-047C066F5FFB}"/>
              </a:ext>
            </a:extLst>
          </p:cNvPr>
          <p:cNvSpPr txBox="1"/>
          <p:nvPr/>
        </p:nvSpPr>
        <p:spPr>
          <a:xfrm>
            <a:off x="3581400" y="6043323"/>
            <a:ext cx="481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Hysteresis </a:t>
            </a:r>
            <a:r>
              <a:rPr lang="de-DE" sz="1400" i="1" dirty="0" err="1"/>
              <a:t>curve</a:t>
            </a:r>
            <a:r>
              <a:rPr lang="de-DE" sz="1400" i="1" dirty="0"/>
              <a:t> (</a:t>
            </a:r>
            <a:r>
              <a:rPr lang="de-DE" sz="1400" i="1" dirty="0" err="1"/>
              <a:t>Cd</a:t>
            </a:r>
            <a:r>
              <a:rPr lang="de-DE" sz="1400" i="1" dirty="0"/>
              <a:t>) and </a:t>
            </a:r>
            <a:r>
              <a:rPr lang="de-DE" sz="1400" i="1" dirty="0" err="1"/>
              <a:t>avalanche</a:t>
            </a:r>
            <a:r>
              <a:rPr lang="de-DE" sz="1400" i="1" dirty="0"/>
              <a:t> </a:t>
            </a:r>
            <a:r>
              <a:rPr lang="de-DE" sz="1400" i="1" dirty="0" err="1"/>
              <a:t>effects</a:t>
            </a:r>
            <a:r>
              <a:rPr lang="de-DE" sz="1400" i="1" dirty="0"/>
              <a:t> </a:t>
            </a:r>
            <a:r>
              <a:rPr lang="de-DE" sz="1400" i="1" dirty="0" err="1"/>
              <a:t>as</a:t>
            </a:r>
            <a:r>
              <a:rPr lang="de-DE" sz="1400" i="1" dirty="0"/>
              <a:t> </a:t>
            </a:r>
            <a:r>
              <a:rPr lang="de-DE" sz="1400" i="1" dirty="0" err="1"/>
              <a:t>function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121D28-5031-62B6-FB7B-87C0A830CB2B}"/>
              </a:ext>
            </a:extLst>
          </p:cNvPr>
          <p:cNvSpPr txBox="1"/>
          <p:nvPr/>
        </p:nvSpPr>
        <p:spPr>
          <a:xfrm>
            <a:off x="7986109" y="6275406"/>
            <a:ext cx="4205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/>
              <a:t>Extracted</a:t>
            </a:r>
            <a:r>
              <a:rPr lang="de-DE" sz="1400" i="1" dirty="0"/>
              <a:t> </a:t>
            </a:r>
            <a:r>
              <a:rPr lang="de-DE" sz="1400" i="1" dirty="0" err="1"/>
              <a:t>sensitivity</a:t>
            </a:r>
            <a:r>
              <a:rPr lang="de-DE" sz="1400" i="1" dirty="0"/>
              <a:t> </a:t>
            </a:r>
            <a:r>
              <a:rPr lang="de-DE" sz="1400" i="1" dirty="0" err="1"/>
              <a:t>curves</a:t>
            </a:r>
            <a:r>
              <a:rPr lang="de-DE" sz="1400" i="1" dirty="0"/>
              <a:t> </a:t>
            </a:r>
            <a:r>
              <a:rPr lang="de-DE" sz="1400" i="1" dirty="0" err="1"/>
              <a:t>for</a:t>
            </a:r>
            <a:r>
              <a:rPr lang="de-DE" sz="1400" i="1" dirty="0"/>
              <a:t> W-</a:t>
            </a:r>
            <a:r>
              <a:rPr lang="de-DE" sz="1400" i="1" dirty="0" err="1"/>
              <a:t>grains</a:t>
            </a:r>
            <a:endParaRPr lang="de-DE" sz="1400" i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77DA972-172A-0402-F0F7-C20EEEAF561A}"/>
              </a:ext>
            </a:extLst>
          </p:cNvPr>
          <p:cNvSpPr txBox="1"/>
          <p:nvPr/>
        </p:nvSpPr>
        <p:spPr>
          <a:xfrm>
            <a:off x="8443724" y="3655559"/>
            <a:ext cx="314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Irradiation </a:t>
            </a:r>
            <a:r>
              <a:rPr lang="de-DE" i="1" dirty="0" err="1"/>
              <a:t>with</a:t>
            </a:r>
            <a:r>
              <a:rPr lang="de-DE" i="1" dirty="0"/>
              <a:t> 93 keV </a:t>
            </a:r>
            <a:r>
              <a:rPr lang="de-DE" i="1" dirty="0" err="1"/>
              <a:t>gammas</a:t>
            </a:r>
            <a:r>
              <a:rPr lang="de-DE" i="1" dirty="0"/>
              <a:t>: 90% </a:t>
            </a:r>
            <a:r>
              <a:rPr lang="de-DE" i="1" dirty="0" err="1"/>
              <a:t>flipping</a:t>
            </a:r>
            <a:r>
              <a:rPr lang="de-DE" i="1" dirty="0"/>
              <a:t> rate</a:t>
            </a:r>
          </a:p>
          <a:p>
            <a:r>
              <a:rPr lang="de-DE" i="1" dirty="0"/>
              <a:t>Threshold </a:t>
            </a:r>
            <a:r>
              <a:rPr lang="de-DE" i="1" dirty="0">
                <a:latin typeface="Symbol" pitchFamily="2" charset="2"/>
              </a:rPr>
              <a:t>D</a:t>
            </a:r>
            <a:r>
              <a:rPr lang="de-DE" i="1" dirty="0"/>
              <a:t>E/V = 12 eV/</a:t>
            </a:r>
            <a:r>
              <a:rPr lang="de-DE" i="1" dirty="0">
                <a:latin typeface="Symbol" pitchFamily="2" charset="2"/>
              </a:rPr>
              <a:t>m</a:t>
            </a:r>
            <a:r>
              <a:rPr lang="de-DE" i="1" dirty="0"/>
              <a:t>m</a:t>
            </a:r>
            <a:r>
              <a:rPr lang="de-DE" i="1" baseline="30000" dirty="0"/>
              <a:t>3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96212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pp-</a:t>
            </a:r>
            <a:r>
              <a:rPr lang="de-DE" dirty="0" err="1"/>
              <a:t>branching</a:t>
            </a:r>
            <a:r>
              <a:rPr lang="de-DE" dirty="0"/>
              <a:t> </a:t>
            </a:r>
            <a:r>
              <a:rPr lang="de-DE" dirty="0" err="1"/>
              <a:t>ratio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20</a:t>
            </a:fld>
            <a:endParaRPr lang="de-DE"/>
          </a:p>
        </p:txBody>
      </p:sp>
      <p:pic>
        <p:nvPicPr>
          <p:cNvPr id="5" name="Picture 3" descr="sol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71" y="1502374"/>
            <a:ext cx="956491" cy="83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48" y="1027906"/>
            <a:ext cx="3878852" cy="45577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174523" y="3118338"/>
            <a:ext cx="2063262" cy="269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8206154" y="3634154"/>
            <a:ext cx="2274277" cy="281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38200" y="2923997"/>
            <a:ext cx="52940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Borexino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solar </a:t>
            </a:r>
            <a:r>
              <a:rPr lang="de-DE" dirty="0" err="1">
                <a:solidFill>
                  <a:srgbClr val="0070C0"/>
                </a:solidFill>
              </a:rPr>
              <a:t>branching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ratio</a:t>
            </a:r>
            <a:r>
              <a:rPr lang="de-DE" dirty="0">
                <a:solidFill>
                  <a:srgbClr val="0070C0"/>
                </a:solidFill>
              </a:rPr>
              <a:t>  </a:t>
            </a:r>
          </a:p>
          <a:p>
            <a:endParaRPr lang="de-DE" dirty="0"/>
          </a:p>
          <a:p>
            <a:r>
              <a:rPr lang="de-DE" baseline="30000" dirty="0"/>
              <a:t> </a:t>
            </a:r>
            <a:r>
              <a:rPr lang="de-DE" i="1" dirty="0"/>
              <a:t>R =</a:t>
            </a:r>
            <a:r>
              <a:rPr lang="de-DE" i="1" baseline="30000" dirty="0"/>
              <a:t> 3</a:t>
            </a:r>
            <a:r>
              <a:rPr lang="de-DE" i="1" dirty="0"/>
              <a:t>He + </a:t>
            </a:r>
            <a:r>
              <a:rPr lang="de-DE" i="1" baseline="30000" dirty="0"/>
              <a:t>4</a:t>
            </a:r>
            <a:r>
              <a:rPr lang="de-DE" i="1" dirty="0"/>
              <a:t>He / </a:t>
            </a:r>
            <a:r>
              <a:rPr lang="de-DE" i="1" baseline="30000" dirty="0"/>
              <a:t>3</a:t>
            </a:r>
            <a:r>
              <a:rPr lang="de-DE" i="1" dirty="0"/>
              <a:t>He + </a:t>
            </a:r>
            <a:r>
              <a:rPr lang="de-DE" i="1" baseline="30000" dirty="0"/>
              <a:t>3</a:t>
            </a:r>
            <a:r>
              <a:rPr lang="de-DE" i="1" dirty="0"/>
              <a:t>He</a:t>
            </a:r>
          </a:p>
          <a:p>
            <a:endParaRPr lang="de-DE" dirty="0"/>
          </a:p>
          <a:p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comparing</a:t>
            </a:r>
            <a:r>
              <a:rPr lang="de-DE" dirty="0"/>
              <a:t> pp-, </a:t>
            </a:r>
            <a:r>
              <a:rPr lang="de-DE" dirty="0" err="1"/>
              <a:t>pep</a:t>
            </a:r>
            <a:r>
              <a:rPr lang="de-DE" dirty="0"/>
              <a:t>-,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aseline="30000" dirty="0"/>
              <a:t>7</a:t>
            </a:r>
            <a:r>
              <a:rPr lang="de-DE" dirty="0"/>
              <a:t>Be-n</a:t>
            </a:r>
            <a:r>
              <a:rPr lang="de-DE" i="1" dirty="0"/>
              <a:t>eutrino </a:t>
            </a:r>
            <a:r>
              <a:rPr lang="de-DE" i="1" dirty="0" err="1"/>
              <a:t>fluxes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74" y="4698208"/>
            <a:ext cx="2463800" cy="736600"/>
          </a:xfrm>
          <a:prstGeom prst="rect">
            <a:avLst/>
          </a:prstGeom>
        </p:spPr>
      </p:pic>
      <p:sp>
        <p:nvSpPr>
          <p:cNvPr id="12" name="Abgerundetes Rechteck 11"/>
          <p:cNvSpPr/>
          <p:nvPr/>
        </p:nvSpPr>
        <p:spPr>
          <a:xfrm>
            <a:off x="726831" y="2672862"/>
            <a:ext cx="5146431" cy="27619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527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 </a:t>
            </a:r>
            <a:r>
              <a:rPr lang="de-DE" dirty="0" err="1"/>
              <a:t>metallicity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503985" y="950795"/>
            <a:ext cx="621323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issue of solar physics: </a:t>
            </a:r>
          </a:p>
          <a:p>
            <a:r>
              <a:rPr lang="en-US" dirty="0"/>
              <a:t>Low vs. high-value metallicity !</a:t>
            </a:r>
          </a:p>
          <a:p>
            <a:endParaRPr lang="en-US" dirty="0"/>
          </a:p>
          <a:p>
            <a:r>
              <a:rPr lang="en-US" dirty="0"/>
              <a:t>Physics of the solar surface prefers </a:t>
            </a:r>
            <a:r>
              <a:rPr lang="en-US" dirty="0">
                <a:solidFill>
                  <a:srgbClr val="0070C0"/>
                </a:solidFill>
              </a:rPr>
              <a:t>low metallicity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100" i="1" dirty="0"/>
              <a:t>https://</a:t>
            </a:r>
            <a:r>
              <a:rPr lang="en-US" sz="1100" i="1" dirty="0" err="1"/>
              <a:t>www.leifiphysik.de</a:t>
            </a:r>
            <a:r>
              <a:rPr lang="en-US" sz="1100" i="1" dirty="0"/>
              <a:t>/</a:t>
            </a:r>
            <a:r>
              <a:rPr lang="en-US" sz="1100" i="1" dirty="0" err="1"/>
              <a:t>atomphysik</a:t>
            </a:r>
            <a:r>
              <a:rPr lang="en-US" sz="1100" i="1" dirty="0"/>
              <a:t>/</a:t>
            </a:r>
            <a:r>
              <a:rPr lang="en-US" sz="1100" i="1" dirty="0" err="1"/>
              <a:t>atomarer-energieaustausch</a:t>
            </a:r>
            <a:r>
              <a:rPr lang="en-US" sz="1100" i="1" dirty="0"/>
              <a:t>/geschichte/joseph-von-fraunhofer-1787-1826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 err="1"/>
              <a:t>Helio</a:t>
            </a:r>
            <a:r>
              <a:rPr lang="en-US" dirty="0"/>
              <a:t>-seismology: </a:t>
            </a:r>
            <a:r>
              <a:rPr lang="en-US" dirty="0">
                <a:solidFill>
                  <a:srgbClr val="0070C0"/>
                </a:solidFill>
              </a:rPr>
              <a:t>high metallicity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…and solar Neutrinos ?</a:t>
            </a:r>
          </a:p>
        </p:txBody>
      </p:sp>
      <p:pic>
        <p:nvPicPr>
          <p:cNvPr id="11266" name="Picture 2" descr="ildergebnis für fraunhofersche lin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2332891"/>
            <a:ext cx="5058508" cy="12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35" y="3686400"/>
            <a:ext cx="2724665" cy="2669950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>
          <a:xfrm>
            <a:off x="5228493" y="773723"/>
            <a:ext cx="6582508" cy="56739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3" descr="sol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71" y="1502374"/>
            <a:ext cx="956491" cy="83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0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 </a:t>
            </a:r>
            <a:r>
              <a:rPr lang="de-DE" dirty="0" err="1"/>
              <a:t>metallicity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22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755" y="1238250"/>
            <a:ext cx="6764216" cy="4564674"/>
          </a:xfrm>
          <a:prstGeom prst="rect">
            <a:avLst/>
          </a:prstGeom>
        </p:spPr>
      </p:pic>
      <p:pic>
        <p:nvPicPr>
          <p:cNvPr id="7" name="Picture 3" descr="sol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71" y="1502374"/>
            <a:ext cx="956491" cy="83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838200" y="2801266"/>
            <a:ext cx="36282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</a:t>
            </a:r>
            <a:r>
              <a:rPr lang="en-US" baseline="30000" dirty="0">
                <a:solidFill>
                  <a:srgbClr val="0070C0"/>
                </a:solidFill>
              </a:rPr>
              <a:t>8</a:t>
            </a:r>
            <a:r>
              <a:rPr lang="en-US" dirty="0">
                <a:solidFill>
                  <a:srgbClr val="0070C0"/>
                </a:solidFill>
              </a:rPr>
              <a:t>B-</a:t>
            </a:r>
            <a:r>
              <a:rPr lang="en-US" dirty="0"/>
              <a:t> and </a:t>
            </a:r>
            <a:r>
              <a:rPr lang="en-US" baseline="30000" dirty="0">
                <a:solidFill>
                  <a:srgbClr val="0070C0"/>
                </a:solidFill>
              </a:rPr>
              <a:t>7</a:t>
            </a:r>
            <a:r>
              <a:rPr lang="en-US" dirty="0">
                <a:solidFill>
                  <a:srgbClr val="0070C0"/>
                </a:solidFill>
              </a:rPr>
              <a:t>Be</a:t>
            </a:r>
            <a:r>
              <a:rPr lang="en-US" dirty="0"/>
              <a:t>-neutrino fluxes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prediction </a:t>
            </a:r>
            <a:r>
              <a:rPr lang="en-US" dirty="0"/>
              <a:t>(blue = low metallicity, red = high metallicity)</a:t>
            </a:r>
          </a:p>
          <a:p>
            <a:endParaRPr lang="en-US" dirty="0"/>
          </a:p>
          <a:p>
            <a:r>
              <a:rPr lang="en-US" dirty="0" err="1">
                <a:solidFill>
                  <a:srgbClr val="0070C0"/>
                </a:solidFill>
              </a:rPr>
              <a:t>Borexino</a:t>
            </a:r>
            <a:r>
              <a:rPr lang="en-US" dirty="0">
                <a:solidFill>
                  <a:srgbClr val="0070C0"/>
                </a:solidFill>
              </a:rPr>
              <a:t>: indication for high metallicity </a:t>
            </a:r>
            <a:endParaRPr lang="en-US" dirty="0"/>
          </a:p>
          <a:p>
            <a:endParaRPr lang="en-US" dirty="0"/>
          </a:p>
          <a:p>
            <a:r>
              <a:rPr lang="en-US" dirty="0"/>
              <a:t>Low metallicity is excluded by 96.6% </a:t>
            </a:r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ultimative</a:t>
            </a:r>
            <a:r>
              <a:rPr lang="en-US" dirty="0"/>
              <a:t> answer yet </a:t>
            </a:r>
            <a:r>
              <a:rPr lang="en-US" dirty="0" err="1"/>
              <a:t>posssible</a:t>
            </a:r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Abgerundetes Rechteck 8"/>
          <p:cNvSpPr/>
          <p:nvPr/>
        </p:nvSpPr>
        <p:spPr>
          <a:xfrm>
            <a:off x="598937" y="2574376"/>
            <a:ext cx="3867555" cy="3645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116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MSW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23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9" y="1349177"/>
            <a:ext cx="1433147" cy="11604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74677" y="924560"/>
            <a:ext cx="570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Probing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solar matter </a:t>
            </a:r>
            <a:r>
              <a:rPr lang="de-DE" dirty="0" err="1">
                <a:solidFill>
                  <a:srgbClr val="0070C0"/>
                </a:solidFill>
              </a:rPr>
              <a:t>effects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Borexino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5615353" y="872588"/>
            <a:ext cx="5427785" cy="4765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38200" y="2814712"/>
            <a:ext cx="3546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Comparison</a:t>
            </a:r>
            <a:r>
              <a:rPr lang="de-DE" dirty="0"/>
              <a:t> </a:t>
            </a:r>
            <a:r>
              <a:rPr lang="de-DE" dirty="0" err="1"/>
              <a:t>rates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branches</a:t>
            </a:r>
            <a:r>
              <a:rPr lang="de-DE" dirty="0"/>
              <a:t> (i.e. different </a:t>
            </a:r>
            <a:r>
              <a:rPr lang="de-DE" dirty="0" err="1"/>
              <a:t>energies</a:t>
            </a:r>
            <a:r>
              <a:rPr lang="de-DE" dirty="0"/>
              <a:t>) 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astrophysical</a:t>
            </a:r>
            <a:r>
              <a:rPr lang="de-DE" dirty="0"/>
              <a:t> </a:t>
            </a:r>
            <a:r>
              <a:rPr lang="de-DE" dirty="0" err="1"/>
              <a:t>predictions</a:t>
            </a:r>
            <a:endParaRPr lang="de-DE" dirty="0"/>
          </a:p>
          <a:p>
            <a:endParaRPr lang="de-DE" dirty="0"/>
          </a:p>
          <a:p>
            <a:pPr marL="285750" indent="-285750">
              <a:buFont typeface="Symbol" charset="2"/>
              <a:buChar char="Þ"/>
            </a:pPr>
            <a:r>
              <a:rPr lang="de-DE" i="1" dirty="0" err="1"/>
              <a:t>Survival</a:t>
            </a:r>
            <a:r>
              <a:rPr lang="de-DE" i="1" dirty="0"/>
              <a:t> </a:t>
            </a:r>
            <a:r>
              <a:rPr lang="de-DE" i="1" dirty="0" err="1"/>
              <a:t>probability</a:t>
            </a:r>
            <a:r>
              <a:rPr lang="de-DE" dirty="0"/>
              <a:t> </a:t>
            </a:r>
            <a:r>
              <a:rPr lang="de-DE" i="1" dirty="0" err="1"/>
              <a:t>P</a:t>
            </a:r>
            <a:r>
              <a:rPr lang="de-DE" i="1" baseline="-25000" dirty="0" err="1"/>
              <a:t>ee</a:t>
            </a:r>
            <a:r>
              <a:rPr lang="de-DE" dirty="0"/>
              <a:t> (</a:t>
            </a:r>
            <a:r>
              <a:rPr lang="de-DE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baseline="-25000" dirty="0">
                <a:ea typeface="Symbol" charset="2"/>
                <a:cs typeface="Symbol" charset="2"/>
              </a:rPr>
              <a:t>e</a:t>
            </a:r>
            <a:r>
              <a:rPr lang="de-DE" dirty="0">
                <a:ea typeface="Symbol" charset="2"/>
                <a:cs typeface="Symbol" charset="2"/>
              </a:rPr>
              <a:t> -&gt; </a:t>
            </a:r>
            <a:r>
              <a:rPr lang="de-DE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baseline="-25000" dirty="0">
                <a:ea typeface="Symbol" charset="2"/>
                <a:cs typeface="Symbol" charset="2"/>
              </a:rPr>
              <a:t>e</a:t>
            </a:r>
            <a:r>
              <a:rPr lang="de-DE" dirty="0">
                <a:ea typeface="Symbol" charset="2"/>
                <a:cs typeface="Symbol" charset="2"/>
              </a:rPr>
              <a:t> )</a:t>
            </a:r>
          </a:p>
          <a:p>
            <a:pPr marL="285750" indent="-285750">
              <a:buFont typeface="Symbol" charset="2"/>
              <a:buChar char="Þ"/>
            </a:pPr>
            <a:r>
              <a:rPr lang="de-DE" dirty="0">
                <a:ea typeface="Symbol" charset="2"/>
                <a:cs typeface="Symbol" charset="2"/>
              </a:rPr>
              <a:t>Proof </a:t>
            </a:r>
            <a:r>
              <a:rPr lang="de-DE" dirty="0" err="1">
                <a:ea typeface="Symbol" charset="2"/>
                <a:cs typeface="Symbol" charset="2"/>
              </a:rPr>
              <a:t>of</a:t>
            </a:r>
            <a:r>
              <a:rPr lang="de-DE" dirty="0">
                <a:ea typeface="Symbol" charset="2"/>
                <a:cs typeface="Symbol" charset="2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n-</a:t>
            </a:r>
            <a:r>
              <a:rPr lang="de-DE" dirty="0" err="1">
                <a:solidFill>
                  <a:srgbClr val="0070C0"/>
                </a:solidFill>
                <a:ea typeface="Symbol" charset="2"/>
                <a:cs typeface="Symbol" charset="2"/>
              </a:rPr>
              <a:t>oscillations</a:t>
            </a:r>
            <a:endParaRPr lang="de-DE" dirty="0">
              <a:solidFill>
                <a:srgbClr val="0070C0"/>
              </a:solidFill>
              <a:ea typeface="Symbol" charset="2"/>
              <a:cs typeface="Symbol" charset="2"/>
            </a:endParaRPr>
          </a:p>
          <a:p>
            <a:pPr marL="285750" indent="-285750">
              <a:buFont typeface="Symbol" charset="2"/>
              <a:buChar char="Þ"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prediction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MSW-</a:t>
            </a:r>
            <a:r>
              <a:rPr lang="de-DE" dirty="0" err="1">
                <a:solidFill>
                  <a:srgbClr val="0070C0"/>
                </a:solidFill>
              </a:rPr>
              <a:t>effect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i="1" dirty="0"/>
              <a:t>large-mixing </a:t>
            </a:r>
            <a:r>
              <a:rPr lang="de-DE" i="1" dirty="0" err="1"/>
              <a:t>solution</a:t>
            </a:r>
            <a:endParaRPr lang="de-DE" i="1" dirty="0"/>
          </a:p>
          <a:p>
            <a:pPr marL="285750" indent="-285750">
              <a:buFont typeface="Symbol" charset="2"/>
              <a:buChar char="Þ"/>
            </a:pPr>
            <a:endParaRPr lang="de-DE" dirty="0">
              <a:ea typeface="Symbol" charset="2"/>
              <a:cs typeface="Symbol" charset="2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715108" y="2719754"/>
            <a:ext cx="3622430" cy="3071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66" y="1408271"/>
            <a:ext cx="7109093" cy="401917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15000" y="5476772"/>
            <a:ext cx="546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Solar </a:t>
            </a:r>
            <a:r>
              <a:rPr lang="de-DE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baseline="-25000" dirty="0">
                <a:ea typeface="Symbol" charset="2"/>
                <a:cs typeface="Symbol" charset="2"/>
              </a:rPr>
              <a:t>e</a:t>
            </a:r>
            <a:r>
              <a:rPr lang="en-US" i="1" dirty="0"/>
              <a:t> survival probability as function of its energy, measured in </a:t>
            </a:r>
            <a:r>
              <a:rPr lang="en-US" i="1" dirty="0" err="1"/>
              <a:t>Borexino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88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CNO-Neutrinos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24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384" y="1027906"/>
            <a:ext cx="6036760" cy="37940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222843" y="494547"/>
            <a:ext cx="548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CNO-</a:t>
            </a:r>
            <a:r>
              <a:rPr lang="de-DE" i="1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window</a:t>
            </a:r>
            <a:r>
              <a:rPr lang="de-DE" i="1" dirty="0">
                <a:ea typeface="Symbol" charset="2"/>
                <a:cs typeface="Symbol" charset="2"/>
              </a:rPr>
              <a:t> in </a:t>
            </a:r>
            <a:r>
              <a:rPr lang="de-DE" i="1" dirty="0" err="1">
                <a:ea typeface="Symbol" charset="2"/>
                <a:cs typeface="Symbol" charset="2"/>
              </a:rPr>
              <a:t>the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lower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part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of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the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energy</a:t>
            </a:r>
            <a:r>
              <a:rPr lang="de-DE" i="1" dirty="0">
                <a:ea typeface="Symbol" charset="2"/>
                <a:cs typeface="Symbol" charset="2"/>
              </a:rPr>
              <a:t> </a:t>
            </a:r>
            <a:r>
              <a:rPr lang="de-DE" i="1" dirty="0" err="1">
                <a:ea typeface="Symbol" charset="2"/>
                <a:cs typeface="Symbol" charset="2"/>
              </a:rPr>
              <a:t>spectrum</a:t>
            </a:r>
            <a:endParaRPr lang="de-DE" i="1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7107936" y="918473"/>
            <a:ext cx="110587" cy="358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849924" y="2811647"/>
            <a:ext cx="3778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CNO-</a:t>
            </a:r>
            <a:r>
              <a:rPr lang="de-DE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dirty="0">
                <a:ea typeface="Symbol" charset="2"/>
                <a:cs typeface="Symbol" charset="2"/>
              </a:rPr>
              <a:t> </a:t>
            </a:r>
            <a:r>
              <a:rPr lang="en-US" dirty="0">
                <a:ea typeface="Symbol" charset="2"/>
                <a:cs typeface="Symbol" charset="2"/>
              </a:rPr>
              <a:t>detection extremely difficult</a:t>
            </a:r>
            <a:endParaRPr lang="en-US" dirty="0"/>
          </a:p>
          <a:p>
            <a:endParaRPr lang="en-US" dirty="0"/>
          </a:p>
          <a:p>
            <a:r>
              <a:rPr lang="en-US" baseline="30000" dirty="0">
                <a:solidFill>
                  <a:srgbClr val="0070C0"/>
                </a:solidFill>
              </a:rPr>
              <a:t>7</a:t>
            </a:r>
            <a:r>
              <a:rPr lang="en-US" dirty="0">
                <a:solidFill>
                  <a:srgbClr val="0070C0"/>
                </a:solidFill>
              </a:rPr>
              <a:t>Be-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pep-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>
                <a:ea typeface="Symbol" charset="2"/>
                <a:cs typeface="Symbol" charset="2"/>
              </a:rPr>
              <a:t> form </a:t>
            </a:r>
            <a:r>
              <a:rPr lang="en-US" dirty="0">
                <a:solidFill>
                  <a:srgbClr val="0070C0"/>
                </a:solidFill>
                <a:ea typeface="Symbol" charset="2"/>
                <a:cs typeface="Symbol" charset="2"/>
              </a:rPr>
              <a:t>background</a:t>
            </a:r>
          </a:p>
          <a:p>
            <a:endParaRPr lang="en-US" baseline="30000" dirty="0">
              <a:ea typeface="Symbol" charset="2"/>
              <a:cs typeface="Symbol" charset="2"/>
            </a:endParaRPr>
          </a:p>
          <a:p>
            <a:r>
              <a:rPr lang="en-US" dirty="0">
                <a:ea typeface="Symbol" charset="2"/>
                <a:cs typeface="Symbol" charset="2"/>
              </a:rPr>
              <a:t>Beta-decay </a:t>
            </a:r>
            <a:r>
              <a:rPr lang="en-US" baseline="30000" dirty="0">
                <a:solidFill>
                  <a:srgbClr val="0070C0"/>
                </a:solidFill>
                <a:ea typeface="Symbol" charset="2"/>
                <a:cs typeface="Symbol" charset="2"/>
              </a:rPr>
              <a:t>210</a:t>
            </a:r>
            <a:r>
              <a:rPr lang="en-US" dirty="0">
                <a:solidFill>
                  <a:srgbClr val="0070C0"/>
                </a:solidFill>
                <a:ea typeface="Symbol" charset="2"/>
                <a:cs typeface="Symbol" charset="2"/>
              </a:rPr>
              <a:t>Bi </a:t>
            </a:r>
            <a:r>
              <a:rPr lang="en-US" dirty="0">
                <a:ea typeface="Symbol" charset="2"/>
                <a:cs typeface="Symbol" charset="2"/>
              </a:rPr>
              <a:t>forms irreducible background</a:t>
            </a:r>
          </a:p>
          <a:p>
            <a:endParaRPr lang="en-US" dirty="0">
              <a:ea typeface="Symbol" charset="2"/>
              <a:cs typeface="Symbol" charset="2"/>
            </a:endParaRPr>
          </a:p>
          <a:p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Bi decays to </a:t>
            </a:r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Po (alpha-decay)</a:t>
            </a:r>
          </a:p>
          <a:p>
            <a:endParaRPr lang="en-US" dirty="0">
              <a:ea typeface="Symbol" charset="2"/>
              <a:cs typeface="Symbol" charset="2"/>
            </a:endParaRPr>
          </a:p>
          <a:p>
            <a:r>
              <a:rPr lang="en-US" dirty="0">
                <a:ea typeface="Symbol" charset="2"/>
                <a:cs typeface="Symbol" charset="2"/>
              </a:rPr>
              <a:t>Idea: use </a:t>
            </a:r>
            <a:r>
              <a:rPr lang="en-US" dirty="0">
                <a:solidFill>
                  <a:srgbClr val="0070C0"/>
                </a:solidFill>
                <a:ea typeface="Symbol" charset="2"/>
                <a:cs typeface="Symbol" charset="2"/>
              </a:rPr>
              <a:t>radioactive equilibrium </a:t>
            </a:r>
            <a:r>
              <a:rPr lang="en-US" dirty="0">
                <a:ea typeface="Symbol" charset="2"/>
                <a:cs typeface="Symbol" charset="2"/>
              </a:rPr>
              <a:t>between </a:t>
            </a:r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Po- and </a:t>
            </a:r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Bi-rates</a:t>
            </a:r>
          </a:p>
          <a:p>
            <a:endParaRPr lang="en-US" dirty="0">
              <a:ea typeface="Symbol" charset="2"/>
              <a:cs typeface="Symbol" charset="2"/>
            </a:endParaRPr>
          </a:p>
          <a:p>
            <a:r>
              <a:rPr lang="en-US" dirty="0">
                <a:ea typeface="Symbol" charset="2"/>
                <a:cs typeface="Symbol" charset="2"/>
              </a:rPr>
              <a:t>=&gt; determine </a:t>
            </a:r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Bi-decay rates</a:t>
            </a:r>
          </a:p>
          <a:p>
            <a:endParaRPr lang="de-DE" baseline="30000" dirty="0">
              <a:ea typeface="Symbol" charset="2"/>
              <a:cs typeface="Symbol" charset="2"/>
            </a:endParaRPr>
          </a:p>
          <a:p>
            <a:endParaRPr lang="de-DE" dirty="0">
              <a:ea typeface="Symbol" charset="2"/>
              <a:cs typeface="Symbol" charset="2"/>
            </a:endParaRPr>
          </a:p>
          <a:p>
            <a:endParaRPr lang="de-DE" baseline="30000" dirty="0">
              <a:ea typeface="Symbol" charset="2"/>
              <a:cs typeface="Symbol" charset="2"/>
            </a:endParaRPr>
          </a:p>
          <a:p>
            <a:endParaRPr lang="de-DE" dirty="0"/>
          </a:p>
        </p:txBody>
      </p:sp>
      <p:sp>
        <p:nvSpPr>
          <p:cNvPr id="12" name="Abgerundetes Rechteck 11"/>
          <p:cNvSpPr/>
          <p:nvPr/>
        </p:nvSpPr>
        <p:spPr>
          <a:xfrm>
            <a:off x="705340" y="2680878"/>
            <a:ext cx="3790460" cy="38617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791200" y="5242560"/>
            <a:ext cx="5803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baseline="30000" dirty="0"/>
              <a:t>210</a:t>
            </a:r>
            <a:r>
              <a:rPr lang="en-US" dirty="0"/>
              <a:t>Pb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-&gt;</a:t>
            </a:r>
            <a:r>
              <a:rPr lang="en-US" dirty="0"/>
              <a:t> </a:t>
            </a:r>
            <a:r>
              <a:rPr lang="en-US" baseline="30000" dirty="0"/>
              <a:t>210</a:t>
            </a:r>
            <a:r>
              <a:rPr lang="en-US" dirty="0"/>
              <a:t>Bi (beta)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-&gt; </a:t>
            </a:r>
            <a:r>
              <a:rPr lang="en-US" baseline="30000" dirty="0"/>
              <a:t>210</a:t>
            </a:r>
            <a:r>
              <a:rPr lang="en-US" dirty="0"/>
              <a:t>Po (alpha)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-&gt; </a:t>
            </a:r>
            <a:r>
              <a:rPr lang="en-US" baseline="30000" dirty="0">
                <a:ea typeface="Symbol" charset="2"/>
                <a:cs typeface="Symbol" charset="2"/>
              </a:rPr>
              <a:t>210</a:t>
            </a:r>
            <a:r>
              <a:rPr lang="en-US" dirty="0">
                <a:ea typeface="Symbol" charset="2"/>
                <a:cs typeface="Symbol" charset="2"/>
              </a:rPr>
              <a:t>Pb</a:t>
            </a:r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baseline="-25000" dirty="0"/>
              <a:t>1/2</a:t>
            </a:r>
            <a:r>
              <a:rPr lang="en-US" dirty="0"/>
              <a:t>:  22.3y         5.01d                  138.4d            stable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5462016" y="5059680"/>
            <a:ext cx="5742432" cy="11948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6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CNO-Neutrinos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/>
              <a:t>25</a:t>
            </a:fld>
            <a:endParaRPr 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09" y="3663660"/>
            <a:ext cx="3247291" cy="26195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26124" y="3366264"/>
            <a:ext cx="2572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Low </a:t>
            </a:r>
            <a:r>
              <a:rPr lang="en-US" baseline="30000" dirty="0">
                <a:solidFill>
                  <a:srgbClr val="0070C0"/>
                </a:solidFill>
              </a:rPr>
              <a:t>210</a:t>
            </a:r>
            <a:r>
              <a:rPr lang="en-US" dirty="0">
                <a:solidFill>
                  <a:srgbClr val="0070C0"/>
                </a:solidFill>
              </a:rPr>
              <a:t>Po – region </a:t>
            </a:r>
            <a:r>
              <a:rPr lang="en-US" dirty="0"/>
              <a:t>(black)</a:t>
            </a:r>
          </a:p>
          <a:p>
            <a:r>
              <a:rPr lang="en-US" dirty="0"/>
              <a:t>inner part of </a:t>
            </a:r>
            <a:r>
              <a:rPr lang="en-US" dirty="0" err="1"/>
              <a:t>Borexino</a:t>
            </a:r>
            <a:r>
              <a:rPr lang="en-US" dirty="0"/>
              <a:t>-FV</a:t>
            </a:r>
          </a:p>
          <a:p>
            <a:r>
              <a:rPr lang="en-US" dirty="0"/>
              <a:t>fiducial Volume (white)</a:t>
            </a:r>
          </a:p>
          <a:p>
            <a:endParaRPr lang="en-US" dirty="0"/>
          </a:p>
          <a:p>
            <a:pPr marL="285750" indent="-285750">
              <a:buFont typeface="Symbol" charset="2"/>
              <a:buChar char="Þ"/>
            </a:pPr>
            <a:r>
              <a:rPr lang="en-US" dirty="0"/>
              <a:t>minimum of </a:t>
            </a:r>
            <a:r>
              <a:rPr lang="en-US" baseline="30000" dirty="0"/>
              <a:t>210</a:t>
            </a:r>
            <a:r>
              <a:rPr lang="en-US" dirty="0"/>
              <a:t>Po</a:t>
            </a:r>
          </a:p>
          <a:p>
            <a:pPr marL="285750" indent="-285750">
              <a:buFont typeface="Symbol" charset="2"/>
              <a:buChar char="Þ"/>
            </a:pPr>
            <a:r>
              <a:rPr lang="en-US" dirty="0"/>
              <a:t>upper limit on </a:t>
            </a:r>
            <a:r>
              <a:rPr lang="en-US" baseline="30000" dirty="0"/>
              <a:t>210</a:t>
            </a:r>
            <a:r>
              <a:rPr lang="en-US" dirty="0"/>
              <a:t>Bi</a:t>
            </a:r>
          </a:p>
          <a:p>
            <a:pPr marL="285750" indent="-285750">
              <a:buFont typeface="Symbol" charset="2"/>
              <a:buChar char="Þ"/>
            </a:pPr>
            <a:endParaRPr lang="en-US" dirty="0"/>
          </a:p>
          <a:p>
            <a:r>
              <a:rPr lang="en-US" dirty="0"/>
              <a:t>proof of </a:t>
            </a:r>
            <a:r>
              <a:rPr lang="en-US" baseline="30000" dirty="0"/>
              <a:t>210</a:t>
            </a:r>
            <a:r>
              <a:rPr lang="en-US" dirty="0"/>
              <a:t>Bi </a:t>
            </a:r>
            <a:r>
              <a:rPr lang="en-US" dirty="0">
                <a:solidFill>
                  <a:srgbClr val="0070C0"/>
                </a:solidFill>
              </a:rPr>
              <a:t>uniformity</a:t>
            </a:r>
            <a:r>
              <a:rPr lang="en-US" dirty="0"/>
              <a:t> in FV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6493" y="3055041"/>
            <a:ext cx="2842611" cy="3301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00" y="250725"/>
            <a:ext cx="6629400" cy="3632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92561" y="4123370"/>
            <a:ext cx="269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baseline="30000" dirty="0"/>
              <a:t>210</a:t>
            </a:r>
            <a:r>
              <a:rPr lang="de-DE" sz="1600" i="1" dirty="0"/>
              <a:t>Po </a:t>
            </a:r>
            <a:r>
              <a:rPr lang="mr-IN" sz="1600" i="1" dirty="0"/>
              <a:t>–</a:t>
            </a:r>
            <a:r>
              <a:rPr lang="de-DE" sz="1600" i="1" dirty="0"/>
              <a:t> Rate in 2020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3499104" y="3663660"/>
            <a:ext cx="2438400" cy="985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499104" y="4042593"/>
            <a:ext cx="2178558" cy="98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499104" y="2292096"/>
            <a:ext cx="2072640" cy="987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426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CNO-Neutrinos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 München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5EEA8-50BE-844B-A605-153747CA6E05}" type="slidenum">
              <a:rPr lang="de-DE" smtClean="0">
                <a:solidFill>
                  <a:srgbClr val="0070C0"/>
                </a:solidFill>
              </a:rPr>
              <a:t>26</a:t>
            </a:fld>
            <a:endParaRPr lang="de-DE">
              <a:solidFill>
                <a:srgbClr val="0070C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4" y="1456483"/>
            <a:ext cx="1535722" cy="122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56483"/>
            <a:ext cx="5756030" cy="37722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38200" y="2853106"/>
            <a:ext cx="5679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 including systematic uncertainties</a:t>
            </a:r>
          </a:p>
          <a:p>
            <a:endParaRPr lang="en-US" dirty="0"/>
          </a:p>
          <a:p>
            <a:r>
              <a:rPr lang="en-US" dirty="0"/>
              <a:t>best fit value (per day in 100 t): 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CNO-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>
                <a:ea typeface="Symbol" charset="2"/>
                <a:cs typeface="Symbol" charset="2"/>
              </a:rPr>
              <a:t> flux:</a:t>
            </a:r>
          </a:p>
          <a:p>
            <a:endParaRPr lang="en-US" dirty="0">
              <a:ea typeface="Symbol" charset="2"/>
              <a:cs typeface="Symbol" charset="2"/>
            </a:endParaRPr>
          </a:p>
          <a:p>
            <a:r>
              <a:rPr lang="en-US" dirty="0">
                <a:ea typeface="Symbol" charset="2"/>
                <a:cs typeface="Symbol" charset="2"/>
              </a:rPr>
              <a:t>blue region: prediction with </a:t>
            </a:r>
            <a:r>
              <a:rPr lang="en-US" dirty="0">
                <a:solidFill>
                  <a:srgbClr val="0070C0"/>
                </a:solidFill>
                <a:ea typeface="Symbol" charset="2"/>
                <a:cs typeface="Symbol" charset="2"/>
              </a:rPr>
              <a:t>low metallicity</a:t>
            </a:r>
          </a:p>
          <a:p>
            <a:endParaRPr lang="en-US" dirty="0">
              <a:ea typeface="Symbol" charset="2"/>
              <a:cs typeface="Symbol" charset="2"/>
            </a:endParaRPr>
          </a:p>
          <a:p>
            <a:r>
              <a:rPr lang="en-US" dirty="0">
                <a:ea typeface="Symbol" charset="2"/>
                <a:cs typeface="Symbol" charset="2"/>
              </a:rPr>
              <a:t>purple: prediction with </a:t>
            </a:r>
            <a:r>
              <a:rPr lang="en-US" dirty="0">
                <a:solidFill>
                  <a:srgbClr val="0070C0"/>
                </a:solidFill>
                <a:ea typeface="Symbol" charset="2"/>
                <a:cs typeface="Symbol" charset="2"/>
              </a:rPr>
              <a:t>high metallicity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431" y="3220427"/>
            <a:ext cx="1282700" cy="6985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004" y="3740761"/>
            <a:ext cx="3136900" cy="774700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>
          <a:xfrm>
            <a:off x="838200" y="2677167"/>
            <a:ext cx="4986704" cy="29555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6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8A88-CA67-4247-86E1-4737255B1376}" type="slidenum">
              <a:rPr lang="de-DE" smtClean="0"/>
              <a:t>27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73" y="2125549"/>
            <a:ext cx="5798820" cy="307086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1" y="2148409"/>
            <a:ext cx="5219700" cy="30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9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41F33-6456-444C-F1BD-83DCD187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JUNO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8E013F-E1B6-3D47-7C33-D3ECB37F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1AD061-560F-9A54-CC3A-F71DBD66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28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9E6BE5-6FF5-FDB6-214C-8C22BF9A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6" y="2460129"/>
            <a:ext cx="6345044" cy="32184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D94696-1583-65F1-6D70-971C308D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517" y="2437378"/>
            <a:ext cx="3624527" cy="32184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A68AF6-90D1-AD4C-0290-77EA3F83A253}"/>
              </a:ext>
            </a:extLst>
          </p:cNvPr>
          <p:cNvSpPr txBox="1"/>
          <p:nvPr/>
        </p:nvSpPr>
        <p:spPr>
          <a:xfrm>
            <a:off x="2715322" y="1506022"/>
            <a:ext cx="60997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65BD"/>
                </a:solidFill>
              </a:rPr>
              <a:t>J</a:t>
            </a:r>
            <a:r>
              <a:rPr lang="en" sz="2800" dirty="0" err="1"/>
              <a:t>iangmen</a:t>
            </a:r>
            <a:r>
              <a:rPr lang="en" sz="2800" dirty="0"/>
              <a:t> </a:t>
            </a:r>
            <a:r>
              <a:rPr lang="en" sz="2800" b="1" dirty="0">
                <a:solidFill>
                  <a:srgbClr val="0065BD"/>
                </a:solidFill>
              </a:rPr>
              <a:t>U</a:t>
            </a:r>
            <a:r>
              <a:rPr lang="en" sz="2800" dirty="0"/>
              <a:t>nderground </a:t>
            </a:r>
            <a:r>
              <a:rPr lang="en" sz="2800" b="1" dirty="0">
                <a:solidFill>
                  <a:srgbClr val="0065BD"/>
                </a:solidFill>
              </a:rPr>
              <a:t>N</a:t>
            </a:r>
            <a:r>
              <a:rPr lang="en" sz="2800" dirty="0"/>
              <a:t>eutrino </a:t>
            </a:r>
            <a:r>
              <a:rPr lang="en" sz="2800" b="1" dirty="0">
                <a:solidFill>
                  <a:srgbClr val="0065BD"/>
                </a:solidFill>
              </a:rPr>
              <a:t>O</a:t>
            </a:r>
            <a:r>
              <a:rPr lang="en" sz="2800" dirty="0"/>
              <a:t>bservatory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CC23F0-01AA-52A6-6B66-A9186DE5D967}"/>
              </a:ext>
            </a:extLst>
          </p:cNvPr>
          <p:cNvSpPr/>
          <p:nvPr/>
        </p:nvSpPr>
        <p:spPr>
          <a:xfrm>
            <a:off x="906177" y="5655785"/>
            <a:ext cx="5906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dirty="0"/>
              <a:t>Neutrinos from two Nuclear Power Plants </a:t>
            </a:r>
          </a:p>
          <a:p>
            <a:pPr algn="ctr"/>
            <a:r>
              <a:rPr lang="en" dirty="0"/>
              <a:t>26.6 </a:t>
            </a:r>
            <a:r>
              <a:rPr lang="en" dirty="0" err="1"/>
              <a:t>GW</a:t>
            </a:r>
            <a:r>
              <a:rPr lang="en" baseline="-25000" dirty="0" err="1"/>
              <a:t>th</a:t>
            </a:r>
            <a:r>
              <a:rPr lang="en" dirty="0"/>
              <a:t> power by 2020 (35.8 </a:t>
            </a:r>
            <a:r>
              <a:rPr lang="en" dirty="0" err="1"/>
              <a:t>GW</a:t>
            </a:r>
            <a:r>
              <a:rPr lang="en" baseline="-25000" dirty="0" err="1"/>
              <a:t>th</a:t>
            </a:r>
            <a:r>
              <a:rPr lang="en" dirty="0"/>
              <a:t> final)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46D13F-BDCF-BC20-378D-63D9A4C67380}"/>
              </a:ext>
            </a:extLst>
          </p:cNvPr>
          <p:cNvSpPr txBox="1"/>
          <p:nvPr/>
        </p:nvSpPr>
        <p:spPr>
          <a:xfrm>
            <a:off x="8214586" y="5657603"/>
            <a:ext cx="295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JUNO Central </a:t>
            </a:r>
            <a:r>
              <a:rPr lang="de-DE" dirty="0" err="1"/>
              <a:t>Detector</a:t>
            </a:r>
            <a:endParaRPr lang="de-DE" dirty="0"/>
          </a:p>
          <a:p>
            <a:pPr algn="ctr"/>
            <a:r>
              <a:rPr lang="de-DE" dirty="0"/>
              <a:t>20 </a:t>
            </a:r>
            <a:r>
              <a:rPr lang="de-DE" dirty="0" err="1"/>
              <a:t>kt</a:t>
            </a:r>
            <a:r>
              <a:rPr lang="de-DE" dirty="0"/>
              <a:t> Liquid </a:t>
            </a:r>
            <a:r>
              <a:rPr lang="de-DE" dirty="0" err="1"/>
              <a:t>Scintillator</a:t>
            </a:r>
            <a:r>
              <a:rPr lang="de-DE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74869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5FF232-A994-F9E1-A632-9E6C3B9A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927885-8222-3D9F-4DA1-C23E59A4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29</a:t>
            </a:fld>
            <a:endParaRPr lang="de-DE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DF930271-BC9E-A531-0FA4-CDC83BDF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84" y="334924"/>
            <a:ext cx="7220465" cy="600538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DE60B9C-2A47-6669-67C7-8FB0C614CA37}"/>
              </a:ext>
            </a:extLst>
          </p:cNvPr>
          <p:cNvSpPr/>
          <p:nvPr/>
        </p:nvSpPr>
        <p:spPr>
          <a:xfrm>
            <a:off x="8887327" y="4796590"/>
            <a:ext cx="721895" cy="28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AAB0A9-5608-8C8A-1B33-F19DEE5DAF1C}"/>
              </a:ext>
            </a:extLst>
          </p:cNvPr>
          <p:cNvSpPr txBox="1"/>
          <p:nvPr/>
        </p:nvSpPr>
        <p:spPr>
          <a:xfrm>
            <a:off x="8887327" y="4716016"/>
            <a:ext cx="14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ymbol" pitchFamily="2" charset="2"/>
              </a:rPr>
              <a:t>D</a:t>
            </a:r>
            <a:r>
              <a:rPr lang="de-DE" dirty="0"/>
              <a:t>m</a:t>
            </a:r>
            <a:r>
              <a:rPr lang="de-DE" baseline="30000" dirty="0"/>
              <a:t>2</a:t>
            </a:r>
            <a:r>
              <a:rPr lang="de-DE" baseline="-25000" dirty="0"/>
              <a:t>31</a:t>
            </a:r>
            <a:endParaRPr lang="de-DE" dirty="0">
              <a:latin typeface="Symbol" pitchFamily="2" charset="2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1A026C-0DF1-1A89-DDEF-DE616CA99148}"/>
              </a:ext>
            </a:extLst>
          </p:cNvPr>
          <p:cNvSpPr txBox="1"/>
          <p:nvPr/>
        </p:nvSpPr>
        <p:spPr>
          <a:xfrm>
            <a:off x="761242" y="1562351"/>
            <a:ext cx="397844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precision measurements </a:t>
            </a:r>
            <a:r>
              <a:rPr lang="en-US" dirty="0"/>
              <a:t>all inclusive (one spectrum):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21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>
              <a:latin typeface="Symbol" pitchFamily="2" charset="2"/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en-US" dirty="0"/>
              <a:t>Test on </a:t>
            </a:r>
            <a:r>
              <a:rPr lang="en-US" dirty="0">
                <a:solidFill>
                  <a:srgbClr val="FF0000"/>
                </a:solidFill>
              </a:rPr>
              <a:t>unitarity</a:t>
            </a:r>
            <a:r>
              <a:rPr lang="en-US" dirty="0"/>
              <a:t> of PMNS-matrix</a:t>
            </a:r>
          </a:p>
          <a:p>
            <a:pPr marL="285750" indent="-285750">
              <a:buFont typeface="Symbol" pitchFamily="2" charset="2"/>
              <a:buChar char="Þ"/>
            </a:pPr>
            <a:endParaRPr lang="en-US" dirty="0"/>
          </a:p>
          <a:p>
            <a:r>
              <a:rPr lang="en-US" dirty="0"/>
              <a:t>Precision after 6 years of data taking:</a:t>
            </a:r>
          </a:p>
          <a:p>
            <a:r>
              <a:rPr lang="en-US" dirty="0"/>
              <a:t>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12   </a:t>
            </a:r>
            <a:r>
              <a:rPr lang="en-US" dirty="0">
                <a:latin typeface="Symbol" pitchFamily="2" charset="2"/>
              </a:rPr>
              <a:t>  </a:t>
            </a:r>
            <a:r>
              <a:rPr lang="en-US" dirty="0"/>
              <a:t>0.5%</a:t>
            </a:r>
          </a:p>
          <a:p>
            <a:r>
              <a:rPr lang="en-US" dirty="0"/>
              <a:t>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13</a:t>
            </a:r>
            <a:r>
              <a:rPr lang="en-US" dirty="0"/>
              <a:t>    12.1%</a:t>
            </a:r>
          </a:p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21</a:t>
            </a:r>
            <a:r>
              <a:rPr lang="en-US" dirty="0"/>
              <a:t>       0.3%</a:t>
            </a:r>
          </a:p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31</a:t>
            </a:r>
            <a:r>
              <a:rPr lang="en-US" dirty="0"/>
              <a:t>.      0.2%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F66468-88D2-BA7E-0676-7C7E14707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25" y="5896746"/>
            <a:ext cx="1651000" cy="8636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1F4202C-2499-C7E8-0F2A-557BE80AA876}"/>
              </a:ext>
            </a:extLst>
          </p:cNvPr>
          <p:cNvSpPr txBox="1"/>
          <p:nvPr/>
        </p:nvSpPr>
        <p:spPr>
          <a:xfrm>
            <a:off x="2779295" y="6123543"/>
            <a:ext cx="80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1%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00D2365-6A03-9971-05C9-E3CA39681D3D}"/>
              </a:ext>
            </a:extLst>
          </p:cNvPr>
          <p:cNvSpPr/>
          <p:nvPr/>
        </p:nvSpPr>
        <p:spPr>
          <a:xfrm>
            <a:off x="433137" y="4379495"/>
            <a:ext cx="4170947" cy="23419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8905EF-8470-DDF6-97FC-63BD49F3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Oscillation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2CB601-7C90-C266-F0FA-8C7EBF97591E}"/>
              </a:ext>
            </a:extLst>
          </p:cNvPr>
          <p:cNvSpPr txBox="1"/>
          <p:nvPr/>
        </p:nvSpPr>
        <p:spPr>
          <a:xfrm>
            <a:off x="533400" y="29682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i="1" dirty="0" err="1"/>
              <a:t>arXiv</a:t>
            </a:r>
            <a:r>
              <a:rPr lang="de-DE" sz="1800" i="1" dirty="0"/>
              <a:t>: 2204.13249</a:t>
            </a:r>
          </a:p>
        </p:txBody>
      </p:sp>
    </p:spTree>
    <p:extLst>
      <p:ext uri="{BB962C8B-B14F-4D97-AF65-F5344CB8AC3E}">
        <p14:creationId xmlns:p14="http://schemas.microsoft.com/office/powerpoint/2010/main" val="19481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15D98-037E-315D-BD30-56C61485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Neutrino </a:t>
            </a:r>
            <a:r>
              <a:rPr lang="de-DE" dirty="0" err="1">
                <a:solidFill>
                  <a:srgbClr val="0070C0"/>
                </a:solidFill>
              </a:rPr>
              <a:t>decay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BB443A-8175-D552-D5D3-D76A05793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(1995 – 1993)</a:t>
            </a:r>
          </a:p>
          <a:p>
            <a:r>
              <a:rPr lang="de-DE" dirty="0"/>
              <a:t>Rudolf Mößbauer</a:t>
            </a:r>
          </a:p>
          <a:p>
            <a:r>
              <a:rPr lang="de-DE" dirty="0"/>
              <a:t>Franz von Feilitzsch</a:t>
            </a:r>
          </a:p>
          <a:p>
            <a:r>
              <a:rPr lang="de-DE" dirty="0"/>
              <a:t>Caren Hagner</a:t>
            </a:r>
          </a:p>
          <a:p>
            <a:r>
              <a:rPr lang="de-DE" dirty="0"/>
              <a:t>Michael Altmann</a:t>
            </a:r>
          </a:p>
          <a:p>
            <a:r>
              <a:rPr lang="de-DE" dirty="0"/>
              <a:t>Yves </a:t>
            </a:r>
            <a:r>
              <a:rPr lang="de-DE" dirty="0" err="1"/>
              <a:t>Declais</a:t>
            </a:r>
            <a:endParaRPr lang="de-DE" dirty="0"/>
          </a:p>
          <a:p>
            <a:r>
              <a:rPr lang="de-DE" dirty="0"/>
              <a:t>Stefan Schönert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Georg Raffelt</a:t>
            </a:r>
          </a:p>
          <a:p>
            <a:r>
              <a:rPr lang="de-DE" dirty="0"/>
              <a:t>LO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1DFBBB-8469-BD52-61B0-82429261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5D8158-A80F-8D83-AE92-2D31695D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3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7F26C8-9AA8-FBCD-A7D1-80D0B2A9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171" y="292453"/>
            <a:ext cx="4876800" cy="2578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939808-F84F-C5FD-CDAA-73C9903D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725" y="2083192"/>
            <a:ext cx="2776880" cy="5684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0BD8A6-D844-8642-779B-8640EB589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77" y="3627540"/>
            <a:ext cx="2768600" cy="800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C5C73C0-483E-1A0F-FF23-C8BAC47AD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519" y="2455343"/>
            <a:ext cx="2794000" cy="6477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752BFF-5036-D80A-13AC-952F328F4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957" y="3652872"/>
            <a:ext cx="3302000" cy="19177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600579D-7CC0-973B-F400-DFAFD587F04B}"/>
              </a:ext>
            </a:extLst>
          </p:cNvPr>
          <p:cNvSpPr txBox="1"/>
          <p:nvPr/>
        </p:nvSpPr>
        <p:spPr>
          <a:xfrm>
            <a:off x="7535119" y="2835797"/>
            <a:ext cx="392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/>
              <a:t>Radiative</a:t>
            </a:r>
            <a:r>
              <a:rPr lang="de-DE" i="1" dirty="0"/>
              <a:t> </a:t>
            </a:r>
            <a:r>
              <a:rPr lang="de-DE" i="1" dirty="0" err="1"/>
              <a:t>neutrino</a:t>
            </a:r>
            <a:r>
              <a:rPr lang="de-DE" i="1" dirty="0"/>
              <a:t> </a:t>
            </a:r>
            <a:r>
              <a:rPr lang="de-DE" i="1" dirty="0" err="1"/>
              <a:t>decays</a:t>
            </a:r>
            <a:endParaRPr lang="de-DE" i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9FCFE2-E66D-C3B2-501D-B5CBAA2D809E}"/>
              </a:ext>
            </a:extLst>
          </p:cNvPr>
          <p:cNvSpPr txBox="1"/>
          <p:nvPr/>
        </p:nvSpPr>
        <p:spPr>
          <a:xfrm>
            <a:off x="7919957" y="5648325"/>
            <a:ext cx="319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Supernova SN1987a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5B0DC2A-718C-8085-090A-81B4C63DD7A3}"/>
              </a:ext>
            </a:extLst>
          </p:cNvPr>
          <p:cNvSpPr txBox="1"/>
          <p:nvPr/>
        </p:nvSpPr>
        <p:spPr>
          <a:xfrm>
            <a:off x="3814068" y="830283"/>
            <a:ext cx="2646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Experimental </a:t>
            </a:r>
            <a:r>
              <a:rPr lang="de-DE" dirty="0" err="1"/>
              <a:t>limits</a:t>
            </a:r>
            <a:r>
              <a:rPr lang="de-DE" dirty="0"/>
              <a:t>:</a:t>
            </a:r>
          </a:p>
          <a:p>
            <a:r>
              <a:rPr lang="de-DE" i="1" dirty="0" err="1"/>
              <a:t>Reactor</a:t>
            </a:r>
            <a:r>
              <a:rPr lang="de-DE" i="1" dirty="0"/>
              <a:t> Gösgen </a:t>
            </a:r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r>
              <a:rPr lang="de-DE" i="1" dirty="0"/>
              <a:t>Solar x-</a:t>
            </a:r>
            <a:r>
              <a:rPr lang="de-DE" i="1" dirty="0" err="1"/>
              <a:t>rays</a:t>
            </a:r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r>
              <a:rPr lang="de-DE" i="1" dirty="0"/>
              <a:t>SN1987a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F4F1D5-5E1F-7736-EE8B-5E38160B1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212" y="4972040"/>
            <a:ext cx="3048000" cy="736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E5B5188-B59F-ADD5-2C24-0BB52DB3544D}"/>
              </a:ext>
            </a:extLst>
          </p:cNvPr>
          <p:cNvSpPr txBox="1"/>
          <p:nvPr/>
        </p:nvSpPr>
        <p:spPr>
          <a:xfrm>
            <a:off x="3675248" y="4324330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G. Raffelt, Phys. Rev. D 31, 3002 (1985)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DC0658-3BDF-6AF4-09D0-A416618F0E02}"/>
              </a:ext>
            </a:extLst>
          </p:cNvPr>
          <p:cNvSpPr txBox="1"/>
          <p:nvPr/>
        </p:nvSpPr>
        <p:spPr>
          <a:xfrm>
            <a:off x="3188825" y="3038347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L</a:t>
            </a:r>
            <a:r>
              <a:rPr lang="de-DE" sz="1400" i="1" dirty="0">
                <a:solidFill>
                  <a:srgbClr val="0070C0"/>
                </a:solidFill>
                <a:latin typeface="Times" pitchFamily="2" charset="0"/>
              </a:rPr>
              <a:t>O</a:t>
            </a:r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, R. </a:t>
            </a:r>
            <a:r>
              <a:rPr lang="de-DE" sz="1400" i="1" dirty="0" err="1">
                <a:solidFill>
                  <a:srgbClr val="0070C0"/>
                </a:solidFill>
                <a:effectLst/>
                <a:latin typeface="Times" pitchFamily="2" charset="0"/>
              </a:rPr>
              <a:t>Mössbauer</a:t>
            </a:r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, F. von Feilitzsch, Phys. Lett. B 198, 113 (1987)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888F23B-B48F-4858-7313-637EC53D46E0}"/>
              </a:ext>
            </a:extLst>
          </p:cNvPr>
          <p:cNvSpPr txBox="1"/>
          <p:nvPr/>
        </p:nvSpPr>
        <p:spPr>
          <a:xfrm>
            <a:off x="3188825" y="5740632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F. von Feilitzsch and L</a:t>
            </a:r>
            <a:r>
              <a:rPr lang="de-DE" sz="1400" i="1" dirty="0">
                <a:solidFill>
                  <a:srgbClr val="0070C0"/>
                </a:solidFill>
                <a:latin typeface="Times" pitchFamily="2" charset="0"/>
              </a:rPr>
              <a:t>O</a:t>
            </a:r>
            <a:r>
              <a:rPr lang="de-DE" sz="1400" i="1" dirty="0">
                <a:solidFill>
                  <a:srgbClr val="0070C0"/>
                </a:solidFill>
                <a:effectLst/>
                <a:latin typeface="Times" pitchFamily="2" charset="0"/>
              </a:rPr>
              <a:t>, Phys. Lett. B 200, 580 (1988) </a:t>
            </a:r>
          </a:p>
        </p:txBody>
      </p:sp>
    </p:spTree>
    <p:extLst>
      <p:ext uri="{BB962C8B-B14F-4D97-AF65-F5344CB8AC3E}">
        <p14:creationId xmlns:p14="http://schemas.microsoft.com/office/powerpoint/2010/main" val="1118207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7A11B06-9DC5-ED27-F5C3-1EEF11757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210" y="530559"/>
            <a:ext cx="8229600" cy="599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422516-F201-CD02-6A18-E161DDE3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DSNB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34B79-970F-6329-0253-7EA8446C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417B1B-9A00-DE7D-E51F-04D6261B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2D5D70C-02B7-9616-EC9D-DB1C7E40C9D0}"/>
              </a:ext>
            </a:extLst>
          </p:cNvPr>
          <p:cNvSpPr txBox="1"/>
          <p:nvPr/>
        </p:nvSpPr>
        <p:spPr>
          <a:xfrm>
            <a:off x="374984" y="1434014"/>
            <a:ext cx="35894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DSNB not detected yet</a:t>
            </a:r>
          </a:p>
          <a:p>
            <a:endParaRPr lang="en-US" dirty="0"/>
          </a:p>
          <a:p>
            <a:r>
              <a:rPr lang="en-US" dirty="0"/>
              <a:t>Search via </a:t>
            </a:r>
          </a:p>
          <a:p>
            <a:endParaRPr lang="en-US" dirty="0"/>
          </a:p>
          <a:p>
            <a:r>
              <a:rPr lang="en-US" dirty="0"/>
              <a:t>Best limits from </a:t>
            </a:r>
            <a:r>
              <a:rPr lang="en-US" dirty="0" err="1"/>
              <a:t>SuperK</a:t>
            </a:r>
            <a:endParaRPr lang="en-US" dirty="0"/>
          </a:p>
          <a:p>
            <a:r>
              <a:rPr lang="en-US" dirty="0"/>
              <a:t>Is it around the corner?</a:t>
            </a:r>
          </a:p>
          <a:p>
            <a:endParaRPr lang="en-US" dirty="0"/>
          </a:p>
          <a:p>
            <a:r>
              <a:rPr lang="en-US" dirty="0" err="1"/>
              <a:t>SuperK</a:t>
            </a:r>
            <a:r>
              <a:rPr lang="en-US" dirty="0"/>
              <a:t> now filled with Gd-doped water, JUNO liquid scintillator</a:t>
            </a:r>
          </a:p>
          <a:p>
            <a:endParaRPr lang="en-US" dirty="0"/>
          </a:p>
          <a:p>
            <a:r>
              <a:rPr lang="en-US" dirty="0"/>
              <a:t>Rare rate experiment (&lt; 10 / year)</a:t>
            </a:r>
          </a:p>
          <a:p>
            <a:endParaRPr lang="en-US" dirty="0"/>
          </a:p>
          <a:p>
            <a:r>
              <a:rPr lang="en-US" dirty="0" err="1"/>
              <a:t>Bg</a:t>
            </a:r>
            <a:r>
              <a:rPr lang="en-US" dirty="0"/>
              <a:t> due to </a:t>
            </a:r>
            <a:r>
              <a:rPr lang="en-US" dirty="0" err="1"/>
              <a:t>nc-atmosph</a:t>
            </a:r>
            <a:r>
              <a:rPr lang="en-US" dirty="0"/>
              <a:t>. neutrino events</a:t>
            </a:r>
          </a:p>
          <a:p>
            <a:endParaRPr lang="en-US" dirty="0"/>
          </a:p>
          <a:p>
            <a:r>
              <a:rPr lang="en-US" dirty="0"/>
              <a:t>Remedy: PSD techniques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1E5E2A-CC5E-AD39-B003-D08B5ADFD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05" y="1977526"/>
            <a:ext cx="2209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3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6D455-5C2F-E0F4-6CC8-87E1C9E3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JUNO goals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DC3EFD-8A5C-7609-051D-121ED3EA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7E428A-C9CD-6B97-35BD-2A57B316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31</a:t>
            </a:fld>
            <a:endParaRPr lang="de-DE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496CA31-0EF4-30C8-AA94-68000C786833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690688"/>
          <a:ext cx="81279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145722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534630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35495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26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∼ 60 /</a:t>
                      </a:r>
                      <a:r>
                        <a:rPr lang="de-DE" dirty="0" err="1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Oscillation 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58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DSNB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 / </a:t>
                      </a:r>
                      <a:r>
                        <a:rPr lang="en-US" u="none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Astrophysics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0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Supernova burst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∼ 5 x 10</a:t>
                      </a:r>
                      <a:r>
                        <a:rPr lang="de-DE" baseline="30000" dirty="0"/>
                        <a:t>3</a:t>
                      </a:r>
                      <a:r>
                        <a:rPr lang="de-DE" baseline="0" dirty="0"/>
                        <a:t> / 10 s (at 10 kpc)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Astrophysics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2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Atmospheric neutrinos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∼ 10 / </a:t>
                      </a:r>
                      <a:r>
                        <a:rPr lang="de-DE" dirty="0" err="1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Oscillation 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64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Terrestrial neutrinos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∼ 1 / </a:t>
                      </a:r>
                      <a:r>
                        <a:rPr lang="de-DE" dirty="0" err="1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9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neutrinos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∼ 10</a:t>
                      </a:r>
                      <a:r>
                        <a:rPr lang="de-DE" baseline="30000" dirty="0"/>
                        <a:t>4</a:t>
                      </a:r>
                      <a:r>
                        <a:rPr lang="de-DE" baseline="0" dirty="0"/>
                        <a:t> / </a:t>
                      </a:r>
                      <a:r>
                        <a:rPr lang="de-DE" baseline="0" dirty="0" err="1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MSW-effect/Astrophysics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521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Proton decay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 /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B-violation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5060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E7686F70-E176-8BC3-1E2D-5ADD1A358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386" y="4276408"/>
            <a:ext cx="1277239" cy="3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93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CEEC8-272B-C9F7-F617-BB9763B9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JUNO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8BBAB-E8EC-57A2-70C3-16CB95AD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751B38-24F2-64C8-9557-F079DC39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DFDA8A-FC01-89E8-397B-629C27F9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258971"/>
            <a:ext cx="10706100" cy="46609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A8C8145-BE02-31F2-AB0B-64C229A3048C}"/>
              </a:ext>
            </a:extLst>
          </p:cNvPr>
          <p:cNvSpPr txBox="1"/>
          <p:nvPr/>
        </p:nvSpPr>
        <p:spPr>
          <a:xfrm>
            <a:off x="838200" y="5919871"/>
            <a:ext cx="1039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Completion of CD stainless steel truss (June 2022)</a:t>
            </a:r>
          </a:p>
        </p:txBody>
      </p:sp>
    </p:spTree>
    <p:extLst>
      <p:ext uri="{BB962C8B-B14F-4D97-AF65-F5344CB8AC3E}">
        <p14:creationId xmlns:p14="http://schemas.microsoft.com/office/powerpoint/2010/main" val="1601169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98D70-F650-0ED9-CD62-236D608C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JUNO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FB1220-72A1-CC13-8313-A486FDAE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616661-F360-8639-9AC7-0C5149F6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33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F417E9-1BA7-5A7F-1E5A-3E2CBAE3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4" y="1380444"/>
            <a:ext cx="1660581" cy="29521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34D4AC-56E3-81E1-B497-ADA197F1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81" y="1380444"/>
            <a:ext cx="1660581" cy="29521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583A22-6F50-8334-C4BF-87CC3D15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81" y="1380444"/>
            <a:ext cx="2277533" cy="29521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5B62431-4FCD-907F-EA7C-8032010CE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478" y="1380444"/>
            <a:ext cx="3626658" cy="25358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AAF7F3B-EC7B-06DA-9FE3-60D3427D11F5}"/>
              </a:ext>
            </a:extLst>
          </p:cNvPr>
          <p:cNvSpPr txBox="1"/>
          <p:nvPr/>
        </p:nvSpPr>
        <p:spPr>
          <a:xfrm>
            <a:off x="639734" y="4620126"/>
            <a:ext cx="1015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Construction of liquid scintillator purification systems </a:t>
            </a:r>
            <a:r>
              <a:rPr lang="en-US" dirty="0" err="1"/>
              <a:t>ongoning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61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2FE9B-D497-93FF-D775-BD6CDD74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JUNO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16E0B6-3434-DA3F-95E0-88995388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A66EDE-9FAE-4860-25AA-0070E45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767684-58B8-653F-0B04-111448CD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327150"/>
            <a:ext cx="92075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5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ABB31-8577-5895-75F5-793684DF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(satellite experiment of JUNO)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9A40BE-3B57-1F4C-2B6D-4B58C02E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9D8A01-EE1F-6A2B-C6FE-C5E06AFC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35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5E50663-CDC2-69C7-E9EA-46CB2D13AB9F}"/>
              </a:ext>
            </a:extLst>
          </p:cNvPr>
          <p:cNvSpPr/>
          <p:nvPr/>
        </p:nvSpPr>
        <p:spPr>
          <a:xfrm>
            <a:off x="559135" y="1508446"/>
            <a:ext cx="58610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b="1" dirty="0">
                <a:solidFill>
                  <a:srgbClr val="0065BD"/>
                </a:solidFill>
              </a:rPr>
              <a:t>JUNO:</a:t>
            </a:r>
          </a:p>
          <a:p>
            <a:pPr algn="just"/>
            <a:r>
              <a:rPr lang="en" dirty="0"/>
              <a:t>Neutrinos from two Nuclear Power Plants </a:t>
            </a:r>
          </a:p>
          <a:p>
            <a:pPr algn="just"/>
            <a:r>
              <a:rPr lang="en" dirty="0"/>
              <a:t>26.6 </a:t>
            </a:r>
            <a:r>
              <a:rPr lang="en" dirty="0" err="1"/>
              <a:t>GW</a:t>
            </a:r>
            <a:r>
              <a:rPr lang="en" baseline="-25000" dirty="0" err="1"/>
              <a:t>th</a:t>
            </a:r>
            <a:r>
              <a:rPr lang="en" dirty="0"/>
              <a:t> power by 2020 (35.8 </a:t>
            </a:r>
            <a:r>
              <a:rPr lang="en" dirty="0" err="1"/>
              <a:t>GW</a:t>
            </a:r>
            <a:r>
              <a:rPr lang="en" baseline="-25000" dirty="0" err="1"/>
              <a:t>th</a:t>
            </a:r>
            <a:r>
              <a:rPr lang="en" dirty="0"/>
              <a:t> final)</a:t>
            </a:r>
          </a:p>
          <a:p>
            <a:pPr algn="just"/>
            <a:endParaRPr lang="en" dirty="0"/>
          </a:p>
          <a:p>
            <a:pPr algn="just"/>
            <a:r>
              <a:rPr lang="en" b="1" dirty="0">
                <a:solidFill>
                  <a:srgbClr val="0065BD"/>
                </a:solidFill>
              </a:rPr>
              <a:t>JUNO-TAO: </a:t>
            </a:r>
          </a:p>
          <a:p>
            <a:pPr algn="just"/>
            <a:r>
              <a:rPr lang="en" dirty="0"/>
              <a:t>Located at </a:t>
            </a:r>
            <a:r>
              <a:rPr lang="en" dirty="0" err="1"/>
              <a:t>Taishan</a:t>
            </a:r>
            <a:r>
              <a:rPr lang="en" dirty="0"/>
              <a:t> 1 reactor core (4590 </a:t>
            </a:r>
            <a:r>
              <a:rPr lang="en" dirty="0" err="1"/>
              <a:t>MW</a:t>
            </a:r>
            <a:r>
              <a:rPr lang="en" baseline="-25000" dirty="0" err="1"/>
              <a:t>th</a:t>
            </a:r>
            <a:r>
              <a:rPr lang="en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42F7A0-9418-67AE-9212-13003CF371CE}"/>
              </a:ext>
            </a:extLst>
          </p:cNvPr>
          <p:cNvSpPr txBox="1"/>
          <p:nvPr/>
        </p:nvSpPr>
        <p:spPr>
          <a:xfrm>
            <a:off x="544168" y="3258761"/>
            <a:ext cx="46213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∼ 30 m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</a:p>
          <a:p>
            <a:r>
              <a:rPr lang="de-DE" dirty="0"/>
              <a:t>∼ 36 × JUNO </a:t>
            </a:r>
            <a:r>
              <a:rPr lang="de-DE" dirty="0" err="1"/>
              <a:t>statistics</a:t>
            </a:r>
            <a:endParaRPr lang="de-DE" dirty="0"/>
          </a:p>
          <a:p>
            <a:r>
              <a:rPr lang="de-DE" dirty="0"/>
              <a:t>∼ 4500 </a:t>
            </a:r>
            <a:r>
              <a:rPr lang="de-DE" dirty="0" err="1"/>
              <a:t>p.e</a:t>
            </a:r>
            <a:r>
              <a:rPr lang="de-DE" dirty="0"/>
              <a:t>. / MeV (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JUNO)</a:t>
            </a:r>
          </a:p>
          <a:p>
            <a:r>
              <a:rPr lang="de-DE" dirty="0"/>
              <a:t>∼ 10% background-</a:t>
            </a:r>
            <a:r>
              <a:rPr lang="de-DE" dirty="0" err="1"/>
              <a:t>to</a:t>
            </a:r>
            <a:r>
              <a:rPr lang="de-DE" dirty="0"/>
              <a:t>-signal </a:t>
            </a:r>
            <a:r>
              <a:rPr lang="de-DE" dirty="0" err="1"/>
              <a:t>ratio</a:t>
            </a:r>
            <a:endParaRPr lang="de-DE" dirty="0"/>
          </a:p>
          <a:p>
            <a:endParaRPr lang="de-DE" dirty="0"/>
          </a:p>
          <a:p>
            <a:r>
              <a:rPr lang="de-DE" dirty="0"/>
              <a:t>Short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experiment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determination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vs.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JUNO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Search </a:t>
            </a:r>
            <a:r>
              <a:rPr lang="de-DE" dirty="0" err="1"/>
              <a:t>for</a:t>
            </a:r>
            <a:r>
              <a:rPr lang="de-DE" dirty="0"/>
              <a:t> sterile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oscillations</a:t>
            </a:r>
            <a:endParaRPr lang="de-DE" dirty="0"/>
          </a:p>
          <a:p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01D780-9AAE-BE66-95CB-D7DFA1FE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807" y="1329146"/>
            <a:ext cx="5613993" cy="30786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43CB96-E914-54FA-9DB4-BC05DB65BA42}"/>
              </a:ext>
            </a:extLst>
          </p:cNvPr>
          <p:cNvSpPr/>
          <p:nvPr/>
        </p:nvSpPr>
        <p:spPr>
          <a:xfrm rot="16200000">
            <a:off x="6283631" y="2219437"/>
            <a:ext cx="1659447" cy="165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03B9CA-B5C8-31C0-0E46-DD6C2B2EC3DC}"/>
              </a:ext>
            </a:extLst>
          </p:cNvPr>
          <p:cNvSpPr txBox="1"/>
          <p:nvPr/>
        </p:nvSpPr>
        <p:spPr>
          <a:xfrm>
            <a:off x="7152350" y="1445115"/>
            <a:ext cx="1300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New EPR</a:t>
            </a:r>
          </a:p>
          <a:p>
            <a:pPr algn="ctr"/>
            <a:r>
              <a:rPr lang="de-DE" sz="1600" b="1" dirty="0" err="1">
                <a:solidFill>
                  <a:srgbClr val="FF0000"/>
                </a:solidFill>
              </a:rPr>
              <a:t>Taishan</a:t>
            </a:r>
            <a:r>
              <a:rPr lang="de-DE" sz="16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748F205-385B-B5AF-822B-3DF35EB4C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4050793"/>
            <a:ext cx="6375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66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D4D83F-E9CD-057C-7A44-E3483AB7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3" y="528388"/>
            <a:ext cx="10477500" cy="57277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82D0F2-9771-FA96-4C68-9C466810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B22FCE-354B-9191-8F22-0370F382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6BB70-D61F-9048-9B10-52DEBF85BCBC}" type="slidenum">
              <a:rPr lang="de-DE" smtClean="0"/>
              <a:t>36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96B3F25-721F-8729-949B-EC2236479A7A}"/>
              </a:ext>
            </a:extLst>
          </p:cNvPr>
          <p:cNvSpPr/>
          <p:nvPr/>
        </p:nvSpPr>
        <p:spPr>
          <a:xfrm>
            <a:off x="629653" y="601912"/>
            <a:ext cx="3076074" cy="507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B4AD7-2735-48C0-8845-052203B0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53" y="192670"/>
            <a:ext cx="10515600" cy="1325563"/>
          </a:xfrm>
        </p:spPr>
        <p:txBody>
          <a:bodyPr/>
          <a:lstStyle/>
          <a:p>
            <a:r>
              <a:rPr lang="en-US" dirty="0"/>
              <a:t>Time schedule &amp; milestones</a:t>
            </a:r>
          </a:p>
        </p:txBody>
      </p:sp>
    </p:spTree>
    <p:extLst>
      <p:ext uri="{BB962C8B-B14F-4D97-AF65-F5344CB8AC3E}">
        <p14:creationId xmlns:p14="http://schemas.microsoft.com/office/powerpoint/2010/main" val="229518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E6A1F-8E91-9516-2A04-8E821842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C2499C-2FB4-3B8D-9969-F41E7160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4B5D94-7AF0-A0C7-EBA3-2EC1DF47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37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11A3D1E-B702-8B3D-167C-7F0C9C930450}"/>
              </a:ext>
            </a:extLst>
          </p:cNvPr>
          <p:cNvSpPr txBox="1"/>
          <p:nvPr/>
        </p:nvSpPr>
        <p:spPr>
          <a:xfrm>
            <a:off x="686765" y="2050288"/>
            <a:ext cx="10667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Dear Georg,</a:t>
            </a:r>
          </a:p>
          <a:p>
            <a:endParaRPr lang="de-DE" dirty="0"/>
          </a:p>
          <a:p>
            <a:r>
              <a:rPr lang="de-DE" dirty="0" err="1"/>
              <a:t>thanks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astroparticle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!</a:t>
            </a:r>
          </a:p>
          <a:p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was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pleasure</a:t>
            </a:r>
            <a:r>
              <a:rPr lang="de-DE" dirty="0"/>
              <a:t>!</a:t>
            </a:r>
          </a:p>
          <a:p>
            <a:endParaRPr lang="de-DE" dirty="0"/>
          </a:p>
          <a:p>
            <a:r>
              <a:rPr lang="de-DE" dirty="0"/>
              <a:t>Best </a:t>
            </a:r>
            <a:r>
              <a:rPr lang="de-DE" dirty="0" err="1"/>
              <a:t>wishes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364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67B3A-5E43-42F0-DBBE-FCE433F4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Neutrino </a:t>
            </a:r>
            <a:r>
              <a:rPr lang="de-DE" dirty="0" err="1">
                <a:solidFill>
                  <a:srgbClr val="0070C0"/>
                </a:solidFill>
              </a:rPr>
              <a:t>decay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9A9EC3-00E3-DEA9-BD7C-4D1D6057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C6B571-B7CF-535D-D8CF-C402F680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4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EA8F55A-63E1-AF67-4E9A-D739FF13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38850" y="-400050"/>
            <a:ext cx="51435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33DCE3-D18B-B407-8BF7-CE0537CEE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67" y="2057400"/>
            <a:ext cx="3822700" cy="2159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BF98E96-6EBC-AE16-00BA-C76EA32EC371}"/>
              </a:ext>
            </a:extLst>
          </p:cNvPr>
          <p:cNvSpPr txBox="1"/>
          <p:nvPr/>
        </p:nvSpPr>
        <p:spPr>
          <a:xfrm>
            <a:off x="839788" y="42164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masses</a:t>
            </a:r>
            <a:r>
              <a:rPr lang="de-DE" dirty="0"/>
              <a:t> &gt; 1 MeV</a:t>
            </a:r>
          </a:p>
          <a:p>
            <a:r>
              <a:rPr lang="de-DE" dirty="0"/>
              <a:t>Associated </a:t>
            </a:r>
            <a:r>
              <a:rPr lang="de-DE" dirty="0" err="1"/>
              <a:t>with</a:t>
            </a:r>
            <a:r>
              <a:rPr lang="de-DE" dirty="0"/>
              <a:t> Bremsstrahlung</a:t>
            </a:r>
          </a:p>
          <a:p>
            <a:endParaRPr lang="de-DE" dirty="0"/>
          </a:p>
          <a:p>
            <a:r>
              <a:rPr lang="de-DE" i="1" dirty="0">
                <a:solidFill>
                  <a:srgbClr val="0070C0"/>
                </a:solidFill>
              </a:rPr>
              <a:t>Lower </a:t>
            </a:r>
            <a:r>
              <a:rPr lang="de-DE" i="1" dirty="0" err="1">
                <a:solidFill>
                  <a:srgbClr val="0070C0"/>
                </a:solidFill>
              </a:rPr>
              <a:t>limits</a:t>
            </a:r>
            <a:r>
              <a:rPr lang="de-DE" i="1" dirty="0">
                <a:solidFill>
                  <a:srgbClr val="0070C0"/>
                </a:solidFill>
              </a:rPr>
              <a:t> </a:t>
            </a:r>
            <a:r>
              <a:rPr lang="de-DE" dirty="0" err="1"/>
              <a:t>from</a:t>
            </a:r>
            <a:r>
              <a:rPr lang="de-DE" dirty="0"/>
              <a:t> SN1987a</a:t>
            </a:r>
          </a:p>
          <a:p>
            <a:endParaRPr lang="de-DE" dirty="0"/>
          </a:p>
          <a:p>
            <a:r>
              <a:rPr lang="de-DE" i="1" dirty="0">
                <a:solidFill>
                  <a:srgbClr val="0070C0"/>
                </a:solidFill>
              </a:rPr>
              <a:t>Upper </a:t>
            </a:r>
            <a:r>
              <a:rPr lang="de-DE" i="1" dirty="0" err="1">
                <a:solidFill>
                  <a:srgbClr val="0070C0"/>
                </a:solidFill>
              </a:rPr>
              <a:t>limits</a:t>
            </a:r>
            <a:r>
              <a:rPr lang="de-DE" i="1" dirty="0">
                <a:solidFill>
                  <a:srgbClr val="0070C0"/>
                </a:solidFill>
              </a:rPr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cosmology</a:t>
            </a:r>
            <a:r>
              <a:rPr lang="de-DE" dirty="0"/>
              <a:t>: </a:t>
            </a:r>
            <a:r>
              <a:rPr lang="de-DE" dirty="0" err="1"/>
              <a:t>exclusion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heavy (&gt; MeV)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states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BD8FD0-8EE1-4308-189E-244F3FA129F8}"/>
              </a:ext>
            </a:extLst>
          </p:cNvPr>
          <p:cNvSpPr txBox="1"/>
          <p:nvPr/>
        </p:nvSpPr>
        <p:spPr>
          <a:xfrm>
            <a:off x="6288290" y="5700756"/>
            <a:ext cx="6099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dirty="0">
                <a:solidFill>
                  <a:srgbClr val="0070C0"/>
                </a:solidFill>
                <a:effectLst/>
                <a:latin typeface="Times" pitchFamily="2" charset="0"/>
              </a:rPr>
              <a:t>LO, G. Raffelt et al., Astropart. Phys. 1, 377 (1993) </a:t>
            </a:r>
          </a:p>
        </p:txBody>
      </p:sp>
    </p:spTree>
    <p:extLst>
      <p:ext uri="{BB962C8B-B14F-4D97-AF65-F5344CB8AC3E}">
        <p14:creationId xmlns:p14="http://schemas.microsoft.com/office/powerpoint/2010/main" val="90975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52A0C-C6EA-E089-3FD1-866DA18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SFBs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AA3FBD-E322-B56D-CB74-06C8EC75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SFB „Astroteilchenphysik“</a:t>
            </a:r>
          </a:p>
          <a:p>
            <a:r>
              <a:rPr lang="de-DE" dirty="0"/>
              <a:t>1994 – 2006</a:t>
            </a:r>
          </a:p>
          <a:p>
            <a:r>
              <a:rPr lang="de-DE" dirty="0"/>
              <a:t>Speaker: Franz von Feilitzsch</a:t>
            </a:r>
          </a:p>
          <a:p>
            <a:endParaRPr lang="de-DE" dirty="0"/>
          </a:p>
          <a:p>
            <a:r>
              <a:rPr lang="de-DE" dirty="0"/>
              <a:t>TR 27 „Neutrinos and </a:t>
            </a:r>
            <a:r>
              <a:rPr lang="de-DE" dirty="0" err="1"/>
              <a:t>Beyond</a:t>
            </a:r>
            <a:r>
              <a:rPr lang="de-DE" dirty="0"/>
              <a:t>“</a:t>
            </a:r>
          </a:p>
          <a:p>
            <a:r>
              <a:rPr lang="de-DE" dirty="0"/>
              <a:t>2007 – 2011</a:t>
            </a:r>
          </a:p>
          <a:p>
            <a:r>
              <a:rPr lang="de-DE" dirty="0"/>
              <a:t>Speaker: LO</a:t>
            </a:r>
          </a:p>
          <a:p>
            <a:endParaRPr lang="de-DE" dirty="0"/>
          </a:p>
          <a:p>
            <a:r>
              <a:rPr lang="de-DE" dirty="0"/>
              <a:t>SFB „NDM“</a:t>
            </a:r>
          </a:p>
          <a:p>
            <a:r>
              <a:rPr lang="de-DE" dirty="0" err="1"/>
              <a:t>Since</a:t>
            </a:r>
            <a:r>
              <a:rPr lang="de-DE" dirty="0"/>
              <a:t> 2017</a:t>
            </a:r>
          </a:p>
          <a:p>
            <a:r>
              <a:rPr lang="de-DE" dirty="0"/>
              <a:t>Speaker: Elisa </a:t>
            </a:r>
            <a:r>
              <a:rPr lang="de-DE" dirty="0" err="1"/>
              <a:t>Resconi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71AC57-797C-BD1A-F211-43803ECF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L. Oberauer -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23876A-90EB-3C61-10DD-AA8649E9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260D-99FE-8540-B7DE-1358959B2C6A}" type="slidenum">
              <a:rPr lang="de-DE" smtClean="0"/>
              <a:t>5</a:t>
            </a:fld>
            <a:endParaRPr lang="de-DE"/>
          </a:p>
        </p:txBody>
      </p:sp>
      <p:pic>
        <p:nvPicPr>
          <p:cNvPr id="2052" name="Picture 4" descr="Garching Core-Collapse Supernova Archive">
            <a:extLst>
              <a:ext uri="{FF2B5EF4-FFF2-40B4-BE49-F238E27FC236}">
                <a16:creationId xmlns:a16="http://schemas.microsoft.com/office/drawing/2014/main" id="{7E9A69EA-07E8-4EA6-8037-FB9C4216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670163"/>
            <a:ext cx="233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hestand">
            <a:extLst>
              <a:ext uri="{FF2B5EF4-FFF2-40B4-BE49-F238E27FC236}">
                <a16:creationId xmlns:a16="http://schemas.microsoft.com/office/drawing/2014/main" id="{D1069348-B5C4-918D-2C16-5102852C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82" y="635013"/>
            <a:ext cx="134937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ysik-Department, TUM | SFB NDM">
            <a:extLst>
              <a:ext uri="{FF2B5EF4-FFF2-40B4-BE49-F238E27FC236}">
                <a16:creationId xmlns:a16="http://schemas.microsoft.com/office/drawing/2014/main" id="{C3D68076-9FEF-7F7E-F19D-FB7CDCF7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45" y="2556510"/>
            <a:ext cx="4554220" cy="37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1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620963" y="333375"/>
            <a:ext cx="7058025" cy="5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6" tIns="45623" rIns="91246" bIns="45623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Solar Neutrino Spectrum</a:t>
            </a:r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4367808" y="1124712"/>
          <a:ext cx="3648132" cy="41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5960" imgH="241200" progId="Equation.3">
                  <p:embed/>
                </p:oleObj>
              </mc:Choice>
              <mc:Fallback>
                <p:oleObj name="Equation" r:id="rId2" imgW="2145960" imgH="241200" progId="Equation.3">
                  <p:embed/>
                  <p:pic>
                    <p:nvPicPr>
                      <p:cNvPr id="112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1124712"/>
                        <a:ext cx="3648132" cy="41004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7104064" y="6165850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46" tIns="45623" rIns="91246" bIns="4562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9975" y="2919910"/>
            <a:ext cx="2484338" cy="373659"/>
          </a:xfrm>
          <a:prstGeom prst="rect">
            <a:avLst/>
          </a:prstGeom>
          <a:noFill/>
        </p:spPr>
        <p:txBody>
          <a:bodyPr wrap="square" lIns="91246" tIns="45623" rIns="91246" bIns="45623" rtlCol="0">
            <a:spAutoFit/>
          </a:bodyPr>
          <a:lstStyle/>
          <a:p>
            <a:pPr algn="r"/>
            <a:r>
              <a:rPr lang="de-DE" dirty="0"/>
              <a:t>BOREXINO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6D29-9C46-4A44-A892-D53A227F3035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4" descr="solarnusp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1556793"/>
            <a:ext cx="6142520" cy="448365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943873" y="6183858"/>
            <a:ext cx="3960327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3" rIns="91246" bIns="45623"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5934870" y="62872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Borexino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16D29-9C46-4A44-A892-D53A227F3035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62" y="1021136"/>
            <a:ext cx="8604250" cy="543032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92313" y="272547"/>
            <a:ext cx="8229600" cy="1371600"/>
          </a:xfrm>
          <a:prstGeom prst="rect">
            <a:avLst/>
          </a:prstGeom>
        </p:spPr>
        <p:txBody>
          <a:bodyPr/>
          <a:lstStyle>
            <a:lvl1pPr algn="ctr" defTabSz="91247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cs typeface="Arial" panose="020B0604020202020204" pitchFamily="34" charset="0"/>
              </a:rPr>
              <a:t>Borexino detector layout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67252" y="2263065"/>
            <a:ext cx="17281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Scintillator </a:t>
            </a:r>
            <a:r>
              <a:rPr lang="de-DE" dirty="0" err="1"/>
              <a:t>sphere</a:t>
            </a:r>
            <a:r>
              <a:rPr lang="de-DE" dirty="0"/>
              <a:t> (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de-DE" dirty="0"/>
              <a:t>270t PC, PPO)</a:t>
            </a:r>
          </a:p>
          <a:p>
            <a:endParaRPr lang="de-DE" dirty="0"/>
          </a:p>
          <a:p>
            <a:r>
              <a:rPr lang="de-DE" dirty="0"/>
              <a:t>Nylon membranes (0.15mm)</a:t>
            </a:r>
          </a:p>
          <a:p>
            <a:endParaRPr lang="de-DE" dirty="0"/>
          </a:p>
          <a:p>
            <a:r>
              <a:rPr lang="de-DE" dirty="0"/>
              <a:t>Buffer PC</a:t>
            </a:r>
          </a:p>
          <a:p>
            <a:endParaRPr lang="de-DE" dirty="0"/>
          </a:p>
          <a:p>
            <a:r>
              <a:rPr lang="de-DE" dirty="0"/>
              <a:t>Sphere (13m diameter)</a:t>
            </a:r>
          </a:p>
          <a:p>
            <a:r>
              <a:rPr lang="de-DE" dirty="0"/>
              <a:t>2212 PMs plus light concentrators </a:t>
            </a:r>
          </a:p>
          <a:p>
            <a:endParaRPr lang="de-DE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16080" y="2852936"/>
            <a:ext cx="2160240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8910" y="3886174"/>
            <a:ext cx="16561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Water shield and Cherencov detector (208 PMs)</a:t>
            </a:r>
          </a:p>
          <a:p>
            <a:endParaRPr lang="de-DE" dirty="0"/>
          </a:p>
          <a:p>
            <a:r>
              <a:rPr lang="de-DE" dirty="0"/>
              <a:t>Outer steel tank (~18m height, ~18m diameter)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15680" y="4581128"/>
            <a:ext cx="1584176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176120" y="3645024"/>
            <a:ext cx="1691132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92144" y="3789040"/>
            <a:ext cx="1475108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032104" y="5301209"/>
            <a:ext cx="1800200" cy="2642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215680" y="5805264"/>
            <a:ext cx="288032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816080" y="4653136"/>
            <a:ext cx="2051172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032104" y="4797152"/>
            <a:ext cx="1800200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C1B-B726-40EC-BEB8-115F6074D4F5}" type="slidenum">
              <a:rPr lang="de-DE" smtClean="0"/>
              <a:t>8</a:t>
            </a:fld>
            <a:endParaRPr lang="de-DE"/>
          </a:p>
        </p:txBody>
      </p:sp>
      <p:pic>
        <p:nvPicPr>
          <p:cNvPr id="3" name="Picture 10" descr="IMG_1037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24" y="150339"/>
            <a:ext cx="2432050" cy="3241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22" y="3460721"/>
            <a:ext cx="4949952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67" y="3825750"/>
            <a:ext cx="3901440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76" y="45170"/>
            <a:ext cx="3758444" cy="4319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80" y="2126401"/>
            <a:ext cx="1808018" cy="126561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73" y="126149"/>
            <a:ext cx="3001328" cy="19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18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Solar neutrino detection in Borexino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AC1B-B726-40EC-BEB8-115F6074D4F5}" type="slidenum">
              <a:rPr lang="de-DE" smtClean="0"/>
              <a:t>9</a:t>
            </a:fld>
            <a:endParaRPr lang="de-D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789041"/>
            <a:ext cx="5589270" cy="22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1670" y="1556792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Solar neutrinos are detected via </a:t>
            </a:r>
            <a:r>
              <a:rPr lang="de-DE" sz="2000" dirty="0">
                <a:solidFill>
                  <a:srgbClr val="0070C0"/>
                </a:solidFill>
              </a:rPr>
              <a:t>elastic scattering </a:t>
            </a:r>
            <a:r>
              <a:rPr lang="de-DE" sz="2000" dirty="0"/>
              <a:t>off </a:t>
            </a:r>
            <a:r>
              <a:rPr lang="de-DE" sz="2000" dirty="0" err="1">
                <a:solidFill>
                  <a:srgbClr val="0070C0"/>
                </a:solidFill>
              </a:rPr>
              <a:t>electrons</a:t>
            </a:r>
            <a:r>
              <a:rPr lang="de-DE" sz="2000" dirty="0"/>
              <a:t>    </a:t>
            </a:r>
            <a:r>
              <a:rPr lang="de-DE" sz="2000" dirty="0" err="1">
                <a:latin typeface="Symbol" panose="05050102010706020507" pitchFamily="18" charset="2"/>
              </a:rPr>
              <a:t>n</a:t>
            </a:r>
            <a:r>
              <a:rPr lang="de-DE" sz="2000" dirty="0">
                <a:latin typeface="Symbol" panose="05050102010706020507" pitchFamily="18" charset="2"/>
              </a:rPr>
              <a:t> </a:t>
            </a:r>
            <a:r>
              <a:rPr lang="de-DE" sz="2000" dirty="0"/>
              <a:t>+ e -&gt; </a:t>
            </a:r>
            <a:r>
              <a:rPr lang="de-DE" sz="2000" dirty="0">
                <a:latin typeface="Symbol" panose="05050102010706020507" pitchFamily="18" charset="2"/>
              </a:rPr>
              <a:t>n</a:t>
            </a:r>
            <a:r>
              <a:rPr lang="de-DE" sz="2000" dirty="0"/>
              <a:t> + e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0070C0"/>
                </a:solidFill>
              </a:rPr>
              <a:t>Spectroscopy</a:t>
            </a:r>
            <a:r>
              <a:rPr lang="de-DE" sz="2000" dirty="0"/>
              <a:t> of the recoil electrons in the liquid scintillator</a:t>
            </a:r>
          </a:p>
          <a:p>
            <a:r>
              <a:rPr lang="de-DE" sz="2000" dirty="0">
                <a:solidFill>
                  <a:srgbClr val="0070C0"/>
                </a:solidFill>
              </a:rPr>
              <a:t>Low energy threshold </a:t>
            </a:r>
            <a:r>
              <a:rPr lang="de-DE" sz="2000" dirty="0"/>
              <a:t>(</a:t>
            </a:r>
            <a:r>
              <a:rPr lang="de-DE" sz="2000" dirty="0">
                <a:latin typeface="Symbol" panose="05050102010706020507" pitchFamily="18" charset="2"/>
              </a:rPr>
              <a:t>~</a:t>
            </a:r>
            <a:r>
              <a:rPr lang="de-DE" sz="2000" dirty="0"/>
              <a:t> 60 keV), no directional information</a:t>
            </a:r>
          </a:p>
          <a:p>
            <a:r>
              <a:rPr lang="de-DE" sz="2000" dirty="0">
                <a:solidFill>
                  <a:srgbClr val="0070C0"/>
                </a:solidFill>
              </a:rPr>
              <a:t>Cross section </a:t>
            </a:r>
            <a:r>
              <a:rPr lang="de-DE" sz="2000" dirty="0"/>
              <a:t>for </a:t>
            </a:r>
            <a:r>
              <a:rPr lang="de-DE" sz="2000" dirty="0">
                <a:latin typeface="Symbol" panose="05050102010706020507" pitchFamily="18" charset="2"/>
              </a:rPr>
              <a:t>n</a:t>
            </a:r>
            <a:r>
              <a:rPr lang="de-DE" sz="2000" baseline="-25000" dirty="0"/>
              <a:t>e</a:t>
            </a:r>
            <a:r>
              <a:rPr lang="de-DE" sz="2000" dirty="0"/>
              <a:t> larger (factor </a:t>
            </a:r>
            <a:r>
              <a:rPr lang="de-DE" sz="2000" dirty="0">
                <a:latin typeface="Symbol" panose="05050102010706020507" pitchFamily="18" charset="2"/>
              </a:rPr>
              <a:t>~ 6</a:t>
            </a:r>
            <a:r>
              <a:rPr lang="de-DE" sz="2000" dirty="0"/>
              <a:t>) as for </a:t>
            </a:r>
            <a:r>
              <a:rPr lang="de-DE" sz="2000" dirty="0">
                <a:latin typeface="Symbol" panose="05050102010706020507" pitchFamily="18" charset="2"/>
              </a:rPr>
              <a:t>n</a:t>
            </a:r>
            <a:r>
              <a:rPr lang="de-DE" sz="2000" baseline="-25000" dirty="0">
                <a:latin typeface="Symbol" panose="05050102010706020507" pitchFamily="18" charset="2"/>
              </a:rPr>
              <a:t>m,t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79576" y="606932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forbidden for </a:t>
            </a:r>
            <a:r>
              <a:rPr lang="de-DE" b="1" i="1" dirty="0">
                <a:solidFill>
                  <a:schemeClr val="tx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de-DE" b="1" i="1" baseline="-25000" dirty="0">
                <a:solidFill>
                  <a:schemeClr val="tx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de-DE" b="1" i="1" dirty="0">
                <a:solidFill>
                  <a:schemeClr val="tx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, n</a:t>
            </a:r>
            <a:r>
              <a:rPr lang="de-DE" b="1" i="1" baseline="-25000" dirty="0">
                <a:solidFill>
                  <a:schemeClr val="tx2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de-DE" i="1" dirty="0"/>
              <a:t> 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07768" y="5445225"/>
            <a:ext cx="288032" cy="62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1352" y="393595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Symbol" panose="05050102010706020507" pitchFamily="18" charset="2"/>
              </a:rPr>
              <a:t> </a:t>
            </a:r>
            <a:r>
              <a:rPr lang="de-DE" sz="1400" i="1" dirty="0">
                <a:latin typeface="Symbol" panose="05050102010706020507" pitchFamily="18" charset="2"/>
              </a:rPr>
              <a:t>n</a:t>
            </a:r>
            <a:r>
              <a:rPr lang="de-DE" sz="1400" i="1" baseline="-25000" dirty="0">
                <a:latin typeface="Symbol" panose="05050102010706020507" pitchFamily="18" charset="2"/>
              </a:rPr>
              <a:t>m,t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26632" y="393446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Symbol" panose="05050102010706020507" pitchFamily="18" charset="2"/>
              </a:rPr>
              <a:t> </a:t>
            </a:r>
            <a:r>
              <a:rPr lang="de-DE" sz="1400" i="1" dirty="0">
                <a:latin typeface="Symbol" panose="05050102010706020507" pitchFamily="18" charset="2"/>
              </a:rPr>
              <a:t>n</a:t>
            </a:r>
            <a:r>
              <a:rPr lang="de-DE" sz="1400" i="1" baseline="-25000" dirty="0">
                <a:latin typeface="Symbol" panose="05050102010706020507" pitchFamily="18" charset="2"/>
              </a:rPr>
              <a:t>m,t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8610600" y="1556792"/>
            <a:ext cx="1743998" cy="393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2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Macintosh PowerPoint</Application>
  <PresentationFormat>Breitbild</PresentationFormat>
  <Paragraphs>481</Paragraphs>
  <Slides>37</Slides>
  <Notes>0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Times</vt:lpstr>
      <vt:lpstr>Office</vt:lpstr>
      <vt:lpstr>Equation</vt:lpstr>
      <vt:lpstr>Low energy neutrino physics</vt:lpstr>
      <vt:lpstr>Coherent neutrino nucleus scattering </vt:lpstr>
      <vt:lpstr>Neutrino decay</vt:lpstr>
      <vt:lpstr>Neutrino decay</vt:lpstr>
      <vt:lpstr>SFBs</vt:lpstr>
      <vt:lpstr>PowerPoint-Präsentation</vt:lpstr>
      <vt:lpstr>PowerPoint-Präsentation</vt:lpstr>
      <vt:lpstr>PowerPoint-Präsentation</vt:lpstr>
      <vt:lpstr>Solar neutrino detection in Borexino</vt:lpstr>
      <vt:lpstr>PowerPoint-Präsentation</vt:lpstr>
      <vt:lpstr>Borexino</vt:lpstr>
      <vt:lpstr>Borexino  Counting-Test-Facility (CTF)</vt:lpstr>
      <vt:lpstr>Borexino scientific highlights</vt:lpstr>
      <vt:lpstr>Borexino-results</vt:lpstr>
      <vt:lpstr>Eccentricity</vt:lpstr>
      <vt:lpstr>Borexino-results</vt:lpstr>
      <vt:lpstr>Borexino-results</vt:lpstr>
      <vt:lpstr>Borexino-results</vt:lpstr>
      <vt:lpstr>Neutrino luminosity</vt:lpstr>
      <vt:lpstr>pp-branching ratio</vt:lpstr>
      <vt:lpstr>Solar metallicity</vt:lpstr>
      <vt:lpstr>Solar metallicity</vt:lpstr>
      <vt:lpstr>MSW effect</vt:lpstr>
      <vt:lpstr>CNO-Neutrinos</vt:lpstr>
      <vt:lpstr>CNO-Neutrinos</vt:lpstr>
      <vt:lpstr>CNO-Neutrinos</vt:lpstr>
      <vt:lpstr>Further readings</vt:lpstr>
      <vt:lpstr>Physics of JUNO</vt:lpstr>
      <vt:lpstr>Oscillation physics</vt:lpstr>
      <vt:lpstr>DSNB</vt:lpstr>
      <vt:lpstr>JUNO goals</vt:lpstr>
      <vt:lpstr>Status of JUNO</vt:lpstr>
      <vt:lpstr>Status of JUNO</vt:lpstr>
      <vt:lpstr>Status of JUNO</vt:lpstr>
      <vt:lpstr>TAO (satellite experiment of JUNO)</vt:lpstr>
      <vt:lpstr>Time schedule &amp; milestones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energy neutrino physics</dc:title>
  <dc:creator>Lothar Oberauer</dc:creator>
  <cp:lastModifiedBy>Lothar Oberauer</cp:lastModifiedBy>
  <cp:revision>18</cp:revision>
  <dcterms:created xsi:type="dcterms:W3CDTF">2022-11-04T08:33:33Z</dcterms:created>
  <dcterms:modified xsi:type="dcterms:W3CDTF">2022-11-08T15:57:45Z</dcterms:modified>
</cp:coreProperties>
</file>