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6"/>
  </p:notesMasterIdLst>
  <p:sldIdLst>
    <p:sldId id="256" r:id="rId2"/>
    <p:sldId id="2387" r:id="rId3"/>
    <p:sldId id="2662" r:id="rId4"/>
    <p:sldId id="2575" r:id="rId5"/>
    <p:sldId id="2463" r:id="rId6"/>
    <p:sldId id="2597" r:id="rId7"/>
    <p:sldId id="583" r:id="rId8"/>
    <p:sldId id="317" r:id="rId9"/>
    <p:sldId id="2114" r:id="rId10"/>
    <p:sldId id="2673" r:id="rId11"/>
    <p:sldId id="2101" r:id="rId12"/>
    <p:sldId id="1439" r:id="rId13"/>
    <p:sldId id="2181" r:id="rId14"/>
    <p:sldId id="2316" r:id="rId15"/>
    <p:sldId id="1427" r:id="rId16"/>
    <p:sldId id="264" r:id="rId17"/>
    <p:sldId id="2133" r:id="rId18"/>
    <p:sldId id="2609" r:id="rId19"/>
    <p:sldId id="2646" r:id="rId20"/>
    <p:sldId id="2390" r:id="rId21"/>
    <p:sldId id="2650" r:id="rId22"/>
    <p:sldId id="2246" r:id="rId23"/>
    <p:sldId id="2451" r:id="rId24"/>
    <p:sldId id="994" r:id="rId25"/>
    <p:sldId id="995" r:id="rId26"/>
    <p:sldId id="2638" r:id="rId27"/>
    <p:sldId id="2159" r:id="rId28"/>
    <p:sldId id="1005" r:id="rId29"/>
    <p:sldId id="2666" r:id="rId30"/>
    <p:sldId id="2535" r:id="rId31"/>
    <p:sldId id="2321" r:id="rId32"/>
    <p:sldId id="2320" r:id="rId33"/>
    <p:sldId id="2327" r:id="rId34"/>
    <p:sldId id="2306" r:id="rId35"/>
    <p:sldId id="2641" r:id="rId36"/>
    <p:sldId id="2642" r:id="rId37"/>
    <p:sldId id="2259" r:id="rId38"/>
    <p:sldId id="2672" r:id="rId39"/>
    <p:sldId id="2482" r:id="rId40"/>
    <p:sldId id="299" r:id="rId41"/>
    <p:sldId id="2664" r:id="rId42"/>
    <p:sldId id="362" r:id="rId43"/>
    <p:sldId id="2657" r:id="rId44"/>
    <p:sldId id="2634" r:id="rId45"/>
    <p:sldId id="2658" r:id="rId46"/>
    <p:sldId id="2652" r:id="rId47"/>
    <p:sldId id="2654" r:id="rId48"/>
    <p:sldId id="2640" r:id="rId49"/>
    <p:sldId id="2270" r:id="rId50"/>
    <p:sldId id="2268" r:id="rId51"/>
    <p:sldId id="2643" r:id="rId52"/>
    <p:sldId id="2644" r:id="rId53"/>
    <p:sldId id="2639" r:id="rId54"/>
    <p:sldId id="2568" r:id="rId55"/>
    <p:sldId id="2099" r:id="rId56"/>
    <p:sldId id="573" r:id="rId57"/>
    <p:sldId id="2655" r:id="rId58"/>
    <p:sldId id="2667" r:id="rId59"/>
    <p:sldId id="2605" r:id="rId60"/>
    <p:sldId id="2422" r:id="rId61"/>
    <p:sldId id="2659" r:id="rId62"/>
    <p:sldId id="2339" r:id="rId63"/>
    <p:sldId id="2349" r:id="rId64"/>
    <p:sldId id="2544" r:id="rId65"/>
    <p:sldId id="2604" r:id="rId66"/>
    <p:sldId id="2304" r:id="rId67"/>
    <p:sldId id="2187" r:id="rId68"/>
    <p:sldId id="2601" r:id="rId69"/>
    <p:sldId id="2571" r:id="rId70"/>
    <p:sldId id="2197" r:id="rId71"/>
    <p:sldId id="2254" r:id="rId72"/>
    <p:sldId id="2198" r:id="rId73"/>
    <p:sldId id="2199" r:id="rId74"/>
    <p:sldId id="2324" r:id="rId75"/>
  </p:sldIdLst>
  <p:sldSz cx="12192000" cy="6858000"/>
  <p:notesSz cx="6858000" cy="9144000"/>
  <p:embeddedFontLst>
    <p:embeddedFont>
      <p:font typeface="맑은 고딕" panose="020B0503020000020004" pitchFamily="34" charset="-127"/>
      <p:regular r:id="rId77"/>
      <p:bold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libri Light" panose="020F0302020204030204" pitchFamily="34" charset="0"/>
      <p:regular r:id="rId83"/>
      <p:italic r:id="rId84"/>
    </p:embeddedFont>
    <p:embeddedFont>
      <p:font typeface="Cambria Math" panose="02040503050406030204" pitchFamily="18" charset="0"/>
      <p:regular r:id="rId85"/>
    </p:embeddedFont>
    <p:embeddedFont>
      <p:font typeface="Wingdings 2" pitchFamily="2" charset="2"/>
      <p:regular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1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08"/>
    <p:restoredTop sz="94666"/>
  </p:normalViewPr>
  <p:slideViewPr>
    <p:cSldViewPr snapToGrid="0" snapToObjects="1">
      <p:cViewPr varScale="1">
        <p:scale>
          <a:sx n="95" d="100"/>
          <a:sy n="95" d="100"/>
        </p:scale>
        <p:origin x="1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F2A691-07DE-264E-90AB-E54D71DF93DD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BA946ABB-327F-CF41-BEA1-BD8F58C5026E}">
      <dgm:prSet phldrT="[Text]"/>
      <dgm:spPr/>
      <dgm:t>
        <a:bodyPr/>
        <a:lstStyle/>
        <a:p>
          <a:r>
            <a:rPr lang="en-US"/>
            <a:t>October 16, 2013 CAPP is established. No particle or nuclear exp. physics present at KAIST</a:t>
          </a:r>
        </a:p>
      </dgm:t>
    </dgm:pt>
    <dgm:pt modelId="{04E9D826-3A01-744D-8F78-FF102048E78F}" type="parTrans" cxnId="{D5624096-D311-B44C-B782-4DC6B6E5CB62}">
      <dgm:prSet/>
      <dgm:spPr/>
      <dgm:t>
        <a:bodyPr/>
        <a:lstStyle/>
        <a:p>
          <a:endParaRPr lang="en-US"/>
        </a:p>
      </dgm:t>
    </dgm:pt>
    <dgm:pt modelId="{1D18102B-5B7B-314A-8060-6AC95A6AB665}" type="sibTrans" cxnId="{D5624096-D311-B44C-B782-4DC6B6E5CB62}">
      <dgm:prSet/>
      <dgm:spPr/>
      <dgm:t>
        <a:bodyPr/>
        <a:lstStyle/>
        <a:p>
          <a:endParaRPr lang="en-US"/>
        </a:p>
      </dgm:t>
    </dgm:pt>
    <dgm:pt modelId="{63BC5822-034B-C84B-8448-E6A66B661F7D}">
      <dgm:prSet phldrT="[Text]"/>
      <dgm:spPr/>
      <dgm:t>
        <a:bodyPr/>
        <a:lstStyle/>
        <a:p>
          <a:r>
            <a:rPr lang="en-US"/>
            <a:t>2014-2017. Setting up infrastructure, purchasing expensive equipment. Started hiring "high-energy", dynamic people.</a:t>
          </a:r>
        </a:p>
      </dgm:t>
    </dgm:pt>
    <dgm:pt modelId="{981C0708-22E6-3142-8CEB-28D0228F34B9}" type="parTrans" cxnId="{A1633330-AC39-B444-97DE-17230C7C4504}">
      <dgm:prSet/>
      <dgm:spPr/>
      <dgm:t>
        <a:bodyPr/>
        <a:lstStyle/>
        <a:p>
          <a:endParaRPr lang="en-US"/>
        </a:p>
      </dgm:t>
    </dgm:pt>
    <dgm:pt modelId="{7900A983-FDE1-6944-A041-AFFBE75A3028}" type="sibTrans" cxnId="{A1633330-AC39-B444-97DE-17230C7C4504}">
      <dgm:prSet/>
      <dgm:spPr/>
      <dgm:t>
        <a:bodyPr/>
        <a:lstStyle/>
        <a:p>
          <a:endParaRPr lang="en-US"/>
        </a:p>
      </dgm:t>
    </dgm:pt>
    <dgm:pt modelId="{7B4D0322-5BD3-634E-8712-FD7E9CDBBB75}">
      <dgm:prSet phldrT="[Text]"/>
      <dgm:spPr/>
      <dgm:t>
        <a:bodyPr/>
        <a:lstStyle/>
        <a:p>
          <a:r>
            <a:rPr lang="en-US"/>
            <a:t>2017-2020. Set R&amp;D goals, work in parallel to achieve results fast. First setup and runs of prototype experiments.</a:t>
          </a:r>
        </a:p>
      </dgm:t>
    </dgm:pt>
    <dgm:pt modelId="{27399EA1-5D6D-5342-9DFB-593F41D7227F}" type="parTrans" cxnId="{CF45BF39-F848-ED4A-898E-71BE6EF3F692}">
      <dgm:prSet/>
      <dgm:spPr/>
      <dgm:t>
        <a:bodyPr/>
        <a:lstStyle/>
        <a:p>
          <a:endParaRPr lang="en-US"/>
        </a:p>
      </dgm:t>
    </dgm:pt>
    <dgm:pt modelId="{54A59666-0CD6-7648-AD4A-45ACF129B5AD}" type="sibTrans" cxnId="{CF45BF39-F848-ED4A-898E-71BE6EF3F692}">
      <dgm:prSet/>
      <dgm:spPr/>
      <dgm:t>
        <a:bodyPr/>
        <a:lstStyle/>
        <a:p>
          <a:endParaRPr lang="en-US"/>
        </a:p>
      </dgm:t>
    </dgm:pt>
    <dgm:pt modelId="{A7DF9411-E270-3B4A-9BE8-1072A5FCDE49}">
      <dgm:prSet phldrT="[Text]"/>
      <dgm:spPr/>
      <dgm:t>
        <a:bodyPr/>
        <a:lstStyle/>
        <a:p>
          <a:r>
            <a:rPr lang="en-US"/>
            <a:t>2020-present. Combine achievements to create competitive axion dark matter experiments</a:t>
          </a:r>
        </a:p>
      </dgm:t>
    </dgm:pt>
    <dgm:pt modelId="{760DD19B-8D74-1D4B-AF21-7241E4AB9811}" type="parTrans" cxnId="{8E964B3E-64A1-F04D-9DBC-968CB517E0CE}">
      <dgm:prSet/>
      <dgm:spPr/>
      <dgm:t>
        <a:bodyPr/>
        <a:lstStyle/>
        <a:p>
          <a:endParaRPr lang="en-US"/>
        </a:p>
      </dgm:t>
    </dgm:pt>
    <dgm:pt modelId="{E5E28F76-25F1-EB4E-8A2A-41B371E0B33C}" type="sibTrans" cxnId="{8E964B3E-64A1-F04D-9DBC-968CB517E0CE}">
      <dgm:prSet/>
      <dgm:spPr/>
      <dgm:t>
        <a:bodyPr/>
        <a:lstStyle/>
        <a:p>
          <a:endParaRPr lang="en-US"/>
        </a:p>
      </dgm:t>
    </dgm:pt>
    <dgm:pt modelId="{E0EE1F5A-20AD-6F49-90BC-799F0351B97A}" type="pres">
      <dgm:prSet presAssocID="{EFF2A691-07DE-264E-90AB-E54D71DF93DD}" presName="Name0" presStyleCnt="0">
        <dgm:presLayoutVars>
          <dgm:dir/>
          <dgm:animLvl val="lvl"/>
          <dgm:resizeHandles val="exact"/>
        </dgm:presLayoutVars>
      </dgm:prSet>
      <dgm:spPr/>
    </dgm:pt>
    <dgm:pt modelId="{2FF222A5-854E-EE4E-B8A8-FAFC7AAF791D}" type="pres">
      <dgm:prSet presAssocID="{BA946ABB-327F-CF41-BEA1-BD8F58C5026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7155394-1505-404F-A01E-38DA47AA60C3}" type="pres">
      <dgm:prSet presAssocID="{1D18102B-5B7B-314A-8060-6AC95A6AB665}" presName="parTxOnlySpace" presStyleCnt="0"/>
      <dgm:spPr/>
    </dgm:pt>
    <dgm:pt modelId="{93F74B59-EEAD-A445-8E46-5E68A8257C23}" type="pres">
      <dgm:prSet presAssocID="{63BC5822-034B-C84B-8448-E6A66B661F7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2791963-1BA0-174D-88EE-AA702EBE98F2}" type="pres">
      <dgm:prSet presAssocID="{7900A983-FDE1-6944-A041-AFFBE75A3028}" presName="parTxOnlySpace" presStyleCnt="0"/>
      <dgm:spPr/>
    </dgm:pt>
    <dgm:pt modelId="{1D2FDCCC-9976-6C42-A4C5-179C333CB428}" type="pres">
      <dgm:prSet presAssocID="{7B4D0322-5BD3-634E-8712-FD7E9CDBBB7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04FEE9C-D139-3E4C-8CD8-022B81576E89}" type="pres">
      <dgm:prSet presAssocID="{54A59666-0CD6-7648-AD4A-45ACF129B5AD}" presName="parTxOnlySpace" presStyleCnt="0"/>
      <dgm:spPr/>
    </dgm:pt>
    <dgm:pt modelId="{19B20AFE-84EE-7241-A866-105B8A2D7E16}" type="pres">
      <dgm:prSet presAssocID="{A7DF9411-E270-3B4A-9BE8-1072A5FCDE4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1633330-AC39-B444-97DE-17230C7C4504}" srcId="{EFF2A691-07DE-264E-90AB-E54D71DF93DD}" destId="{63BC5822-034B-C84B-8448-E6A66B661F7D}" srcOrd="1" destOrd="0" parTransId="{981C0708-22E6-3142-8CEB-28D0228F34B9}" sibTransId="{7900A983-FDE1-6944-A041-AFFBE75A3028}"/>
    <dgm:cxn modelId="{CF45BF39-F848-ED4A-898E-71BE6EF3F692}" srcId="{EFF2A691-07DE-264E-90AB-E54D71DF93DD}" destId="{7B4D0322-5BD3-634E-8712-FD7E9CDBBB75}" srcOrd="2" destOrd="0" parTransId="{27399EA1-5D6D-5342-9DFB-593F41D7227F}" sibTransId="{54A59666-0CD6-7648-AD4A-45ACF129B5AD}"/>
    <dgm:cxn modelId="{8E964B3E-64A1-F04D-9DBC-968CB517E0CE}" srcId="{EFF2A691-07DE-264E-90AB-E54D71DF93DD}" destId="{A7DF9411-E270-3B4A-9BE8-1072A5FCDE49}" srcOrd="3" destOrd="0" parTransId="{760DD19B-8D74-1D4B-AF21-7241E4AB9811}" sibTransId="{E5E28F76-25F1-EB4E-8A2A-41B371E0B33C}"/>
    <dgm:cxn modelId="{BFB1165D-4783-4C49-B00B-4A3757C3078C}" type="presOf" srcId="{63BC5822-034B-C84B-8448-E6A66B661F7D}" destId="{93F74B59-EEAD-A445-8E46-5E68A8257C23}" srcOrd="0" destOrd="0" presId="urn:microsoft.com/office/officeart/2005/8/layout/chevron1"/>
    <dgm:cxn modelId="{6FA3BB87-58B1-A242-8396-E6DBE00677FE}" type="presOf" srcId="{7B4D0322-5BD3-634E-8712-FD7E9CDBBB75}" destId="{1D2FDCCC-9976-6C42-A4C5-179C333CB428}" srcOrd="0" destOrd="0" presId="urn:microsoft.com/office/officeart/2005/8/layout/chevron1"/>
    <dgm:cxn modelId="{D5624096-D311-B44C-B782-4DC6B6E5CB62}" srcId="{EFF2A691-07DE-264E-90AB-E54D71DF93DD}" destId="{BA946ABB-327F-CF41-BEA1-BD8F58C5026E}" srcOrd="0" destOrd="0" parTransId="{04E9D826-3A01-744D-8F78-FF102048E78F}" sibTransId="{1D18102B-5B7B-314A-8060-6AC95A6AB665}"/>
    <dgm:cxn modelId="{ECE311A3-0C6A-824B-94F1-46E800418E5A}" type="presOf" srcId="{BA946ABB-327F-CF41-BEA1-BD8F58C5026E}" destId="{2FF222A5-854E-EE4E-B8A8-FAFC7AAF791D}" srcOrd="0" destOrd="0" presId="urn:microsoft.com/office/officeart/2005/8/layout/chevron1"/>
    <dgm:cxn modelId="{BB66ACE6-4C5C-D04C-A87B-03C0F0FDA107}" type="presOf" srcId="{EFF2A691-07DE-264E-90AB-E54D71DF93DD}" destId="{E0EE1F5A-20AD-6F49-90BC-799F0351B97A}" srcOrd="0" destOrd="0" presId="urn:microsoft.com/office/officeart/2005/8/layout/chevron1"/>
    <dgm:cxn modelId="{B66E6CE7-74DB-AC42-BF4D-D34946140294}" type="presOf" srcId="{A7DF9411-E270-3B4A-9BE8-1072A5FCDE49}" destId="{19B20AFE-84EE-7241-A866-105B8A2D7E16}" srcOrd="0" destOrd="0" presId="urn:microsoft.com/office/officeart/2005/8/layout/chevron1"/>
    <dgm:cxn modelId="{865BE7CB-A803-8C4E-8971-EA9C4DFADDA4}" type="presParOf" srcId="{E0EE1F5A-20AD-6F49-90BC-799F0351B97A}" destId="{2FF222A5-854E-EE4E-B8A8-FAFC7AAF791D}" srcOrd="0" destOrd="0" presId="urn:microsoft.com/office/officeart/2005/8/layout/chevron1"/>
    <dgm:cxn modelId="{C1967F59-6983-3047-A9E9-7B3A82B49EBF}" type="presParOf" srcId="{E0EE1F5A-20AD-6F49-90BC-799F0351B97A}" destId="{C7155394-1505-404F-A01E-38DA47AA60C3}" srcOrd="1" destOrd="0" presId="urn:microsoft.com/office/officeart/2005/8/layout/chevron1"/>
    <dgm:cxn modelId="{1A2811E1-66B8-9448-9D79-0BDCD85D772A}" type="presParOf" srcId="{E0EE1F5A-20AD-6F49-90BC-799F0351B97A}" destId="{93F74B59-EEAD-A445-8E46-5E68A8257C23}" srcOrd="2" destOrd="0" presId="urn:microsoft.com/office/officeart/2005/8/layout/chevron1"/>
    <dgm:cxn modelId="{BEB518BB-01C5-5F42-A2D0-20828A262494}" type="presParOf" srcId="{E0EE1F5A-20AD-6F49-90BC-799F0351B97A}" destId="{F2791963-1BA0-174D-88EE-AA702EBE98F2}" srcOrd="3" destOrd="0" presId="urn:microsoft.com/office/officeart/2005/8/layout/chevron1"/>
    <dgm:cxn modelId="{FE7611A8-CEBC-3741-A4C4-0CC36C976628}" type="presParOf" srcId="{E0EE1F5A-20AD-6F49-90BC-799F0351B97A}" destId="{1D2FDCCC-9976-6C42-A4C5-179C333CB428}" srcOrd="4" destOrd="0" presId="urn:microsoft.com/office/officeart/2005/8/layout/chevron1"/>
    <dgm:cxn modelId="{4DE4FA10-DECF-5E4E-9430-408C6D4D3587}" type="presParOf" srcId="{E0EE1F5A-20AD-6F49-90BC-799F0351B97A}" destId="{304FEE9C-D139-3E4C-8CD8-022B81576E89}" srcOrd="5" destOrd="0" presId="urn:microsoft.com/office/officeart/2005/8/layout/chevron1"/>
    <dgm:cxn modelId="{FFE7D106-31FD-4A4A-9899-FE7B3A5FA15F}" type="presParOf" srcId="{E0EE1F5A-20AD-6F49-90BC-799F0351B97A}" destId="{19B20AFE-84EE-7241-A866-105B8A2D7E1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222A5-854E-EE4E-B8A8-FAFC7AAF791D}">
      <dsp:nvSpPr>
        <dsp:cNvPr id="0" name=""/>
        <dsp:cNvSpPr/>
      </dsp:nvSpPr>
      <dsp:spPr>
        <a:xfrm>
          <a:off x="5553" y="239247"/>
          <a:ext cx="3232890" cy="12931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October 16, 2013 CAPP is established. No particle or nuclear exp. physics present at KAIST</a:t>
          </a:r>
        </a:p>
      </dsp:txBody>
      <dsp:txXfrm>
        <a:off x="652131" y="239247"/>
        <a:ext cx="1939734" cy="1293156"/>
      </dsp:txXfrm>
    </dsp:sp>
    <dsp:sp modelId="{93F74B59-EEAD-A445-8E46-5E68A8257C23}">
      <dsp:nvSpPr>
        <dsp:cNvPr id="0" name=""/>
        <dsp:cNvSpPr/>
      </dsp:nvSpPr>
      <dsp:spPr>
        <a:xfrm>
          <a:off x="2915154" y="239247"/>
          <a:ext cx="3232890" cy="12931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2014-2017. Setting up infrastructure, purchasing expensive equipment. Started hiring "high-energy", dynamic people.</a:t>
          </a:r>
        </a:p>
      </dsp:txBody>
      <dsp:txXfrm>
        <a:off x="3561732" y="239247"/>
        <a:ext cx="1939734" cy="1293156"/>
      </dsp:txXfrm>
    </dsp:sp>
    <dsp:sp modelId="{1D2FDCCC-9976-6C42-A4C5-179C333CB428}">
      <dsp:nvSpPr>
        <dsp:cNvPr id="0" name=""/>
        <dsp:cNvSpPr/>
      </dsp:nvSpPr>
      <dsp:spPr>
        <a:xfrm>
          <a:off x="5824755" y="239247"/>
          <a:ext cx="3232890" cy="12931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2017-2020. Set R&amp;D goals, work in parallel to achieve results fast. First setup and runs of prototype experiments.</a:t>
          </a:r>
        </a:p>
      </dsp:txBody>
      <dsp:txXfrm>
        <a:off x="6471333" y="239247"/>
        <a:ext cx="1939734" cy="1293156"/>
      </dsp:txXfrm>
    </dsp:sp>
    <dsp:sp modelId="{19B20AFE-84EE-7241-A866-105B8A2D7E16}">
      <dsp:nvSpPr>
        <dsp:cNvPr id="0" name=""/>
        <dsp:cNvSpPr/>
      </dsp:nvSpPr>
      <dsp:spPr>
        <a:xfrm>
          <a:off x="8734357" y="239247"/>
          <a:ext cx="3232890" cy="12931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2020-present. Combine achievements to create competitive axion dark matter experiments</a:t>
          </a:r>
        </a:p>
      </dsp:txBody>
      <dsp:txXfrm>
        <a:off x="9380935" y="239247"/>
        <a:ext cx="1939734" cy="1293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AE19E-2C9B-9544-962A-501B295E320E}" type="datetimeFigureOut">
              <a:rPr lang="en-KR" smtClean="0"/>
              <a:t>2022/11/10</a:t>
            </a:fld>
            <a:endParaRPr lang="en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239F8-726C-BF42-A4BC-A9377E8E9BAD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26486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CDA221-6943-8148-BA24-FC17CD1F48C5}" type="slidenum">
              <a:rPr lang="en-US"/>
              <a:pPr/>
              <a:t>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075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3B9F78-739A-B64F-B079-4A40438A6CFE}" type="slidenum">
              <a:rPr lang="en-US" sz="1200"/>
              <a:pPr eaLnBrk="1" hangingPunct="1"/>
              <a:t>50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4641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3B9F78-739A-B64F-B079-4A40438A6CFE}" type="slidenum">
              <a:rPr lang="en-US" sz="1200"/>
              <a:pPr eaLnBrk="1" hangingPunct="1"/>
              <a:t>51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49704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3B9F78-739A-B64F-B079-4A40438A6CFE}" type="slidenum">
              <a:rPr lang="en-US" sz="1200"/>
              <a:pPr eaLnBrk="1" hangingPunct="1"/>
              <a:t>52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40572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663FD7-B50C-3149-8961-09089BC51A13}" type="slidenum">
              <a:rPr lang="en-US" sz="1200"/>
              <a:pPr eaLnBrk="1" hangingPunct="1"/>
              <a:t>56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663FD7-B50C-3149-8961-09089BC51A13}" type="slidenum">
              <a:rPr lang="en-US" sz="1200"/>
              <a:pPr eaLnBrk="1" hangingPunct="1"/>
              <a:t>57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51245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3B9F78-739A-B64F-B079-4A40438A6CFE}" type="slidenum">
              <a:rPr lang="en-US" sz="1200"/>
              <a:pPr eaLnBrk="1" hangingPunct="1"/>
              <a:t>62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84860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3B9F78-739A-B64F-B079-4A40438A6CFE}" type="slidenum">
              <a:rPr lang="en-US" sz="1200"/>
              <a:pPr eaLnBrk="1" hangingPunct="1"/>
              <a:t>63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18528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CDA221-6943-8148-BA24-FC17CD1F48C5}" type="slidenum">
              <a:rPr lang="en-US"/>
              <a:pPr/>
              <a:t>7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81775" cy="3703638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126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273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CDA221-6943-8148-BA24-FC17CD1F48C5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81775" cy="3703638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65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141810AC-D157-644B-AAD9-E2AFF751E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3E886B22-3BD7-BD47-8D4B-4494175F2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6801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38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3B9F78-739A-B64F-B079-4A40438A6CFE}" type="slidenum">
              <a:rPr lang="en-US" sz="1200"/>
              <a:pPr eaLnBrk="1" hangingPunct="1"/>
              <a:t>49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988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C4B4-A895-8E42-A415-ABF4928A1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61A2E-5BAD-2942-9498-373BAAFB1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3FF60-E958-EB49-A059-0AF5C07C0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482D-4F96-D043-9886-3DFBA22E2AD4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EBEEC-C91D-7244-B3AA-CD7C80BD9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F6068-8375-1B43-8B78-7CC821C6B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9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C1FD-DD80-5148-92FA-E226BAA4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52098-14D8-874C-9A73-23DC8F837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29E65-A6C5-664C-BC46-2879116D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A5BD-25DE-7844-998D-CA57B5F411B1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128AD-9CF9-554A-8B62-0FBA31C8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2B5F0-854E-C147-9828-CAC9BFAC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C4518-90B1-5E4B-9877-5AC71E7DF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03FD3-F3B3-7646-8D2A-5D4B5EEF7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08877-9071-D342-8E09-4F98FFB34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3918-9FCE-384B-8B5E-6B9B351DBF0A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EE1B4-2C9D-0844-99F9-F3FDFEC3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A8F3-DF54-F945-8972-25A97258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40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 flipV="1">
            <a:off x="3" y="781286"/>
            <a:ext cx="711199" cy="3564"/>
          </a:xfrm>
          <a:prstGeom prst="line">
            <a:avLst/>
          </a:prstGeom>
          <a:ln w="228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0" y="66284"/>
            <a:ext cx="12192000" cy="648093"/>
          </a:xfrm>
        </p:spPr>
        <p:txBody>
          <a:bodyPr>
            <a:noAutofit/>
          </a:bodyPr>
          <a:lstStyle>
            <a:lvl1pPr algn="ctr">
              <a:defRPr sz="2400" b="1"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kumimoji="0" lang="ko-KR" altLang="en-US" dirty="0"/>
              <a:t>마스터 제목 스타일 편집</a:t>
            </a:r>
            <a:endParaRPr kumimoji="0" lang="en-US" dirty="0"/>
          </a:p>
        </p:txBody>
      </p:sp>
      <p:cxnSp>
        <p:nvCxnSpPr>
          <p:cNvPr id="10" name="직선 연결선 9"/>
          <p:cNvCxnSpPr>
            <a:stCxn id="15" idx="3"/>
          </p:cNvCxnSpPr>
          <p:nvPr userDrawn="1"/>
        </p:nvCxnSpPr>
        <p:spPr>
          <a:xfrm>
            <a:off x="711202" y="776289"/>
            <a:ext cx="11507540" cy="15829"/>
          </a:xfrm>
          <a:prstGeom prst="line">
            <a:avLst/>
          </a:prstGeom>
          <a:ln w="2222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슬라이드 번호 개체 틀 4"/>
          <p:cNvSpPr txBox="1">
            <a:spLocks/>
          </p:cNvSpPr>
          <p:nvPr userDrawn="1"/>
        </p:nvSpPr>
        <p:spPr>
          <a:xfrm>
            <a:off x="3" y="638177"/>
            <a:ext cx="711199" cy="276225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166D3-14D9-4241-8772-8CEA59CD94EC}" type="slidenum">
              <a:rPr kumimoji="0" lang="ko-KR" altLang="en-US" sz="15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맑은 고딕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43957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Yannis K. Semertzidis, IBS-CAPP and KAIST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9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00025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2937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2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2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8EF05-3A45-D64E-902E-FDE63F078004}" type="datetime1">
              <a:rPr lang="en-US" smtClean="0"/>
              <a:t>11/10/22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0AD89-9A3E-F746-AE15-526C75EE2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8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3418-3288-844E-A772-CC2CF2AD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18326-C77C-4742-B747-D00B14249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6D608-F30A-5C40-A17F-B50C6E1F0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FF35-AD9A-A941-B400-CC00D90CB8DC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10B1F-D118-C746-AF43-D1CDA4BB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3E1BA-38B7-0D41-9D88-700F9176B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5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CAC9-FA16-BB43-9BBE-4A201F52F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029D4-60F5-AD43-8BDA-5034C0945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E1C9C-FDE6-E542-A167-B3CAB07A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7E3F-3DC2-AD42-9D9C-680277EC5A6B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19F77-1B39-3D4C-AD2F-150EB384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55D9-BF8F-C24A-8681-33609AE0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8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BE67B-1458-A94A-B311-5F05277C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BAFDA-BC76-7A4D-A192-EE93FB3CC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50C8E-8E23-F842-BB05-30B8137DB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EE0AF-9A61-2E40-85DB-9B7154E3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4511-2561-2D4C-9CDF-151F3D223A46}" type="datetime1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9758F-2959-9244-98AD-F04788947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074A1-E7A2-F848-B7E2-CEFEB78C2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2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D9A25-5021-5240-B836-910275F3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C538B-E457-F445-B340-AB1D18092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5CEB3-1EC4-A44D-8A59-849076E04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01690-49AB-AF46-BA15-1CAA63ED9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B813E6-A0FA-CC49-B65C-3DD6134E8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ABDB45-0697-B34F-9316-DF26635A5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C0FE-7CA7-074B-AA36-38DD9803DD20}" type="datetime1">
              <a:rPr lang="en-US" smtClean="0"/>
              <a:t>11/10/22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FF96-55D1-924A-BBD1-714B2A4C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8B69C-1931-D940-9193-E17EA44D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7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1B7C4-6408-414B-9566-2DE0AB06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C0D43-8BBF-EC44-90E4-AE6A23BAD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1500-56D0-5443-8D2D-E519ECCA66B8}" type="datetime1">
              <a:rPr lang="en-US" smtClean="0"/>
              <a:t>11/10/22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6FE17-C27F-4940-A3D1-95CBF670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C1331B-8563-F140-AC2A-E9B0E4B8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4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52009-10AD-E44E-AC35-D5E6A819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01F7-8A8C-6841-A121-65B73224C8DD}" type="datetime1">
              <a:rPr lang="en-US" smtClean="0"/>
              <a:t>11/10/22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B30BC1-A2CF-134E-988B-44AE5554E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4EC51-23BF-F447-92B7-C5DC9497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4ABE-4C5B-BB4E-8E36-FB55C30E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25A66-6375-324F-BD03-47831D484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866B5-4028-A549-892C-FC0FBBC17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F1383-4923-DF40-AE77-CED72A9E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7F4A-0B43-B546-B977-AD375D2AC964}" type="datetime1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2B258-1740-E44D-AB8B-4106824A9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78CF5-417F-7D4F-A3E6-DA5966DE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3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FAD38-3FA9-E54B-BAAF-220872F5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3B2A09-DC48-BF48-8F07-96059540C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A46C7-F9BB-5E43-80F3-CC49B9642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758FC-AFFF-F144-8BF2-84A8C6A6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8CC2-E2C4-7D4D-B356-E1DC40EA226E}" type="datetime1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D289A-261A-D44F-B549-C3101415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B931E-4608-5840-8E57-BC715BE8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AD4F19-B67A-F44B-926F-98570AB2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5221D-9611-DA4C-99CE-010C3ECA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F713E-4E46-B44A-9862-2C437DA55D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3C736-06A2-B746-9A80-83CE679D8D73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A2D67-A461-2A4A-81A2-9DF77D247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Yannis K. Semertzidis, IBS-CAPP and KAIST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38B9E-60D8-C14F-9A1A-40C73B81F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42BC7-CCB7-564B-BB51-294CD479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9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11" Type="http://schemas.openxmlformats.org/officeDocument/2006/relationships/image" Target="../media/image60.png"/><Relationship Id="rId5" Type="http://schemas.openxmlformats.org/officeDocument/2006/relationships/image" Target="../media/image54.tiff"/><Relationship Id="rId15" Type="http://schemas.openxmlformats.org/officeDocument/2006/relationships/image" Target="../media/image64.emf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A5DEE6-1122-4A0C-D940-4CF1C1E8BD68}"/>
              </a:ext>
            </a:extLst>
          </p:cNvPr>
          <p:cNvGrpSpPr/>
          <p:nvPr/>
        </p:nvGrpSpPr>
        <p:grpSpPr>
          <a:xfrm>
            <a:off x="9668802" y="230754"/>
            <a:ext cx="2326783" cy="957533"/>
            <a:chOff x="3528563" y="3128358"/>
            <a:chExt cx="3631967" cy="152662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AABC6C0-C0B4-E281-0AB6-52E7B930A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28563" y="3165676"/>
              <a:ext cx="1457734" cy="145773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B87050-FE4C-E1EC-1D86-8B521F954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5431" y="3128358"/>
              <a:ext cx="1875099" cy="152662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11690F-65CA-9C40-A082-5858B8AFCD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04086" cy="1804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B0CED-D65B-BB4B-AECF-7AAD3909F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04086"/>
            <a:ext cx="12192000" cy="1464527"/>
          </a:xfrm>
        </p:spPr>
        <p:txBody>
          <a:bodyPr>
            <a:normAutofit/>
          </a:bodyPr>
          <a:lstStyle/>
          <a:p>
            <a:r>
              <a:rPr lang="en-US" sz="4000" b="0" i="0" u="none" strike="noStrike" dirty="0">
                <a:solidFill>
                  <a:srgbClr val="221B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incredible journey of IBS-CAPP to DFSZ sensitivity since its establishment on October 16, 2013</a:t>
            </a:r>
            <a:endParaRPr lang="en-US" sz="4000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88182B-3E85-F743-BA47-6B20A1AB1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18846"/>
            <a:ext cx="9144000" cy="110119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Yannis K. Semertzidis, IBS/CAPP &amp; KAIST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Raffelt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celebration, MPP, November 10,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9400EC-3FFC-0044-8F88-D42EBF19F8F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923671" y="265438"/>
            <a:ext cx="1915221" cy="1304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5BC95-00E4-D74D-A29D-4CEC216D496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934711" y="-12357"/>
            <a:ext cx="1915221" cy="181644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A66A0D-835D-A647-859F-674A942861D6}"/>
              </a:ext>
            </a:extLst>
          </p:cNvPr>
          <p:cNvSpPr txBox="1">
            <a:spLocks/>
          </p:cNvSpPr>
          <p:nvPr/>
        </p:nvSpPr>
        <p:spPr>
          <a:xfrm>
            <a:off x="0" y="4741590"/>
            <a:ext cx="12192000" cy="211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know Georg’s name since I got involved with axions in 1987. His papers are a reference for us all and I’m honored to be here to celebrate with him and colleagues.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the interesting axion frequencies will be probed globally in the next 10-20 years </a:t>
            </a:r>
          </a:p>
          <a:p>
            <a:pPr algn="l"/>
            <a:endParaRPr lang="en-US" dirty="0">
              <a:solidFill>
                <a:srgbClr val="221B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AF451D-164B-5849-8F80-775899AD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1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A4CFD-E7FE-8B45-46EF-BE56D01E3D4F}"/>
              </a:ext>
            </a:extLst>
          </p:cNvPr>
          <p:cNvGrpSpPr/>
          <p:nvPr/>
        </p:nvGrpSpPr>
        <p:grpSpPr>
          <a:xfrm>
            <a:off x="6432610" y="395168"/>
            <a:ext cx="2985620" cy="773314"/>
            <a:chOff x="2225918" y="921432"/>
            <a:chExt cx="5780203" cy="142908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5E78E72-16DA-4974-06AF-C40482F9E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33061" y="921432"/>
              <a:ext cx="4573060" cy="1429081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11B5766-D4F2-0BC1-BE23-F9C9DDEF3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25918" y="981330"/>
              <a:ext cx="783214" cy="136412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1A7606B-BA32-D9E7-7879-329FEADD47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499" y="2625180"/>
            <a:ext cx="1429087" cy="211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4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6D8E2-D926-048B-76CC-B6FF8482E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Yannis K. Semertzidis, IBS-CAPP and KAIST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CA394-810E-8DB7-D8DC-CB86611D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5442BC7-CCB7-564B-BB51-294CD479D699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2EA454C-7F92-1346-ED32-FFD3CAB8B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507" y="226356"/>
            <a:ext cx="11446220" cy="640486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7EC504-83F7-B9A7-5556-A570DEB5502B}"/>
              </a:ext>
            </a:extLst>
          </p:cNvPr>
          <p:cNvSpPr txBox="1"/>
          <p:nvPr/>
        </p:nvSpPr>
        <p:spPr>
          <a:xfrm>
            <a:off x="682580" y="2975020"/>
            <a:ext cx="3134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Woohyun Chung’s slide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0CEB1D-376D-C34F-DDBF-0010AA7ACFAE}"/>
              </a:ext>
            </a:extLst>
          </p:cNvPr>
          <p:cNvSpPr/>
          <p:nvPr/>
        </p:nvSpPr>
        <p:spPr>
          <a:xfrm>
            <a:off x="1103243" y="6205721"/>
            <a:ext cx="10028583" cy="334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065591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"/>
            <a:ext cx="12192000" cy="1059365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 haloscope method by Pierre Sikivie</a:t>
            </a:r>
            <a:endParaRPr lang="en-US" sz="2400" dirty="0">
              <a:solidFill>
                <a:srgbClr val="E51B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B0AD89-9A3E-F746-AE15-526C75EE272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B7BFC-2F86-1C4B-B74D-E63F2E45D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628" y="2670629"/>
            <a:ext cx="7190608" cy="4187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F2E881-1525-196F-0144-4F337D7F6B35}"/>
              </a:ext>
            </a:extLst>
          </p:cNvPr>
          <p:cNvSpPr txBox="1"/>
          <p:nvPr/>
        </p:nvSpPr>
        <p:spPr>
          <a:xfrm>
            <a:off x="675006" y="866019"/>
            <a:ext cx="10699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ability to scan fast depends on </a:t>
            </a:r>
            <a:r>
              <a:rPr 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-field, </a:t>
            </a:r>
            <a:r>
              <a:rPr 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olume, </a:t>
            </a:r>
            <a:r>
              <a:rPr 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emperature, and </a:t>
            </a:r>
            <a:r>
              <a:rPr lang="en-K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KR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KR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289A0-6771-0A7D-2C92-CD733BD65A2C}"/>
              </a:ext>
            </a:extLst>
          </p:cNvPr>
          <p:cNvSpPr txBox="1"/>
          <p:nvPr/>
        </p:nvSpPr>
        <p:spPr>
          <a:xfrm>
            <a:off x="7767324" y="2834519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sensitive method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FDF3BF-2E62-5E75-FDD5-CE78507A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63" y="1609235"/>
            <a:ext cx="10058551" cy="8182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787205-F752-C3B9-FF43-D855FED8290B}"/>
              </a:ext>
            </a:extLst>
          </p:cNvPr>
          <p:cNvSpPr txBox="1"/>
          <p:nvPr/>
        </p:nvSpPr>
        <p:spPr>
          <a:xfrm>
            <a:off x="9484914" y="3856771"/>
            <a:ext cx="26965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Running Haloscope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xperiments:</a:t>
            </a:r>
            <a:endParaRPr lang="en-K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CAPP</a:t>
            </a:r>
          </a:p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ADMX</a:t>
            </a:r>
          </a:p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HAYSTAC</a:t>
            </a:r>
          </a:p>
        </p:txBody>
      </p:sp>
    </p:spTree>
    <p:extLst>
      <p:ext uri="{BB962C8B-B14F-4D97-AF65-F5344CB8AC3E}">
        <p14:creationId xmlns:p14="http://schemas.microsoft.com/office/powerpoint/2010/main" val="981766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471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2934FF"/>
                </a:solidFill>
              </a:rPr>
              <a:t>ochester 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2934FF"/>
                </a:solidFill>
              </a:rPr>
              <a:t>rookhaven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2934FF"/>
                </a:solidFill>
              </a:rPr>
              <a:t>ermilab axion dark matter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25" y="747132"/>
            <a:ext cx="11697629" cy="1514154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The RBF-dark matter axion group, circa 1990</a:t>
            </a:r>
          </a:p>
          <a:p>
            <a:r>
              <a:rPr lang="en-US" dirty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Under the leadership of Adrian C. Melissinos (Rochester), 1929-2022, a daring pioneer, full of energy, great teacher. </a:t>
            </a:r>
            <a:endParaRPr lang="en-US" dirty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5" y="2261286"/>
            <a:ext cx="11617586" cy="45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08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37" y="497628"/>
            <a:ext cx="8030605" cy="5858721"/>
          </a:xfr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90C340D-6E88-EA4C-A0FD-203C314579EF}"/>
              </a:ext>
            </a:extLst>
          </p:cNvPr>
          <p:cNvSpPr txBox="1">
            <a:spLocks/>
          </p:cNvSpPr>
          <p:nvPr/>
        </p:nvSpPr>
        <p:spPr>
          <a:xfrm>
            <a:off x="545206" y="737559"/>
            <a:ext cx="3645724" cy="50232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solidFill>
                  <a:srgbClr val="1C22FF"/>
                </a:solidFill>
              </a:rPr>
              <a:t>First haloscope limits: </a:t>
            </a:r>
            <a:br>
              <a:rPr lang="en-US" altLang="ko-KR" sz="3600" dirty="0">
                <a:solidFill>
                  <a:srgbClr val="1C22FF"/>
                </a:solidFill>
              </a:rPr>
            </a:br>
            <a:r>
              <a:rPr lang="en-US" altLang="ko-KR" sz="3600" dirty="0">
                <a:solidFill>
                  <a:srgbClr val="FF0000"/>
                </a:solidFill>
              </a:rPr>
              <a:t>R</a:t>
            </a:r>
            <a:r>
              <a:rPr lang="en-US" altLang="ko-KR" sz="3600" dirty="0">
                <a:solidFill>
                  <a:srgbClr val="1C22FF"/>
                </a:solidFill>
              </a:rPr>
              <a:t>ochester, </a:t>
            </a:r>
            <a:r>
              <a:rPr lang="en-US" altLang="ko-KR" sz="3600" dirty="0">
                <a:solidFill>
                  <a:srgbClr val="FF0000"/>
                </a:solidFill>
              </a:rPr>
              <a:t>B</a:t>
            </a:r>
            <a:r>
              <a:rPr lang="en-US" altLang="ko-KR" sz="3600" dirty="0">
                <a:solidFill>
                  <a:srgbClr val="1C22FF"/>
                </a:solidFill>
              </a:rPr>
              <a:t>rookhaven, </a:t>
            </a:r>
            <a:r>
              <a:rPr lang="en-US" altLang="ko-KR" sz="3600" dirty="0">
                <a:solidFill>
                  <a:srgbClr val="FF0000"/>
                </a:solidFill>
              </a:rPr>
              <a:t>F</a:t>
            </a:r>
            <a:r>
              <a:rPr lang="en-US" altLang="ko-KR" sz="3600" dirty="0">
                <a:solidFill>
                  <a:srgbClr val="1C22FF"/>
                </a:solidFill>
              </a:rPr>
              <a:t>ermilab.</a:t>
            </a:r>
          </a:p>
          <a:p>
            <a:pPr algn="l"/>
            <a:endParaRPr lang="en-US" altLang="ko-KR" sz="3600" dirty="0">
              <a:solidFill>
                <a:srgbClr val="1C22FF"/>
              </a:solidFill>
            </a:endParaRPr>
          </a:p>
          <a:p>
            <a:pPr algn="l"/>
            <a:r>
              <a:rPr lang="en-US" altLang="ko-KR" sz="3600" dirty="0">
                <a:solidFill>
                  <a:srgbClr val="1C22FF"/>
                </a:solidFill>
              </a:rPr>
              <a:t>Then</a:t>
            </a:r>
          </a:p>
          <a:p>
            <a:pPr algn="l"/>
            <a:r>
              <a:rPr lang="en-US" altLang="ko-KR" sz="3600" dirty="0">
                <a:solidFill>
                  <a:srgbClr val="FF0000"/>
                </a:solidFill>
              </a:rPr>
              <a:t>U</a:t>
            </a:r>
            <a:r>
              <a:rPr lang="en-US" altLang="ko-KR" sz="3600" dirty="0">
                <a:solidFill>
                  <a:srgbClr val="1C22FF"/>
                </a:solidFill>
              </a:rPr>
              <a:t>niversity of</a:t>
            </a:r>
          </a:p>
          <a:p>
            <a:pPr algn="l"/>
            <a:r>
              <a:rPr lang="en-US" altLang="ko-KR" sz="3600" dirty="0">
                <a:solidFill>
                  <a:srgbClr val="FF0000"/>
                </a:solidFill>
              </a:rPr>
              <a:t>F</a:t>
            </a:r>
            <a:r>
              <a:rPr lang="en-US" altLang="ko-KR" sz="3600" dirty="0">
                <a:solidFill>
                  <a:srgbClr val="1C22FF"/>
                </a:solidFill>
              </a:rPr>
              <a:t>lorida</a:t>
            </a:r>
            <a:endParaRPr lang="ko-KR" altLang="en-US" sz="3600" dirty="0">
              <a:solidFill>
                <a:srgbClr val="1C22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4F8079-64DB-6C4D-987A-C51505327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82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C377C6A2-C233-514A-B07A-38A39E4AE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2282" y="0"/>
            <a:ext cx="8609135" cy="876300"/>
          </a:xfrm>
        </p:spPr>
        <p:txBody>
          <a:bodyPr/>
          <a:lstStyle/>
          <a:p>
            <a:r>
              <a:rPr lang="en-US" altLang="en-US" sz="3600" dirty="0">
                <a:solidFill>
                  <a:srgbClr val="FF0000"/>
                </a:solidFill>
              </a:rPr>
              <a:t>Where to look? ADMX established in 1990.</a:t>
            </a:r>
            <a:r>
              <a:rPr lang="en-US" altLang="en-US" sz="3323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83F1E6-B128-7448-8CAB-3EBCDC7CB44F}"/>
              </a:ext>
            </a:extLst>
          </p:cNvPr>
          <p:cNvSpPr txBox="1">
            <a:spLocks/>
          </p:cNvSpPr>
          <p:nvPr/>
        </p:nvSpPr>
        <p:spPr bwMode="auto">
          <a:xfrm>
            <a:off x="0" y="944881"/>
            <a:ext cx="7920507" cy="591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934FF"/>
                </a:solidFill>
              </a:rPr>
              <a:t>Below 1 GHz there is a “sweet” spot chosen by ADMX: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934FF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934FF"/>
                </a:solidFill>
              </a:rPr>
              <a:t>Large volume, with large B</a:t>
            </a:r>
            <a:r>
              <a:rPr lang="en-US" sz="2800" baseline="30000" dirty="0">
                <a:solidFill>
                  <a:srgbClr val="2934FF"/>
                </a:solidFill>
              </a:rPr>
              <a:t>2</a:t>
            </a:r>
            <a:r>
              <a:rPr lang="en-US" sz="2800" dirty="0">
                <a:solidFill>
                  <a:srgbClr val="2934FF"/>
                </a:solidFill>
              </a:rPr>
              <a:t>V including a low-cost low temperature superconducting (LTS) magnet.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934FF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934FF"/>
                </a:solidFill>
              </a:rPr>
              <a:t>Low noise Microstrip SQUID Amplifier (MSA)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934FF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34FF"/>
                </a:solidFill>
              </a:rPr>
              <a:t>Dilution refrigerators became readily available (reducing labor cost)</a:t>
            </a:r>
          </a:p>
        </p:txBody>
      </p:sp>
      <p:sp>
        <p:nvSpPr>
          <p:cNvPr id="27652" name="Slide Number Placeholder 2">
            <a:extLst>
              <a:ext uri="{FF2B5EF4-FFF2-40B4-BE49-F238E27FC236}">
                <a16:creationId xmlns:a16="http://schemas.microsoft.com/office/drawing/2014/main" id="{FEBEBB7A-BF22-5C43-844F-523009812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A5BE06-70F7-5648-BEA0-ABB3E50DB2D5}" type="slidenum">
              <a:rPr lang="en-US" altLang="en-US" smtClean="0"/>
              <a:pPr/>
              <a:t>14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EDEA49-CA18-8C45-9307-44955B0A9F8D}"/>
              </a:ext>
            </a:extLst>
          </p:cNvPr>
          <p:cNvGrpSpPr/>
          <p:nvPr/>
        </p:nvGrpSpPr>
        <p:grpSpPr>
          <a:xfrm>
            <a:off x="8250433" y="1376610"/>
            <a:ext cx="3556873" cy="4445804"/>
            <a:chOff x="5580212" y="1466762"/>
            <a:chExt cx="3556873" cy="444580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FD8BA0BE-C259-EE48-8DFB-D3E1F0281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212" y="1466762"/>
              <a:ext cx="3447247" cy="4445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3">
              <a:extLst>
                <a:ext uri="{FF2B5EF4-FFF2-40B4-BE49-F238E27FC236}">
                  <a16:creationId xmlns:a16="http://schemas.microsoft.com/office/drawing/2014/main" id="{ECCA2F7F-E24A-AE4E-95AF-3A32AB56894D}"/>
                </a:ext>
              </a:extLst>
            </p:cNvPr>
            <p:cNvSpPr/>
            <p:nvPr/>
          </p:nvSpPr>
          <p:spPr>
            <a:xfrm rot="20544144">
              <a:off x="6880857" y="3146291"/>
              <a:ext cx="225622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>
                  <a:solidFill>
                    <a:srgbClr val="002060"/>
                  </a:solidFill>
                  <a:latin typeface="Arial" panose="020B0604020202020204" pitchFamily="34" charset="0"/>
                </a:rPr>
                <a:t>Key to Dark Matter</a:t>
              </a:r>
              <a:endParaRPr lang="ru-RU" sz="1500" b="1">
                <a:solidFill>
                  <a:srgbClr val="002060"/>
                </a:solidFill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F3ED7F-0313-AD4A-B954-924BAA365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</p:spTree>
    <p:extLst>
      <p:ext uri="{BB962C8B-B14F-4D97-AF65-F5344CB8AC3E}">
        <p14:creationId xmlns:p14="http://schemas.microsoft.com/office/powerpoint/2010/main" val="1169934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632" y="260350"/>
            <a:ext cx="5470369" cy="6597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43" y="3754"/>
            <a:ext cx="9143999" cy="584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xion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ark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atter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periment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750" y="1458118"/>
            <a:ext cx="4457700" cy="4525963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Cryogenics (0.1K)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magnet (&gt;7.5 T)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volume cavity (140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noise amplifiers</a:t>
            </a:r>
          </a:p>
          <a:p>
            <a:pPr marL="857250" lvl="1" indent="-514350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12K to 1K</a:t>
            </a:r>
          </a:p>
          <a:p>
            <a:pPr marL="857250" lvl="1" indent="-514350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 SQUID and JPA (&lt;1K)</a:t>
            </a:r>
          </a:p>
        </p:txBody>
      </p:sp>
    </p:spTree>
    <p:extLst>
      <p:ext uri="{BB962C8B-B14F-4D97-AF65-F5344CB8AC3E}">
        <p14:creationId xmlns:p14="http://schemas.microsoft.com/office/powerpoint/2010/main" val="876386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8807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ADMX reached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KSVZ</a:t>
            </a:r>
            <a:r>
              <a:rPr lang="en-US" sz="3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sensitivity in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r>
              <a:rPr lang="en-US" sz="3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DFSZ</a:t>
            </a:r>
            <a:r>
              <a:rPr lang="en-US" sz="3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2018.</a:t>
            </a:r>
            <a:br>
              <a:rPr lang="en-US" sz="3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Patience paid off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16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2AF1767-19D6-4E42-BD9D-2C5A2788A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291" y="1017278"/>
            <a:ext cx="7781349" cy="56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50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AA9956-80AF-4044-8D28-6F9A5D77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Yannis K. Semertzidis, IBS-CAPP and KAIST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59440-F036-1170-01C8-5C3FA5959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088"/>
            <a:ext cx="12192000" cy="6498912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153400" y="1289268"/>
            <a:ext cx="3146960" cy="87468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Gray </a:t>
            </a:r>
            <a:r>
              <a:rPr lang="en-US" sz="2800" dirty="0" err="1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Rybka’s</a:t>
            </a:r>
            <a:r>
              <a:rPr lang="en-US" sz="28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</a:t>
            </a:r>
            <a:br>
              <a:rPr lang="en-US" sz="28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(ADMX)</a:t>
            </a:r>
            <a:endParaRPr lang="en-GB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36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524000" y="79471"/>
            <a:ext cx="9144000" cy="874687"/>
          </a:xfrm>
        </p:spPr>
        <p:txBody>
          <a:bodyPr/>
          <a:lstStyle/>
          <a:p>
            <a:r>
              <a:rPr lang="en-US" dirty="0">
                <a:solidFill>
                  <a:srgbClr val="2934FF"/>
                </a:solidFill>
              </a:rPr>
              <a:t>David Tanner, Univ. of Florida</a:t>
            </a:r>
            <a:r>
              <a:rPr lang="en-US" dirty="0"/>
              <a:t> </a:t>
            </a:r>
            <a:endParaRPr lang="en-GB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5E81F-A5BE-A249-AA03-256AD645E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510" y="981710"/>
            <a:ext cx="7258050" cy="543947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AA9956-80AF-4044-8D28-6F9A5D77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Yannis K. Semertzidis, IBS-CAPP and KAIST</a:t>
            </a:r>
          </a:p>
        </p:txBody>
      </p:sp>
    </p:spTree>
    <p:extLst>
      <p:ext uri="{BB962C8B-B14F-4D97-AF65-F5344CB8AC3E}">
        <p14:creationId xmlns:p14="http://schemas.microsoft.com/office/powerpoint/2010/main" val="708981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3" name="Rectangle 2663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5" name="Title 1">
            <a:extLst>
              <a:ext uri="{FF2B5EF4-FFF2-40B4-BE49-F238E27FC236}">
                <a16:creationId xmlns:a16="http://schemas.microsoft.com/office/drawing/2014/main" id="{5F0D0105-0F30-F245-A662-EC1033EFF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109" y="18288"/>
            <a:ext cx="11779784" cy="1375167"/>
          </a:xfrm>
        </p:spPr>
        <p:txBody>
          <a:bodyPr anchor="b">
            <a:normAutofit fontScale="90000"/>
          </a:bodyPr>
          <a:lstStyle/>
          <a:p>
            <a:r>
              <a:rPr lang="en-US" altLang="en-US" sz="5000">
                <a:solidFill>
                  <a:srgbClr val="221B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IBS-CAPP recruitment time, making clear: Axion research is like a Marathon, not a short-term effort</a:t>
            </a:r>
          </a:p>
        </p:txBody>
      </p:sp>
      <p:sp>
        <p:nvSpPr>
          <p:cNvPr id="2663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F8D97-7C50-3C4E-BCE6-2DF55CB57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08" y="2700633"/>
            <a:ext cx="5343354" cy="354787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en-US" sz="2200" dirty="0">
                <a:solidFill>
                  <a:srgbClr val="221BFF"/>
                </a:solidFill>
                <a:latin typeface="Times New Roman"/>
                <a:cs typeface="Times New Roman"/>
              </a:rPr>
              <a:t>IBS President Oh, Se Jeong at my recruitment time (I was the first foreign-born IBS-Director): </a:t>
            </a:r>
            <a:r>
              <a:rPr lang="en-US" sz="2200" dirty="0">
                <a:solidFill>
                  <a:srgbClr val="FF0000"/>
                </a:solidFill>
                <a:latin typeface="Times New Roman"/>
                <a:cs typeface="Times New Roman"/>
              </a:rPr>
              <a:t>“Just show promise…” </a:t>
            </a:r>
            <a:r>
              <a:rPr lang="en-US" sz="2200" dirty="0">
                <a:solidFill>
                  <a:srgbClr val="221BFF"/>
                </a:solidFill>
                <a:latin typeface="Times New Roman"/>
                <a:cs typeface="Times New Roman"/>
              </a:rPr>
              <a:t>when I stated 10-years as too short for axion dark matter research to leave my Senior-Scientist-Tenured position at BNL for it. He gave me a very supportive contract to enable the effective operation of the Center. CAPP was established October 16, 2013. </a:t>
            </a:r>
          </a:p>
          <a:p>
            <a:pPr>
              <a:defRPr/>
            </a:pPr>
            <a:endParaRPr lang="en-US" sz="2200" dirty="0">
              <a:latin typeface="Times New Roman"/>
              <a:cs typeface="Times New Roman"/>
            </a:endParaRPr>
          </a:p>
          <a:p>
            <a:pPr>
              <a:defRPr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54E3D-AAA6-36AF-0CF1-1B48EC588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754" y="1535459"/>
            <a:ext cx="5896138" cy="44221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CD34D1-9591-344A-8C2B-41A05C0F7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Yannis K. Semertzidis, IBS-CAPP and KAIST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BABBCB2C-4DBF-5A4F-969C-A556356D6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1ECD89B5-C80A-DB46-B4DD-DB18F53A2813}" type="slidenum">
              <a:rPr lang="en-US" altLang="en-US" smtClean="0"/>
              <a:pPr>
                <a:spcAft>
                  <a:spcPts val="600"/>
                </a:spcAft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42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D8305-87B3-A01B-E6D7-7A5BAB994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171" y="3987688"/>
            <a:ext cx="3193737" cy="2836137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308114" cy="1143000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CAPP-Physics: strong CP-problem and axion dark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184" y="1143000"/>
            <a:ext cx="8916588" cy="54513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Dark Matter is one of the top </a:t>
            </a:r>
            <a:r>
              <a:rPr lang="en-US" dirty="0">
                <a:solidFill>
                  <a:srgbClr val="221BFF"/>
                </a:solidFill>
              </a:rPr>
              <a:t>ten most important </a:t>
            </a:r>
            <a:r>
              <a:rPr lang="en-US" dirty="0">
                <a:solidFill>
                  <a:srgbClr val="FF0000"/>
                </a:solidFill>
              </a:rPr>
              <a:t>Particle Physics questions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The coupling is feeble, it requires the effective application of latest state of the art technology and lots of ingenuity </a:t>
            </a:r>
            <a:r>
              <a:rPr lang="en-US" dirty="0">
                <a:solidFill>
                  <a:srgbClr val="221BFF"/>
                </a:solidFill>
              </a:rPr>
              <a:t>(high-risk, high-physics-potential)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CAPP (est. October 16, 2013) has acquired the equipment and has developed the technology, know-how, and infra-structure to effectively probe the 1-8 GHz in the next five years at DFSZ sensitivity.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8D407-5E60-8290-8D3C-74642AE758B0}"/>
              </a:ext>
            </a:extLst>
          </p:cNvPr>
          <p:cNvSpPr txBox="1"/>
          <p:nvPr/>
        </p:nvSpPr>
        <p:spPr>
          <a:xfrm>
            <a:off x="8810782" y="1452879"/>
            <a:ext cx="32590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CP-problem: why</a:t>
            </a:r>
          </a:p>
          <a:p>
            <a:r>
              <a:rPr lang="en-US" sz="24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KR" sz="24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interactions don’t</a:t>
            </a:r>
          </a:p>
          <a:p>
            <a:r>
              <a:rPr lang="en-US" sz="24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KR" sz="24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iolate CP-symmetry?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463D2670-0806-EFE2-EE95-C57C53F0597F}"/>
              </a:ext>
            </a:extLst>
          </p:cNvPr>
          <p:cNvSpPr/>
          <p:nvPr/>
        </p:nvSpPr>
        <p:spPr>
          <a:xfrm>
            <a:off x="8810782" y="1452880"/>
            <a:ext cx="3320126" cy="1200328"/>
          </a:xfrm>
          <a:prstGeom prst="frame">
            <a:avLst>
              <a:gd name="adj1" fmla="val 2900"/>
            </a:avLst>
          </a:prstGeom>
          <a:ln>
            <a:solidFill>
              <a:srgbClr val="221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63BE8-CF15-2444-84E8-DE3472F3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25" y="151369"/>
            <a:ext cx="10515600" cy="834283"/>
          </a:xfrm>
        </p:spPr>
        <p:txBody>
          <a:bodyPr/>
          <a:lstStyle/>
          <a:p>
            <a:r>
              <a:rPr lang="en-KR" dirty="0">
                <a:solidFill>
                  <a:srgbClr val="221BFF"/>
                </a:solidFill>
              </a:rPr>
              <a:t>Landscape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7D9E620-F11A-C043-9544-20A172254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2037675"/>
              </p:ext>
            </p:extLst>
          </p:nvPr>
        </p:nvGraphicFramePr>
        <p:xfrm>
          <a:off x="219198" y="1042987"/>
          <a:ext cx="11972801" cy="1771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ubtitle 2">
            <a:extLst>
              <a:ext uri="{FF2B5EF4-FFF2-40B4-BE49-F238E27FC236}">
                <a16:creationId xmlns:a16="http://schemas.microsoft.com/office/drawing/2014/main" id="{37F7867D-0309-4E47-9FD0-8A0672F017B9}"/>
              </a:ext>
            </a:extLst>
          </p:cNvPr>
          <p:cNvSpPr txBox="1">
            <a:spLocks/>
          </p:cNvSpPr>
          <p:nvPr/>
        </p:nvSpPr>
        <p:spPr>
          <a:xfrm>
            <a:off x="4" y="2814638"/>
            <a:ext cx="12191996" cy="4043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2934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Some points to consider: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rgbClr val="2934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No axion dark matter experimental activity in Korea prior to CAPP.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dirty="0">
              <a:solidFill>
                <a:srgbClr val="2934FF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  <a:sym typeface="Symbol" pitchFamily="18" charset="2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rgbClr val="2934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The prospects of reaching theoretically interesting sensitivities above 1 GHz seemed remote.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dirty="0">
              <a:solidFill>
                <a:srgbClr val="2934FF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  <a:sym typeface="Symbol" pitchFamily="18" charset="2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rgbClr val="2934FF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IBS was a newly established institution. Not long Basic Science tradition in Korea. Nonetheless, it was possible to make it happen since Korea learns fast.</a:t>
            </a:r>
            <a:endParaRPr lang="en-US" sz="2800" dirty="0">
              <a:solidFill>
                <a:srgbClr val="0000FF"/>
              </a:solidFill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48204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F0D0105-0F30-F245-A662-EC1033EFF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27903"/>
          </a:xfrm>
        </p:spPr>
        <p:txBody>
          <a:bodyPr/>
          <a:lstStyle/>
          <a:p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IBS-CAPP period timeline, established Oct. 16, 2013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F8D97-7C50-3C4E-BCE6-2DF55CB57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1673"/>
            <a:ext cx="12192000" cy="586632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2013-2015, exhausting recruitment effort, not a single “axion expert” came to Korea. We needed to develop all expertise in-house. A time of great growth and infra-structure setup.</a:t>
            </a:r>
          </a:p>
          <a:p>
            <a:pPr>
              <a:lnSpc>
                <a:spcPct val="120000"/>
              </a:lnSpc>
              <a:defRPr/>
            </a:pP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2016-2019, turbulent period for IBS, budget was drastically reduced. All my contract provisions were fully ignored by the second IBS administration. Building up of CAPP prototype experiments and developing know-how.</a:t>
            </a:r>
          </a:p>
          <a:p>
            <a:pPr>
              <a:lnSpc>
                <a:spcPct val="120000"/>
              </a:lnSpc>
              <a:defRPr/>
            </a:pP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2020-May 2022, returned to stability with thriving innovation period. Breakthrough results from CAPP pouring out. Most budget cuts remained. </a:t>
            </a:r>
            <a:endParaRPr lang="en-US" dirty="0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BABBCB2C-4DBF-5A4F-969C-A556356D6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ECD89B5-C80A-DB46-B4DD-DB18F53A2813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33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DF602-1822-C84E-8490-EEBE5AABA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731" y="3146612"/>
            <a:ext cx="5832181" cy="37113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BEC7B7-109C-FB43-829E-80CEB319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9143999" cy="937926"/>
          </a:xfrm>
        </p:spPr>
        <p:txBody>
          <a:bodyPr/>
          <a:lstStyle/>
          <a:p>
            <a:r>
              <a:rPr lang="en-US" sz="4000" dirty="0">
                <a:solidFill>
                  <a:srgbClr val="2646FF"/>
                </a:solidFill>
              </a:rPr>
              <a:t>BNL 25T/10cm, HTS magnet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1A858-96F1-9A4B-A2DA-A9AD2F3FE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40" y="1015514"/>
            <a:ext cx="8412480" cy="49604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646FF"/>
                </a:solidFill>
                <a:effectLst/>
              </a:rPr>
              <a:t>Magnet construction plan with single layer is sound</a:t>
            </a:r>
          </a:p>
          <a:p>
            <a:endParaRPr lang="en-US" dirty="0">
              <a:solidFill>
                <a:srgbClr val="2646FF"/>
              </a:solidFill>
              <a:effectLst/>
            </a:endParaRPr>
          </a:p>
          <a:p>
            <a:r>
              <a:rPr lang="en-US" dirty="0">
                <a:solidFill>
                  <a:srgbClr val="2646FF"/>
                </a:solidFill>
                <a:effectLst/>
              </a:rPr>
              <a:t>Magnet design with </a:t>
            </a:r>
            <a:r>
              <a:rPr lang="en-US" dirty="0">
                <a:solidFill>
                  <a:srgbClr val="FF0000"/>
                </a:solidFill>
                <a:effectLst/>
              </a:rPr>
              <a:t>N</a:t>
            </a:r>
            <a:r>
              <a:rPr lang="en-US" dirty="0">
                <a:solidFill>
                  <a:srgbClr val="2646FF"/>
                </a:solidFill>
                <a:effectLst/>
              </a:rPr>
              <a:t>o </a:t>
            </a:r>
            <a:r>
              <a:rPr lang="en-US" dirty="0">
                <a:solidFill>
                  <a:srgbClr val="FF0000"/>
                </a:solidFill>
                <a:effectLst/>
              </a:rPr>
              <a:t>I</a:t>
            </a:r>
            <a:r>
              <a:rPr lang="en-US" dirty="0">
                <a:solidFill>
                  <a:srgbClr val="2646FF"/>
                </a:solidFill>
                <a:effectLst/>
              </a:rPr>
              <a:t>nsulation </a:t>
            </a:r>
            <a:r>
              <a:rPr lang="en-US" dirty="0">
                <a:solidFill>
                  <a:srgbClr val="2646FF"/>
                </a:solidFill>
              </a:rPr>
              <a:t>making it</a:t>
            </a:r>
            <a:r>
              <a:rPr lang="en-US" dirty="0">
                <a:solidFill>
                  <a:srgbClr val="2646FF"/>
                </a:solidFill>
                <a:effectLst/>
              </a:rPr>
              <a:t> safe from quenches and structural integrity</a:t>
            </a:r>
          </a:p>
          <a:p>
            <a:endParaRPr lang="en-US" dirty="0">
              <a:solidFill>
                <a:srgbClr val="2646FF"/>
              </a:solidFill>
              <a:effectLst/>
            </a:endParaRPr>
          </a:p>
          <a:p>
            <a:r>
              <a:rPr lang="en-US" dirty="0">
                <a:solidFill>
                  <a:srgbClr val="2646FF"/>
                </a:solidFill>
                <a:effectLst/>
              </a:rPr>
              <a:t>&gt;50% margins in critical current and stresses</a:t>
            </a:r>
          </a:p>
          <a:p>
            <a:endParaRPr lang="en-US" dirty="0">
              <a:solidFill>
                <a:srgbClr val="2646FF"/>
              </a:solidFill>
              <a:effectLst/>
            </a:endParaRPr>
          </a:p>
          <a:p>
            <a:r>
              <a:rPr lang="en-US" dirty="0">
                <a:solidFill>
                  <a:srgbClr val="2646FF"/>
                </a:solidFill>
                <a:effectLst/>
              </a:rPr>
              <a:t>16 out of 28 pancakes constructed and tested.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140535-E801-0F48-84E7-EE60C751EA52}"/>
              </a:ext>
            </a:extLst>
          </p:cNvPr>
          <p:cNvSpPr txBox="1"/>
          <p:nvPr/>
        </p:nvSpPr>
        <p:spPr>
          <a:xfrm>
            <a:off x="9305264" y="284297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October 22,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5B9C4-8C3A-3B45-82C3-E86F3DB2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09876-B823-AFB4-828F-B4BEC13119F1}"/>
              </a:ext>
            </a:extLst>
          </p:cNvPr>
          <p:cNvSpPr txBox="1"/>
          <p:nvPr/>
        </p:nvSpPr>
        <p:spPr>
          <a:xfrm rot="19595687">
            <a:off x="435998" y="3210284"/>
            <a:ext cx="9730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Canceled by IBS-HQ when IBS’s budget was reduced</a:t>
            </a:r>
          </a:p>
        </p:txBody>
      </p:sp>
    </p:spTree>
    <p:extLst>
      <p:ext uri="{BB962C8B-B14F-4D97-AF65-F5344CB8AC3E}">
        <p14:creationId xmlns:p14="http://schemas.microsoft.com/office/powerpoint/2010/main" val="56502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C377C6A2-C233-514A-B07A-38A39E4AE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34" y="0"/>
            <a:ext cx="12176166" cy="629842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Strategy at CAPP: best infra-structure and know-how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83F1E6-B128-7448-8CAB-3EBCDC7CB44F}"/>
              </a:ext>
            </a:extLst>
          </p:cNvPr>
          <p:cNvSpPr txBox="1">
            <a:spLocks/>
          </p:cNvSpPr>
          <p:nvPr/>
        </p:nvSpPr>
        <p:spPr bwMode="auto">
          <a:xfrm>
            <a:off x="15834" y="748144"/>
            <a:ext cx="11690499" cy="607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brighter) </a:t>
            </a:r>
            <a:r>
              <a:rPr lang="en-US" sz="3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lamp-post with microwave resonators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LTS-12T/320mm,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sz="3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magnet:</a:t>
            </a:r>
            <a:r>
              <a:rPr lang="en-US" sz="3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1-8 GHz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12T</a:t>
            </a:r>
            <a:r>
              <a:rPr lang="en-US" sz="3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large volume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liters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2934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Powerful dilution refrigerator: ~5mK base temp.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25mK</a:t>
            </a:r>
            <a:r>
              <a:rPr lang="en-US" sz="3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the top plate of the 37 liter cavity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2934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of the art quantum amplifiers (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JPA</a:t>
            </a:r>
            <a:r>
              <a:rPr lang="en-US" sz="3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noise </a:t>
            </a:r>
            <a:r>
              <a:rPr lang="en-US" sz="3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wide frequencies: 1-6 GHz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2934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High-frequency, efficient, high-Q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microwave cavities (best in the world)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EDEA49-CA18-8C45-9307-44955B0A9F8D}"/>
              </a:ext>
            </a:extLst>
          </p:cNvPr>
          <p:cNvGrpSpPr/>
          <p:nvPr/>
        </p:nvGrpSpPr>
        <p:grpSpPr>
          <a:xfrm>
            <a:off x="8153400" y="1393423"/>
            <a:ext cx="3556873" cy="4445804"/>
            <a:chOff x="5580212" y="1466762"/>
            <a:chExt cx="3556873" cy="444580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FD8BA0BE-C259-EE48-8DFB-D3E1F0281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212" y="1466762"/>
              <a:ext cx="3447247" cy="4445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3">
              <a:extLst>
                <a:ext uri="{FF2B5EF4-FFF2-40B4-BE49-F238E27FC236}">
                  <a16:creationId xmlns:a16="http://schemas.microsoft.com/office/drawing/2014/main" id="{ECCA2F7F-E24A-AE4E-95AF-3A32AB56894D}"/>
                </a:ext>
              </a:extLst>
            </p:cNvPr>
            <p:cNvSpPr/>
            <p:nvPr/>
          </p:nvSpPr>
          <p:spPr>
            <a:xfrm rot="20544144">
              <a:off x="6880857" y="3146291"/>
              <a:ext cx="225622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002060"/>
                  </a:solidFill>
                  <a:latin typeface="Arial" panose="020B0604020202020204" pitchFamily="34" charset="0"/>
                </a:rPr>
                <a:t>Key to Dark Matter</a:t>
              </a:r>
              <a:endParaRPr lang="ru-RU" sz="15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75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DBE2A-D19F-1E4F-93F2-DB2CF7666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56356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92" b="1">
                <a:solidFill>
                  <a:srgbClr val="2934FF"/>
                </a:solidFill>
              </a:rPr>
              <a:t>CAPP started from scratch in 2013.</a:t>
            </a:r>
            <a:br>
              <a:rPr lang="en-US" sz="3692" b="1">
                <a:solidFill>
                  <a:srgbClr val="2934FF"/>
                </a:solidFill>
              </a:rPr>
            </a:br>
            <a:r>
              <a:rPr lang="en-US" sz="3692" b="1">
                <a:solidFill>
                  <a:srgbClr val="2934FF"/>
                </a:solidFill>
              </a:rPr>
              <a:t>Lab space at KAIST, 2014</a:t>
            </a:r>
          </a:p>
        </p:txBody>
      </p:sp>
      <p:pic>
        <p:nvPicPr>
          <p:cNvPr id="30722" name="Content Placeholder 4" descr="4314-2.JPG">
            <a:extLst>
              <a:ext uri="{FF2B5EF4-FFF2-40B4-BE49-F238E27FC236}">
                <a16:creationId xmlns:a16="http://schemas.microsoft.com/office/drawing/2014/main" id="{675EEA33-B935-8845-853A-BB1C86A685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80" r="-21680"/>
          <a:stretch>
            <a:fillRect/>
          </a:stretch>
        </p:blipFill>
        <p:spPr>
          <a:xfrm>
            <a:off x="1524000" y="1466557"/>
            <a:ext cx="9315450" cy="4853354"/>
          </a:xfrm>
        </p:spPr>
      </p:pic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A2C2D77B-2BFD-C346-A150-34026FE0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24AFC8-440D-5F41-8E6E-693562AE1DE6}" type="slidenum">
              <a:rPr lang="en-US" altLang="ko-KR" sz="1292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ko-KR" sz="1292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A5294-FDE2-4842-8BF4-C24A8FF2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</p:spTree>
    <p:extLst>
      <p:ext uri="{BB962C8B-B14F-4D97-AF65-F5344CB8AC3E}">
        <p14:creationId xmlns:p14="http://schemas.microsoft.com/office/powerpoint/2010/main" val="981544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A94A5-DC74-BD4C-B93F-CA74B4E4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268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92" b="1">
                <a:solidFill>
                  <a:srgbClr val="2934FF"/>
                </a:solidFill>
              </a:rPr>
              <a:t>Another room at KAIST.  </a:t>
            </a:r>
            <a:br>
              <a:rPr lang="en-US" sz="3692" b="1">
                <a:solidFill>
                  <a:srgbClr val="2934FF"/>
                </a:solidFill>
              </a:rPr>
            </a:br>
            <a:r>
              <a:rPr lang="en-US" sz="3692" b="1">
                <a:solidFill>
                  <a:srgbClr val="FF0000"/>
                </a:solidFill>
              </a:rPr>
              <a:t>We had to buy even screwdrivers.</a:t>
            </a:r>
          </a:p>
        </p:txBody>
      </p:sp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EB0A3533-41CC-E64B-A3EA-E5E45992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86A86F-2713-814A-8640-BDDC35F3EAD6}" type="slidenum">
              <a:rPr lang="en-US" altLang="ko-KR" sz="1292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ko-KR" sz="1292"/>
          </a:p>
        </p:txBody>
      </p:sp>
      <p:pic>
        <p:nvPicPr>
          <p:cNvPr id="31747" name="Content Placeholder 6" descr="4315-2.JPG">
            <a:extLst>
              <a:ext uri="{FF2B5EF4-FFF2-40B4-BE49-F238E27FC236}">
                <a16:creationId xmlns:a16="http://schemas.microsoft.com/office/drawing/2014/main" id="{73A13F00-B560-D04D-BFAC-9FFFE3638E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6" r="-17906"/>
          <a:stretch>
            <a:fillRect/>
          </a:stretch>
        </p:blipFill>
        <p:spPr>
          <a:xfrm>
            <a:off x="1594339" y="1248508"/>
            <a:ext cx="9130812" cy="5021874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08180A-7AE7-DF44-B638-6A671F5D2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</p:spTree>
    <p:extLst>
      <p:ext uri="{BB962C8B-B14F-4D97-AF65-F5344CB8AC3E}">
        <p14:creationId xmlns:p14="http://schemas.microsoft.com/office/powerpoint/2010/main" val="1484572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"/>
            <a:ext cx="9144000" cy="1389412"/>
          </a:xfrm>
          <a:solidFill>
            <a:srgbClr val="0000FF"/>
          </a:solidFill>
        </p:spPr>
        <p:txBody>
          <a:bodyPr/>
          <a:lstStyle/>
          <a:p>
            <a:r>
              <a:rPr lang="en-US" sz="5400">
                <a:solidFill>
                  <a:srgbClr val="FFFF00"/>
                </a:solidFill>
              </a:rPr>
              <a:t>CAPP had to create a miracle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A157C7-E75D-CF44-B5B5-0FA648CA2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0A4AC-C381-A547-B72D-9CDC4CD6893B}"/>
              </a:ext>
            </a:extLst>
          </p:cNvPr>
          <p:cNvSpPr txBox="1"/>
          <p:nvPr/>
        </p:nvSpPr>
        <p:spPr>
          <a:xfrm>
            <a:off x="83127" y="2303221"/>
            <a:ext cx="47527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to change everything: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parallel R&amp;D efforts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High-risk projects with high-potential payout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state of the art infrastracture at the same time.</a:t>
            </a:r>
          </a:p>
        </p:txBody>
      </p:sp>
      <p:pic>
        <p:nvPicPr>
          <p:cNvPr id="2" name="video1643657773.mp4" descr="video1643657773.mp4">
            <a:hlinkClick r:id="" action="ppaction://media"/>
            <a:extLst>
              <a:ext uri="{FF2B5EF4-FFF2-40B4-BE49-F238E27FC236}">
                <a16:creationId xmlns:a16="http://schemas.microsoft.com/office/drawing/2014/main" id="{F2DBE967-0927-479D-66C4-54AC82B4EF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5897" y="1827357"/>
            <a:ext cx="7272976" cy="409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8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FDADDC7C-A303-3441-AA63-4C507541FA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6700"/>
            <a:ext cx="12192000" cy="8763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Main CAPP tactics, targeting axions of 1-10 GHz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A60B92-F5DA-5447-8A40-55BE6F361524}"/>
              </a:ext>
            </a:extLst>
          </p:cNvPr>
          <p:cNvSpPr txBox="1">
            <a:spLocks/>
          </p:cNvSpPr>
          <p:nvPr/>
        </p:nvSpPr>
        <p:spPr bwMode="auto">
          <a:xfrm>
            <a:off x="0" y="1615044"/>
            <a:ext cx="12192000" cy="46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/>
            <a:r>
              <a:rPr lang="en-US" altLang="en-US" sz="2954" dirty="0">
                <a:solidFill>
                  <a:srgbClr val="0000FF"/>
                </a:solidFill>
              </a:rPr>
              <a:t>Develop infra-structure</a:t>
            </a:r>
          </a:p>
          <a:p>
            <a:pPr marL="457200" indent="-457200"/>
            <a:endParaRPr lang="en-US" altLang="en-US" sz="2954" dirty="0">
              <a:solidFill>
                <a:srgbClr val="0000FF"/>
              </a:solidFill>
            </a:endParaRPr>
          </a:p>
          <a:p>
            <a:pPr marL="457200" indent="-457200"/>
            <a:r>
              <a:rPr lang="en-US" altLang="en-US" sz="2954" dirty="0">
                <a:solidFill>
                  <a:srgbClr val="0000FF"/>
                </a:solidFill>
              </a:rPr>
              <a:t>Develop in-house expertise</a:t>
            </a:r>
          </a:p>
          <a:p>
            <a:pPr marL="457200" indent="-457200"/>
            <a:endParaRPr lang="en-US" altLang="en-US" sz="2954" dirty="0">
              <a:solidFill>
                <a:srgbClr val="0000FF"/>
              </a:solidFill>
            </a:endParaRPr>
          </a:p>
          <a:p>
            <a:pPr marL="457200" indent="-457200"/>
            <a:r>
              <a:rPr lang="en-US" altLang="en-US" sz="2954" dirty="0">
                <a:solidFill>
                  <a:srgbClr val="0000FF"/>
                </a:solidFill>
              </a:rPr>
              <a:t>Collaborate with the best around the world on amplifiers (long lead-time) and others as needed</a:t>
            </a:r>
          </a:p>
          <a:p>
            <a:pPr marL="457200" indent="-457200"/>
            <a:endParaRPr lang="en-US" altLang="en-US" sz="2954" dirty="0">
              <a:solidFill>
                <a:srgbClr val="0000FF"/>
              </a:solidFill>
            </a:endParaRPr>
          </a:p>
        </p:txBody>
      </p:sp>
      <p:sp>
        <p:nvSpPr>
          <p:cNvPr id="28676" name="Slide Number Placeholder 2">
            <a:extLst>
              <a:ext uri="{FF2B5EF4-FFF2-40B4-BE49-F238E27FC236}">
                <a16:creationId xmlns:a16="http://schemas.microsoft.com/office/drawing/2014/main" id="{4252D984-1C80-A04A-9579-6A4DB65243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11576D8-5C92-814F-A719-99EF074457FA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D2A095-2D94-2C47-AE1C-1B76FD39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</p:spTree>
    <p:extLst>
      <p:ext uri="{BB962C8B-B14F-4D97-AF65-F5344CB8AC3E}">
        <p14:creationId xmlns:p14="http://schemas.microsoft.com/office/powerpoint/2010/main" val="1622780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A0F80B-68C6-314F-8395-B9DF18FA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60" y="325316"/>
            <a:ext cx="10290220" cy="46029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258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 for Axion and Precision Physics Research (IBS-CAPP) at KAIST</a:t>
            </a:r>
            <a:endParaRPr lang="ko-KR" altLang="en-US" sz="221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390322-9672-D64F-B8A4-AFCB7F6D9940}"/>
              </a:ext>
            </a:extLst>
          </p:cNvPr>
          <p:cNvSpPr txBox="1"/>
          <p:nvPr/>
        </p:nvSpPr>
        <p:spPr>
          <a:xfrm>
            <a:off x="0" y="2098513"/>
            <a:ext cx="5127288" cy="2080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ko-KR" sz="1846" dirty="0">
                <a:solidFill>
                  <a:srgbClr val="FF0000"/>
                </a:solidFill>
                <a:latin typeface="Times New Roman"/>
                <a:ea typeface="HY얕은샘물M"/>
                <a:cs typeface="Times New Roman"/>
              </a:rPr>
              <a:t>Operation model: </a:t>
            </a:r>
          </a:p>
          <a:p>
            <a:pPr marL="263776" indent="-263776">
              <a:buFont typeface="Wingdings" charset="2"/>
              <a:buChar char="§"/>
              <a:defRPr/>
            </a:pPr>
            <a:r>
              <a:rPr lang="en-US" altLang="ko-KR" sz="1846" dirty="0">
                <a:solidFill>
                  <a:srgbClr val="FF0000"/>
                </a:solidFill>
                <a:latin typeface="Times New Roman"/>
                <a:ea typeface="HY얕은샘물M"/>
                <a:cs typeface="Times New Roman"/>
              </a:rPr>
              <a:t>Reward risk taking with high-physics potential R&amp;D efforts</a:t>
            </a:r>
          </a:p>
          <a:p>
            <a:pPr marL="263776" indent="-263776">
              <a:buFont typeface="Wingdings" charset="2"/>
              <a:buChar char="§"/>
              <a:defRPr/>
            </a:pPr>
            <a:r>
              <a:rPr lang="en-US" altLang="ko-KR" sz="1846" dirty="0">
                <a:solidFill>
                  <a:srgbClr val="221BFF"/>
                </a:solidFill>
                <a:latin typeface="Times New Roman"/>
                <a:ea typeface="HY얕은샘물M"/>
                <a:cs typeface="Times New Roman"/>
              </a:rPr>
              <a:t>Created a can-do environment </a:t>
            </a:r>
            <a:r>
              <a:rPr lang="en-US" altLang="ko-KR" sz="1846" dirty="0">
                <a:solidFill>
                  <a:srgbClr val="FF0000"/>
                </a:solidFill>
                <a:latin typeface="Times New Roman"/>
                <a:ea typeface="HY얕은샘물M"/>
                <a:cs typeface="Times New Roman"/>
              </a:rPr>
              <a:t>with competent and confident scientists. </a:t>
            </a:r>
          </a:p>
          <a:p>
            <a:pPr marL="263776" indent="-263776">
              <a:buFont typeface="Wingdings" charset="2"/>
              <a:buChar char="§"/>
              <a:defRPr/>
            </a:pPr>
            <a:r>
              <a:rPr lang="en-US" altLang="ko-KR" sz="1846" dirty="0">
                <a:solidFill>
                  <a:srgbClr val="FF0000"/>
                </a:solidFill>
                <a:latin typeface="Times New Roman"/>
                <a:ea typeface="HY얕은샘물M"/>
                <a:cs typeface="Times New Roman"/>
              </a:rPr>
              <a:t>Fast pace, </a:t>
            </a:r>
            <a:r>
              <a:rPr lang="en-US" altLang="ko-KR" sz="1846" dirty="0">
                <a:solidFill>
                  <a:srgbClr val="221BFF"/>
                </a:solidFill>
                <a:latin typeface="Times New Roman"/>
                <a:ea typeface="HY얕은샘물M"/>
                <a:cs typeface="Times New Roman"/>
              </a:rPr>
              <a:t>the Korean clock running three times faster than regular clocks!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9892FDC-D086-7D4D-A58D-FAD0A7842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694" y="1103435"/>
            <a:ext cx="8440615" cy="756138"/>
          </a:xfrm>
          <a:prstGeom prst="roundRect">
            <a:avLst>
              <a:gd name="adj" fmla="val 16667"/>
            </a:avLst>
          </a:prstGeom>
          <a:solidFill>
            <a:srgbClr val="D1D1F0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marL="263776" indent="-263776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sz="1662">
                <a:solidFill>
                  <a:srgbClr val="0000FF"/>
                </a:solidFill>
                <a:latin typeface="Times New Roman"/>
                <a:cs typeface="Times New Roman"/>
              </a:rPr>
              <a:t>CAPP of Institute for Basic Science (IBS) at KAIST in Korea since October 2013.</a:t>
            </a:r>
          </a:p>
          <a:p>
            <a:pPr marL="263776" indent="-263776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sz="1662">
                <a:solidFill>
                  <a:srgbClr val="0000FF"/>
                </a:solidFill>
                <a:latin typeface="Times New Roman"/>
                <a:cs typeface="Times New Roman"/>
              </a:rPr>
              <a:t>Projects : Axion dark matter, Storage ring proton EDM, Axion mediated long range forces</a:t>
            </a:r>
          </a:p>
        </p:txBody>
      </p:sp>
      <p:pic>
        <p:nvPicPr>
          <p:cNvPr id="64516" name="_x380006960" descr="EMB0000c9843200">
            <a:extLst>
              <a:ext uri="{FF2B5EF4-FFF2-40B4-BE49-F238E27FC236}">
                <a16:creationId xmlns:a16="http://schemas.microsoft.com/office/drawing/2014/main" id="{84F2656D-5079-2A4A-A4C5-FD6D29F34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55" y="2162908"/>
            <a:ext cx="3692769" cy="205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7" name="Group 34">
            <a:extLst>
              <a:ext uri="{FF2B5EF4-FFF2-40B4-BE49-F238E27FC236}">
                <a16:creationId xmlns:a16="http://schemas.microsoft.com/office/drawing/2014/main" id="{B1069979-1696-BD47-9A5F-B38B899FAA0F}"/>
              </a:ext>
            </a:extLst>
          </p:cNvPr>
          <p:cNvGrpSpPr>
            <a:grpSpLocks/>
          </p:cNvGrpSpPr>
          <p:nvPr/>
        </p:nvGrpSpPr>
        <p:grpSpPr bwMode="auto">
          <a:xfrm>
            <a:off x="6940063" y="4343402"/>
            <a:ext cx="3068515" cy="2132135"/>
            <a:chOff x="4965572" y="1057380"/>
            <a:chExt cx="3781553" cy="3223720"/>
          </a:xfrm>
        </p:grpSpPr>
        <p:pic>
          <p:nvPicPr>
            <p:cNvPr id="36" name="그림 6">
              <a:extLst>
                <a:ext uri="{FF2B5EF4-FFF2-40B4-BE49-F238E27FC236}">
                  <a16:creationId xmlns:a16="http://schemas.microsoft.com/office/drawing/2014/main" id="{39E9F42F-94AF-4846-8635-78A507684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11980"/>
            <a:stretch/>
          </p:blipFill>
          <p:spPr>
            <a:xfrm>
              <a:off x="5068496" y="2208103"/>
              <a:ext cx="795058" cy="10579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64522" name="그룹 13">
              <a:extLst>
                <a:ext uri="{FF2B5EF4-FFF2-40B4-BE49-F238E27FC236}">
                  <a16:creationId xmlns:a16="http://schemas.microsoft.com/office/drawing/2014/main" id="{57D936CE-0331-964F-A019-1ACDB48568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3337" y="3317876"/>
              <a:ext cx="1473413" cy="963224"/>
              <a:chOff x="197437" y="904814"/>
              <a:chExt cx="6799590" cy="3889118"/>
            </a:xfrm>
          </p:grpSpPr>
          <p:pic>
            <p:nvPicPr>
              <p:cNvPr id="64532" name="그림 14">
                <a:extLst>
                  <a:ext uri="{FF2B5EF4-FFF2-40B4-BE49-F238E27FC236}">
                    <a16:creationId xmlns:a16="http://schemas.microsoft.com/office/drawing/2014/main" id="{773DC21F-63F2-0146-8EF7-D0C38471B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437" y="904814"/>
                <a:ext cx="6799590" cy="3889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33" name="그림 15">
                <a:extLst>
                  <a:ext uri="{FF2B5EF4-FFF2-40B4-BE49-F238E27FC236}">
                    <a16:creationId xmlns:a16="http://schemas.microsoft.com/office/drawing/2014/main" id="{35342F90-A9F2-3644-8EDA-B56BBF830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49" t="16521" r="39227" b="30646"/>
              <a:stretch>
                <a:fillRect/>
              </a:stretch>
            </p:blipFill>
            <p:spPr bwMode="auto">
              <a:xfrm>
                <a:off x="2598380" y="904814"/>
                <a:ext cx="2941360" cy="2251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4523" name="그림 16">
              <a:extLst>
                <a:ext uri="{FF2B5EF4-FFF2-40B4-BE49-F238E27FC236}">
                  <a16:creationId xmlns:a16="http://schemas.microsoft.com/office/drawing/2014/main" id="{5986A8CE-EF2E-3547-AE6F-736938FA2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1023" y="3310669"/>
              <a:ext cx="963852" cy="96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4" name="그림 17">
              <a:extLst>
                <a:ext uri="{FF2B5EF4-FFF2-40B4-BE49-F238E27FC236}">
                  <a16:creationId xmlns:a16="http://schemas.microsoft.com/office/drawing/2014/main" id="{D02CCCF9-1E6A-7B47-9628-5134F0318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" r="1781" b="1154"/>
            <a:stretch>
              <a:fillRect/>
            </a:stretch>
          </p:blipFill>
          <p:spPr bwMode="auto">
            <a:xfrm>
              <a:off x="7539227" y="2248437"/>
              <a:ext cx="924107" cy="975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5" name="Picture 4" descr="https://www.learner.org/courses/physics/visual/img_lrg/ADMX_crosssection.jpg">
              <a:extLst>
                <a:ext uri="{FF2B5EF4-FFF2-40B4-BE49-F238E27FC236}">
                  <a16:creationId xmlns:a16="http://schemas.microsoft.com/office/drawing/2014/main" id="{025A24EE-7137-2645-B185-9ECBCD936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572" y="1057381"/>
              <a:ext cx="644364" cy="93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6" name="Picture 4" descr="https://www.learner.org/courses/physics/visual/img_lrg/ADMX_crosssection.jpg">
              <a:extLst>
                <a:ext uri="{FF2B5EF4-FFF2-40B4-BE49-F238E27FC236}">
                  <a16:creationId xmlns:a16="http://schemas.microsoft.com/office/drawing/2014/main" id="{F84C4F80-0C3C-384F-8315-CB020A42F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711" y="1057380"/>
              <a:ext cx="644364" cy="93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7" name="Picture 4" descr="https://www.learner.org/courses/physics/visual/img_lrg/ADMX_crosssection.jpg">
              <a:extLst>
                <a:ext uri="{FF2B5EF4-FFF2-40B4-BE49-F238E27FC236}">
                  <a16:creationId xmlns:a16="http://schemas.microsoft.com/office/drawing/2014/main" id="{1569023D-B61C-EF45-9B6C-30D6C8431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160" y="1057380"/>
              <a:ext cx="644364" cy="93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그림 22">
              <a:extLst>
                <a:ext uri="{FF2B5EF4-FFF2-40B4-BE49-F238E27FC236}">
                  <a16:creationId xmlns:a16="http://schemas.microsoft.com/office/drawing/2014/main" id="{47EABDB4-A47E-1042-A2EC-E6649CCB9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11980"/>
            <a:stretch/>
          </p:blipFill>
          <p:spPr>
            <a:xfrm>
              <a:off x="6222618" y="2232137"/>
              <a:ext cx="795058" cy="10579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4529" name="Picture 2" descr="https://encrypted-tbn1.gstatic.com/images?q=tbn:ANd9GcRc-luE2_mMy1f-SNmzD2LvpofrmpvA8JQPy1w5oIw36oLRK3cQ_A">
              <a:extLst>
                <a:ext uri="{FF2B5EF4-FFF2-40B4-BE49-F238E27FC236}">
                  <a16:creationId xmlns:a16="http://schemas.microsoft.com/office/drawing/2014/main" id="{5550DE6A-3133-E446-9011-A35EEED29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5524" y="1101415"/>
              <a:ext cx="553976" cy="100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0" name="Picture 2" descr="https://encrypted-tbn1.gstatic.com/images?q=tbn:ANd9GcRc-luE2_mMy1f-SNmzD2LvpofrmpvA8JQPy1w5oIw36oLRK3cQ_A">
              <a:extLst>
                <a:ext uri="{FF2B5EF4-FFF2-40B4-BE49-F238E27FC236}">
                  <a16:creationId xmlns:a16="http://schemas.microsoft.com/office/drawing/2014/main" id="{35120372-4496-AF43-9D09-3FF790B9F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487" y="1081998"/>
              <a:ext cx="573513" cy="100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1" name="Picture 2" descr="https://encrypted-tbn1.gstatic.com/images?q=tbn:ANd9GcRc-luE2_mMy1f-SNmzD2LvpofrmpvA8JQPy1w5oIw36oLRK3cQ_A">
              <a:extLst>
                <a:ext uri="{FF2B5EF4-FFF2-40B4-BE49-F238E27FC236}">
                  <a16:creationId xmlns:a16="http://schemas.microsoft.com/office/drawing/2014/main" id="{40781772-85E8-C840-ABD5-21218F69D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5826" y="1081998"/>
              <a:ext cx="561299" cy="100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8" name="TextBox 26">
            <a:extLst>
              <a:ext uri="{FF2B5EF4-FFF2-40B4-BE49-F238E27FC236}">
                <a16:creationId xmlns:a16="http://schemas.microsoft.com/office/drawing/2014/main" id="{9A1D0AA5-66B9-7D4C-A7DC-1F5F1DCC9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637" y="4273062"/>
            <a:ext cx="2408350" cy="239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62" b="1">
                <a:latin typeface="Times New Roman" panose="02020603050405020304" pitchFamily="18" charset="0"/>
              </a:rPr>
              <a:t>State of the art infra-structure: 7 low vibration pads for parallel experiments; 6 </a:t>
            </a:r>
            <a:r>
              <a:rPr lang="en-US" altLang="en-US" sz="1662" b="1" err="1">
                <a:latin typeface="Times New Roman" panose="02020603050405020304" pitchFamily="18" charset="0"/>
              </a:rPr>
              <a:t>cryo</a:t>
            </a:r>
            <a:r>
              <a:rPr lang="en-US" altLang="en-US" sz="1662" b="1">
                <a:latin typeface="Times New Roman" panose="02020603050405020304" pitchFamily="18" charset="0"/>
              </a:rPr>
              <a:t> or dilution refrigerators;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62" b="1">
                <a:latin typeface="Times New Roman" panose="02020603050405020304" pitchFamily="18" charset="0"/>
              </a:rPr>
              <a:t>high B-field, high volume magnet: 12T, 5.6MJ. Flagship exp. </a:t>
            </a:r>
          </a:p>
        </p:txBody>
      </p:sp>
      <p:pic>
        <p:nvPicPr>
          <p:cNvPr id="64519" name="Picture 48" descr="IMG_1686.jpg">
            <a:extLst>
              <a:ext uri="{FF2B5EF4-FFF2-40B4-BE49-F238E27FC236}">
                <a16:creationId xmlns:a16="http://schemas.microsoft.com/office/drawing/2014/main" id="{B9941A8F-12E7-4846-B524-73B2D54516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07" y="4231949"/>
            <a:ext cx="3235569" cy="242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Box 23">
            <a:extLst>
              <a:ext uri="{FF2B5EF4-FFF2-40B4-BE49-F238E27FC236}">
                <a16:creationId xmlns:a16="http://schemas.microsoft.com/office/drawing/2014/main" id="{2905A279-8AD7-6F40-B2A0-CE7317CB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131" y="1813709"/>
            <a:ext cx="9347711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46" dirty="0">
                <a:latin typeface="Times New Roman" panose="02020603050405020304" pitchFamily="18" charset="0"/>
              </a:rPr>
              <a:t>Created a state-of-the-art RF-lab at an existing bldg. (Creation Hall at Munji Campus of KAIST)</a:t>
            </a:r>
          </a:p>
        </p:txBody>
      </p:sp>
    </p:spTree>
    <p:extLst>
      <p:ext uri="{BB962C8B-B14F-4D97-AF65-F5344CB8AC3E}">
        <p14:creationId xmlns:p14="http://schemas.microsoft.com/office/powerpoint/2010/main" val="2914196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BC3224-BA58-E71D-1B9F-D14BD0024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71756D-1D25-304A-0ACE-9FAC98EF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Yannis K. Semertzidis, IBS-CAPP and KAIST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E6DFB-A553-3E9A-7382-D16E43E8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5442BC7-CCB7-564B-BB51-294CD479D69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84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62886" y="362810"/>
            <a:ext cx="8255716" cy="2196240"/>
          </a:xfrm>
          <a:solidFill>
            <a:srgbClr val="0000FF"/>
          </a:solidFill>
        </p:spPr>
        <p:txBody>
          <a:bodyPr/>
          <a:lstStyle/>
          <a:p>
            <a:r>
              <a:rPr lang="en-US" sz="3038" dirty="0">
                <a:solidFill>
                  <a:srgbClr val="FFFF00"/>
                </a:solidFill>
              </a:rPr>
              <a:t>Dark Matter and  Isaac Newton (1642-1726)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AB7F4-FFC3-B346-9126-8C6D4C03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3FB13-8CF1-D842-AE31-41C7C42D0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585" y="362810"/>
            <a:ext cx="1806004" cy="2183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48A8C8-AA5C-0B4A-A91B-F1B12F10C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800350"/>
            <a:ext cx="406400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98EB1-3350-9342-A7A5-40A8621745FA}"/>
              </a:ext>
            </a:extLst>
          </p:cNvPr>
          <p:cNvSpPr txBox="1"/>
          <p:nvPr/>
        </p:nvSpPr>
        <p:spPr>
          <a:xfrm>
            <a:off x="5588000" y="2985629"/>
            <a:ext cx="65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Isaac Newton unified 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hysics phenomena:</a:t>
            </a:r>
          </a:p>
          <a:p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falling of an apple with the planet, moon, star, sattelite, comet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otions,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nder Gravity!</a:t>
            </a:r>
          </a:p>
          <a:p>
            <a:endParaRPr lang="en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clarified the view of Heavens for Humanity!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95FD76-F00C-2A41-ADDB-04B37927F174}"/>
              </a:ext>
            </a:extLst>
          </p:cNvPr>
          <p:cNvSpPr txBox="1"/>
          <p:nvPr/>
        </p:nvSpPr>
        <p:spPr>
          <a:xfrm>
            <a:off x="450762" y="5707915"/>
            <a:ext cx="10805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also gave us the ability to see what cannot be seen with ordinary methods. Looking from deviations from his rules we are able to sense the presence of Dark Matter. </a:t>
            </a:r>
          </a:p>
        </p:txBody>
      </p:sp>
    </p:spTree>
    <p:extLst>
      <p:ext uri="{BB962C8B-B14F-4D97-AF65-F5344CB8AC3E}">
        <p14:creationId xmlns:p14="http://schemas.microsoft.com/office/powerpoint/2010/main" val="152960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5F25767-5F98-6144-9463-721724D9E3FC}"/>
              </a:ext>
            </a:extLst>
          </p:cNvPr>
          <p:cNvGrpSpPr/>
          <p:nvPr/>
        </p:nvGrpSpPr>
        <p:grpSpPr>
          <a:xfrm>
            <a:off x="7750630" y="690042"/>
            <a:ext cx="2917371" cy="2061153"/>
            <a:chOff x="6226629" y="690041"/>
            <a:chExt cx="2917371" cy="20611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4A2322-2B25-8A44-863C-83C8139A5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6629" y="690041"/>
              <a:ext cx="2917371" cy="20611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5F808B-B391-EB40-B21F-75E0113C54DC}"/>
                </a:ext>
              </a:extLst>
            </p:cNvPr>
            <p:cNvSpPr txBox="1"/>
            <p:nvPr/>
          </p:nvSpPr>
          <p:spPr>
            <a:xfrm>
              <a:off x="7061379" y="2100942"/>
              <a:ext cx="20826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K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TM</a:t>
              </a:r>
              <a:r>
                <a:rPr lang="en-KR" sz="1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010</a:t>
              </a:r>
              <a:r>
                <a:rPr lang="en-K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quality factor: Q=4.7 M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00AD8F-31DE-5C48-AA31-D8972FE95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782" y="2556826"/>
            <a:ext cx="1268219" cy="29976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057FDA-7976-5247-9CB8-4A4FD2CE521B}"/>
              </a:ext>
            </a:extLst>
          </p:cNvPr>
          <p:cNvGrpSpPr/>
          <p:nvPr/>
        </p:nvGrpSpPr>
        <p:grpSpPr>
          <a:xfrm>
            <a:off x="5558016" y="2353106"/>
            <a:ext cx="3542443" cy="2361629"/>
            <a:chOff x="4458558" y="3637619"/>
            <a:chExt cx="3542443" cy="236162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9E0BFC3-5658-2947-8DA5-2E9AF4F1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8558" y="3637619"/>
              <a:ext cx="3542443" cy="236162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344477" y="5435470"/>
              <a:ext cx="11248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i="1">
                  <a:solidFill>
                    <a:srgbClr val="FF0000"/>
                  </a:solidFill>
                </a:rPr>
                <a:t>2023 and beyond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E474A9-3CAA-5B4D-8D69-6FDD0D087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25" y="2494978"/>
            <a:ext cx="5046330" cy="259032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74665" y="0"/>
            <a:ext cx="4721335" cy="75111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2934FF"/>
                </a:solidFill>
              </a:rPr>
              <a:t>IBS-CAPP at eight-years and beyond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278" y="0"/>
            <a:ext cx="540000" cy="559127"/>
          </a:xfrm>
          <a:prstGeom prst="rect">
            <a:avLst/>
          </a:prstGeom>
        </p:spPr>
      </p:pic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682974" y="5678964"/>
            <a:ext cx="10373140" cy="8432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succeeded in all our R&amp;D goals. 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expect to reach DFSZ sensitivity even for a fraction of axion content in the local dark matter halo. Target sensitivity: 10% axions in DM halo!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C2847C-B79C-6241-B270-D8A75AD84732}"/>
              </a:ext>
            </a:extLst>
          </p:cNvPr>
          <p:cNvGrpSpPr/>
          <p:nvPr/>
        </p:nvGrpSpPr>
        <p:grpSpPr>
          <a:xfrm>
            <a:off x="1714092" y="641028"/>
            <a:ext cx="5267093" cy="1730399"/>
            <a:chOff x="1474606" y="1914656"/>
            <a:chExt cx="5267093" cy="173039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3BB283-137D-DA45-BC34-BC38F3F45692}"/>
                </a:ext>
              </a:extLst>
            </p:cNvPr>
            <p:cNvGrpSpPr/>
            <p:nvPr/>
          </p:nvGrpSpPr>
          <p:grpSpPr>
            <a:xfrm>
              <a:off x="1474607" y="1914656"/>
              <a:ext cx="5248507" cy="1730399"/>
              <a:chOff x="1474607" y="1914656"/>
              <a:chExt cx="5248507" cy="1730399"/>
            </a:xfrm>
          </p:grpSpPr>
          <p:pic>
            <p:nvPicPr>
              <p:cNvPr id="16" name="Picture 15" descr="IMG_0824.jp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8358" y="2151237"/>
                <a:ext cx="1294102" cy="142551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06711" y="1914656"/>
                <a:ext cx="916403" cy="1730399"/>
              </a:xfrm>
              <a:prstGeom prst="rect">
                <a:avLst/>
              </a:prstGeom>
            </p:spPr>
          </p:pic>
          <p:pic>
            <p:nvPicPr>
              <p:cNvPr id="23" name="그림 6">
                <a:extLst>
                  <a:ext uri="{FF2B5EF4-FFF2-40B4-BE49-F238E27FC236}">
                    <a16:creationId xmlns:a16="http://schemas.microsoft.com/office/drawing/2014/main" id="{EC382CCF-24E1-1646-A813-ED1180EDF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1294607" y="2316753"/>
                <a:ext cx="1439999" cy="1079999"/>
              </a:xfrm>
              <a:prstGeom prst="rect">
                <a:avLst/>
              </a:prstGeom>
            </p:spPr>
          </p:pic>
          <p:grpSp>
            <p:nvGrpSpPr>
              <p:cNvPr id="24" name="Group 23"/>
              <p:cNvGrpSpPr>
                <a:grpSpLocks noChangeAspect="1"/>
              </p:cNvGrpSpPr>
              <p:nvPr/>
            </p:nvGrpSpPr>
            <p:grpSpPr>
              <a:xfrm>
                <a:off x="3913227" y="2151237"/>
                <a:ext cx="1790866" cy="1357184"/>
                <a:chOff x="457200" y="1305720"/>
                <a:chExt cx="4112345" cy="3116484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00" y="1305720"/>
                  <a:ext cx="3821443" cy="2889076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02" y="3218058"/>
                  <a:ext cx="756006" cy="976738"/>
                </a:xfrm>
                <a:prstGeom prst="rect">
                  <a:avLst/>
                </a:prstGeom>
                <a:ln>
                  <a:solidFill>
                    <a:srgbClr val="FFFF00"/>
                  </a:solidFill>
                </a:ln>
              </p:spPr>
            </p:pic>
            <p:cxnSp>
              <p:nvCxnSpPr>
                <p:cNvPr id="27" name="Straight Arrow Connector 26"/>
                <p:cNvCxnSpPr>
                  <a:stCxn id="29" idx="1"/>
                </p:cNvCxnSpPr>
                <p:nvPr/>
              </p:nvCxnSpPr>
              <p:spPr>
                <a:xfrm flipH="1">
                  <a:off x="2919795" y="2750258"/>
                  <a:ext cx="793844" cy="467800"/>
                </a:xfrm>
                <a:prstGeom prst="straightConnector1">
                  <a:avLst/>
                </a:prstGeom>
                <a:ln w="12700" cmpd="sng"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>
                  <a:stCxn id="26" idx="3"/>
                </p:cNvCxnSpPr>
                <p:nvPr/>
              </p:nvCxnSpPr>
              <p:spPr>
                <a:xfrm>
                  <a:off x="1213208" y="3706427"/>
                  <a:ext cx="1089484" cy="161177"/>
                </a:xfrm>
                <a:prstGeom prst="straightConnector1">
                  <a:avLst/>
                </a:prstGeom>
                <a:ln w="12700" cmpd="sng"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9" name="Picture 28" descr="20180618_152220.jpg"/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713639" y="1305720"/>
                  <a:ext cx="855906" cy="2889076"/>
                </a:xfrm>
                <a:prstGeom prst="rect">
                  <a:avLst/>
                </a:prstGeom>
                <a:ln>
                  <a:solidFill>
                    <a:srgbClr val="FFFF00"/>
                  </a:solidFill>
                </a:ln>
              </p:spPr>
            </p:pic>
            <p:sp>
              <p:nvSpPr>
                <p:cNvPr id="30" name="Oval 29"/>
                <p:cNvSpPr/>
                <p:nvPr/>
              </p:nvSpPr>
              <p:spPr>
                <a:xfrm>
                  <a:off x="3898126" y="1968632"/>
                  <a:ext cx="435353" cy="431999"/>
                </a:xfrm>
                <a:prstGeom prst="ellipse">
                  <a:avLst/>
                </a:prstGeom>
                <a:noFill/>
                <a:ln w="12700" cmpd="sng"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5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3903668" y="2402865"/>
                  <a:ext cx="435347" cy="323997"/>
                </a:xfrm>
                <a:prstGeom prst="ellipse">
                  <a:avLst/>
                </a:prstGeom>
                <a:noFill/>
                <a:ln w="12700" cmpd="sng">
                  <a:solidFill>
                    <a:srgbClr val="0080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3856187" y="3571707"/>
                  <a:ext cx="543353" cy="647999"/>
                </a:xfrm>
                <a:prstGeom prst="ellipse">
                  <a:avLst/>
                </a:prstGeom>
                <a:noFill/>
                <a:ln w="12700" cmpd="sng">
                  <a:solidFill>
                    <a:srgbClr val="0000FF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57202" y="2738073"/>
                  <a:ext cx="783728" cy="689074"/>
                </a:xfrm>
                <a:prstGeom prst="rect">
                  <a:avLst/>
                </a:prstGeom>
                <a:solidFill>
                  <a:schemeClr val="tx1">
                    <a:alpha val="5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50" b="1" i="1">
                      <a:solidFill>
                        <a:schemeClr val="bg1"/>
                      </a:solidFill>
                    </a:rPr>
                    <a:t>9T SC magnet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021941" y="2036389"/>
                  <a:ext cx="789207" cy="530057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50" b="1" i="1">
                      <a:solidFill>
                        <a:srgbClr val="FF0000"/>
                      </a:solidFill>
                    </a:rPr>
                    <a:t>1 K pot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2985310" y="2461163"/>
                  <a:ext cx="852706" cy="530057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50" b="1" i="1">
                      <a:solidFill>
                        <a:srgbClr val="008000"/>
                      </a:solidFill>
                    </a:rPr>
                    <a:t>He-3 pot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053280" y="3733130"/>
                  <a:ext cx="728498" cy="689074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50" b="1" i="1">
                      <a:solidFill>
                        <a:srgbClr val="0000FF"/>
                      </a:solidFill>
                    </a:rPr>
                    <a:t>Pizza cavity</a:t>
                  </a:r>
                </a:p>
              </p:txBody>
            </p:sp>
          </p:grpSp>
        </p:grpSp>
        <p:sp>
          <p:nvSpPr>
            <p:cNvPr id="37" name="TextBox 36"/>
            <p:cNvSpPr txBox="1"/>
            <p:nvPr/>
          </p:nvSpPr>
          <p:spPr>
            <a:xfrm>
              <a:off x="1474606" y="3369005"/>
              <a:ext cx="1079999" cy="23083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>
                  <a:solidFill>
                    <a:schemeClr val="bg1"/>
                  </a:solidFill>
                </a:rPr>
                <a:t>CAPP-PACE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28094" y="3369004"/>
              <a:ext cx="181967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/>
                <a:t>CAPP-9T MC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97650" y="3369005"/>
              <a:ext cx="1294102" cy="23083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>
                  <a:solidFill>
                    <a:schemeClr val="bg1"/>
                  </a:solidFill>
                </a:rPr>
                <a:t>CAPP-8TB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25296" y="3369004"/>
              <a:ext cx="9164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/>
                <a:t>CAPP-12TB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8617443" y="3007734"/>
            <a:ext cx="1029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/>
              <a:t>CAPP-25T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23834" y="4266373"/>
            <a:ext cx="8953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solidFill>
                  <a:srgbClr val="FF0000"/>
                </a:solidFill>
              </a:rPr>
              <a:t>By 2020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07150" y="4719558"/>
            <a:ext cx="3102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Cu cavities are assumed</a:t>
            </a:r>
          </a:p>
          <a:p>
            <a:pPr marL="214313" indent="-214313">
              <a:buFont typeface="Arial"/>
              <a:buChar char="•"/>
            </a:pPr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W/ SC cavities, down to 10% of axion dark matter content can be probed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ACA14AD-083F-D045-9D69-68E4DE50B48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22" y="20887"/>
            <a:ext cx="548641" cy="54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4F9A6DD-2612-3A40-B097-E4EB3FA5BB4A}"/>
              </a:ext>
            </a:extLst>
          </p:cNvPr>
          <p:cNvGrpSpPr/>
          <p:nvPr/>
        </p:nvGrpSpPr>
        <p:grpSpPr>
          <a:xfrm>
            <a:off x="6428449" y="0"/>
            <a:ext cx="3912981" cy="781988"/>
            <a:chOff x="4936052" y="934576"/>
            <a:chExt cx="3912981" cy="6985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627C11F-1808-724C-9A24-BDED5733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63477" y="934576"/>
              <a:ext cx="3671195" cy="24323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23AEDB-FAF2-944E-AA20-CA95DE71E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37760" y="1194435"/>
              <a:ext cx="3754755" cy="20763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B843073-4AAE-8F4C-8919-8688F7BEB5AB}"/>
                </a:ext>
              </a:extLst>
            </p:cNvPr>
            <p:cNvSpPr txBox="1"/>
            <p:nvPr/>
          </p:nvSpPr>
          <p:spPr>
            <a:xfrm>
              <a:off x="4936052" y="1375389"/>
              <a:ext cx="3912981" cy="25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KR" sz="1275">
                  <a:latin typeface="Times New Roman" panose="02020603050405020304" pitchFamily="18" charset="0"/>
                  <a:cs typeface="Times New Roman" panose="02020603050405020304" pitchFamily="18" charset="0"/>
                </a:rPr>
                <a:t>O. Kwon </a:t>
              </a:r>
              <a:r>
                <a:rPr lang="en-KR" sz="1275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al.,</a:t>
              </a:r>
              <a:r>
                <a:rPr lang="en-KR" sz="1275">
                  <a:latin typeface="Times New Roman" panose="02020603050405020304" pitchFamily="18" charset="0"/>
                  <a:cs typeface="Times New Roman" panose="02020603050405020304" pitchFamily="18" charset="0"/>
                </a:rPr>
                <a:t> Phys. Rev. Lett. </a:t>
              </a:r>
              <a:r>
                <a:rPr lang="en-KR" sz="1275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126</a:t>
              </a:r>
              <a:r>
                <a:rPr lang="en-KR" sz="1275">
                  <a:latin typeface="Times New Roman" panose="02020603050405020304" pitchFamily="18" charset="0"/>
                  <a:cs typeface="Times New Roman" panose="02020603050405020304" pitchFamily="18" charset="0"/>
                </a:rPr>
                <a:t>, 191802 (2021)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D4CA885-023D-234D-9A45-383CDDDE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41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83F1E6-B128-7448-8CAB-3EBCDC7CB44F}"/>
              </a:ext>
            </a:extLst>
          </p:cNvPr>
          <p:cNvSpPr txBox="1">
            <a:spLocks/>
          </p:cNvSpPr>
          <p:nvPr/>
        </p:nvSpPr>
        <p:spPr bwMode="auto">
          <a:xfrm>
            <a:off x="0" y="1030514"/>
            <a:ext cx="121920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/>
            <a:r>
              <a:rPr lang="en-US" altLang="en-US" sz="2800" dirty="0" err="1">
                <a:solidFill>
                  <a:srgbClr val="0000FF"/>
                </a:solidFill>
              </a:rPr>
              <a:t>ByeongRok</a:t>
            </a:r>
            <a:r>
              <a:rPr lang="en-US" altLang="en-US" sz="2800" dirty="0">
                <a:solidFill>
                  <a:srgbClr val="0000FF"/>
                </a:solidFill>
              </a:rPr>
              <a:t> Ko, Team leader of CAPP-12TB including the Nb</a:t>
            </a:r>
            <a:r>
              <a:rPr lang="en-US" altLang="en-US" sz="2800" baseline="-25000" dirty="0">
                <a:solidFill>
                  <a:srgbClr val="0000FF"/>
                </a:solidFill>
              </a:rPr>
              <a:t>3</a:t>
            </a:r>
            <a:r>
              <a:rPr lang="en-US" altLang="en-US" sz="2800" dirty="0">
                <a:solidFill>
                  <a:srgbClr val="0000FF"/>
                </a:solidFill>
              </a:rPr>
              <a:t>Sn, LTS-12T/320mm magnet.  Here, with his team testing the Leiden system.</a:t>
            </a:r>
          </a:p>
        </p:txBody>
      </p:sp>
      <p:sp>
        <p:nvSpPr>
          <p:cNvPr id="27649" name="Title 1">
            <a:extLst>
              <a:ext uri="{FF2B5EF4-FFF2-40B4-BE49-F238E27FC236}">
                <a16:creationId xmlns:a16="http://schemas.microsoft.com/office/drawing/2014/main" id="{C377C6A2-C233-514A-B07A-38A39E4AE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071" y="0"/>
            <a:ext cx="8609135" cy="876300"/>
          </a:xfrm>
        </p:spPr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  <a:ea typeface="ＭＳ Ｐゴシック" panose="020B0600070205080204" pitchFamily="34" charset="-128"/>
              </a:rPr>
              <a:t>LTS-12T/320mm from Oxford Instruments</a:t>
            </a:r>
            <a:r>
              <a:rPr lang="en-US" altLang="en-US" sz="3323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9FB21-A06E-9D4A-81D7-C5CCEC2D4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698" y="2619103"/>
            <a:ext cx="3964577" cy="3964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D26CC-13A3-6141-9028-F619D83D1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2769325"/>
            <a:ext cx="4737463" cy="35530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285B8E-0E48-1F40-9921-9D933DDF1CF9}"/>
              </a:ext>
            </a:extLst>
          </p:cNvPr>
          <p:cNvSpPr txBox="1"/>
          <p:nvPr/>
        </p:nvSpPr>
        <p:spPr>
          <a:xfrm>
            <a:off x="1993901" y="2819400"/>
            <a:ext cx="3980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Sat., September 21, 2019</a:t>
            </a:r>
          </a:p>
        </p:txBody>
      </p:sp>
    </p:spTree>
    <p:extLst>
      <p:ext uri="{BB962C8B-B14F-4D97-AF65-F5344CB8AC3E}">
        <p14:creationId xmlns:p14="http://schemas.microsoft.com/office/powerpoint/2010/main" val="37680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83F1E6-B128-7448-8CAB-3EBCDC7CB44F}"/>
              </a:ext>
            </a:extLst>
          </p:cNvPr>
          <p:cNvSpPr txBox="1">
            <a:spLocks/>
          </p:cNvSpPr>
          <p:nvPr/>
        </p:nvSpPr>
        <p:spPr bwMode="auto">
          <a:xfrm>
            <a:off x="795647" y="770708"/>
            <a:ext cx="10991799" cy="608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/>
            <a:r>
              <a:rPr lang="en-US" altLang="en-US" sz="2800" dirty="0">
                <a:solidFill>
                  <a:srgbClr val="0000FF"/>
                </a:solidFill>
              </a:rPr>
              <a:t>Nb</a:t>
            </a:r>
            <a:r>
              <a:rPr lang="en-US" altLang="en-US" sz="2800" baseline="-25000" dirty="0">
                <a:solidFill>
                  <a:srgbClr val="0000FF"/>
                </a:solidFill>
              </a:rPr>
              <a:t>3</a:t>
            </a:r>
            <a:r>
              <a:rPr lang="en-US" altLang="en-US" sz="2800" dirty="0">
                <a:solidFill>
                  <a:srgbClr val="0000FF"/>
                </a:solidFill>
              </a:rPr>
              <a:t>Sn + </a:t>
            </a:r>
            <a:r>
              <a:rPr lang="en-US" altLang="en-US" sz="2800" dirty="0" err="1">
                <a:solidFill>
                  <a:srgbClr val="0000FF"/>
                </a:solidFill>
              </a:rPr>
              <a:t>NbTi</a:t>
            </a:r>
            <a:r>
              <a:rPr lang="en-US" altLang="en-US" sz="2800" dirty="0">
                <a:solidFill>
                  <a:srgbClr val="0000FF"/>
                </a:solidFill>
              </a:rPr>
              <a:t>, LTS-12T/320mm from Oxford Instr., delivered March 2020, commissioned in August-December 2020.</a:t>
            </a:r>
          </a:p>
          <a:p>
            <a:pPr marL="457200" indent="-457200"/>
            <a:endParaRPr lang="en-US" altLang="en-US" sz="2800" dirty="0">
              <a:solidFill>
                <a:srgbClr val="0000FF"/>
              </a:solidFill>
            </a:endParaRPr>
          </a:p>
          <a:p>
            <a:pPr marL="457200" indent="-457200"/>
            <a:r>
              <a:rPr lang="en-US" altLang="en-US" sz="2800" dirty="0">
                <a:solidFill>
                  <a:srgbClr val="0000FF"/>
                </a:solidFill>
              </a:rPr>
              <a:t>This system can reach DFSZ level sensitivity in the 1-8 GHz, with present technology. Using SC cavities probe more…</a:t>
            </a:r>
          </a:p>
          <a:p>
            <a:pPr marL="457200" indent="-457200"/>
            <a:endParaRPr lang="en-US" altLang="en-US" sz="2800" dirty="0">
              <a:solidFill>
                <a:srgbClr val="0000FF"/>
              </a:solidFill>
            </a:endParaRPr>
          </a:p>
          <a:p>
            <a:pPr marL="457200" indent="-457200"/>
            <a:r>
              <a:rPr lang="en-US" altLang="en-US" sz="2800" dirty="0">
                <a:solidFill>
                  <a:srgbClr val="0000FF"/>
                </a:solidFill>
              </a:rPr>
              <a:t>Wet system, </a:t>
            </a:r>
          </a:p>
          <a:p>
            <a:pPr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	Leiden dilution system: </a:t>
            </a:r>
          </a:p>
          <a:p>
            <a:pPr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	1.3mW at 120mK, </a:t>
            </a:r>
          </a:p>
          <a:p>
            <a:pPr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	achieved 5.6mK.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F29F9-B2FF-1346-B719-18A18DD7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883" y="3359531"/>
            <a:ext cx="4911633" cy="4911633"/>
          </a:xfrm>
          <a:prstGeom prst="rect">
            <a:avLst/>
          </a:prstGeom>
        </p:spPr>
      </p:pic>
      <p:sp>
        <p:nvSpPr>
          <p:cNvPr id="27649" name="Title 1">
            <a:extLst>
              <a:ext uri="{FF2B5EF4-FFF2-40B4-BE49-F238E27FC236}">
                <a16:creationId xmlns:a16="http://schemas.microsoft.com/office/drawing/2014/main" id="{C377C6A2-C233-514A-B07A-38A39E4AE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071" y="0"/>
            <a:ext cx="8609135" cy="876300"/>
          </a:xfrm>
        </p:spPr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  <a:ea typeface="ＭＳ Ｐゴシック" panose="020B0600070205080204" pitchFamily="34" charset="-128"/>
              </a:rPr>
              <a:t>LTS-12T/320mm magnet (12TB experiment)</a:t>
            </a:r>
            <a:r>
              <a:rPr lang="en-US" altLang="en-US" sz="3323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916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A41C-4A53-1B49-9AF7-2F0AC9D0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55955"/>
          </a:xfrm>
        </p:spPr>
        <p:txBody>
          <a:bodyPr>
            <a:normAutofit fontScale="90000"/>
          </a:bodyPr>
          <a:lstStyle/>
          <a:p>
            <a:pPr algn="ctr"/>
            <a:r>
              <a:rPr lang="en-KR">
                <a:solidFill>
                  <a:srgbClr val="221BFF"/>
                </a:solidFill>
              </a:rPr>
              <a:t>LTS-12T/320mm from Oxfrod Instruments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9BC0D-6D8B-634B-8FE1-7DEB49FE9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6294120"/>
            <a:ext cx="10515600" cy="563880"/>
          </a:xfrm>
        </p:spPr>
        <p:txBody>
          <a:bodyPr/>
          <a:lstStyle/>
          <a:p>
            <a:r>
              <a:rPr lang="en-KR" dirty="0">
                <a:solidFill>
                  <a:srgbClr val="221BFF"/>
                </a:solidFill>
              </a:rPr>
              <a:t>Fully commissioned end of 2020 delivering 12T max field (5.6MJ)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E43B31-D457-5446-9C02-CD9562043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80" y="671513"/>
            <a:ext cx="8284950" cy="55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CB18DC-389B-CE43-985A-925DAD31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021" y="-58165"/>
            <a:ext cx="4772493" cy="6916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1A41C-4A53-1B49-9AF7-2F0AC9D0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167005"/>
            <a:ext cx="6583680" cy="1325563"/>
          </a:xfrm>
        </p:spPr>
        <p:txBody>
          <a:bodyPr/>
          <a:lstStyle/>
          <a:p>
            <a:r>
              <a:rPr lang="en-KR">
                <a:solidFill>
                  <a:srgbClr val="FF0000"/>
                </a:solidFill>
              </a:rPr>
              <a:t>LTS-12T/320mm </a:t>
            </a:r>
            <a:r>
              <a:rPr lang="en-KR">
                <a:solidFill>
                  <a:srgbClr val="221BFF"/>
                </a:solidFill>
              </a:rPr>
              <a:t>from </a:t>
            </a:r>
            <a:br>
              <a:rPr lang="en-KR">
                <a:solidFill>
                  <a:srgbClr val="221BFF"/>
                </a:solidFill>
              </a:rPr>
            </a:br>
            <a:r>
              <a:rPr lang="en-KR">
                <a:solidFill>
                  <a:srgbClr val="221BFF"/>
                </a:solidFill>
              </a:rPr>
              <a:t>Oxfrod Instruments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9BC0D-6D8B-634B-8FE1-7DEB49FE9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600200"/>
            <a:ext cx="6652661" cy="5257799"/>
          </a:xfrm>
        </p:spPr>
        <p:txBody>
          <a:bodyPr>
            <a:normAutofit/>
          </a:bodyPr>
          <a:lstStyle/>
          <a:p>
            <a:r>
              <a:rPr lang="en-KR" dirty="0">
                <a:solidFill>
                  <a:srgbClr val="221BFF"/>
                </a:solidFill>
              </a:rPr>
              <a:t>Based on </a:t>
            </a:r>
            <a:r>
              <a:rPr lang="en-KR" dirty="0">
                <a:solidFill>
                  <a:srgbClr val="FF0000"/>
                </a:solidFill>
              </a:rPr>
              <a:t>Nb</a:t>
            </a:r>
            <a:r>
              <a:rPr lang="en-KR" baseline="-25000" dirty="0">
                <a:solidFill>
                  <a:srgbClr val="FF0000"/>
                </a:solidFill>
              </a:rPr>
              <a:t>3</a:t>
            </a:r>
            <a:r>
              <a:rPr lang="en-KR" dirty="0">
                <a:solidFill>
                  <a:srgbClr val="FF0000"/>
                </a:solidFill>
              </a:rPr>
              <a:t>Sn</a:t>
            </a:r>
            <a:r>
              <a:rPr lang="en-KR" dirty="0">
                <a:solidFill>
                  <a:srgbClr val="221BFF"/>
                </a:solidFill>
              </a:rPr>
              <a:t> and NbTi, new challenging technology, </a:t>
            </a:r>
            <a:r>
              <a:rPr lang="en-KR" dirty="0">
                <a:solidFill>
                  <a:srgbClr val="FF0000"/>
                </a:solidFill>
              </a:rPr>
              <a:t>12T.</a:t>
            </a:r>
            <a:r>
              <a:rPr lang="en-KR" dirty="0">
                <a:solidFill>
                  <a:srgbClr val="221BFF"/>
                </a:solidFill>
              </a:rPr>
              <a:t> Persistent mode switch</a:t>
            </a:r>
          </a:p>
          <a:p>
            <a:r>
              <a:rPr lang="en-KR" dirty="0">
                <a:solidFill>
                  <a:srgbClr val="FF0000"/>
                </a:solidFill>
              </a:rPr>
              <a:t>Project delayed by a year due to COVID-19</a:t>
            </a:r>
          </a:p>
          <a:p>
            <a:pPr marL="0" indent="0">
              <a:buNone/>
            </a:pPr>
            <a:endParaRPr lang="en-KR" dirty="0">
              <a:solidFill>
                <a:srgbClr val="221BFF"/>
              </a:solidFill>
            </a:endParaRPr>
          </a:p>
          <a:p>
            <a:r>
              <a:rPr lang="en-KR" dirty="0">
                <a:solidFill>
                  <a:srgbClr val="221BFF"/>
                </a:solidFill>
              </a:rPr>
              <a:t>The largest Nb</a:t>
            </a:r>
            <a:r>
              <a:rPr lang="en-KR" baseline="-25000" dirty="0">
                <a:solidFill>
                  <a:srgbClr val="221BFF"/>
                </a:solidFill>
              </a:rPr>
              <a:t>3</a:t>
            </a:r>
            <a:r>
              <a:rPr lang="en-KR" dirty="0">
                <a:solidFill>
                  <a:srgbClr val="221BFF"/>
                </a:solidFill>
              </a:rPr>
              <a:t>Sn magnet system in axion dark matter search. </a:t>
            </a:r>
          </a:p>
          <a:p>
            <a:endParaRPr lang="en-KR" dirty="0">
              <a:solidFill>
                <a:srgbClr val="221BFF"/>
              </a:solidFill>
            </a:endParaRPr>
          </a:p>
          <a:p>
            <a:r>
              <a:rPr lang="en-KR" dirty="0">
                <a:solidFill>
                  <a:srgbClr val="FF0000"/>
                </a:solidFill>
              </a:rPr>
              <a:t>Cavity: ~37 liter, ultra-light cavity, 25mK</a:t>
            </a:r>
          </a:p>
          <a:p>
            <a:endParaRPr lang="en-KR" dirty="0">
              <a:solidFill>
                <a:srgbClr val="FF0000"/>
              </a:solidFill>
            </a:endParaRPr>
          </a:p>
          <a:p>
            <a:r>
              <a:rPr lang="en-KR" dirty="0">
                <a:solidFill>
                  <a:srgbClr val="FF0000"/>
                </a:solidFill>
              </a:rPr>
              <a:t>The main activity at IBS-CAPP, integrating all experience from small experiments</a:t>
            </a:r>
          </a:p>
        </p:txBody>
      </p:sp>
    </p:spTree>
    <p:extLst>
      <p:ext uri="{BB962C8B-B14F-4D97-AF65-F5344CB8AC3E}">
        <p14:creationId xmlns:p14="http://schemas.microsoft.com/office/powerpoint/2010/main" val="323320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F10B743-AB1E-C043-82A6-03C83046D755}"/>
              </a:ext>
            </a:extLst>
          </p:cNvPr>
          <p:cNvGrpSpPr/>
          <p:nvPr/>
        </p:nvGrpSpPr>
        <p:grpSpPr>
          <a:xfrm>
            <a:off x="8731045" y="1"/>
            <a:ext cx="3460955" cy="2359742"/>
            <a:chOff x="8173728" y="942975"/>
            <a:chExt cx="3903972" cy="25574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B12775-F672-594C-892F-5CF178FB9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3728" y="942975"/>
              <a:ext cx="3903972" cy="25574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C56377-D0D2-7145-8818-7A5C67EF3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421">
              <a:off x="9792083" y="2110453"/>
              <a:ext cx="198123" cy="13204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2597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21BFF"/>
                </a:solidFill>
              </a:rPr>
              <a:t>The CAPP-12TB, our flagship experiment</a:t>
            </a:r>
            <a:br>
              <a:rPr lang="en-US" dirty="0">
                <a:solidFill>
                  <a:srgbClr val="221BFF"/>
                </a:solidFill>
              </a:rPr>
            </a:br>
            <a:r>
              <a:rPr lang="en-US" sz="2000" dirty="0">
                <a:solidFill>
                  <a:srgbClr val="221BFF"/>
                </a:solidFill>
              </a:rPr>
              <a:t>based on the LTS-12T/320mm magnet</a:t>
            </a:r>
            <a:endParaRPr lang="en-US" dirty="0">
              <a:solidFill>
                <a:srgbClr val="221B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DF93-7B9E-B748-B358-B2F587541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071563"/>
            <a:ext cx="9405036" cy="57864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1BFF"/>
                </a:solidFill>
              </a:rPr>
              <a:t>Axion to photon conversion power at 1.15 GHz</a:t>
            </a:r>
          </a:p>
          <a:p>
            <a:pPr lvl="1"/>
            <a:r>
              <a:rPr lang="en-US" dirty="0">
                <a:solidFill>
                  <a:srgbClr val="221BFF"/>
                </a:solidFill>
              </a:rPr>
              <a:t>KSVZ: 6.2×10</a:t>
            </a:r>
            <a:r>
              <a:rPr lang="en-US" baseline="30000" dirty="0">
                <a:solidFill>
                  <a:srgbClr val="221BFF"/>
                </a:solidFill>
              </a:rPr>
              <a:t>-22</a:t>
            </a:r>
            <a:r>
              <a:rPr lang="en-US" dirty="0">
                <a:solidFill>
                  <a:srgbClr val="221BFF"/>
                </a:solidFill>
              </a:rPr>
              <a:t> W or ~10</a:t>
            </a:r>
            <a:r>
              <a:rPr lang="en-US" baseline="30000" dirty="0">
                <a:solidFill>
                  <a:srgbClr val="221BFF"/>
                </a:solidFill>
              </a:rPr>
              <a:t>3</a:t>
            </a:r>
            <a:r>
              <a:rPr lang="en-US" dirty="0">
                <a:solidFill>
                  <a:srgbClr val="221BFF"/>
                </a:solidFill>
              </a:rPr>
              <a:t> photons/s generated</a:t>
            </a:r>
          </a:p>
          <a:p>
            <a:pPr lvl="1"/>
            <a:r>
              <a:rPr lang="en-US" dirty="0">
                <a:solidFill>
                  <a:srgbClr val="221BFF"/>
                </a:solidFill>
              </a:rPr>
              <a:t>DFSZ: 0.9×10</a:t>
            </a:r>
            <a:r>
              <a:rPr lang="en-US" baseline="30000" dirty="0">
                <a:solidFill>
                  <a:srgbClr val="221BFF"/>
                </a:solidFill>
              </a:rPr>
              <a:t>-22</a:t>
            </a:r>
            <a:r>
              <a:rPr lang="en-US" dirty="0">
                <a:solidFill>
                  <a:srgbClr val="221BFF"/>
                </a:solidFill>
              </a:rPr>
              <a:t> W or ~10</a:t>
            </a:r>
            <a:r>
              <a:rPr lang="en-US" baseline="30000" dirty="0">
                <a:solidFill>
                  <a:srgbClr val="221BFF"/>
                </a:solidFill>
              </a:rPr>
              <a:t>2</a:t>
            </a:r>
            <a:r>
              <a:rPr lang="en-US" dirty="0">
                <a:solidFill>
                  <a:srgbClr val="221BFF"/>
                </a:solidFill>
              </a:rPr>
              <a:t> photons/s generated</a:t>
            </a:r>
          </a:p>
          <a:p>
            <a:pPr lvl="1"/>
            <a:endParaRPr lang="en-US" dirty="0">
              <a:solidFill>
                <a:srgbClr val="221BFF"/>
              </a:solidFill>
            </a:endParaRPr>
          </a:p>
          <a:p>
            <a:r>
              <a:rPr lang="en-US" dirty="0"/>
              <a:t>With total system noise of 300mK, Q</a:t>
            </a:r>
            <a:r>
              <a:rPr lang="en-US" baseline="-25000" dirty="0"/>
              <a:t>0</a:t>
            </a:r>
            <a:r>
              <a:rPr lang="en-US" dirty="0"/>
              <a:t>=10</a:t>
            </a:r>
            <a:r>
              <a:rPr lang="en-US" baseline="30000" dirty="0"/>
              <a:t>5</a:t>
            </a:r>
            <a:r>
              <a:rPr lang="en-US" dirty="0"/>
              <a:t>, eff. = 0.80</a:t>
            </a:r>
          </a:p>
          <a:p>
            <a:pPr lvl="1"/>
            <a:r>
              <a:rPr lang="en-US" dirty="0"/>
              <a:t>KSVZ:  25   GHz/year</a:t>
            </a:r>
          </a:p>
          <a:p>
            <a:pPr lvl="1"/>
            <a:r>
              <a:rPr lang="en-US" dirty="0"/>
              <a:t>DFSZ:    0.5 GHz/year</a:t>
            </a:r>
          </a:p>
          <a:p>
            <a:r>
              <a:rPr lang="en-US" dirty="0">
                <a:solidFill>
                  <a:srgbClr val="221BFF"/>
                </a:solidFill>
              </a:rPr>
              <a:t>With total system noise of 200mK (250mK), Q</a:t>
            </a:r>
            <a:r>
              <a:rPr lang="en-US" baseline="-25000" dirty="0">
                <a:solidFill>
                  <a:srgbClr val="221BFF"/>
                </a:solidFill>
              </a:rPr>
              <a:t>0</a:t>
            </a:r>
            <a:r>
              <a:rPr lang="en-US" dirty="0">
                <a:solidFill>
                  <a:srgbClr val="221BFF"/>
                </a:solidFill>
              </a:rPr>
              <a:t>=10</a:t>
            </a:r>
            <a:r>
              <a:rPr lang="en-US" baseline="30000" dirty="0">
                <a:solidFill>
                  <a:srgbClr val="221BFF"/>
                </a:solidFill>
              </a:rPr>
              <a:t>5</a:t>
            </a:r>
            <a:endParaRPr lang="en-US" dirty="0">
              <a:solidFill>
                <a:srgbClr val="221BFF"/>
              </a:solidFill>
            </a:endParaRPr>
          </a:p>
          <a:p>
            <a:pPr lvl="1"/>
            <a:r>
              <a:rPr lang="en-US" dirty="0">
                <a:solidFill>
                  <a:srgbClr val="221BFF"/>
                </a:solidFill>
              </a:rPr>
              <a:t>KSVZ: 50 GHz/year  (35 GHz/year)</a:t>
            </a:r>
          </a:p>
          <a:p>
            <a:pPr lvl="1"/>
            <a:r>
              <a:rPr lang="en-US" dirty="0">
                <a:solidFill>
                  <a:srgbClr val="221BFF"/>
                </a:solidFill>
              </a:rPr>
              <a:t>DFSZ:    1 GHz/year (0.64 GHz/year)</a:t>
            </a:r>
            <a:endParaRPr lang="en-US" dirty="0"/>
          </a:p>
          <a:p>
            <a:r>
              <a:rPr lang="en-US" dirty="0">
                <a:solidFill>
                  <a:srgbClr val="221BFF"/>
                </a:solidFill>
              </a:rPr>
              <a:t>With total system noise of 100mK (150mK), Q</a:t>
            </a:r>
            <a:r>
              <a:rPr lang="en-US" baseline="-25000" dirty="0">
                <a:solidFill>
                  <a:srgbClr val="221BFF"/>
                </a:solidFill>
              </a:rPr>
              <a:t>0</a:t>
            </a:r>
            <a:r>
              <a:rPr lang="en-US" dirty="0">
                <a:solidFill>
                  <a:srgbClr val="221BFF"/>
                </a:solidFill>
              </a:rPr>
              <a:t>=10</a:t>
            </a:r>
            <a:r>
              <a:rPr lang="en-US" baseline="30000" dirty="0">
                <a:solidFill>
                  <a:srgbClr val="221BFF"/>
                </a:solidFill>
              </a:rPr>
              <a:t>5</a:t>
            </a:r>
            <a:endParaRPr lang="en-US" dirty="0">
              <a:solidFill>
                <a:srgbClr val="221BFF"/>
              </a:solidFill>
            </a:endParaRPr>
          </a:p>
          <a:p>
            <a:pPr lvl="1"/>
            <a:r>
              <a:rPr lang="en-US" dirty="0">
                <a:solidFill>
                  <a:srgbClr val="221BFF"/>
                </a:solidFill>
              </a:rPr>
              <a:t>KSVZ: 200 GHz/year (90 GHz/year)</a:t>
            </a:r>
          </a:p>
          <a:p>
            <a:pPr lvl="1"/>
            <a:r>
              <a:rPr lang="en-US" dirty="0">
                <a:solidFill>
                  <a:srgbClr val="221BFF"/>
                </a:solidFill>
              </a:rPr>
              <a:t>DFSZ:      4 GHz/year (1.7 GHz/year)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0CADE-2A04-C94D-A869-85EE0F3EA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769" y="2663812"/>
            <a:ext cx="2359231" cy="4194189"/>
          </a:xfrm>
          <a:prstGeom prst="rect">
            <a:avLst/>
          </a:prstGeom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F3649211-51A2-0A42-9290-7540F5F1CBDC}"/>
              </a:ext>
            </a:extLst>
          </p:cNvPr>
          <p:cNvSpPr/>
          <p:nvPr/>
        </p:nvSpPr>
        <p:spPr>
          <a:xfrm>
            <a:off x="0" y="3753016"/>
            <a:ext cx="7672552" cy="2965835"/>
          </a:xfrm>
          <a:prstGeom prst="donut">
            <a:avLst>
              <a:gd name="adj" fmla="val 16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4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F10B743-AB1E-C043-82A6-03C83046D755}"/>
              </a:ext>
            </a:extLst>
          </p:cNvPr>
          <p:cNvGrpSpPr/>
          <p:nvPr/>
        </p:nvGrpSpPr>
        <p:grpSpPr>
          <a:xfrm>
            <a:off x="8731045" y="1"/>
            <a:ext cx="3460955" cy="2359742"/>
            <a:chOff x="8173728" y="942975"/>
            <a:chExt cx="3903972" cy="25574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B12775-F672-594C-892F-5CF178FB9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3728" y="942975"/>
              <a:ext cx="3903972" cy="25574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C56377-D0D2-7145-8818-7A5C67EF3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421">
              <a:off x="9792083" y="2110453"/>
              <a:ext cx="198123" cy="13204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2597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21BFF"/>
                </a:solidFill>
              </a:rPr>
              <a:t>The CAPP-12TB, our flagship experiment</a:t>
            </a:r>
            <a:br>
              <a:rPr lang="en-US" dirty="0">
                <a:solidFill>
                  <a:srgbClr val="221BFF"/>
                </a:solidFill>
              </a:rPr>
            </a:br>
            <a:r>
              <a:rPr lang="en-US" sz="2000" dirty="0">
                <a:solidFill>
                  <a:srgbClr val="221BFF"/>
                </a:solidFill>
              </a:rPr>
              <a:t>based on the LTS-12T/320mm magnet</a:t>
            </a:r>
            <a:endParaRPr lang="en-US" dirty="0">
              <a:solidFill>
                <a:srgbClr val="221B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DF93-7B9E-B748-B358-B2F587541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071563"/>
            <a:ext cx="9405036" cy="57864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1BFF"/>
                </a:solidFill>
              </a:rPr>
              <a:t>Axion to photon conversion power at 1.15 GHz</a:t>
            </a:r>
          </a:p>
          <a:p>
            <a:pPr lvl="1"/>
            <a:r>
              <a:rPr lang="en-US" dirty="0">
                <a:solidFill>
                  <a:srgbClr val="221BFF"/>
                </a:solidFill>
              </a:rPr>
              <a:t>KSVZ: 6.2×10</a:t>
            </a:r>
            <a:r>
              <a:rPr lang="en-US" baseline="30000" dirty="0">
                <a:solidFill>
                  <a:srgbClr val="221BFF"/>
                </a:solidFill>
              </a:rPr>
              <a:t>-22</a:t>
            </a:r>
            <a:r>
              <a:rPr lang="en-US" dirty="0">
                <a:solidFill>
                  <a:srgbClr val="221BFF"/>
                </a:solidFill>
              </a:rPr>
              <a:t> W or ~10</a:t>
            </a:r>
            <a:r>
              <a:rPr lang="en-US" baseline="30000" dirty="0">
                <a:solidFill>
                  <a:srgbClr val="221BFF"/>
                </a:solidFill>
              </a:rPr>
              <a:t>3</a:t>
            </a:r>
            <a:r>
              <a:rPr lang="en-US" dirty="0">
                <a:solidFill>
                  <a:srgbClr val="221BFF"/>
                </a:solidFill>
              </a:rPr>
              <a:t> photons/s generated</a:t>
            </a:r>
          </a:p>
          <a:p>
            <a:pPr lvl="1"/>
            <a:r>
              <a:rPr lang="en-US" dirty="0">
                <a:solidFill>
                  <a:srgbClr val="221BFF"/>
                </a:solidFill>
              </a:rPr>
              <a:t>DFSZ: 0.9×10</a:t>
            </a:r>
            <a:r>
              <a:rPr lang="en-US" baseline="30000" dirty="0">
                <a:solidFill>
                  <a:srgbClr val="221BFF"/>
                </a:solidFill>
              </a:rPr>
              <a:t>-22</a:t>
            </a:r>
            <a:r>
              <a:rPr lang="en-US" dirty="0">
                <a:solidFill>
                  <a:srgbClr val="221BFF"/>
                </a:solidFill>
              </a:rPr>
              <a:t> W or ~10</a:t>
            </a:r>
            <a:r>
              <a:rPr lang="en-US" baseline="30000" dirty="0">
                <a:solidFill>
                  <a:srgbClr val="221BFF"/>
                </a:solidFill>
              </a:rPr>
              <a:t>2</a:t>
            </a:r>
            <a:r>
              <a:rPr lang="en-US" dirty="0">
                <a:solidFill>
                  <a:srgbClr val="221BFF"/>
                </a:solidFill>
              </a:rPr>
              <a:t> photons/s generated</a:t>
            </a:r>
          </a:p>
          <a:p>
            <a:pPr lvl="1"/>
            <a:endParaRPr lang="en-US" dirty="0">
              <a:solidFill>
                <a:srgbClr val="221BFF"/>
              </a:solidFill>
            </a:endParaRPr>
          </a:p>
          <a:p>
            <a:r>
              <a:rPr lang="en-US" dirty="0"/>
              <a:t>With total system noise of 300mK, Q</a:t>
            </a:r>
            <a:r>
              <a:rPr lang="en-US" baseline="-25000" dirty="0"/>
              <a:t>0</a:t>
            </a:r>
            <a:r>
              <a:rPr lang="en-US" dirty="0"/>
              <a:t>=10</a:t>
            </a:r>
            <a:r>
              <a:rPr lang="en-US" baseline="30000" dirty="0"/>
              <a:t>5</a:t>
            </a:r>
            <a:r>
              <a:rPr lang="en-US" dirty="0"/>
              <a:t>, eff. = 0.80</a:t>
            </a:r>
          </a:p>
          <a:p>
            <a:pPr lvl="1"/>
            <a:r>
              <a:rPr lang="en-US" dirty="0"/>
              <a:t>KSVZ:  25   GHz/year</a:t>
            </a:r>
          </a:p>
          <a:p>
            <a:pPr lvl="1"/>
            <a:r>
              <a:rPr lang="en-US" dirty="0"/>
              <a:t>DFSZ:    0.5 GHz/year</a:t>
            </a:r>
          </a:p>
          <a:p>
            <a:r>
              <a:rPr lang="en-US" dirty="0">
                <a:solidFill>
                  <a:srgbClr val="221BFF"/>
                </a:solidFill>
              </a:rPr>
              <a:t>With total system noise of 200mK (250mK), Q</a:t>
            </a:r>
            <a:r>
              <a:rPr lang="en-US" baseline="-25000" dirty="0">
                <a:solidFill>
                  <a:srgbClr val="221BFF"/>
                </a:solidFill>
              </a:rPr>
              <a:t>0</a:t>
            </a:r>
            <a:r>
              <a:rPr lang="en-US" dirty="0">
                <a:solidFill>
                  <a:srgbClr val="221BFF"/>
                </a:solidFill>
              </a:rPr>
              <a:t>=10</a:t>
            </a:r>
            <a:r>
              <a:rPr lang="en-US" baseline="30000" dirty="0">
                <a:solidFill>
                  <a:srgbClr val="221BFF"/>
                </a:solidFill>
              </a:rPr>
              <a:t>5</a:t>
            </a:r>
            <a:endParaRPr lang="en-US" dirty="0">
              <a:solidFill>
                <a:srgbClr val="221BFF"/>
              </a:solidFill>
            </a:endParaRPr>
          </a:p>
          <a:p>
            <a:pPr lvl="1"/>
            <a:r>
              <a:rPr lang="en-US" dirty="0">
                <a:solidFill>
                  <a:srgbClr val="221BFF"/>
                </a:solidFill>
              </a:rPr>
              <a:t>KSVZ: 50 GHz/year  (35 GHz/year)</a:t>
            </a:r>
          </a:p>
          <a:p>
            <a:pPr lvl="1"/>
            <a:r>
              <a:rPr lang="en-US" dirty="0">
                <a:solidFill>
                  <a:srgbClr val="221BFF"/>
                </a:solidFill>
              </a:rPr>
              <a:t>DFSZ:    1 GHz/year (0.64 GHz/year)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With total system noise of 100mK, Q</a:t>
            </a:r>
            <a:r>
              <a:rPr lang="en-US" baseline="-25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=2×10</a:t>
            </a:r>
            <a:r>
              <a:rPr lang="en-US" baseline="30000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DFSZ:   2 GHz/year for 20% of dark matter as axions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0CADE-2A04-C94D-A869-85EE0F3EA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769" y="2663812"/>
            <a:ext cx="2359231" cy="4194189"/>
          </a:xfrm>
          <a:prstGeom prst="rect">
            <a:avLst/>
          </a:prstGeom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B8317C4F-4C3F-BA4C-63D3-A57B18A556B4}"/>
              </a:ext>
            </a:extLst>
          </p:cNvPr>
          <p:cNvSpPr/>
          <p:nvPr/>
        </p:nvSpPr>
        <p:spPr>
          <a:xfrm>
            <a:off x="1" y="4719146"/>
            <a:ext cx="7672552" cy="2138854"/>
          </a:xfrm>
          <a:prstGeom prst="donut">
            <a:avLst>
              <a:gd name="adj" fmla="val 16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34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5" y="0"/>
            <a:ext cx="12030635" cy="149262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2934FF"/>
                </a:solidFill>
              </a:rPr>
              <a:t>The Josephson parametric amplifiers (JPA) from Tokyo/RIKEN are quantum-noise limited. Best integrated system in the world.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7776"/>
            <a:ext cx="5271247" cy="481404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292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with University of Tokyo/RIKEN, providing us with the chips, while we provide feedback for noise improvement.</a:t>
            </a:r>
          </a:p>
          <a:p>
            <a:endParaRPr lang="en-US" sz="3200" dirty="0">
              <a:solidFill>
                <a:srgbClr val="292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292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 we have the lowest noise temperature JPAs in the world at: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292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1GHz, 2 GHz, and 6 GHz.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3A0B3-2079-C042-9765-60320327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3D41B1-62EF-3F49-8566-5F2FE4E44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035" y="1707777"/>
            <a:ext cx="6866965" cy="515022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687203-AACA-CD4A-9C54-58AF29504539}"/>
              </a:ext>
            </a:extLst>
          </p:cNvPr>
          <p:cNvSpPr txBox="1">
            <a:spLocks/>
          </p:cNvSpPr>
          <p:nvPr/>
        </p:nvSpPr>
        <p:spPr>
          <a:xfrm>
            <a:off x="174812" y="2019300"/>
            <a:ext cx="4351468" cy="4838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>
              <a:solidFill>
                <a:srgbClr val="2929FF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BDE7C-D5DB-0048-8074-27835DC25FB0}"/>
              </a:ext>
            </a:extLst>
          </p:cNvPr>
          <p:cNvSpPr txBox="1"/>
          <p:nvPr/>
        </p:nvSpPr>
        <p:spPr>
          <a:xfrm>
            <a:off x="5280338" y="5780782"/>
            <a:ext cx="6911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CAPP delegation visiting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Nakamura’s Lab in Tokyo. Jan. 8, 2019 </a:t>
            </a:r>
          </a:p>
        </p:txBody>
      </p:sp>
    </p:spTree>
    <p:extLst>
      <p:ext uri="{BB962C8B-B14F-4D97-AF65-F5344CB8AC3E}">
        <p14:creationId xmlns:p14="http://schemas.microsoft.com/office/powerpoint/2010/main" val="2426052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332632" cy="78561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Cryogenics, RF-chain &amp; JPAs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F589D-9C25-1048-B103-6BA71FD27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484" y="-167268"/>
            <a:ext cx="4119855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741300-D558-9A49-8055-E686A5530E7C}"/>
              </a:ext>
            </a:extLst>
          </p:cNvPr>
          <p:cNvSpPr txBox="1">
            <a:spLocks/>
          </p:cNvSpPr>
          <p:nvPr/>
        </p:nvSpPr>
        <p:spPr>
          <a:xfrm>
            <a:off x="-1" y="958644"/>
            <a:ext cx="8332631" cy="58993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Caglar Kutlu, </a:t>
            </a:r>
            <a:r>
              <a:rPr lang="en-US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JinMyeong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Kim, Saebyeok Ahn, Andrew Yi, … KAIST graduate students under the leadership of Sergey Uchaikin on JPAs created the best performing quantum-noise-limited amplifiers. Chips/expertise from RIKEN/Univ. of Tokyo, Prof. Y. Nakamura, Arjan F van Loo.</a:t>
            </a: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Ultra-light-cavity (37 liter) and cryogenics, </a:t>
            </a:r>
            <a:r>
              <a:rPr lang="en-US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OhJoon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Kwon, Woohyun Chang, </a:t>
            </a:r>
            <a:r>
              <a:rPr lang="en-US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Heesu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Byun, Sergey Uchaikin, Boris Ivanov achieved 25mK cavity physical temperature. The best in the world.</a:t>
            </a: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system noise &lt;200mK, measured with Noise Source at 1 GHz. Best in the world. </a:t>
            </a:r>
          </a:p>
        </p:txBody>
      </p:sp>
      <p:pic>
        <p:nvPicPr>
          <p:cNvPr id="6" name="Picture 5" descr="Screen Shot 2019-07-02 at 10.37.02 AM.png">
            <a:extLst>
              <a:ext uri="{FF2B5EF4-FFF2-40B4-BE49-F238E27FC236}">
                <a16:creationId xmlns:a16="http://schemas.microsoft.com/office/drawing/2014/main" id="{B6228B9F-EDA5-1E18-04C1-00B589DAB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484" y="4960436"/>
            <a:ext cx="3816775" cy="18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2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DF93-7B9E-B748-B358-B2F587541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000"/>
            <a:ext cx="12192000" cy="6730999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two small systems taking data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KSVZ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sensitivity:</a:t>
            </a:r>
          </a:p>
          <a:p>
            <a:pPr lvl="1"/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BF6: Around 5.8 GHz, ~1 MHz/day, scanned: ~100 MHz, “Pizza” cavity, first and still best in the world</a:t>
            </a:r>
          </a:p>
          <a:p>
            <a:pPr lvl="1"/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BF5: Around 2.3 GHz, ~1 MHz/day, first goal: 25 MHz, superconducting cavity, first and still best in the world</a:t>
            </a:r>
          </a:p>
          <a:p>
            <a:pPr lvl="1"/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LTS-12T/320mm, after the heroic job by so many.</a:t>
            </a:r>
          </a:p>
          <a:p>
            <a:pPr lvl="1"/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axion dark matter data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DFSZ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sensitivity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at 1.1 GHz with ~1.4 MHz/day</a:t>
            </a: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preparation:</a:t>
            </a: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HTS-18T/70mm, with SC cavity, 6 GHz</a:t>
            </a: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BF3, at 7 GHz</a:t>
            </a: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JANIS high Freq. at ~10 GHz</a:t>
            </a: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21B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8788F-DFAF-914C-BA68-32B1E56C9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3238500"/>
            <a:ext cx="4826000" cy="3619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0"/>
            <a:ext cx="10515600" cy="70419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CAPP status in spring 2022</a:t>
            </a:r>
          </a:p>
        </p:txBody>
      </p:sp>
    </p:spTree>
    <p:extLst>
      <p:ext uri="{BB962C8B-B14F-4D97-AF65-F5344CB8AC3E}">
        <p14:creationId xmlns:p14="http://schemas.microsoft.com/office/powerpoint/2010/main" val="83689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5903" y="638073"/>
            <a:ext cx="6858000" cy="4000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Cosmological inventory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481" y="1453528"/>
            <a:ext cx="6118204" cy="454722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C7F96-A9EA-8D49-BBA8-ADCC81E1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120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0D9A291-4A33-48B0-8617-0D0E6FA76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66614"/>
            <a:ext cx="9144000" cy="4381344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D5620F2-AAFB-43E3-9394-C7686560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285" y="6278955"/>
            <a:ext cx="2057400" cy="365125"/>
          </a:xfrm>
        </p:spPr>
        <p:txBody>
          <a:bodyPr/>
          <a:lstStyle/>
          <a:p>
            <a:fld id="{1E049657-3C89-493F-B81E-C76ADCA94E71}" type="slidenum">
              <a:rPr lang="ko-KR" altLang="en-US" smtClean="0"/>
              <a:t>40</a:t>
            </a:fld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6928C5C1-4724-47AE-AD9B-2F6D1B5073AC}"/>
              </a:ext>
            </a:extLst>
          </p:cNvPr>
          <p:cNvSpPr txBox="1">
            <a:spLocks/>
          </p:cNvSpPr>
          <p:nvPr/>
        </p:nvSpPr>
        <p:spPr>
          <a:xfrm>
            <a:off x="1641423" y="213921"/>
            <a:ext cx="806091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>
                <a:solidFill>
                  <a:srgbClr val="221BFF"/>
                </a:solidFill>
              </a:rPr>
              <a:t>CAPP-12TB RUN4, engineering run, spring 2022</a:t>
            </a:r>
            <a:endParaRPr lang="ko-KR" altLang="en-US" sz="3200" b="1">
              <a:solidFill>
                <a:srgbClr val="221BFF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251C16-F360-47DC-933F-8E7A64972BC8}"/>
              </a:ext>
            </a:extLst>
          </p:cNvPr>
          <p:cNvSpPr txBox="1"/>
          <p:nvPr/>
        </p:nvSpPr>
        <p:spPr>
          <a:xfrm>
            <a:off x="916898" y="1371855"/>
            <a:ext cx="10358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Goal : axion search around 4.55 </a:t>
            </a:r>
            <a:r>
              <a:rPr lang="en-US" altLang="ko-KR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μeV</a:t>
            </a:r>
            <a:r>
              <a:rPr lang="en-US" altLang="ko-K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(1.09 – 1.11 GHz) with DFSZ sensitivity, scanning at 1.4MHz/day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6C2C94-2815-49A0-9DDA-BBEA99A4F5CF}"/>
              </a:ext>
            </a:extLst>
          </p:cNvPr>
          <p:cNvSpPr txBox="1"/>
          <p:nvPr/>
        </p:nvSpPr>
        <p:spPr>
          <a:xfrm>
            <a:off x="1714500" y="6457658"/>
            <a:ext cx="6819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i="1" dirty="0"/>
              <a:t>Andrew. Y. et al, submitted to PRL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13926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A281-37AA-EDFF-96E2-A08294581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518"/>
            <a:ext cx="8863652" cy="273150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D5620F2-AAFB-43E3-9394-C7686560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285" y="6278955"/>
            <a:ext cx="2057400" cy="365125"/>
          </a:xfrm>
        </p:spPr>
        <p:txBody>
          <a:bodyPr/>
          <a:lstStyle/>
          <a:p>
            <a:fld id="{1E049657-3C89-493F-B81E-C76ADCA94E71}" type="slidenum">
              <a:rPr lang="ko-KR" altLang="en-US" smtClean="0"/>
              <a:t>41</a:t>
            </a:fld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6928C5C1-4724-47AE-AD9B-2F6D1B5073AC}"/>
              </a:ext>
            </a:extLst>
          </p:cNvPr>
          <p:cNvSpPr txBox="1">
            <a:spLocks/>
          </p:cNvSpPr>
          <p:nvPr/>
        </p:nvSpPr>
        <p:spPr>
          <a:xfrm>
            <a:off x="1673273" y="-20981"/>
            <a:ext cx="8060918" cy="5845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>
                <a:solidFill>
                  <a:srgbClr val="221BFF"/>
                </a:solidFill>
              </a:rPr>
              <a:t>CAPP-12TB RUN4, engineering run, spring 2022</a:t>
            </a:r>
            <a:endParaRPr lang="ko-KR" altLang="en-US" sz="3200" b="1" dirty="0">
              <a:solidFill>
                <a:srgbClr val="221B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6C2C94-2815-49A0-9DDA-BBEA99A4F5CF}"/>
              </a:ext>
            </a:extLst>
          </p:cNvPr>
          <p:cNvSpPr txBox="1"/>
          <p:nvPr/>
        </p:nvSpPr>
        <p:spPr>
          <a:xfrm>
            <a:off x="502275" y="1308747"/>
            <a:ext cx="3565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i="1" dirty="0"/>
              <a:t>Andrew. Y. et al, submitted to PRL</a:t>
            </a:r>
            <a:endParaRPr lang="ko-KR" altLang="en-US" sz="16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0C9BCC-955B-0858-2A33-B63D74E67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740" y="1239084"/>
            <a:ext cx="3335260" cy="45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08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D6933-C3E7-CB9A-F5AC-D2A594628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18" y="1645588"/>
            <a:ext cx="10777161" cy="4310865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8F7AF164-8392-48F1-BB65-D6D99210183A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data: </a:t>
            </a:r>
            <a:r>
              <a:rPr lang="en-US" altLang="ko-KR" sz="32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CAPP-12TB RUN5C, since September 2022</a:t>
            </a:r>
            <a:endParaRPr lang="ko-KR" altLang="en-US" sz="3200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B18C25-778E-4EDD-807B-4FD47D45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9657-3C89-493F-B81E-C76ADCA94E71}" type="slidenum">
              <a:rPr lang="ko-KR" altLang="en-US" smtClean="0"/>
              <a:t>42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C154B-ACDF-4529-912F-8086C35B6783}"/>
              </a:ext>
            </a:extLst>
          </p:cNvPr>
          <p:cNvSpPr txBox="1"/>
          <p:nvPr/>
        </p:nvSpPr>
        <p:spPr>
          <a:xfrm>
            <a:off x="759854" y="1122368"/>
            <a:ext cx="1059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Achieved already sensitivity (preliminary), scanning at 4MHz/day</a:t>
            </a:r>
            <a:endParaRPr lang="ko-KR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63C83-01BA-48E9-A5C0-7F9EFE85B089}"/>
              </a:ext>
            </a:extLst>
          </p:cNvPr>
          <p:cNvSpPr txBox="1"/>
          <p:nvPr/>
        </p:nvSpPr>
        <p:spPr>
          <a:xfrm>
            <a:off x="6921042" y="4857752"/>
            <a:ext cx="356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>
                <a:solidFill>
                  <a:srgbClr val="FF0000">
                    <a:alpha val="29000"/>
                  </a:srgbClr>
                </a:solidFill>
              </a:rPr>
              <a:t>PRELIMINARY</a:t>
            </a:r>
            <a:endParaRPr lang="ko-KR" altLang="en-US" sz="3600" b="1">
              <a:solidFill>
                <a:srgbClr val="FF0000">
                  <a:alpha val="29000"/>
                </a:srgb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90ECE-E9C5-429E-9CBB-9DCE28FEA76F}"/>
              </a:ext>
            </a:extLst>
          </p:cNvPr>
          <p:cNvSpPr txBox="1"/>
          <p:nvPr/>
        </p:nvSpPr>
        <p:spPr>
          <a:xfrm>
            <a:off x="2466976" y="4552177"/>
            <a:ext cx="3857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From 22 candidate groups,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22 groups rejected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0 group under further checking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3566C9-A7E8-1F8F-9820-CCCA48C6C1AF}"/>
              </a:ext>
            </a:extLst>
          </p:cNvPr>
          <p:cNvSpPr txBox="1"/>
          <p:nvPr/>
        </p:nvSpPr>
        <p:spPr>
          <a:xfrm>
            <a:off x="5322311" y="6213424"/>
            <a:ext cx="1547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MHz</a:t>
            </a:r>
            <a:endParaRPr lang="ko-KR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5CAB54-6B4C-220F-5E92-F1E084E777B2}"/>
              </a:ext>
            </a:extLst>
          </p:cNvPr>
          <p:cNvCxnSpPr>
            <a:cxnSpLocks/>
          </p:cNvCxnSpPr>
          <p:nvPr/>
        </p:nvCxnSpPr>
        <p:spPr>
          <a:xfrm>
            <a:off x="2329984" y="6062350"/>
            <a:ext cx="795900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FD983D2-D208-A7D2-BA38-325C5A58E961}"/>
              </a:ext>
            </a:extLst>
          </p:cNvPr>
          <p:cNvSpPr txBox="1"/>
          <p:nvPr/>
        </p:nvSpPr>
        <p:spPr>
          <a:xfrm>
            <a:off x="2466976" y="3868974"/>
            <a:ext cx="791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 to reach ~150 MHz at DFSZ sensitivity by end of 2022</a:t>
            </a:r>
          </a:p>
        </p:txBody>
      </p:sp>
    </p:spTree>
    <p:extLst>
      <p:ext uri="{BB962C8B-B14F-4D97-AF65-F5344CB8AC3E}">
        <p14:creationId xmlns:p14="http://schemas.microsoft.com/office/powerpoint/2010/main" val="373134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E52295-FFBA-43E3-201D-32B47BC63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818" y="608142"/>
            <a:ext cx="10915650" cy="624985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0"/>
            <a:ext cx="10515600" cy="1223010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Rybka’s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from Patras, August 2022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5D285-E508-19E0-5ACA-8241349DFC13}"/>
              </a:ext>
            </a:extLst>
          </p:cNvPr>
          <p:cNvSpPr txBox="1"/>
          <p:nvPr/>
        </p:nvSpPr>
        <p:spPr>
          <a:xfrm>
            <a:off x="6836229" y="1600319"/>
            <a:ext cx="5027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welcomed CAPP to the DFSZ club!</a:t>
            </a:r>
          </a:p>
        </p:txBody>
      </p:sp>
    </p:spTree>
    <p:extLst>
      <p:ext uri="{BB962C8B-B14F-4D97-AF65-F5344CB8AC3E}">
        <p14:creationId xmlns:p14="http://schemas.microsoft.com/office/powerpoint/2010/main" val="16908054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0"/>
            <a:ext cx="10515600" cy="1223010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Rybka’s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from Patras, August 2022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707F644-2531-E5F4-BEA0-815D12993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556" y="876934"/>
            <a:ext cx="10537645" cy="5981065"/>
          </a:xfrm>
        </p:spPr>
      </p:pic>
    </p:spTree>
    <p:extLst>
      <p:ext uri="{BB962C8B-B14F-4D97-AF65-F5344CB8AC3E}">
        <p14:creationId xmlns:p14="http://schemas.microsoft.com/office/powerpoint/2010/main" val="2593317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0"/>
            <a:ext cx="10515600" cy="1223010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Rybka’s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from Patras, August 2022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2637E1-7161-CCDE-452C-9B63BA40B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557" y="888364"/>
            <a:ext cx="10515600" cy="5944749"/>
          </a:xfrm>
        </p:spPr>
      </p:pic>
    </p:spTree>
    <p:extLst>
      <p:ext uri="{BB962C8B-B14F-4D97-AF65-F5344CB8AC3E}">
        <p14:creationId xmlns:p14="http://schemas.microsoft.com/office/powerpoint/2010/main" val="2434044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0"/>
            <a:ext cx="10515600" cy="78561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place in the world,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CAPP in red, now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9ACF0A-0BDF-D5D1-DDBF-D47768EBE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557" y="785611"/>
            <a:ext cx="10247155" cy="6072389"/>
          </a:xfrm>
        </p:spPr>
      </p:pic>
    </p:spTree>
    <p:extLst>
      <p:ext uri="{BB962C8B-B14F-4D97-AF65-F5344CB8AC3E}">
        <p14:creationId xmlns:p14="http://schemas.microsoft.com/office/powerpoint/2010/main" val="2822212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0"/>
            <a:ext cx="10515600" cy="78561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place in the world,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CAPP in red, now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C5F7A7-5470-3C66-8DC9-3A585CBD0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153" y="626532"/>
            <a:ext cx="10515600" cy="6231468"/>
          </a:xfrm>
        </p:spPr>
      </p:pic>
    </p:spTree>
    <p:extLst>
      <p:ext uri="{BB962C8B-B14F-4D97-AF65-F5344CB8AC3E}">
        <p14:creationId xmlns:p14="http://schemas.microsoft.com/office/powerpoint/2010/main" val="27161662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64BD183-1A85-87C9-4089-7FEBE2225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634" y="925551"/>
            <a:ext cx="10006176" cy="592958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556" y="5175"/>
            <a:ext cx="10515600" cy="83099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CAPP’s target for 2023, 1-10 GHz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1DC7F-D91A-F75F-42F2-C3699170649D}"/>
              </a:ext>
            </a:extLst>
          </p:cNvPr>
          <p:cNvSpPr txBox="1"/>
          <p:nvPr/>
        </p:nvSpPr>
        <p:spPr>
          <a:xfrm>
            <a:off x="8820564" y="611505"/>
            <a:ext cx="3371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CAPP’s scans in solid red</a:t>
            </a:r>
          </a:p>
          <a:p>
            <a:r>
              <a:rPr lang="en-KR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Hashed areas within 2023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5646AC-64C8-23D4-3902-F781AF8BB945}"/>
              </a:ext>
            </a:extLst>
          </p:cNvPr>
          <p:cNvGrpSpPr/>
          <p:nvPr/>
        </p:nvGrpSpPr>
        <p:grpSpPr>
          <a:xfrm>
            <a:off x="1884556" y="5352585"/>
            <a:ext cx="4973444" cy="565454"/>
            <a:chOff x="1884556" y="5352585"/>
            <a:chExt cx="4973444" cy="56545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7529C00-6556-83FE-CF8A-06B7026B95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4556" y="5352585"/>
              <a:ext cx="4973444" cy="34568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970717-528D-C8AF-8575-D07F559895F6}"/>
                </a:ext>
              </a:extLst>
            </p:cNvPr>
            <p:cNvSpPr txBox="1"/>
            <p:nvPr/>
          </p:nvSpPr>
          <p:spPr>
            <a:xfrm rot="21350195">
              <a:off x="3523785" y="5456374"/>
              <a:ext cx="2875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CAPP b</a:t>
              </a:r>
              <a:r>
                <a:rPr lang="en-KR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 end of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867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125D61-B862-103E-2835-D8FC7868F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469" y="3912561"/>
            <a:ext cx="7826734" cy="2875930"/>
          </a:xfrm>
          <a:prstGeom prst="rect">
            <a:avLst/>
          </a:prstGeom>
        </p:spPr>
      </p:pic>
      <p:sp>
        <p:nvSpPr>
          <p:cNvPr id="138242" name="Rectangle 3"/>
          <p:cNvSpPr>
            <a:spLocks noChangeArrowheads="1"/>
          </p:cNvSpPr>
          <p:nvPr/>
        </p:nvSpPr>
        <p:spPr bwMode="auto">
          <a:xfrm>
            <a:off x="1468341" y="-30269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Superconducting cavity in large B-field!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D8DC4-2847-9F43-8562-E8F0D02B4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27" y="1176015"/>
            <a:ext cx="4409699" cy="36295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7D20F3-0DF8-B848-8840-F0AB3A3A7E66}"/>
              </a:ext>
            </a:extLst>
          </p:cNvPr>
          <p:cNvSpPr txBox="1"/>
          <p:nvPr/>
        </p:nvSpPr>
        <p:spPr>
          <a:xfrm>
            <a:off x="192527" y="709404"/>
            <a:ext cx="4611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YBCO tapes on cavity walls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294D4E-6D70-8245-9963-B3E8725E432F}"/>
              </a:ext>
            </a:extLst>
          </p:cNvPr>
          <p:cNvGrpSpPr/>
          <p:nvPr/>
        </p:nvGrpSpPr>
        <p:grpSpPr>
          <a:xfrm>
            <a:off x="5025224" y="598104"/>
            <a:ext cx="4118776" cy="3147895"/>
            <a:chOff x="6096000" y="1122484"/>
            <a:chExt cx="4671920" cy="40330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132515-FABF-D74A-BF17-B3CAE9120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1908609"/>
              <a:ext cx="4671920" cy="324689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DED4BE-76BD-C841-A88C-4AC20A24359A}"/>
                </a:ext>
              </a:extLst>
            </p:cNvPr>
            <p:cNvSpPr txBox="1"/>
            <p:nvPr/>
          </p:nvSpPr>
          <p:spPr>
            <a:xfrm>
              <a:off x="7467814" y="1122484"/>
              <a:ext cx="221246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2934FF"/>
                  </a:solidFill>
                </a:rPr>
                <a:t>TM</a:t>
              </a:r>
              <a:r>
                <a:rPr lang="en-US" sz="3200" baseline="-25000" dirty="0">
                  <a:solidFill>
                    <a:srgbClr val="2934FF"/>
                  </a:solidFill>
                </a:rPr>
                <a:t>010</a:t>
              </a:r>
              <a:r>
                <a:rPr lang="en-US" sz="3200" dirty="0">
                  <a:solidFill>
                    <a:srgbClr val="2934FF"/>
                  </a:solidFill>
                </a:rPr>
                <a:t> mode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76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F394-05A5-964F-BFCC-8E095F50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471"/>
            <a:ext cx="12191999" cy="1417639"/>
          </a:xfrm>
        </p:spPr>
        <p:txBody>
          <a:bodyPr/>
          <a:lstStyle/>
          <a:p>
            <a:pPr algn="ctr"/>
            <a:r>
              <a:rPr lang="en-KR">
                <a:solidFill>
                  <a:srgbClr val="2934FF"/>
                </a:solidFill>
              </a:rPr>
              <a:t>Axions: A leading Dark Matter Candidate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B8A14A-8514-8941-9AE5-48529B860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032" y="1559818"/>
            <a:ext cx="8972946" cy="52981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6AC2A-07C3-D443-AD7F-A38782F4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46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3"/>
          <p:cNvSpPr>
            <a:spLocks noChangeArrowheads="1"/>
          </p:cNvSpPr>
          <p:nvPr/>
        </p:nvSpPr>
        <p:spPr bwMode="auto">
          <a:xfrm>
            <a:off x="1524000" y="391259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Superconducting cavity in large B-field!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6B04AD-7501-D544-8CF3-A34BBD2DD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3" y="878417"/>
            <a:ext cx="457200" cy="547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ABD10E-8CC3-3E4A-800D-BDDFF1EC1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16" y="1377949"/>
            <a:ext cx="11055351" cy="36851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D9E1A7-7A36-0D48-D882-CF3E67D1AAA7}"/>
              </a:ext>
            </a:extLst>
          </p:cNvPr>
          <p:cNvSpPr txBox="1"/>
          <p:nvPr/>
        </p:nvSpPr>
        <p:spPr>
          <a:xfrm>
            <a:off x="3330499" y="5340047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in the world!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9201A-5C62-1CA8-101E-9775B97CFFED}"/>
              </a:ext>
            </a:extLst>
          </p:cNvPr>
          <p:cNvSpPr txBox="1"/>
          <p:nvPr/>
        </p:nvSpPr>
        <p:spPr>
          <a:xfrm>
            <a:off x="2054700" y="6140248"/>
            <a:ext cx="5617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Phys. Rev. Applied </a:t>
            </a:r>
            <a:r>
              <a:rPr lang="en-US" sz="3200" b="1" dirty="0"/>
              <a:t>17</a:t>
            </a:r>
            <a:r>
              <a:rPr lang="en-US" sz="3200" dirty="0"/>
              <a:t>, L061005 </a:t>
            </a:r>
          </a:p>
        </p:txBody>
      </p:sp>
    </p:spTree>
    <p:extLst>
      <p:ext uri="{BB962C8B-B14F-4D97-AF65-F5344CB8AC3E}">
        <p14:creationId xmlns:p14="http://schemas.microsoft.com/office/powerpoint/2010/main" val="277001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C1DA36-6768-6127-8C15-723EB7373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277" y="0"/>
            <a:ext cx="9155723" cy="6858000"/>
          </a:xfrm>
          <a:prstGeom prst="rect">
            <a:avLst/>
          </a:prstGeom>
        </p:spPr>
      </p:pic>
      <p:sp>
        <p:nvSpPr>
          <p:cNvPr id="138242" name="Rectangle 3"/>
          <p:cNvSpPr>
            <a:spLocks noChangeArrowheads="1"/>
          </p:cNvSpPr>
          <p:nvPr/>
        </p:nvSpPr>
        <p:spPr bwMode="auto">
          <a:xfrm>
            <a:off x="0" y="0"/>
            <a:ext cx="332126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cavities in large   B-field!</a:t>
            </a:r>
          </a:p>
          <a:p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interest from CERN and FNAL on our results.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55D21-3445-5B17-2057-40E80C5F6475}"/>
              </a:ext>
            </a:extLst>
          </p:cNvPr>
          <p:cNvSpPr txBox="1"/>
          <p:nvPr/>
        </p:nvSpPr>
        <p:spPr>
          <a:xfrm>
            <a:off x="9711160" y="312517"/>
            <a:ext cx="1691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3200">
                <a:latin typeface="Times New Roman" panose="02020603050405020304" pitchFamily="18" charset="0"/>
                <a:cs typeface="Times New Roman" panose="02020603050405020304" pitchFamily="18" charset="0"/>
              </a:rPr>
              <a:t>@ CAPP</a:t>
            </a:r>
          </a:p>
        </p:txBody>
      </p:sp>
    </p:spTree>
    <p:extLst>
      <p:ext uri="{BB962C8B-B14F-4D97-AF65-F5344CB8AC3E}">
        <p14:creationId xmlns:p14="http://schemas.microsoft.com/office/powerpoint/2010/main" val="3059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A2E729-DD73-F20C-01C9-9A4A3CE3C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18" y="0"/>
            <a:ext cx="9187582" cy="6858000"/>
          </a:xfrm>
          <a:prstGeom prst="rect">
            <a:avLst/>
          </a:prstGeom>
        </p:spPr>
      </p:pic>
      <p:sp>
        <p:nvSpPr>
          <p:cNvPr id="138242" name="Rectangle 3"/>
          <p:cNvSpPr>
            <a:spLocks noChangeArrowheads="1"/>
          </p:cNvSpPr>
          <p:nvPr/>
        </p:nvSpPr>
        <p:spPr bwMode="auto">
          <a:xfrm>
            <a:off x="0" y="0"/>
            <a:ext cx="377334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cavity in large     B-field!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4923B-2196-7E16-45C5-A39B84E0BCB3}"/>
              </a:ext>
            </a:extLst>
          </p:cNvPr>
          <p:cNvSpPr txBox="1"/>
          <p:nvPr/>
        </p:nvSpPr>
        <p:spPr>
          <a:xfrm>
            <a:off x="92597" y="3067291"/>
            <a:ext cx="32746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CAPP plans to make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36-liter</a:t>
            </a:r>
            <a:r>
              <a:rPr lang="en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HTS cavity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CAPP-12TB</a:t>
            </a:r>
          </a:p>
        </p:txBody>
      </p:sp>
    </p:spTree>
    <p:extLst>
      <p:ext uri="{BB962C8B-B14F-4D97-AF65-F5344CB8AC3E}">
        <p14:creationId xmlns:p14="http://schemas.microsoft.com/office/powerpoint/2010/main" val="40061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0"/>
            <a:ext cx="10515600" cy="785611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CAPP’s flagship experiment status and plans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DF93-7B9E-B748-B358-B2F587541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2535"/>
            <a:ext cx="12192000" cy="55754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spring 2022, covered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20MHz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DFSZ sensitivity, scanning rate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 MHz/day 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1.1 GHz with our LTS-12T/320mm magnet from Oxford Instr.</a:t>
            </a: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Covered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~60MHz 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 DFSZ sensitivity in September 2022,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MHz/day</a:t>
            </a: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MHz 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2022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MHz/day 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 1 GHz by end of 2023.</a:t>
            </a: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to cover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1-4 GHz 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the next two years at DFSZ sensitivity.</a:t>
            </a: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5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0"/>
            <a:ext cx="10515600" cy="785611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CAPP’s smaller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DF93-7B9E-B748-B358-B2F587541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38795"/>
            <a:ext cx="12192000" cy="52192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Covered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MHz 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GHz 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KSVZ sensitivity using an HTS superconducting cavity (Q</a:t>
            </a:r>
            <a:r>
              <a:rPr lang="en-US" baseline="-250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~0.5M) and low-noise JPA, scanning at ~1 MHz/day.</a:t>
            </a: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Covered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MHz 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KSVZ sensitivity at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5.8 GHz 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~1MHz/day</a:t>
            </a: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0.4-1 GHz/year at KSVZ sensitivity between 4-8 GHz</a:t>
            </a: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prototype experiments for the 8-25 GHz range.</a:t>
            </a: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5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66322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934FF"/>
                </a:solidFill>
              </a:rPr>
              <a:t>Actively planned axion </a:t>
            </a:r>
            <a:r>
              <a:rPr lang="en-US" dirty="0" err="1">
                <a:solidFill>
                  <a:srgbClr val="2934FF"/>
                </a:solidFill>
              </a:rPr>
              <a:t>exps</a:t>
            </a:r>
            <a:r>
              <a:rPr lang="en-US" dirty="0">
                <a:solidFill>
                  <a:srgbClr val="2934FF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15189" y="6431761"/>
            <a:ext cx="533400" cy="365125"/>
          </a:xfrm>
        </p:spPr>
        <p:txBody>
          <a:bodyPr/>
          <a:lstStyle/>
          <a:p>
            <a:fld id="{90CDB356-0B88-4BC1-B268-E69530B25FC0}" type="slidenum">
              <a:rPr lang="en-US" smtClean="0">
                <a:solidFill>
                  <a:schemeClr val="tx1"/>
                </a:solidFill>
              </a:rPr>
              <a:pPr/>
              <a:t>55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00AB5-5040-CF48-91E0-76AD1B1B1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0" y="1003300"/>
            <a:ext cx="8607879" cy="509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2E03A5-B3AF-6E47-9D84-B0BD3A914E28}"/>
              </a:ext>
            </a:extLst>
          </p:cNvPr>
          <p:cNvSpPr txBox="1"/>
          <p:nvPr/>
        </p:nvSpPr>
        <p:spPr>
          <a:xfrm>
            <a:off x="2685144" y="5950857"/>
            <a:ext cx="333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Irastorza, Redondo 1801.08127v2</a:t>
            </a:r>
          </a:p>
        </p:txBody>
      </p:sp>
    </p:spTree>
    <p:extLst>
      <p:ext uri="{BB962C8B-B14F-4D97-AF65-F5344CB8AC3E}">
        <p14:creationId xmlns:p14="http://schemas.microsoft.com/office/powerpoint/2010/main" val="1708041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693333" y="138113"/>
            <a:ext cx="88381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&gt;&gt;100 participants, </a:t>
            </a:r>
            <a:r>
              <a:rPr lang="en-US" sz="2000" dirty="0">
                <a:solidFill>
                  <a:srgbClr val="0000FF"/>
                </a:solidFill>
              </a:rPr>
              <a:t>12</a:t>
            </a:r>
            <a:r>
              <a:rPr lang="en-US" sz="2000" baseline="30000" dirty="0">
                <a:solidFill>
                  <a:srgbClr val="0000FF"/>
                </a:solidFill>
              </a:rPr>
              <a:t>th</a:t>
            </a:r>
            <a:r>
              <a:rPr lang="en-US" sz="2000" dirty="0">
                <a:solidFill>
                  <a:srgbClr val="0000FF"/>
                </a:solidFill>
              </a:rPr>
              <a:t> Patras Workshop on AXIONs, WIMPs, and WISPs, Jeju Island/Korea, 20-24 June 2016.</a:t>
            </a:r>
          </a:p>
        </p:txBody>
      </p:sp>
      <p:pic>
        <p:nvPicPr>
          <p:cNvPr id="2" name="Picture 1" descr="image0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00102"/>
            <a:ext cx="9086850" cy="60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570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0" y="245327"/>
            <a:ext cx="1219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&gt;150 participants,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20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Patras Workshop on AXIONs, WIMPs, and WISPs, Mainz, Germany, 8-12 August 2022.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2426B-F402-7A39-63FC-052909AD0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92" y="1160424"/>
            <a:ext cx="10129025" cy="569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17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6928C5C1-4724-47AE-AD9B-2F6D1B5073AC}"/>
              </a:ext>
            </a:extLst>
          </p:cNvPr>
          <p:cNvSpPr txBox="1">
            <a:spLocks/>
          </p:cNvSpPr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 latinLnBrk="0">
              <a:spcAft>
                <a:spcPts val="600"/>
              </a:spcAft>
            </a:pPr>
            <a:r>
              <a:rPr lang="en-US" altLang="ko-KR" sz="3400" b="1">
                <a:solidFill>
                  <a:srgbClr val="FFFFFF"/>
                </a:solidFill>
              </a:rPr>
              <a:t>Axion dark matter  results using an LHC dipole magnet at CERN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E71D6-EF7F-BEC6-D0EA-48E0AF429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23" y="2277801"/>
            <a:ext cx="4583144" cy="445710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D5620F2-AAFB-43E3-9394-C7686560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3343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E049657-3C89-493F-B81E-C76ADCA94E71}" type="slidenum">
              <a:rPr lang="en-US" altLang="ko-KR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58</a:t>
            </a:fld>
            <a:endParaRPr lang="en-US" altLang="ko-KR">
              <a:solidFill>
                <a:srgbClr val="89898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7C469-B8B4-1FA9-0AB3-2490B9F08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117" y="2324620"/>
            <a:ext cx="5462731" cy="1556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9AD1E-1914-1FA2-1F66-86C3A7421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569" y="4023238"/>
            <a:ext cx="3929411" cy="2813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368A90-890E-AB68-A94A-BEDE62EB3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096" y="3723196"/>
            <a:ext cx="4183949" cy="53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855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D5A15F69-4252-E448-AC88-D76B057998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5800" y="0"/>
            <a:ext cx="8229600" cy="876300"/>
          </a:xfrm>
        </p:spPr>
        <p:txBody>
          <a:bodyPr/>
          <a:lstStyle/>
          <a:p>
            <a:r>
              <a:rPr lang="en-US" altLang="en-KR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1224E1AB-6F15-D94C-95C6-AB653D341D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39800"/>
            <a:ext cx="12191999" cy="5918200"/>
          </a:xfrm>
        </p:spPr>
        <p:txBody>
          <a:bodyPr>
            <a:normAutofit/>
          </a:bodyPr>
          <a:lstStyle/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IBS-CAPP has achieved all its R&amp;D goals and now it’s covering</a:t>
            </a:r>
          </a:p>
          <a:p>
            <a:pPr lvl="1"/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1-4 GHz axion freq. in the next 2-years (DFSZ) </a:t>
            </a:r>
            <a:endParaRPr lang="en-US" altLang="en-K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4-8 GHz within the next 5-years (DFSZ) </a:t>
            </a:r>
          </a:p>
          <a:p>
            <a:pPr lvl="1"/>
            <a:r>
              <a:rPr lang="en-US" altLang="en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8-25 GHz within the next 10 years </a:t>
            </a: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IBS-CAPP proved the original IBS idea correct! The human capacity for innovation is amazing and it is possible to achieve it. We have achieved all our R&amp;D goals!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international effort is intensified, promising to cover all the available axion dark matter parameter space within the next 10-20 years.</a:t>
            </a:r>
          </a:p>
          <a:p>
            <a:endParaRPr lang="en-US" altLang="en-KR" dirty="0">
              <a:solidFill>
                <a:srgbClr val="221B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KR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Georg, have a great retirement and enjoy life!</a:t>
            </a:r>
            <a:endParaRPr lang="en-US" altLang="en-KR" dirty="0">
              <a:solidFill>
                <a:srgbClr val="E51B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KR" dirty="0">
              <a:solidFill>
                <a:srgbClr val="000099"/>
              </a:solidFill>
            </a:endParaRPr>
          </a:p>
          <a:p>
            <a:endParaRPr lang="en-US" altLang="en-KR" dirty="0">
              <a:solidFill>
                <a:srgbClr val="00009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3D57A-F9B5-064D-9E36-E442BC08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6601B5-5DBC-C2B8-E0AA-9F21E916E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1426" y="136525"/>
            <a:ext cx="1429087" cy="211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3373" y="0"/>
            <a:ext cx="8130638" cy="624686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matter candidates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A38ED5-974C-7EDF-6F60-7FC818572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79" y="0"/>
            <a:ext cx="10475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85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1"/>
            <a:ext cx="10515600" cy="110464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221BFF"/>
                </a:solidFill>
              </a:rPr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DF93-7B9E-B748-B358-B2F587541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050324"/>
            <a:ext cx="12020549" cy="5807676"/>
          </a:xfrm>
        </p:spPr>
        <p:txBody>
          <a:bodyPr>
            <a:normAutofit/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056ED-189A-8D40-AB30-5AFD35D7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IBS-CAPP and KAIST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4F388-817C-2E43-AF07-ED2643C1F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2BC7-CCB7-564B-BB51-294CD479D69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533C2D-77F7-31D5-C7CC-E08856BFE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09" y="802367"/>
            <a:ext cx="10767961" cy="605922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0"/>
            <a:ext cx="10515600" cy="1223010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Rybka’s</a:t>
            </a:r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from Patras, August 2022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8F0AC-CE5A-5D63-F469-0138EC812928}"/>
              </a:ext>
            </a:extLst>
          </p:cNvPr>
          <p:cNvSpPr txBox="1"/>
          <p:nvPr/>
        </p:nvSpPr>
        <p:spPr>
          <a:xfrm>
            <a:off x="7979229" y="968829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Proposal to DOE</a:t>
            </a:r>
          </a:p>
        </p:txBody>
      </p:sp>
    </p:spTree>
    <p:extLst>
      <p:ext uri="{BB962C8B-B14F-4D97-AF65-F5344CB8AC3E}">
        <p14:creationId xmlns:p14="http://schemas.microsoft.com/office/powerpoint/2010/main" val="42300708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3"/>
          <p:cNvSpPr>
            <a:spLocks noChangeArrowheads="1"/>
          </p:cNvSpPr>
          <p:nvPr/>
        </p:nvSpPr>
        <p:spPr bwMode="auto">
          <a:xfrm>
            <a:off x="1490749" y="56526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Is the axion quality factor (10</a:t>
            </a:r>
            <a:r>
              <a:rPr lang="en-US" sz="4000" baseline="30000" dirty="0">
                <a:solidFill>
                  <a:srgbClr val="0000FF"/>
                </a:solidFill>
              </a:rPr>
              <a:t>6</a:t>
            </a:r>
            <a:r>
              <a:rPr lang="en-US" sz="4000" dirty="0">
                <a:solidFill>
                  <a:srgbClr val="0000FF"/>
                </a:solidFill>
              </a:rPr>
              <a:t>) the limit?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AEDA05-1E60-F645-BF45-EDE8864559BC}"/>
              </a:ext>
            </a:extLst>
          </p:cNvPr>
          <p:cNvSpPr txBox="1"/>
          <p:nvPr/>
        </p:nvSpPr>
        <p:spPr>
          <a:xfrm>
            <a:off x="1590502" y="1814032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It depends on the noise temperature.  For high-frequency, single photon detection is everything!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3C33AE-CD84-384C-8407-167A921F4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06" y="3888971"/>
            <a:ext cx="8789585" cy="118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763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3"/>
          <p:cNvSpPr>
            <a:spLocks noChangeArrowheads="1"/>
          </p:cNvSpPr>
          <p:nvPr/>
        </p:nvSpPr>
        <p:spPr bwMode="auto">
          <a:xfrm>
            <a:off x="1540626" y="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Is the axion quality factor (10</a:t>
            </a:r>
            <a:r>
              <a:rPr lang="en-US" sz="4000" baseline="30000" dirty="0">
                <a:solidFill>
                  <a:srgbClr val="0000FF"/>
                </a:solidFill>
              </a:rPr>
              <a:t>6</a:t>
            </a:r>
            <a:r>
              <a:rPr lang="en-US" sz="4000" dirty="0">
                <a:solidFill>
                  <a:srgbClr val="0000FF"/>
                </a:solidFill>
              </a:rPr>
              <a:t>) the limit?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E97F62-0E08-3140-B4B7-D9B0563D1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18" y="681644"/>
            <a:ext cx="11529197" cy="617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68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3571FD-23C2-BC4D-83F3-D73882B8A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6" y="366434"/>
            <a:ext cx="11558954" cy="6480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E599-47E3-9E42-9B51-BA9CA51C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0"/>
            <a:ext cx="10515600" cy="78561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 results from CERN:</a:t>
            </a:r>
          </a:p>
        </p:txBody>
      </p:sp>
    </p:spTree>
    <p:extLst>
      <p:ext uri="{BB962C8B-B14F-4D97-AF65-F5344CB8AC3E}">
        <p14:creationId xmlns:p14="http://schemas.microsoft.com/office/powerpoint/2010/main" val="4949367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47F6B1-C926-BA94-F511-3E4B678E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566" y="0"/>
            <a:ext cx="9151434" cy="6860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510251B-183F-1922-001D-753E9E75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3486616" cy="261682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JPA Principle</a:t>
            </a:r>
            <a:br>
              <a:rPr lang="en-US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(Caglar </a:t>
            </a:r>
            <a:r>
              <a:rPr lang="en-US" sz="2800" dirty="0" err="1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Kutlu’s</a:t>
            </a:r>
            <a:r>
              <a:rPr lang="en-US" sz="2800" dirty="0">
                <a:solidFill>
                  <a:srgbClr val="22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slide) </a:t>
            </a:r>
          </a:p>
        </p:txBody>
      </p:sp>
    </p:spTree>
    <p:extLst>
      <p:ext uri="{BB962C8B-B14F-4D97-AF65-F5344CB8AC3E}">
        <p14:creationId xmlns:p14="http://schemas.microsoft.com/office/powerpoint/2010/main" val="33186515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45521"/>
            <a:ext cx="9144000" cy="791457"/>
          </a:xfrm>
        </p:spPr>
        <p:txBody>
          <a:bodyPr/>
          <a:lstStyle/>
          <a:p>
            <a:r>
              <a:rPr lang="en-US" sz="4000" dirty="0">
                <a:solidFill>
                  <a:srgbClr val="293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Newton’s laws: “observing” the unseen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53037" y="993422"/>
            <a:ext cx="10187188" cy="13659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929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law applied to the planets: by measuring the planet velocity and its distance from the center, we can estimate the enclosed mass.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velocity_mass_dist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923" y="2315893"/>
            <a:ext cx="3765529" cy="2182730"/>
          </a:xfrm>
          <a:prstGeom prst="rect">
            <a:avLst/>
          </a:prstGeom>
        </p:spPr>
      </p:pic>
      <p:pic>
        <p:nvPicPr>
          <p:cNvPr id="10" name="Picture 9" descr="plane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673" y="3108610"/>
            <a:ext cx="3698355" cy="26516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4AFE1-556A-3944-8BE9-D8137ED9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66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F1D3E-EA5B-B240-87B6-144A1F06299F}"/>
              </a:ext>
            </a:extLst>
          </p:cNvPr>
          <p:cNvSpPr txBox="1"/>
          <p:nvPr/>
        </p:nvSpPr>
        <p:spPr>
          <a:xfrm>
            <a:off x="3453815" y="5810633"/>
            <a:ext cx="6772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1846, Adams and Le Verrier suggested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existence of Neptune: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K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irst discovery of “Dark Matter”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C0F50D-AC57-7B49-B40F-A824A5A50F3A}"/>
              </a:ext>
            </a:extLst>
          </p:cNvPr>
          <p:cNvSpPr txBox="1"/>
          <p:nvPr/>
        </p:nvSpPr>
        <p:spPr>
          <a:xfrm>
            <a:off x="5727701" y="2563286"/>
            <a:ext cx="4934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1915, Einstein’s General Relativity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Resolved the issue with Mercury’s precession </a:t>
            </a:r>
            <a:endParaRPr lang="en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703C-AB17-464C-9798-A3DD07C78BDF}" type="slidenum">
              <a:rPr lang="en-GB" smtClean="0"/>
              <a:pPr/>
              <a:t>67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667000" y="863053"/>
            <a:ext cx="6858000" cy="4154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 T no insulation magnet</a:t>
            </a:r>
            <a:endParaRPr lang="ko-KR" alt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798" y="1377955"/>
            <a:ext cx="3679031" cy="442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 t="3040" r="14470" b="8761"/>
          <a:stretch/>
        </p:blipFill>
        <p:spPr>
          <a:xfrm rot="5400000">
            <a:off x="7950501" y="2874707"/>
            <a:ext cx="1447560" cy="14709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8198" y="4372343"/>
            <a:ext cx="161636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ko-KR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coil </a:t>
            </a:r>
          </a:p>
          <a:p>
            <a:pPr algn="ctr"/>
            <a:r>
              <a:rPr lang="en-US" altLang="ko-KR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25 T magnet</a:t>
            </a:r>
          </a:p>
          <a:p>
            <a:pPr algn="ctr"/>
            <a:r>
              <a:rPr lang="en-US" altLang="ko-KR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1/28</a:t>
            </a:r>
            <a:endParaRPr lang="ko-KR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303550" y="164680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03550" y="170080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03550" y="175481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03550" y="180882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03550" y="186282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03550" y="191683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303550" y="197083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03550" y="202484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03550" y="207885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03550" y="213285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03550" y="218686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03550" y="224086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303550" y="229487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03550" y="234888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03550" y="240288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303550" y="245689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03550" y="251089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303550" y="256490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03550" y="261891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03550" y="267291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303550" y="272692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03550" y="278092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303550" y="283493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303550" y="288894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303550" y="294294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303550" y="299695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303550" y="305095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303550" y="310496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303551" y="3158970"/>
            <a:ext cx="2802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303551" y="3212976"/>
            <a:ext cx="2802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303551" y="3266982"/>
            <a:ext cx="2802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303550" y="332098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303550" y="337499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303550" y="342900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303550" y="348300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303550" y="353701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303550" y="359251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303550" y="364652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303550" y="370052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303550" y="375453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303550" y="380854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303550" y="386254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303550" y="391655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303550" y="397055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303550" y="402456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303550" y="407857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303550" y="413257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303550" y="418658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303550" y="424058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303550" y="429459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303550" y="434860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303550" y="440260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303550" y="445661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303550" y="451061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303550" y="456462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303550" y="461863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303550" y="467263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303550" y="472664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303550" y="478064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303550" y="483465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303550" y="488866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303550" y="494266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303550" y="499667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4303550" y="505067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303550" y="510468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303550" y="515869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303550" y="521269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303550" y="526670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303550" y="532070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303550" y="537471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4303550" y="542872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303550" y="548272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303550" y="553523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303550" y="558924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303550" y="564324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303550" y="569725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303550" y="159279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303768" y="164680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303768" y="170080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303768" y="175481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303768" y="180882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5303768" y="186282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5303768" y="191683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303768" y="197083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5303768" y="202484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5303768" y="207885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5303768" y="213285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5303768" y="218686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5303768" y="224086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5303768" y="229487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303768" y="234888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303768" y="240288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303768" y="245689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303768" y="251089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303768" y="256490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5303768" y="261891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5303768" y="267291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5303768" y="272692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5303768" y="278092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5303768" y="283493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5303768" y="288894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303768" y="294294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5303768" y="299695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5303768" y="305095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5303768" y="310496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5393923" y="3158970"/>
            <a:ext cx="2878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5393923" y="3212976"/>
            <a:ext cx="2878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5393923" y="3266982"/>
            <a:ext cx="2878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5303768" y="332098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5303768" y="337499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5303768" y="342900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5303768" y="348300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5303768" y="353701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5303768" y="359251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5303768" y="364652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5303768" y="370052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5303768" y="375453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5303768" y="380854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5303768" y="386254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5303768" y="391655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5303768" y="397055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5303768" y="402456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5303768" y="407857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5303768" y="413257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5303768" y="418658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5303768" y="424058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5303768" y="429459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5303768" y="434860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303768" y="440260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303768" y="445661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303768" y="451061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5303768" y="456462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5303768" y="461863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5303768" y="467263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5303768" y="472664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5303768" y="478064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5303768" y="483465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5303768" y="488866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5303768" y="494266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5303768" y="499667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5303768" y="505067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5303768" y="510468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5303768" y="515869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5303768" y="521269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5303768" y="526670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5303768" y="5320708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5303768" y="537471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5303768" y="542872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5303768" y="548272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5303768" y="5535234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5303768" y="5589240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5303768" y="564324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5303768" y="5697252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5303768" y="1592796"/>
            <a:ext cx="3780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7510" r="15288" b="2835"/>
          <a:stretch/>
        </p:blipFill>
        <p:spPr>
          <a:xfrm>
            <a:off x="2704060" y="2564904"/>
            <a:ext cx="1566174" cy="3203538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t="18999" r="14111"/>
          <a:stretch/>
        </p:blipFill>
        <p:spPr>
          <a:xfrm>
            <a:off x="2704059" y="1552629"/>
            <a:ext cx="1566174" cy="1177878"/>
          </a:xfrm>
          <a:prstGeom prst="rect">
            <a:avLst/>
          </a:prstGeom>
        </p:spPr>
      </p:pic>
      <p:sp>
        <p:nvSpPr>
          <p:cNvPr id="180" name="TextBox 179"/>
          <p:cNvSpPr txBox="1"/>
          <p:nvPr/>
        </p:nvSpPr>
        <p:spPr>
          <a:xfrm>
            <a:off x="2667000" y="5737954"/>
            <a:ext cx="18533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 double pancake coils</a:t>
            </a:r>
            <a:endParaRPr lang="ko-KR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B1D5A-F768-804C-80EB-E6B315E9A6FC}"/>
              </a:ext>
            </a:extLst>
          </p:cNvPr>
          <p:cNvSpPr txBox="1"/>
          <p:nvPr/>
        </p:nvSpPr>
        <p:spPr>
          <a:xfrm>
            <a:off x="4381500" y="5057775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B</a:t>
            </a:r>
            <a:r>
              <a:rPr lang="en-US" b="1" i="1" baseline="30000" dirty="0">
                <a:solidFill>
                  <a:srgbClr val="FF0000"/>
                </a:solidFill>
              </a:rPr>
              <a:t>2</a:t>
            </a:r>
            <a:r>
              <a:rPr lang="en-US" b="1" i="1" dirty="0">
                <a:solidFill>
                  <a:srgbClr val="FF0000"/>
                </a:solidFill>
              </a:rPr>
              <a:t>V=0.6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30000" dirty="0">
                <a:solidFill>
                  <a:srgbClr val="FF0000"/>
                </a:solidFill>
              </a:rPr>
              <a:t>3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7A9B3D7B-32BF-1540-BD8B-9C8E9BF79DF7}"/>
              </a:ext>
            </a:extLst>
          </p:cNvPr>
          <p:cNvSpPr txBox="1"/>
          <p:nvPr/>
        </p:nvSpPr>
        <p:spPr>
          <a:xfrm>
            <a:off x="6357257" y="5257800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B</a:t>
            </a:r>
            <a:r>
              <a:rPr lang="en-US" b="1" i="1" baseline="30000" dirty="0">
                <a:solidFill>
                  <a:srgbClr val="FF0000"/>
                </a:solidFill>
              </a:rPr>
              <a:t>2</a:t>
            </a:r>
            <a:r>
              <a:rPr lang="en-US" b="1" i="1" dirty="0">
                <a:solidFill>
                  <a:srgbClr val="FF0000"/>
                </a:solidFill>
              </a:rPr>
              <a:t>V=1.3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30000" dirty="0">
                <a:solidFill>
                  <a:srgbClr val="FF0000"/>
                </a:solidFill>
              </a:rPr>
              <a:t>3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9DB8B1-37AB-0E44-BA42-F06D1FC360FA}"/>
              </a:ext>
            </a:extLst>
          </p:cNvPr>
          <p:cNvSpPr txBox="1"/>
          <p:nvPr/>
        </p:nvSpPr>
        <p:spPr>
          <a:xfrm>
            <a:off x="6621781" y="446913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BNL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26FE9CC-F61D-0946-B934-98EFDEDC0A59}"/>
              </a:ext>
            </a:extLst>
          </p:cNvPr>
          <p:cNvSpPr txBox="1"/>
          <p:nvPr/>
        </p:nvSpPr>
        <p:spPr>
          <a:xfrm>
            <a:off x="4305300" y="1844042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SuNAM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16FCC5-C6A7-5C4B-9804-6FD88982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IBS/CAPP five-year review, Yannis K. Semertzidis, IBS &amp; KAIST</a:t>
            </a:r>
          </a:p>
        </p:txBody>
      </p:sp>
    </p:spTree>
    <p:extLst>
      <p:ext uri="{BB962C8B-B14F-4D97-AF65-F5344CB8AC3E}">
        <p14:creationId xmlns:p14="http://schemas.microsoft.com/office/powerpoint/2010/main" val="3197054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83" y="-135099"/>
            <a:ext cx="12819166" cy="778514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7884" y="391789"/>
            <a:ext cx="3702189" cy="2769545"/>
          </a:xfrm>
        </p:spPr>
        <p:txBody>
          <a:bodyPr/>
          <a:lstStyle/>
          <a:p>
            <a:r>
              <a:rPr lang="en-US" dirty="0"/>
              <a:t>Dark matter candidates</a:t>
            </a:r>
          </a:p>
        </p:txBody>
      </p:sp>
    </p:spTree>
    <p:extLst>
      <p:ext uri="{BB962C8B-B14F-4D97-AF65-F5344CB8AC3E}">
        <p14:creationId xmlns:p14="http://schemas.microsoft.com/office/powerpoint/2010/main" val="27852659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171254"/>
          </a:xfrm>
        </p:spPr>
        <p:txBody>
          <a:bodyPr/>
          <a:lstStyle/>
          <a:p>
            <a:r>
              <a:rPr lang="en-US" dirty="0">
                <a:solidFill>
                  <a:srgbClr val="2646FF"/>
                </a:solidFill>
              </a:rPr>
              <a:t>Dark matter: the Bullet Cluster</a:t>
            </a:r>
          </a:p>
        </p:txBody>
      </p:sp>
      <p:pic>
        <p:nvPicPr>
          <p:cNvPr id="3" name="Picture 2" descr="bennett-dark-ma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78" y="1240818"/>
            <a:ext cx="9856515" cy="511553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127918" y="4968251"/>
            <a:ext cx="5629916" cy="550115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charset="2"/>
              <a:buChar char="q"/>
            </a:pPr>
            <a:r>
              <a:rPr lang="en-US" sz="900" dirty="0"/>
              <a:t>Comments by J.O. Bennett (U. of Colorado, Boulder), M.O. Donahue (Michigan State U.), N. Schneider (U. of Colorado, Boulder), and M. </a:t>
            </a:r>
            <a:r>
              <a:rPr lang="en-US" sz="900" dirty="0" err="1"/>
              <a:t>Voit</a:t>
            </a:r>
            <a:r>
              <a:rPr lang="en-US" sz="900" dirty="0"/>
              <a:t> (Space Telescope Science Institute)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869CF-DF8D-0D42-A27E-4A9FC16FA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15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2639131"/>
          </a:xfrm>
          <a:solidFill>
            <a:srgbClr val="0000FF"/>
          </a:solidFill>
        </p:spPr>
        <p:txBody>
          <a:bodyPr/>
          <a:lstStyle/>
          <a:p>
            <a:pPr algn="ctr"/>
            <a:r>
              <a:rPr lang="en-US" sz="5400" dirty="0">
                <a:solidFill>
                  <a:srgbClr val="FFFF00"/>
                </a:solidFill>
              </a:rPr>
              <a:t>Axion Dark Matter: a Cosmic MASER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A157C7-E75D-CF44-B5B5-0FA648CA2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5386B6-07FA-484D-A212-198935523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0" y="2814026"/>
            <a:ext cx="5689600" cy="3403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FEFDFB-8D49-E64A-9610-D67EBD54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56" y="4651630"/>
            <a:ext cx="1871288" cy="952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9F2345-4781-884D-8D3B-77CB0D22FEE4}"/>
                  </a:ext>
                </a:extLst>
              </p:cNvPr>
              <p:cNvSpPr txBox="1"/>
              <p:nvPr/>
            </p:nvSpPr>
            <p:spPr>
              <a:xfrm>
                <a:off x="1134134" y="5713122"/>
                <a:ext cx="3503220" cy="1008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≈300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μeV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KR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9F2345-4781-884D-8D3B-77CB0D22F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134" y="5713122"/>
                <a:ext cx="3503220" cy="1008353"/>
              </a:xfrm>
              <a:prstGeom prst="rect">
                <a:avLst/>
              </a:prstGeom>
              <a:blipFill>
                <a:blip r:embed="rId5"/>
                <a:stretch>
                  <a:fillRect l="-2888" t="-2469" b="-6173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DD0A4AC-C381-A547-B72D-9CDC4CD6893B}"/>
              </a:ext>
            </a:extLst>
          </p:cNvPr>
          <p:cNvSpPr txBox="1"/>
          <p:nvPr/>
        </p:nvSpPr>
        <p:spPr>
          <a:xfrm>
            <a:off x="309093" y="3776354"/>
            <a:ext cx="43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Broglie wavelength of axions</a:t>
            </a:r>
          </a:p>
        </p:txBody>
      </p:sp>
    </p:spTree>
    <p:extLst>
      <p:ext uri="{BB962C8B-B14F-4D97-AF65-F5344CB8AC3E}">
        <p14:creationId xmlns:p14="http://schemas.microsoft.com/office/powerpoint/2010/main" val="2662061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688A-BA6F-4C47-8586-46BC65ED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9472"/>
            <a:ext cx="9144000" cy="713009"/>
          </a:xfrm>
        </p:spPr>
        <p:txBody>
          <a:bodyPr/>
          <a:lstStyle/>
          <a:p>
            <a:r>
              <a:rPr lang="en-US" dirty="0">
                <a:solidFill>
                  <a:srgbClr val="2934FF"/>
                </a:solidFill>
              </a:rPr>
              <a:t>Part of review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C9013-DF07-9047-A378-27A1486E4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3F00C-F837-2840-A39B-9BCCED22F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1" y="807720"/>
            <a:ext cx="8641080" cy="5131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82EFC-EFF0-3947-98D0-2831C64E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877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688A-BA6F-4C47-8586-46BC65ED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9471"/>
            <a:ext cx="9144000" cy="743490"/>
          </a:xfrm>
        </p:spPr>
        <p:txBody>
          <a:bodyPr/>
          <a:lstStyle/>
          <a:p>
            <a:r>
              <a:rPr lang="en-US" dirty="0">
                <a:solidFill>
                  <a:srgbClr val="2934FF"/>
                </a:solidFill>
              </a:rPr>
              <a:t>Punishing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C9013-DF07-9047-A378-27A1486E4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8BA56-22BC-6647-BF45-988044EBB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993" y="857250"/>
            <a:ext cx="6873875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0BE78-2673-D545-96E7-B09321A7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047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EC7B7-109C-FB43-829E-80CEB319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916853"/>
            <a:ext cx="9143999" cy="1289139"/>
          </a:xfrm>
        </p:spPr>
        <p:txBody>
          <a:bodyPr/>
          <a:lstStyle/>
          <a:p>
            <a:r>
              <a:rPr lang="en-US" sz="4000" dirty="0">
                <a:solidFill>
                  <a:srgbClr val="2646FF"/>
                </a:solidFill>
              </a:rPr>
              <a:t>Axion dark matter HTS magnet specs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1A858-96F1-9A4B-A2DA-A9AD2F3FE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330" y="2328241"/>
            <a:ext cx="8412480" cy="32186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effectLst/>
              </a:rPr>
              <a:t>N</a:t>
            </a:r>
            <a:r>
              <a:rPr lang="en-US" dirty="0">
                <a:solidFill>
                  <a:srgbClr val="2646FF"/>
                </a:solidFill>
                <a:effectLst/>
              </a:rPr>
              <a:t>o </a:t>
            </a:r>
            <a:r>
              <a:rPr lang="en-US" dirty="0">
                <a:solidFill>
                  <a:srgbClr val="FF0000"/>
                </a:solidFill>
                <a:effectLst/>
              </a:rPr>
              <a:t>I</a:t>
            </a:r>
            <a:r>
              <a:rPr lang="en-US" dirty="0">
                <a:solidFill>
                  <a:srgbClr val="2646FF"/>
                </a:solidFill>
                <a:effectLst/>
              </a:rPr>
              <a:t>nsulation quenches the magnet fast!</a:t>
            </a:r>
          </a:p>
          <a:p>
            <a:endParaRPr lang="en-US" dirty="0">
              <a:solidFill>
                <a:srgbClr val="2646FF"/>
              </a:solidFill>
              <a:effectLst/>
            </a:endParaRPr>
          </a:p>
          <a:p>
            <a:r>
              <a:rPr lang="en-US" dirty="0">
                <a:solidFill>
                  <a:srgbClr val="2646FF"/>
                </a:solidFill>
                <a:effectLst/>
              </a:rPr>
              <a:t>Quenches  safely. (Further tests with 3DP, 7DP, 14DP)</a:t>
            </a:r>
          </a:p>
          <a:p>
            <a:endParaRPr lang="en-US" dirty="0">
              <a:solidFill>
                <a:srgbClr val="2646FF"/>
              </a:solidFill>
              <a:effectLst/>
            </a:endParaRPr>
          </a:p>
          <a:p>
            <a:r>
              <a:rPr lang="en-US" dirty="0">
                <a:solidFill>
                  <a:srgbClr val="2646FF"/>
                </a:solidFill>
                <a:effectLst/>
              </a:rPr>
              <a:t>What’s next? Material strength…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69C01-DF3C-314E-950D-D1A81B20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688A-BA6F-4C47-8586-46BC65ED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9471"/>
            <a:ext cx="9144000" cy="743490"/>
          </a:xfrm>
        </p:spPr>
        <p:txBody>
          <a:bodyPr/>
          <a:lstStyle/>
          <a:p>
            <a:r>
              <a:rPr lang="en-US" dirty="0">
                <a:solidFill>
                  <a:srgbClr val="2934FF"/>
                </a:solidFill>
              </a:rPr>
              <a:t>&gt;50% margins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C9013-DF07-9047-A378-27A1486E4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3E1BF-9497-654A-B525-637D1187E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854" y="857250"/>
            <a:ext cx="6868551" cy="51435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36CCE3-5DCD-5349-91A0-A909EC8D5F1D}"/>
              </a:ext>
            </a:extLst>
          </p:cNvPr>
          <p:cNvCxnSpPr/>
          <p:nvPr/>
        </p:nvCxnSpPr>
        <p:spPr>
          <a:xfrm>
            <a:off x="3810000" y="3851910"/>
            <a:ext cx="194310" cy="1714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4B863-F6C5-DB41-A32C-AA0918B8A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184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EC7B7-109C-FB43-829E-80CEB319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916853"/>
            <a:ext cx="9143999" cy="1289139"/>
          </a:xfrm>
        </p:spPr>
        <p:txBody>
          <a:bodyPr/>
          <a:lstStyle/>
          <a:p>
            <a:r>
              <a:rPr lang="en-US" sz="4000" dirty="0">
                <a:solidFill>
                  <a:srgbClr val="2646FF"/>
                </a:solidFill>
              </a:rPr>
              <a:t>HTS magnet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1A858-96F1-9A4B-A2DA-A9AD2F3FE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330" y="2328241"/>
            <a:ext cx="8412480" cy="37982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646FF"/>
                </a:solidFill>
                <a:effectLst/>
              </a:rPr>
              <a:t>With the new administration at IBS/HQ we </a:t>
            </a:r>
            <a:r>
              <a:rPr lang="en-US" dirty="0">
                <a:solidFill>
                  <a:srgbClr val="2646FF"/>
                </a:solidFill>
              </a:rPr>
              <a:t>need to</a:t>
            </a:r>
            <a:r>
              <a:rPr lang="en-US" dirty="0">
                <a:solidFill>
                  <a:srgbClr val="2646FF"/>
                </a:solidFill>
                <a:effectLst/>
              </a:rPr>
              <a:t> come up with a plan to finish the project.</a:t>
            </a:r>
          </a:p>
          <a:p>
            <a:endParaRPr lang="en-US" dirty="0">
              <a:solidFill>
                <a:srgbClr val="2646FF"/>
              </a:solidFill>
              <a:effectLst/>
            </a:endParaRPr>
          </a:p>
          <a:p>
            <a:r>
              <a:rPr lang="en-US" dirty="0">
                <a:solidFill>
                  <a:srgbClr val="2646FF"/>
                </a:solidFill>
                <a:effectLst/>
              </a:rPr>
              <a:t>We need support from the community to do this.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69C01-DF3C-314E-950D-D1A81B20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15189" y="6431761"/>
            <a:ext cx="533400" cy="365125"/>
          </a:xfrm>
        </p:spPr>
        <p:txBody>
          <a:bodyPr/>
          <a:lstStyle/>
          <a:p>
            <a:fld id="{90CDB356-0B88-4BC1-B268-E69530B25FC0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74136"/>
            <a:ext cx="9144000" cy="62397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30AA80F-BA93-25A8-6FC7-D50B2092311C}"/>
              </a:ext>
            </a:extLst>
          </p:cNvPr>
          <p:cNvGrpSpPr/>
          <p:nvPr/>
        </p:nvGrpSpPr>
        <p:grpSpPr>
          <a:xfrm>
            <a:off x="6087900" y="3677558"/>
            <a:ext cx="4181594" cy="2016759"/>
            <a:chOff x="6087900" y="3677558"/>
            <a:chExt cx="4181594" cy="201675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1E50A5-77DA-2345-954B-644903988695}"/>
                </a:ext>
              </a:extLst>
            </p:cNvPr>
            <p:cNvSpPr txBox="1"/>
            <p:nvPr/>
          </p:nvSpPr>
          <p:spPr>
            <a:xfrm>
              <a:off x="6087900" y="4493988"/>
              <a:ext cx="418159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3300"/>
                  </a:solidFill>
                </a:rPr>
                <a:t>Axions here solve the</a:t>
              </a:r>
            </a:p>
            <a:p>
              <a:r>
                <a:rPr lang="en-US" sz="3600" dirty="0">
                  <a:solidFill>
                    <a:srgbClr val="FF3300"/>
                  </a:solidFill>
                </a:rPr>
                <a:t>Strong CP-problem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7C63A7A-C4A2-B745-AC68-B482E0E52E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36972" y="3677558"/>
              <a:ext cx="370114" cy="865414"/>
            </a:xfrm>
            <a:prstGeom prst="straightConnector1">
              <a:avLst/>
            </a:prstGeom>
            <a:ln w="28575" cap="flat" cmpd="sng" algn="ctr">
              <a:solidFill>
                <a:srgbClr val="E51B3D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4F1F2B-4D26-AE49-9C91-E541081AB197}"/>
              </a:ext>
            </a:extLst>
          </p:cNvPr>
          <p:cNvSpPr txBox="1"/>
          <p:nvPr/>
        </p:nvSpPr>
        <p:spPr>
          <a:xfrm>
            <a:off x="2960072" y="1322616"/>
            <a:ext cx="17665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3300"/>
                </a:solidFill>
              </a:rPr>
              <a:t>ALPs:</a:t>
            </a:r>
          </a:p>
          <a:p>
            <a:r>
              <a:rPr lang="en-US" sz="3600" dirty="0">
                <a:solidFill>
                  <a:srgbClr val="FF3300"/>
                </a:solidFill>
              </a:rPr>
              <a:t>Axion</a:t>
            </a:r>
          </a:p>
          <a:p>
            <a:r>
              <a:rPr lang="en-US" sz="3600" dirty="0">
                <a:solidFill>
                  <a:srgbClr val="FF3300"/>
                </a:solidFill>
              </a:rPr>
              <a:t>Like</a:t>
            </a:r>
          </a:p>
          <a:p>
            <a:r>
              <a:rPr lang="en-US" sz="3600" dirty="0">
                <a:solidFill>
                  <a:srgbClr val="FF3300"/>
                </a:solidFill>
              </a:rPr>
              <a:t>Particles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05A55-FD40-2059-321A-5793E6CB0938}"/>
              </a:ext>
            </a:extLst>
          </p:cNvPr>
          <p:cNvSpPr txBox="1"/>
          <p:nvPr/>
        </p:nvSpPr>
        <p:spPr>
          <a:xfrm>
            <a:off x="5419979" y="1479656"/>
            <a:ext cx="4204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unique feature: There’s a bottom 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66322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934FF"/>
                </a:solidFill>
              </a:rPr>
              <a:t>Axion coupling vs. axion mass</a:t>
            </a:r>
          </a:p>
        </p:txBody>
      </p:sp>
    </p:spTree>
    <p:extLst>
      <p:ext uri="{BB962C8B-B14F-4D97-AF65-F5344CB8AC3E}">
        <p14:creationId xmlns:p14="http://schemas.microsoft.com/office/powerpoint/2010/main" val="226308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1" y="0"/>
            <a:ext cx="6074465" cy="1143000"/>
          </a:xfrm>
        </p:spPr>
        <p:txBody>
          <a:bodyPr/>
          <a:lstStyle/>
          <a:p>
            <a:r>
              <a:rPr lang="en-US" dirty="0">
                <a:solidFill>
                  <a:srgbClr val="2934FF"/>
                </a:solidFill>
              </a:rPr>
              <a:t>Axion Couplings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56229"/>
            <a:ext cx="9144000" cy="28974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929FF"/>
                </a:solidFill>
              </a:rPr>
              <a:t>Gauge fields: </a:t>
            </a:r>
          </a:p>
          <a:p>
            <a:pPr lvl="1"/>
            <a:r>
              <a:rPr lang="en-US" sz="2600" dirty="0">
                <a:solidFill>
                  <a:srgbClr val="2929FF"/>
                </a:solidFill>
              </a:rPr>
              <a:t>Electromagnetic fields</a:t>
            </a:r>
          </a:p>
          <a:p>
            <a:pPr lvl="1"/>
            <a:r>
              <a:rPr lang="en-US" sz="2600" dirty="0">
                <a:solidFill>
                  <a:srgbClr val="2929FF"/>
                </a:solidFill>
              </a:rPr>
              <a:t> </a:t>
            </a:r>
          </a:p>
          <a:p>
            <a:pPr lvl="1"/>
            <a:r>
              <a:rPr lang="en-US" sz="2600" dirty="0">
                <a:solidFill>
                  <a:srgbClr val="2929FF"/>
                </a:solidFill>
              </a:rPr>
              <a:t>Gluon Fields (Oscillating EDM,…)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CE4329-8CA5-0A47-898A-DB0595FFEED3}"/>
              </a:ext>
            </a:extLst>
          </p:cNvPr>
          <p:cNvSpPr txBox="1">
            <a:spLocks/>
          </p:cNvSpPr>
          <p:nvPr/>
        </p:nvSpPr>
        <p:spPr>
          <a:xfrm>
            <a:off x="1524000" y="4880428"/>
            <a:ext cx="9144000" cy="899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929FF"/>
                </a:solidFill>
                <a:effectLst/>
              </a:rPr>
              <a:t>Fermions (coupling with axion field gradient, pseudomagnetic field)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6AFBBA-98B3-D449-94AB-716C6FACD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696" y="1926772"/>
            <a:ext cx="4574082" cy="1012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49C2BC-BE15-4148-B461-00CC5C072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71" y="3667514"/>
            <a:ext cx="2432957" cy="1129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02424C-914C-E142-9A51-B6ADB5CED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217" y="5456109"/>
            <a:ext cx="3114221" cy="115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3DC0D-1996-4945-904B-D68B2EA06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2453" y="1"/>
            <a:ext cx="1815547" cy="207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042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30358</TotalTime>
  <Words>3132</Words>
  <Application>Microsoft Macintosh PowerPoint</Application>
  <PresentationFormat>Widescreen</PresentationFormat>
  <Paragraphs>414</Paragraphs>
  <Slides>74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Calibri</vt:lpstr>
      <vt:lpstr>Cambria Math</vt:lpstr>
      <vt:lpstr>Arial</vt:lpstr>
      <vt:lpstr>Wingdings</vt:lpstr>
      <vt:lpstr>Wingdings 2</vt:lpstr>
      <vt:lpstr>맑은 고딕</vt:lpstr>
      <vt:lpstr>Calibri Light</vt:lpstr>
      <vt:lpstr>Times New Roman</vt:lpstr>
      <vt:lpstr>Office Theme</vt:lpstr>
      <vt:lpstr>The incredible journey of IBS-CAPP to DFSZ sensitivity since its establishment on October 16, 2013</vt:lpstr>
      <vt:lpstr>CAPP-Physics: strong CP-problem and axion dark matter</vt:lpstr>
      <vt:lpstr>Dark Matter and  Isaac Newton (1642-1726)</vt:lpstr>
      <vt:lpstr>Cosmological inventory</vt:lpstr>
      <vt:lpstr>Axions: A leading Dark Matter Candidate</vt:lpstr>
      <vt:lpstr>Dark matter candidates</vt:lpstr>
      <vt:lpstr>Axion Dark Matter: a Cosmic MASER</vt:lpstr>
      <vt:lpstr>Axion coupling vs. axion mass</vt:lpstr>
      <vt:lpstr>Axion Couplings</vt:lpstr>
      <vt:lpstr>PowerPoint Presentation</vt:lpstr>
      <vt:lpstr>Axion haloscope method by Pierre Sikivie</vt:lpstr>
      <vt:lpstr>Rochester Brookhaven Fermilab axion dark matter search</vt:lpstr>
      <vt:lpstr>PowerPoint Presentation</vt:lpstr>
      <vt:lpstr>Where to look? ADMX established in 1990. </vt:lpstr>
      <vt:lpstr>Axion Dark Matter eXperiment</vt:lpstr>
      <vt:lpstr>ADMX reached KSVZ sensitivity in 2010; DFSZ in 2018. Patience paid off</vt:lpstr>
      <vt:lpstr>Gray Rybka’s slide (ADMX)</vt:lpstr>
      <vt:lpstr>David Tanner, Univ. of Florida </vt:lpstr>
      <vt:lpstr>IBS-CAPP recruitment time, making clear: Axion research is like a Marathon, not a short-term effort</vt:lpstr>
      <vt:lpstr>Landscape </vt:lpstr>
      <vt:lpstr>IBS-CAPP period timeline, established Oct. 16, 2013</vt:lpstr>
      <vt:lpstr>BNL 25T/10cm, HTS magnet review</vt:lpstr>
      <vt:lpstr>Strategy at CAPP: best infra-structure and know-how </vt:lpstr>
      <vt:lpstr>CAPP started from scratch in 2013. Lab space at KAIST, 2014</vt:lpstr>
      <vt:lpstr>Another room at KAIST.   We had to buy even screwdrivers.</vt:lpstr>
      <vt:lpstr>CAPP had to create a miracle</vt:lpstr>
      <vt:lpstr>Main CAPP tactics, targeting axions of 1-10 GHz</vt:lpstr>
      <vt:lpstr>Center for Axion and Precision Physics Research (IBS-CAPP) at KAIST</vt:lpstr>
      <vt:lpstr>PowerPoint Presentation</vt:lpstr>
      <vt:lpstr>IBS-CAPP at eight-years and beyond</vt:lpstr>
      <vt:lpstr>LTS-12T/320mm from Oxford Instruments </vt:lpstr>
      <vt:lpstr>LTS-12T/320mm magnet (12TB experiment) </vt:lpstr>
      <vt:lpstr>LTS-12T/320mm from Oxfrod Instruments</vt:lpstr>
      <vt:lpstr>LTS-12T/320mm from  Oxfrod Instruments</vt:lpstr>
      <vt:lpstr>The CAPP-12TB, our flagship experiment based on the LTS-12T/320mm magnet</vt:lpstr>
      <vt:lpstr>The CAPP-12TB, our flagship experiment based on the LTS-12T/320mm magnet</vt:lpstr>
      <vt:lpstr>The Josephson parametric amplifiers (JPA) from Tokyo/RIKEN are quantum-noise limited. Best integrated system in the world.</vt:lpstr>
      <vt:lpstr>Cryogenics, RF-chain &amp; JPAs </vt:lpstr>
      <vt:lpstr>CAPP status in spring 2022</vt:lpstr>
      <vt:lpstr>PowerPoint Presentation</vt:lpstr>
      <vt:lpstr>PowerPoint Presentation</vt:lpstr>
      <vt:lpstr>PowerPoint Presentation</vt:lpstr>
      <vt:lpstr>Rybka’s slide from Patras, August 2022 </vt:lpstr>
      <vt:lpstr>Rybka’s slide from Patras, August 2022 </vt:lpstr>
      <vt:lpstr>Rybka’s slide from Patras, August 2022 </vt:lpstr>
      <vt:lpstr>Our place in the world, CAPP in red, now </vt:lpstr>
      <vt:lpstr>Our place in the world, CAPP in red, now </vt:lpstr>
      <vt:lpstr>CAPP’s target for 2023, 1-10 GHz </vt:lpstr>
      <vt:lpstr>PowerPoint Presentation</vt:lpstr>
      <vt:lpstr>PowerPoint Presentation</vt:lpstr>
      <vt:lpstr>PowerPoint Presentation</vt:lpstr>
      <vt:lpstr>PowerPoint Presentation</vt:lpstr>
      <vt:lpstr>CAPP’s flagship experiment status and plans </vt:lpstr>
      <vt:lpstr>CAPP’s smaller experiments</vt:lpstr>
      <vt:lpstr>Actively planned axion exps.</vt:lpstr>
      <vt:lpstr>PowerPoint Presentation</vt:lpstr>
      <vt:lpstr>PowerPoint Presentation</vt:lpstr>
      <vt:lpstr>PowerPoint Presentation</vt:lpstr>
      <vt:lpstr>Summary</vt:lpstr>
      <vt:lpstr>Extra slides</vt:lpstr>
      <vt:lpstr>Rybka’s slide from Patras, August 2022 </vt:lpstr>
      <vt:lpstr>PowerPoint Presentation</vt:lpstr>
      <vt:lpstr>PowerPoint Presentation</vt:lpstr>
      <vt:lpstr>HTS results from CERN:</vt:lpstr>
      <vt:lpstr>JPA Principle (Caglar Kutlu’s slide) </vt:lpstr>
      <vt:lpstr>Newton’s laws: “observing” the unseen</vt:lpstr>
      <vt:lpstr>PowerPoint Presentation</vt:lpstr>
      <vt:lpstr>Dark matter candidates</vt:lpstr>
      <vt:lpstr>Dark matter: the Bullet Cluster</vt:lpstr>
      <vt:lpstr>Part of review presentations</vt:lpstr>
      <vt:lpstr>Punishing tests</vt:lpstr>
      <vt:lpstr>Axion dark matter HTS magnet specs</vt:lpstr>
      <vt:lpstr>&gt;50% margins</vt:lpstr>
      <vt:lpstr>HTS magnet future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Axion review</dc:title>
  <dc:subject/>
  <dc:creator>Microsoft Office User</dc:creator>
  <cp:keywords/>
  <dc:description/>
  <cp:lastModifiedBy>Microsoft Office User</cp:lastModifiedBy>
  <cp:revision>414</cp:revision>
  <cp:lastPrinted>2019-08-09T02:16:27Z</cp:lastPrinted>
  <dcterms:created xsi:type="dcterms:W3CDTF">2019-05-21T07:24:01Z</dcterms:created>
  <dcterms:modified xsi:type="dcterms:W3CDTF">2022-11-10T13:22:21Z</dcterms:modified>
  <cp:category/>
</cp:coreProperties>
</file>