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p:sldMasterIdLst>
    <p:sldMasterId id="2147483710" r:id="rId1"/>
  </p:sldMasterIdLst>
  <p:notesMasterIdLst>
    <p:notesMasterId r:id="rId28"/>
  </p:notesMasterIdLst>
  <p:handoutMasterIdLst>
    <p:handoutMasterId r:id="rId29"/>
  </p:handoutMasterIdLst>
  <p:sldIdLst>
    <p:sldId id="663" r:id="rId2"/>
    <p:sldId id="695" r:id="rId3"/>
    <p:sldId id="816" r:id="rId4"/>
    <p:sldId id="839" r:id="rId5"/>
    <p:sldId id="841" r:id="rId6"/>
    <p:sldId id="842" r:id="rId7"/>
    <p:sldId id="850" r:id="rId8"/>
    <p:sldId id="835" r:id="rId9"/>
    <p:sldId id="763" r:id="rId10"/>
    <p:sldId id="761" r:id="rId11"/>
    <p:sldId id="783" r:id="rId12"/>
    <p:sldId id="795" r:id="rId13"/>
    <p:sldId id="812" r:id="rId14"/>
    <p:sldId id="774" r:id="rId15"/>
    <p:sldId id="845" r:id="rId16"/>
    <p:sldId id="764" r:id="rId17"/>
    <p:sldId id="756" r:id="rId18"/>
    <p:sldId id="749" r:id="rId19"/>
    <p:sldId id="755" r:id="rId20"/>
    <p:sldId id="851" r:id="rId21"/>
    <p:sldId id="802" r:id="rId22"/>
    <p:sldId id="803" r:id="rId23"/>
    <p:sldId id="771" r:id="rId24"/>
    <p:sldId id="694" r:id="rId25"/>
    <p:sldId id="836" r:id="rId26"/>
    <p:sldId id="837" r:id="rId27"/>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CC00"/>
    <a:srgbClr val="FF9900"/>
    <a:srgbClr val="C2BAEC"/>
    <a:srgbClr val="B7ADE9"/>
    <a:srgbClr val="FFFF66"/>
    <a:srgbClr val="FF3300"/>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95" autoAdjust="0"/>
    <p:restoredTop sz="99881" autoAdjust="0"/>
  </p:normalViewPr>
  <p:slideViewPr>
    <p:cSldViewPr snapToGrid="0" snapToObjects="1">
      <p:cViewPr varScale="1">
        <p:scale>
          <a:sx n="86" d="100"/>
          <a:sy n="86" d="100"/>
        </p:scale>
        <p:origin x="-612" y="-90"/>
      </p:cViewPr>
      <p:guideLst>
        <p:guide orient="horz" pos="2160"/>
        <p:guide pos="2880"/>
      </p:guideLst>
    </p:cSldViewPr>
  </p:slideViewPr>
  <p:outlineViewPr>
    <p:cViewPr>
      <p:scale>
        <a:sx n="33" d="100"/>
        <a:sy n="33" d="100"/>
      </p:scale>
      <p:origin x="0" y="6066"/>
    </p:cViewPr>
  </p:outlineViewPr>
  <p:notesTextViewPr>
    <p:cViewPr>
      <p:scale>
        <a:sx n="100" d="100"/>
        <a:sy n="100" d="100"/>
      </p:scale>
      <p:origin x="0" y="0"/>
    </p:cViewPr>
  </p:notesTextViewPr>
  <p:sorterViewPr>
    <p:cViewPr>
      <p:scale>
        <a:sx n="58" d="100"/>
        <a:sy n="58" d="100"/>
      </p:scale>
      <p:origin x="0" y="0"/>
    </p:cViewPr>
  </p:sorterViewPr>
  <p:notesViewPr>
    <p:cSldViewPr snapToGrid="0" snapToObjects="1">
      <p:cViewPr>
        <p:scale>
          <a:sx n="75" d="100"/>
          <a:sy n="75" d="100"/>
        </p:scale>
        <p:origin x="-3234" y="-78"/>
      </p:cViewPr>
      <p:guideLst>
        <p:guide orient="horz" pos="2927"/>
        <p:guide pos="2207"/>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0509" tIns="45257" rIns="90509" bIns="45257" numCol="1" anchor="t" anchorCtr="0" compatLnSpc="1">
            <a:prstTxWarp prst="textNoShape">
              <a:avLst/>
            </a:prstTxWarp>
          </a:bodyPr>
          <a:lstStyle>
            <a:lvl1pPr algn="l" defTabSz="905176" eaLnBrk="0" hangingPunct="0">
              <a:spcBef>
                <a:spcPct val="0"/>
              </a:spcBef>
              <a:defRPr sz="1100" dirty="0">
                <a:latin typeface="Times New Roman" pitchFamily="18" charset="0"/>
                <a:cs typeface="+mn-cs"/>
              </a:defRPr>
            </a:lvl1pPr>
          </a:lstStyle>
          <a:p>
            <a:pPr>
              <a:defRPr/>
            </a:pPr>
            <a:endParaRPr lang="en-US"/>
          </a:p>
        </p:txBody>
      </p:sp>
      <p:sp>
        <p:nvSpPr>
          <p:cNvPr id="1638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0509" tIns="45257" rIns="90509" bIns="45257" numCol="1" anchor="t" anchorCtr="0" compatLnSpc="1">
            <a:prstTxWarp prst="textNoShape">
              <a:avLst/>
            </a:prstTxWarp>
          </a:bodyPr>
          <a:lstStyle>
            <a:lvl1pPr algn="r" defTabSz="905176" eaLnBrk="0" hangingPunct="0">
              <a:spcBef>
                <a:spcPct val="0"/>
              </a:spcBef>
              <a:defRPr sz="1100">
                <a:latin typeface="Times New Roman" pitchFamily="18" charset="0"/>
                <a:cs typeface="+mn-cs"/>
              </a:defRPr>
            </a:lvl1pPr>
          </a:lstStyle>
          <a:p>
            <a:pPr>
              <a:defRPr/>
            </a:pPr>
            <a:fld id="{61BC4FE5-CC1D-4D4A-990C-E7A9C9C4BC61}" type="datetime1">
              <a:rPr lang="en-US"/>
              <a:pPr>
                <a:defRPr/>
              </a:pPr>
              <a:t>7/29/2010</a:t>
            </a:fld>
            <a:endParaRPr lang="en-US"/>
          </a:p>
        </p:txBody>
      </p:sp>
      <p:sp>
        <p:nvSpPr>
          <p:cNvPr id="16388"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0509" tIns="45257" rIns="90509" bIns="45257" numCol="1" anchor="b" anchorCtr="0" compatLnSpc="1">
            <a:prstTxWarp prst="textNoShape">
              <a:avLst/>
            </a:prstTxWarp>
          </a:bodyPr>
          <a:lstStyle>
            <a:lvl1pPr algn="l" defTabSz="905176" eaLnBrk="0" hangingPunct="0">
              <a:spcBef>
                <a:spcPct val="0"/>
              </a:spcBef>
              <a:defRPr sz="1100" dirty="0" smtClean="0">
                <a:latin typeface="Times New Roman" pitchFamily="18" charset="0"/>
                <a:cs typeface="+mn-cs"/>
              </a:defRPr>
            </a:lvl1pPr>
          </a:lstStyle>
          <a:p>
            <a:pPr>
              <a:defRPr/>
            </a:pPr>
            <a:r>
              <a:rPr lang="en-US"/>
              <a:t>Christian Koffmane, MPI Munich</a:t>
            </a:r>
          </a:p>
        </p:txBody>
      </p:sp>
      <p:sp>
        <p:nvSpPr>
          <p:cNvPr id="1638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0509" tIns="45257" rIns="90509" bIns="45257" numCol="1" anchor="b" anchorCtr="0" compatLnSpc="1">
            <a:prstTxWarp prst="textNoShape">
              <a:avLst/>
            </a:prstTxWarp>
          </a:bodyPr>
          <a:lstStyle>
            <a:lvl1pPr algn="r" defTabSz="905176" eaLnBrk="0" hangingPunct="0">
              <a:spcBef>
                <a:spcPct val="0"/>
              </a:spcBef>
              <a:defRPr sz="1100">
                <a:latin typeface="Times New Roman" pitchFamily="18" charset="0"/>
                <a:cs typeface="+mn-cs"/>
              </a:defRPr>
            </a:lvl1pPr>
          </a:lstStyle>
          <a:p>
            <a:pPr>
              <a:defRPr/>
            </a:pPr>
            <a:fld id="{4CF74085-C705-4A6D-9AD5-4C24F5BB31A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0509" tIns="45257" rIns="90509" bIns="45257" numCol="1" anchor="t" anchorCtr="0" compatLnSpc="1">
            <a:prstTxWarp prst="textNoShape">
              <a:avLst/>
            </a:prstTxWarp>
          </a:bodyPr>
          <a:lstStyle>
            <a:lvl1pPr algn="l" defTabSz="905176" eaLnBrk="0" hangingPunct="0">
              <a:spcBef>
                <a:spcPct val="0"/>
              </a:spcBef>
              <a:defRPr sz="1100">
                <a:latin typeface="Times New Roman" pitchFamily="18" charset="0"/>
                <a:cs typeface="+mn-cs"/>
              </a:defRPr>
            </a:lvl1pPr>
          </a:lstStyle>
          <a:p>
            <a:pPr>
              <a:defRPr/>
            </a:pPr>
            <a:endParaRPr lang="en-US"/>
          </a:p>
        </p:txBody>
      </p:sp>
      <p:sp>
        <p:nvSpPr>
          <p:cNvPr id="1433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0509" tIns="45257" rIns="90509" bIns="45257" numCol="1" anchor="t" anchorCtr="0" compatLnSpc="1">
            <a:prstTxWarp prst="textNoShape">
              <a:avLst/>
            </a:prstTxWarp>
          </a:bodyPr>
          <a:lstStyle>
            <a:lvl1pPr algn="r" defTabSz="905176" eaLnBrk="0" hangingPunct="0">
              <a:spcBef>
                <a:spcPct val="0"/>
              </a:spcBef>
              <a:defRPr sz="1100">
                <a:latin typeface="Times New Roman" pitchFamily="18" charset="0"/>
                <a:cs typeface="+mn-cs"/>
              </a:defRPr>
            </a:lvl1pPr>
          </a:lstStyle>
          <a:p>
            <a:pPr>
              <a:defRPr/>
            </a:pPr>
            <a:fld id="{BEA290E2-C9BE-445B-98A0-4A90F23B92CE}" type="datetime1">
              <a:rPr lang="en-US"/>
              <a:pPr>
                <a:defRPr/>
              </a:pPr>
              <a:t>7/29/2010</a:t>
            </a:fld>
            <a:endParaRPr lang="en-US"/>
          </a:p>
        </p:txBody>
      </p:sp>
      <p:sp>
        <p:nvSpPr>
          <p:cNvPr id="24580" name="Rectangle 4"/>
          <p:cNvSpPr>
            <a:spLocks noGrp="1" noRot="1" noChangeAspect="1" noChangeArrowheads="1" noTextEdit="1"/>
          </p:cNvSpPr>
          <p:nvPr>
            <p:ph type="sldImg" idx="2"/>
          </p:nvPr>
        </p:nvSpPr>
        <p:spPr bwMode="auto">
          <a:xfrm>
            <a:off x="1185863" y="698500"/>
            <a:ext cx="4645025" cy="348456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a:effectLst/>
        </p:spPr>
        <p:txBody>
          <a:bodyPr vert="horz" wrap="square" lIns="90509" tIns="45257" rIns="90509" bIns="452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0509" tIns="45257" rIns="90509" bIns="45257" numCol="1" anchor="b" anchorCtr="0" compatLnSpc="1">
            <a:prstTxWarp prst="textNoShape">
              <a:avLst/>
            </a:prstTxWarp>
          </a:bodyPr>
          <a:lstStyle>
            <a:lvl1pPr algn="l" defTabSz="905176" eaLnBrk="0" hangingPunct="0">
              <a:spcBef>
                <a:spcPct val="0"/>
              </a:spcBef>
              <a:defRPr sz="1100" dirty="0" smtClean="0">
                <a:latin typeface="Times New Roman" pitchFamily="18" charset="0"/>
                <a:cs typeface="+mn-cs"/>
              </a:defRPr>
            </a:lvl1pPr>
          </a:lstStyle>
          <a:p>
            <a:pPr>
              <a:defRPr/>
            </a:pPr>
            <a:r>
              <a:rPr lang="en-US"/>
              <a:t>Christian Koffmane, MPI Munich</a:t>
            </a:r>
          </a:p>
        </p:txBody>
      </p:sp>
      <p:sp>
        <p:nvSpPr>
          <p:cNvPr id="1434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0509" tIns="45257" rIns="90509" bIns="45257" numCol="1" anchor="b" anchorCtr="0" compatLnSpc="1">
            <a:prstTxWarp prst="textNoShape">
              <a:avLst/>
            </a:prstTxWarp>
          </a:bodyPr>
          <a:lstStyle>
            <a:lvl1pPr algn="r" defTabSz="905176" eaLnBrk="0" hangingPunct="0">
              <a:spcBef>
                <a:spcPct val="0"/>
              </a:spcBef>
              <a:defRPr sz="1100">
                <a:latin typeface="Times New Roman" pitchFamily="18" charset="0"/>
                <a:cs typeface="+mn-cs"/>
              </a:defRPr>
            </a:lvl1pPr>
          </a:lstStyle>
          <a:p>
            <a:pPr>
              <a:defRPr/>
            </a:pPr>
            <a:fld id="{D6438E22-0D5E-45C1-A983-8031820BE29C}"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Curve_fittin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Extrapolation" TargetMode="External"/><Relationship Id="rId5" Type="http://schemas.openxmlformats.org/officeDocument/2006/relationships/hyperlink" Target="http://en.wikipedia.org/wiki/Interpolation" TargetMode="External"/><Relationship Id="rId4" Type="http://schemas.openxmlformats.org/officeDocument/2006/relationships/hyperlink" Target="http://en.wikipedia.org/wiki/Look-up_tabl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dirty="0" smtClean="0"/>
              <a:t>Welcome ….</a:t>
            </a:r>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dirty="0"/>
          </a:p>
        </p:txBody>
      </p:sp>
      <p:sp>
        <p:nvSpPr>
          <p:cNvPr id="5" name="Footer Placeholder 4"/>
          <p:cNvSpPr>
            <a:spLocks noGrp="1"/>
          </p:cNvSpPr>
          <p:nvPr>
            <p:ph type="ftr" sz="quarter" idx="4"/>
          </p:nvPr>
        </p:nvSpPr>
        <p:spPr/>
        <p:txBody>
          <a:bodyPr/>
          <a:lstStyle/>
          <a:p>
            <a:pPr>
              <a:defRPr/>
            </a:pPr>
            <a:r>
              <a:rPr lang="en-US" dirty="0"/>
              <a:t>Christian Koffmane, MPI Munich</a:t>
            </a:r>
          </a:p>
        </p:txBody>
      </p:sp>
      <p:sp>
        <p:nvSpPr>
          <p:cNvPr id="6" name="Slide Number Placeholder 5"/>
          <p:cNvSpPr>
            <a:spLocks noGrp="1"/>
          </p:cNvSpPr>
          <p:nvPr>
            <p:ph type="sldNum" sz="quarter" idx="5"/>
          </p:nvPr>
        </p:nvSpPr>
        <p:spPr/>
        <p:txBody>
          <a:bodyPr/>
          <a:lstStyle/>
          <a:p>
            <a:pPr>
              <a:defRPr/>
            </a:pPr>
            <a:fld id="{6405DB5E-61DF-449A-9522-B932D8CC06A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de-DE" smtClean="0"/>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a:p>
        </p:txBody>
      </p:sp>
      <p:sp>
        <p:nvSpPr>
          <p:cNvPr id="5" name="Footer Placeholder 4"/>
          <p:cNvSpPr>
            <a:spLocks noGrp="1"/>
          </p:cNvSpPr>
          <p:nvPr>
            <p:ph type="ftr" sz="quarter" idx="4"/>
          </p:nvPr>
        </p:nvSpPr>
        <p:spPr/>
        <p:txBody>
          <a:bodyPr/>
          <a:lstStyle/>
          <a:p>
            <a:pPr>
              <a:defRPr/>
            </a:pPr>
            <a:r>
              <a:rPr lang="en-US"/>
              <a:t>Christian Koffmane, MPI Munich</a:t>
            </a:r>
          </a:p>
        </p:txBody>
      </p:sp>
      <p:sp>
        <p:nvSpPr>
          <p:cNvPr id="6" name="Slide Number Placeholder 5"/>
          <p:cNvSpPr>
            <a:spLocks noGrp="1"/>
          </p:cNvSpPr>
          <p:nvPr>
            <p:ph type="sldNum" sz="quarter" idx="5"/>
          </p:nvPr>
        </p:nvSpPr>
        <p:spPr/>
        <p:txBody>
          <a:bodyPr/>
          <a:lstStyle/>
          <a:p>
            <a:pPr>
              <a:defRPr/>
            </a:pPr>
            <a:fld id="{08207853-5F8D-4897-BCC6-08372EBFACBA}"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de-DE" smtClean="0"/>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a:p>
        </p:txBody>
      </p:sp>
      <p:sp>
        <p:nvSpPr>
          <p:cNvPr id="5" name="Footer Placeholder 4"/>
          <p:cNvSpPr>
            <a:spLocks noGrp="1"/>
          </p:cNvSpPr>
          <p:nvPr>
            <p:ph type="ftr" sz="quarter" idx="4"/>
          </p:nvPr>
        </p:nvSpPr>
        <p:spPr/>
        <p:txBody>
          <a:bodyPr/>
          <a:lstStyle/>
          <a:p>
            <a:pPr>
              <a:defRPr/>
            </a:pPr>
            <a:r>
              <a:rPr lang="en-US"/>
              <a:t>Christian Koffmane, MPI Munich</a:t>
            </a:r>
          </a:p>
        </p:txBody>
      </p:sp>
      <p:sp>
        <p:nvSpPr>
          <p:cNvPr id="6" name="Slide Number Placeholder 5"/>
          <p:cNvSpPr>
            <a:spLocks noGrp="1"/>
          </p:cNvSpPr>
          <p:nvPr>
            <p:ph type="sldNum" sz="quarter" idx="5"/>
          </p:nvPr>
        </p:nvSpPr>
        <p:spPr/>
        <p:txBody>
          <a:bodyPr/>
          <a:lstStyle/>
          <a:p>
            <a:pPr>
              <a:defRPr/>
            </a:pPr>
            <a:fld id="{6289840F-47A6-4FC1-B490-7C6CAF99514C}"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de-DE" smtClean="0"/>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a:p>
        </p:txBody>
      </p:sp>
      <p:sp>
        <p:nvSpPr>
          <p:cNvPr id="5" name="Footer Placeholder 4"/>
          <p:cNvSpPr>
            <a:spLocks noGrp="1"/>
          </p:cNvSpPr>
          <p:nvPr>
            <p:ph type="ftr" sz="quarter" idx="4"/>
          </p:nvPr>
        </p:nvSpPr>
        <p:spPr/>
        <p:txBody>
          <a:bodyPr/>
          <a:lstStyle/>
          <a:p>
            <a:pPr>
              <a:defRPr/>
            </a:pPr>
            <a:r>
              <a:rPr lang="en-US"/>
              <a:t>Christian Koffmane, MPI Munich</a:t>
            </a:r>
          </a:p>
        </p:txBody>
      </p:sp>
      <p:sp>
        <p:nvSpPr>
          <p:cNvPr id="6" name="Slide Number Placeholder 5"/>
          <p:cNvSpPr>
            <a:spLocks noGrp="1"/>
          </p:cNvSpPr>
          <p:nvPr>
            <p:ph type="sldNum" sz="quarter" idx="5"/>
          </p:nvPr>
        </p:nvSpPr>
        <p:spPr/>
        <p:txBody>
          <a:bodyPr/>
          <a:lstStyle/>
          <a:p>
            <a:pPr>
              <a:defRPr/>
            </a:pPr>
            <a:fld id="{643CA28C-CD2B-4A77-B08A-7DAC0942CD17}"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de-DE" smtClean="0"/>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a:p>
        </p:txBody>
      </p:sp>
      <p:sp>
        <p:nvSpPr>
          <p:cNvPr id="5" name="Footer Placeholder 4"/>
          <p:cNvSpPr>
            <a:spLocks noGrp="1"/>
          </p:cNvSpPr>
          <p:nvPr>
            <p:ph type="ftr" sz="quarter" idx="4"/>
          </p:nvPr>
        </p:nvSpPr>
        <p:spPr/>
        <p:txBody>
          <a:bodyPr/>
          <a:lstStyle/>
          <a:p>
            <a:pPr>
              <a:defRPr/>
            </a:pPr>
            <a:r>
              <a:rPr lang="en-US"/>
              <a:t>Christian Koffmane, MPI Munich</a:t>
            </a:r>
          </a:p>
        </p:txBody>
      </p:sp>
      <p:sp>
        <p:nvSpPr>
          <p:cNvPr id="6" name="Slide Number Placeholder 5"/>
          <p:cNvSpPr>
            <a:spLocks noGrp="1"/>
          </p:cNvSpPr>
          <p:nvPr>
            <p:ph type="sldNum" sz="quarter" idx="5"/>
          </p:nvPr>
        </p:nvSpPr>
        <p:spPr/>
        <p:txBody>
          <a:bodyPr/>
          <a:lstStyle/>
          <a:p>
            <a:pPr>
              <a:defRPr/>
            </a:pPr>
            <a:fld id="{31DFD587-D7F5-47A8-B146-8620C412A52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kern="0" dirty="0" smtClean="0">
                <a:latin typeface="Calibri" pitchFamily="34" charset="0"/>
                <a:cs typeface="Calibri" pitchFamily="34" charset="0"/>
              </a:rPr>
              <a:t>Compared with a standard MOSFET the DEPFET model has to take the following  properties into account:</a:t>
            </a:r>
          </a:p>
          <a:p>
            <a:pPr>
              <a:defRPr/>
            </a:pPr>
            <a:endParaRPr lang="en-US" dirty="0"/>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a:p>
        </p:txBody>
      </p:sp>
      <p:sp>
        <p:nvSpPr>
          <p:cNvPr id="5" name="Footer Placeholder 4"/>
          <p:cNvSpPr>
            <a:spLocks noGrp="1"/>
          </p:cNvSpPr>
          <p:nvPr>
            <p:ph type="ftr" sz="quarter" idx="4"/>
          </p:nvPr>
        </p:nvSpPr>
        <p:spPr/>
        <p:txBody>
          <a:bodyPr/>
          <a:lstStyle/>
          <a:p>
            <a:pPr>
              <a:defRPr/>
            </a:pPr>
            <a:r>
              <a:rPr lang="en-US"/>
              <a:t>Christian Koffmane, MPI Munich</a:t>
            </a:r>
          </a:p>
        </p:txBody>
      </p:sp>
      <p:sp>
        <p:nvSpPr>
          <p:cNvPr id="6" name="Slide Number Placeholder 5"/>
          <p:cNvSpPr>
            <a:spLocks noGrp="1"/>
          </p:cNvSpPr>
          <p:nvPr>
            <p:ph type="sldNum" sz="quarter" idx="5"/>
          </p:nvPr>
        </p:nvSpPr>
        <p:spPr/>
        <p:txBody>
          <a:bodyPr/>
          <a:lstStyle/>
          <a:p>
            <a:pPr>
              <a:defRPr/>
            </a:pPr>
            <a:fld id="{F0120EB1-2E91-487B-AD39-411C165455B9}"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In general there are three different kind of large signal transistor  (or non-linear) models:</a:t>
            </a:r>
          </a:p>
          <a:p>
            <a:pPr>
              <a:defRPr/>
            </a:pPr>
            <a:r>
              <a:rPr lang="en-US" dirty="0" smtClean="0"/>
              <a:t>1)</a:t>
            </a:r>
            <a:r>
              <a:rPr lang="de-DE" b="1" dirty="0" smtClean="0"/>
              <a:t> Physical models – based upon the deivce physics </a:t>
            </a:r>
          </a:p>
          <a:p>
            <a:pPr>
              <a:defRPr/>
            </a:pPr>
            <a:r>
              <a:rPr lang="en-US" dirty="0" smtClean="0"/>
              <a:t>based upon approximate modeling of physical phenomena within a transistor. </a:t>
            </a:r>
          </a:p>
          <a:p>
            <a:pPr>
              <a:defRPr/>
            </a:pPr>
            <a:r>
              <a:rPr lang="en-US" dirty="0" smtClean="0"/>
              <a:t>such as oxide thicknesses, substrate doping concentrations, carrier mobility, etc.</a:t>
            </a:r>
          </a:p>
          <a:p>
            <a:pPr>
              <a:defRPr/>
            </a:pPr>
            <a:r>
              <a:rPr lang="en-US" dirty="0" smtClean="0"/>
              <a:t>2)</a:t>
            </a:r>
            <a:r>
              <a:rPr lang="de-DE" b="1" dirty="0" smtClean="0"/>
              <a:t> Empirical models</a:t>
            </a:r>
          </a:p>
          <a:p>
            <a:pPr>
              <a:defRPr/>
            </a:pPr>
            <a:r>
              <a:rPr lang="en-US" dirty="0" smtClean="0"/>
              <a:t>This type of model is entirely based upon </a:t>
            </a:r>
            <a:r>
              <a:rPr lang="en-US" dirty="0" smtClean="0">
                <a:hlinkClick r:id="rId3" tooltip="Curve fitting"/>
              </a:rPr>
              <a:t>curve fitting</a:t>
            </a:r>
            <a:r>
              <a:rPr lang="en-US" dirty="0" smtClean="0"/>
              <a:t>, using whatever functions and parameter values most adequately fit measured data to enable simulation of transistor operation. Unlike a physical model, the parameters in an empirical model need have no fundamental basis, and will depend on the fitting procedure used to find them. The fitting procedure is key to success of these models if they are to be used to extrapolate to designs lying outside the range of data to which the models were originally fitted. Such extrapolation is a hope of such models, but is not fully realized so far.</a:t>
            </a:r>
          </a:p>
          <a:p>
            <a:pPr>
              <a:defRPr/>
            </a:pPr>
            <a:r>
              <a:rPr lang="en-US" dirty="0" smtClean="0"/>
              <a:t>3)Tabular Models – in form of a look-up table containing large numbers of values for common device parameters such as drain current and device </a:t>
            </a:r>
            <a:r>
              <a:rPr lang="en-US" dirty="0" err="1" smtClean="0"/>
              <a:t>parasitics</a:t>
            </a:r>
            <a:r>
              <a:rPr lang="en-US" dirty="0" smtClean="0"/>
              <a:t>.</a:t>
            </a:r>
          </a:p>
          <a:p>
            <a:pPr>
              <a:defRPr/>
            </a:pPr>
            <a:r>
              <a:rPr lang="en-US" dirty="0" smtClean="0"/>
              <a:t>These values are indexed in reference to their corresponding bias voltage combinations. Thus, model accuracy is increased by inclusion of additional data points within the table. The chief advantage of this type of model is decreased simulation time (see article </a:t>
            </a:r>
            <a:r>
              <a:rPr lang="en-US" dirty="0" smtClean="0">
                <a:hlinkClick r:id="rId4" tooltip="Look-up table"/>
              </a:rPr>
              <a:t>look-up table</a:t>
            </a:r>
            <a:r>
              <a:rPr lang="en-US" dirty="0" smtClean="0"/>
              <a:t> for discussion of the computational advantages of look-up tables). A limitation of these models is that they work best for designs that use devices within the table (</a:t>
            </a:r>
            <a:r>
              <a:rPr lang="en-US" dirty="0" smtClean="0">
                <a:hlinkClick r:id="rId5" tooltip="Interpolation"/>
              </a:rPr>
              <a:t>interpolation</a:t>
            </a:r>
            <a:r>
              <a:rPr lang="en-US" dirty="0" smtClean="0"/>
              <a:t>) and are unreliable for devices outside the table (</a:t>
            </a:r>
            <a:r>
              <a:rPr lang="en-US" dirty="0" smtClean="0">
                <a:hlinkClick r:id="rId6" tooltip="Extrapolation"/>
              </a:rPr>
              <a:t>extrapolation</a:t>
            </a:r>
            <a:r>
              <a:rPr lang="en-US" dirty="0" smtClean="0"/>
              <a:t>).</a:t>
            </a:r>
          </a:p>
          <a:p>
            <a:pPr>
              <a:defRPr/>
            </a:pPr>
            <a:r>
              <a:rPr lang="en-US" dirty="0" smtClean="0"/>
              <a:t> </a:t>
            </a:r>
            <a:endParaRPr lang="en-US" dirty="0"/>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a:p>
        </p:txBody>
      </p:sp>
      <p:sp>
        <p:nvSpPr>
          <p:cNvPr id="5" name="Footer Placeholder 4"/>
          <p:cNvSpPr>
            <a:spLocks noGrp="1"/>
          </p:cNvSpPr>
          <p:nvPr>
            <p:ph type="ftr" sz="quarter" idx="4"/>
          </p:nvPr>
        </p:nvSpPr>
        <p:spPr/>
        <p:txBody>
          <a:bodyPr/>
          <a:lstStyle/>
          <a:p>
            <a:pPr>
              <a:defRPr/>
            </a:pPr>
            <a:r>
              <a:rPr lang="en-US"/>
              <a:t>Christian Koffmane, MPI Munich</a:t>
            </a:r>
          </a:p>
        </p:txBody>
      </p:sp>
      <p:sp>
        <p:nvSpPr>
          <p:cNvPr id="6" name="Slide Number Placeholder 5"/>
          <p:cNvSpPr>
            <a:spLocks noGrp="1"/>
          </p:cNvSpPr>
          <p:nvPr>
            <p:ph type="sldNum" sz="quarter" idx="5"/>
          </p:nvPr>
        </p:nvSpPr>
        <p:spPr/>
        <p:txBody>
          <a:bodyPr/>
          <a:lstStyle/>
          <a:p>
            <a:pPr>
              <a:defRPr/>
            </a:pPr>
            <a:fld id="{8EC8F846-46DE-4E3F-A805-620FD4136E71}"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de-DE" smtClean="0"/>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a:p>
        </p:txBody>
      </p:sp>
      <p:sp>
        <p:nvSpPr>
          <p:cNvPr id="5" name="Footer Placeholder 4"/>
          <p:cNvSpPr>
            <a:spLocks noGrp="1"/>
          </p:cNvSpPr>
          <p:nvPr>
            <p:ph type="ftr" sz="quarter" idx="4"/>
          </p:nvPr>
        </p:nvSpPr>
        <p:spPr/>
        <p:txBody>
          <a:bodyPr/>
          <a:lstStyle/>
          <a:p>
            <a:pPr>
              <a:defRPr/>
            </a:pPr>
            <a:r>
              <a:rPr lang="en-US"/>
              <a:t>Christian Koffmane, MPI Munich</a:t>
            </a:r>
          </a:p>
        </p:txBody>
      </p:sp>
      <p:sp>
        <p:nvSpPr>
          <p:cNvPr id="6" name="Slide Number Placeholder 5"/>
          <p:cNvSpPr>
            <a:spLocks noGrp="1"/>
          </p:cNvSpPr>
          <p:nvPr>
            <p:ph type="sldNum" sz="quarter" idx="5"/>
          </p:nvPr>
        </p:nvSpPr>
        <p:spPr/>
        <p:txBody>
          <a:bodyPr/>
          <a:lstStyle/>
          <a:p>
            <a:pPr>
              <a:defRPr/>
            </a:pPr>
            <a:fld id="{8BA592CC-529B-4C51-AAD1-54F8BEA1685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de-DE" smtClean="0"/>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a:p>
        </p:txBody>
      </p:sp>
      <p:sp>
        <p:nvSpPr>
          <p:cNvPr id="5" name="Footer Placeholder 4"/>
          <p:cNvSpPr>
            <a:spLocks noGrp="1"/>
          </p:cNvSpPr>
          <p:nvPr>
            <p:ph type="ftr" sz="quarter" idx="4"/>
          </p:nvPr>
        </p:nvSpPr>
        <p:spPr/>
        <p:txBody>
          <a:bodyPr/>
          <a:lstStyle/>
          <a:p>
            <a:pPr>
              <a:defRPr/>
            </a:pPr>
            <a:r>
              <a:rPr lang="en-US"/>
              <a:t>Christian Koffmane, MPI Munich</a:t>
            </a:r>
          </a:p>
        </p:txBody>
      </p:sp>
      <p:sp>
        <p:nvSpPr>
          <p:cNvPr id="6" name="Slide Number Placeholder 5"/>
          <p:cNvSpPr>
            <a:spLocks noGrp="1"/>
          </p:cNvSpPr>
          <p:nvPr>
            <p:ph type="sldNum" sz="quarter" idx="5"/>
          </p:nvPr>
        </p:nvSpPr>
        <p:spPr/>
        <p:txBody>
          <a:bodyPr/>
          <a:lstStyle/>
          <a:p>
            <a:pPr>
              <a:defRPr/>
            </a:pPr>
            <a:fld id="{D23A99D8-14CF-47AC-97F8-9E6BAD89C31B}"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kern="0" dirty="0" smtClean="0">
                <a:latin typeface="Calibri" pitchFamily="34" charset="0"/>
                <a:cs typeface="Calibri" pitchFamily="34" charset="0"/>
              </a:rPr>
              <a:t>Compared with a standard MOSFET the DEPFET model has to take the following  properties into account:</a:t>
            </a:r>
          </a:p>
          <a:p>
            <a:pPr>
              <a:defRPr/>
            </a:pPr>
            <a:endParaRPr lang="en-US" dirty="0"/>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a:p>
        </p:txBody>
      </p:sp>
      <p:sp>
        <p:nvSpPr>
          <p:cNvPr id="5" name="Footer Placeholder 4"/>
          <p:cNvSpPr>
            <a:spLocks noGrp="1"/>
          </p:cNvSpPr>
          <p:nvPr>
            <p:ph type="ftr" sz="quarter" idx="4"/>
          </p:nvPr>
        </p:nvSpPr>
        <p:spPr/>
        <p:txBody>
          <a:bodyPr/>
          <a:lstStyle/>
          <a:p>
            <a:pPr>
              <a:defRPr/>
            </a:pPr>
            <a:r>
              <a:rPr lang="en-US"/>
              <a:t>Christian Koffmane, MPI Munich</a:t>
            </a:r>
          </a:p>
        </p:txBody>
      </p:sp>
      <p:sp>
        <p:nvSpPr>
          <p:cNvPr id="6" name="Slide Number Placeholder 5"/>
          <p:cNvSpPr>
            <a:spLocks noGrp="1"/>
          </p:cNvSpPr>
          <p:nvPr>
            <p:ph type="sldNum" sz="quarter" idx="5"/>
          </p:nvPr>
        </p:nvSpPr>
        <p:spPr/>
        <p:txBody>
          <a:bodyPr/>
          <a:lstStyle/>
          <a:p>
            <a:pPr>
              <a:defRPr/>
            </a:pPr>
            <a:fld id="{C62B386E-72A1-451D-8F05-89A82D76F9B5}"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de-DE" smtClean="0"/>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a:p>
        </p:txBody>
      </p:sp>
      <p:sp>
        <p:nvSpPr>
          <p:cNvPr id="5" name="Footer Placeholder 4"/>
          <p:cNvSpPr>
            <a:spLocks noGrp="1"/>
          </p:cNvSpPr>
          <p:nvPr>
            <p:ph type="ftr" sz="quarter" idx="4"/>
          </p:nvPr>
        </p:nvSpPr>
        <p:spPr/>
        <p:txBody>
          <a:bodyPr/>
          <a:lstStyle/>
          <a:p>
            <a:pPr>
              <a:defRPr/>
            </a:pPr>
            <a:r>
              <a:rPr lang="en-US"/>
              <a:t>Christian Koffmane, MPI Munich</a:t>
            </a:r>
          </a:p>
        </p:txBody>
      </p:sp>
      <p:sp>
        <p:nvSpPr>
          <p:cNvPr id="6" name="Slide Number Placeholder 5"/>
          <p:cNvSpPr>
            <a:spLocks noGrp="1"/>
          </p:cNvSpPr>
          <p:nvPr>
            <p:ph type="sldNum" sz="quarter" idx="5"/>
          </p:nvPr>
        </p:nvSpPr>
        <p:spPr/>
        <p:txBody>
          <a:bodyPr/>
          <a:lstStyle/>
          <a:p>
            <a:pPr>
              <a:defRPr/>
            </a:pPr>
            <a:fld id="{399CFA34-81D1-4A13-B89B-F15A0458EF32}"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de-DE" smtClean="0"/>
          </a:p>
        </p:txBody>
      </p:sp>
      <p:sp>
        <p:nvSpPr>
          <p:cNvPr id="4" name="Date Placeholder 3"/>
          <p:cNvSpPr>
            <a:spLocks noGrp="1"/>
          </p:cNvSpPr>
          <p:nvPr>
            <p:ph type="dt" sz="quarter" idx="1"/>
          </p:nvPr>
        </p:nvSpPr>
        <p:spPr/>
        <p:txBody>
          <a:bodyPr/>
          <a:lstStyle/>
          <a:p>
            <a:pPr>
              <a:defRPr/>
            </a:pPr>
            <a:fld id="{BEA22670-E77E-41A8-A2CF-464D554F5434}" type="datetime1">
              <a:rPr lang="en-US" smtClean="0"/>
              <a:pPr>
                <a:defRPr/>
              </a:pPr>
              <a:t>7/29/2010</a:t>
            </a:fld>
            <a:endParaRPr lang="en-US"/>
          </a:p>
        </p:txBody>
      </p:sp>
      <p:sp>
        <p:nvSpPr>
          <p:cNvPr id="5" name="Footer Placeholder 4"/>
          <p:cNvSpPr>
            <a:spLocks noGrp="1"/>
          </p:cNvSpPr>
          <p:nvPr>
            <p:ph type="ftr" sz="quarter" idx="4"/>
          </p:nvPr>
        </p:nvSpPr>
        <p:spPr/>
        <p:txBody>
          <a:bodyPr/>
          <a:lstStyle/>
          <a:p>
            <a:pPr>
              <a:defRPr/>
            </a:pPr>
            <a:r>
              <a:rPr lang="en-US"/>
              <a:t>Christian Koffmane, MPI Munich</a:t>
            </a:r>
          </a:p>
        </p:txBody>
      </p:sp>
      <p:sp>
        <p:nvSpPr>
          <p:cNvPr id="6" name="Slide Number Placeholder 5"/>
          <p:cNvSpPr>
            <a:spLocks noGrp="1"/>
          </p:cNvSpPr>
          <p:nvPr>
            <p:ph type="sldNum" sz="quarter" idx="5"/>
          </p:nvPr>
        </p:nvSpPr>
        <p:spPr/>
        <p:txBody>
          <a:bodyPr/>
          <a:lstStyle/>
          <a:p>
            <a:pPr>
              <a:defRPr/>
            </a:pPr>
            <a:fld id="{E365819E-43A3-4266-9726-9185C12413E1}"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spcBef>
                <a:spcPct val="50000"/>
              </a:spcBef>
              <a:defRPr/>
            </a:pPr>
            <a:endParaRPr lang="en-US">
              <a:cs typeface="+mn-cs"/>
            </a:endParaRPr>
          </a:p>
        </p:txBody>
      </p:sp>
      <p:sp>
        <p:nvSpPr>
          <p:cNvPr id="5"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spcBef>
                <a:spcPct val="50000"/>
              </a:spcBef>
              <a:defRPr/>
            </a:pPr>
            <a:endParaRPr lang="en-US">
              <a:cs typeface="+mn-cs"/>
            </a:endParaRPr>
          </a:p>
        </p:txBody>
      </p:sp>
      <p:sp>
        <p:nvSpPr>
          <p:cNvPr id="6" name="Rectangle 4"/>
          <p:cNvSpPr>
            <a:spLocks noChangeArrowheads="1"/>
          </p:cNvSpPr>
          <p:nvPr userDrawn="1"/>
        </p:nvSpPr>
        <p:spPr bwMode="auto">
          <a:xfrm>
            <a:off x="0" y="6669088"/>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cs typeface="+mn-cs"/>
            </a:endParaRPr>
          </a:p>
        </p:txBody>
      </p:sp>
      <p:sp>
        <p:nvSpPr>
          <p:cNvPr id="7"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cs typeface="+mn-cs"/>
            </a:endParaRPr>
          </a:p>
        </p:txBody>
      </p:sp>
      <p:sp>
        <p:nvSpPr>
          <p:cNvPr id="8"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cs typeface="+mn-cs"/>
            </a:endParaRPr>
          </a:p>
        </p:txBody>
      </p:sp>
      <p:pic>
        <p:nvPicPr>
          <p:cNvPr id="9" name="Picture 12" descr="hll-logo-2"/>
          <p:cNvPicPr>
            <a:picLocks noChangeAspect="1" noChangeArrowheads="1"/>
          </p:cNvPicPr>
          <p:nvPr/>
        </p:nvPicPr>
        <p:blipFill>
          <a:blip r:embed="rId2" cstate="print"/>
          <a:srcRect/>
          <a:stretch>
            <a:fillRect/>
          </a:stretch>
        </p:blipFill>
        <p:spPr bwMode="auto">
          <a:xfrm>
            <a:off x="7092950" y="142875"/>
            <a:ext cx="1920875" cy="1439863"/>
          </a:xfrm>
          <a:prstGeom prst="rect">
            <a:avLst/>
          </a:prstGeom>
          <a:noFill/>
          <a:ln w="9525">
            <a:noFill/>
            <a:miter lim="800000"/>
            <a:headEnd/>
            <a:tailEnd/>
          </a:ln>
        </p:spPr>
      </p:pic>
      <p:pic>
        <p:nvPicPr>
          <p:cNvPr id="10" name="Picture 16" descr="MPP_os_logo_cmyk"/>
          <p:cNvPicPr>
            <a:picLocks noChangeAspect="1" noChangeArrowheads="1"/>
          </p:cNvPicPr>
          <p:nvPr userDrawn="1"/>
        </p:nvPicPr>
        <p:blipFill>
          <a:blip r:embed="rId3" cstate="print"/>
          <a:srcRect/>
          <a:stretch>
            <a:fillRect/>
          </a:stretch>
        </p:blipFill>
        <p:spPr bwMode="auto">
          <a:xfrm>
            <a:off x="381000" y="117475"/>
            <a:ext cx="1530350" cy="1462088"/>
          </a:xfrm>
          <a:prstGeom prst="rect">
            <a:avLst/>
          </a:prstGeom>
          <a:noFill/>
          <a:ln w="9525">
            <a:noFill/>
            <a:miter lim="800000"/>
            <a:headEnd/>
            <a:tailEnd/>
          </a:ln>
        </p:spPr>
      </p:pic>
      <p:sp>
        <p:nvSpPr>
          <p:cNvPr id="1639429" name="Rectangle 5"/>
          <p:cNvSpPr>
            <a:spLocks noGrp="1" noChangeArrowheads="1"/>
          </p:cNvSpPr>
          <p:nvPr>
            <p:ph type="ctrTitle"/>
          </p:nvPr>
        </p:nvSpPr>
        <p:spPr>
          <a:xfrm>
            <a:off x="685800" y="2130425"/>
            <a:ext cx="7772400" cy="1470025"/>
          </a:xfrm>
        </p:spPr>
        <p:txBody>
          <a:bodyPr/>
          <a:lstStyle>
            <a:lvl1pPr algn="ctr">
              <a:defRPr sz="2800">
                <a:latin typeface="Calibri" pitchFamily="34" charset="0"/>
                <a:cs typeface="Calibri" pitchFamily="34" charset="0"/>
              </a:defRPr>
            </a:lvl1pPr>
          </a:lstStyle>
          <a:p>
            <a:r>
              <a:rPr lang="en-US" dirty="0"/>
              <a:t>Click to edit Master title style</a:t>
            </a:r>
          </a:p>
        </p:txBody>
      </p:sp>
      <p:sp>
        <p:nvSpPr>
          <p:cNvPr id="1639435" name="Rectangle 11"/>
          <p:cNvSpPr>
            <a:spLocks noGrp="1" noChangeArrowheads="1"/>
          </p:cNvSpPr>
          <p:nvPr>
            <p:ph type="subTitle" idx="1"/>
          </p:nvPr>
        </p:nvSpPr>
        <p:spPr>
          <a:xfrm>
            <a:off x="1371600" y="4664075"/>
            <a:ext cx="6400800" cy="1285875"/>
          </a:xfrm>
        </p:spPr>
        <p:txBody>
          <a:bodyPr/>
          <a:lstStyle>
            <a:lvl1pPr marL="0" indent="0" algn="ctr">
              <a:defRPr/>
            </a:lvl1pPr>
          </a:lstStyle>
          <a:p>
            <a:r>
              <a:rPr lang="en-US"/>
              <a:t>Click to edit Master subtitle style</a:t>
            </a:r>
          </a:p>
        </p:txBody>
      </p:sp>
      <p:sp>
        <p:nvSpPr>
          <p:cNvPr id="11" name="Rectangle 9"/>
          <p:cNvSpPr>
            <a:spLocks noGrp="1" noChangeArrowheads="1"/>
          </p:cNvSpPr>
          <p:nvPr>
            <p:ph type="dt" sz="half" idx="10"/>
          </p:nvPr>
        </p:nvSpPr>
        <p:spPr>
          <a:xfrm>
            <a:off x="457200" y="6245225"/>
            <a:ext cx="2133600" cy="476250"/>
          </a:xfrm>
          <a:prstGeom prst="rect">
            <a:avLst/>
          </a:prstGeom>
        </p:spPr>
        <p:txBody>
          <a:bodyPr/>
          <a:lstStyle>
            <a:lvl1pPr algn="ctr" eaLnBrk="0" hangingPunct="0">
              <a:spcBef>
                <a:spcPct val="50000"/>
              </a:spcBef>
              <a:defRPr>
                <a:latin typeface="Arial" pitchFamily="34" charset="0"/>
                <a:cs typeface="+mn-cs"/>
              </a:defRPr>
            </a:lvl1pPr>
          </a:lstStyle>
          <a:p>
            <a:pPr>
              <a:defRPr/>
            </a:pPr>
            <a:endParaRPr lang="de-DE"/>
          </a:p>
        </p:txBody>
      </p:sp>
      <p:sp>
        <p:nvSpPr>
          <p:cNvPr id="12" name="Rectangle 10"/>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smtClean="0"/>
              <a:t>IMPRS Young Scientist Workshop – July, 23-30, 2010                                                                            C. Koffmane HLL, MPI für Physik, TU Berlin</a:t>
            </a:r>
            <a:endParaRPr lang="de-DE" dirty="0"/>
          </a:p>
        </p:txBody>
      </p:sp>
      <p:sp>
        <p:nvSpPr>
          <p:cNvPr id="13" name="Rectangle 14"/>
          <p:cNvSpPr>
            <a:spLocks noGrp="1" noChangeArrowheads="1"/>
          </p:cNvSpPr>
          <p:nvPr>
            <p:ph type="sldNum" sz="quarter" idx="12"/>
          </p:nvPr>
        </p:nvSpPr>
        <p:spPr>
          <a:xfrm>
            <a:off x="6553200" y="6245225"/>
            <a:ext cx="2133600" cy="476250"/>
          </a:xfrm>
        </p:spPr>
        <p:txBody>
          <a:bodyPr/>
          <a:lstStyle>
            <a:lvl1pPr>
              <a:defRPr/>
            </a:lvl1pPr>
          </a:lstStyle>
          <a:p>
            <a:pPr>
              <a:defRPr/>
            </a:pPr>
            <a:fld id="{BFE34746-AF44-4AF7-8F74-A9422F90670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4"/>
          <p:cNvSpPr>
            <a:spLocks noGrp="1" noChangeArrowheads="1"/>
          </p:cNvSpPr>
          <p:nvPr>
            <p:ph type="sldNum" sz="quarter" idx="10"/>
          </p:nvPr>
        </p:nvSpPr>
        <p:spPr/>
        <p:txBody>
          <a:bodyPr/>
          <a:lstStyle>
            <a:lvl1pPr>
              <a:defRPr/>
            </a:lvl1pPr>
          </a:lstStyle>
          <a:p>
            <a:pPr>
              <a:defRPr/>
            </a:pPr>
            <a:fld id="{2FD94E2C-93DF-451E-92AF-F12579E10FA4}" type="slidenum">
              <a:rPr lang="en-US"/>
              <a:pPr>
                <a:defRPr/>
              </a:pPr>
              <a:t>‹#›</a:t>
            </a:fld>
            <a:endParaRPr lang="en-US"/>
          </a:p>
        </p:txBody>
      </p:sp>
      <p:sp>
        <p:nvSpPr>
          <p:cNvPr id="5" name="Rectangle 10"/>
          <p:cNvSpPr>
            <a:spLocks noGrp="1" noChangeArrowheads="1"/>
          </p:cNvSpPr>
          <p:nvPr>
            <p:ph type="ftr" sz="quarter" idx="11"/>
          </p:nvPr>
        </p:nvSpPr>
        <p:spPr>
          <a:xfrm>
            <a:off x="228600" y="6677025"/>
            <a:ext cx="8523288" cy="180975"/>
          </a:xfrm>
        </p:spPr>
        <p:txBody>
          <a:bodyPr/>
          <a:lstStyle>
            <a:lvl1pPr>
              <a:defRPr smtClean="0"/>
            </a:lvl1pPr>
          </a:lstStyle>
          <a:p>
            <a:pPr>
              <a:defRPr/>
            </a:pPr>
            <a:r>
              <a:rPr lang="en-US" smtClean="0"/>
              <a:t>IMPRS Young Scientist Workshop – July, 23-30, 2010                                                                            C. Koffmane HLL, MPI für Physik, TU Berlin</a:t>
            </a:r>
            <a:endParaRPr lang="de-DE"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p:txBody>
          <a:bodyPr/>
          <a:lstStyle>
            <a:lvl1pPr>
              <a:defRPr/>
            </a:lvl1pPr>
          </a:lstStyle>
          <a:p>
            <a:pPr>
              <a:defRPr/>
            </a:pPr>
            <a:fld id="{15F32799-4D6D-4B06-BEB6-93C0F5CF3F9F}" type="slidenum">
              <a:rPr lang="en-US"/>
              <a:pPr>
                <a:defRPr/>
              </a:pPr>
              <a:t>‹#›</a:t>
            </a:fld>
            <a:endParaRPr lang="en-US"/>
          </a:p>
        </p:txBody>
      </p:sp>
      <p:sp>
        <p:nvSpPr>
          <p:cNvPr id="8" name="Rectangle 10"/>
          <p:cNvSpPr>
            <a:spLocks noGrp="1" noChangeArrowheads="1"/>
          </p:cNvSpPr>
          <p:nvPr>
            <p:ph type="ftr" sz="quarter" idx="11"/>
          </p:nvPr>
        </p:nvSpPr>
        <p:spPr>
          <a:xfrm>
            <a:off x="228600" y="6677025"/>
            <a:ext cx="8523288" cy="180975"/>
          </a:xfrm>
        </p:spPr>
        <p:txBody>
          <a:bodyPr/>
          <a:lstStyle>
            <a:lvl1pPr>
              <a:defRPr smtClean="0"/>
            </a:lvl1pPr>
          </a:lstStyle>
          <a:p>
            <a:pPr>
              <a:defRPr/>
            </a:pPr>
            <a:r>
              <a:rPr lang="en-US" smtClean="0"/>
              <a:t>IMPRS Young Scientist Workshop – July, 23-30, 2010                                                                            C. Koffmane HLL, MPI für Physik, TU Berlin</a:t>
            </a:r>
            <a:endParaRPr lang="de-DE"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10"/>
          <p:cNvSpPr>
            <a:spLocks noGrp="1" noChangeArrowheads="1"/>
          </p:cNvSpPr>
          <p:nvPr>
            <p:ph type="ftr" sz="quarter" idx="10"/>
          </p:nvPr>
        </p:nvSpPr>
        <p:spPr>
          <a:xfrm>
            <a:off x="228600" y="6677025"/>
            <a:ext cx="8523288" cy="180975"/>
          </a:xfrm>
        </p:spPr>
        <p:txBody>
          <a:bodyPr/>
          <a:lstStyle>
            <a:lvl1pPr>
              <a:defRPr smtClean="0"/>
            </a:lvl1pPr>
          </a:lstStyle>
          <a:p>
            <a:pPr>
              <a:defRPr/>
            </a:pPr>
            <a:r>
              <a:rPr lang="en-US" smtClean="0"/>
              <a:t>IMPRS Young Scientist Workshop – July, 23-30, 2010                                                                            C. Koffmane HLL, MPI für Physik, TU Berlin</a:t>
            </a:r>
            <a:endParaRPr lang="de-DE" dirty="0"/>
          </a:p>
        </p:txBody>
      </p:sp>
      <p:sp>
        <p:nvSpPr>
          <p:cNvPr id="4" name="Rectangle 3"/>
          <p:cNvSpPr>
            <a:spLocks noGrp="1" noChangeArrowheads="1"/>
          </p:cNvSpPr>
          <p:nvPr>
            <p:ph type="sldNum" sz="quarter" idx="11"/>
          </p:nvPr>
        </p:nvSpPr>
        <p:spPr/>
        <p:txBody>
          <a:bodyPr/>
          <a:lstStyle>
            <a:lvl1pPr>
              <a:defRPr/>
            </a:lvl1pPr>
          </a:lstStyle>
          <a:p>
            <a:pPr>
              <a:defRPr/>
            </a:pPr>
            <a:fld id="{FA390066-964E-46F7-A9CD-1EF7938AC2F0}"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3074" name="Rectangle 2"/>
          <p:cNvSpPr>
            <a:spLocks noChangeArrowheads="1"/>
          </p:cNvSpPr>
          <p:nvPr/>
        </p:nvSpPr>
        <p:spPr bwMode="auto">
          <a:xfrm>
            <a:off x="119063" y="0"/>
            <a:ext cx="133350" cy="6669088"/>
          </a:xfrm>
          <a:prstGeom prst="rect">
            <a:avLst/>
          </a:prstGeom>
          <a:solidFill>
            <a:srgbClr val="C9DBD8"/>
          </a:solidFill>
          <a:ln w="9525">
            <a:solidFill>
              <a:srgbClr val="C9DBD8"/>
            </a:solidFill>
            <a:miter lim="800000"/>
            <a:headEnd/>
            <a:tailEnd/>
          </a:ln>
          <a:effectLst/>
        </p:spPr>
        <p:txBody>
          <a:bodyPr wrap="none" anchor="ctr"/>
          <a:lstStyle/>
          <a:p>
            <a:pPr algn="ctr" eaLnBrk="0" hangingPunct="0">
              <a:spcBef>
                <a:spcPct val="50000"/>
              </a:spcBef>
              <a:defRPr/>
            </a:pPr>
            <a:endParaRPr lang="en-US">
              <a:cs typeface="+mn-cs"/>
            </a:endParaRPr>
          </a:p>
        </p:txBody>
      </p:sp>
      <p:sp>
        <p:nvSpPr>
          <p:cNvPr id="1283075" name="Rectangle 3"/>
          <p:cNvSpPr>
            <a:spLocks noChangeArrowheads="1"/>
          </p:cNvSpPr>
          <p:nvPr/>
        </p:nvSpPr>
        <p:spPr bwMode="auto">
          <a:xfrm>
            <a:off x="252413" y="0"/>
            <a:ext cx="131762" cy="6858000"/>
          </a:xfrm>
          <a:prstGeom prst="rect">
            <a:avLst/>
          </a:prstGeom>
          <a:solidFill>
            <a:srgbClr val="E6F2F2"/>
          </a:solidFill>
          <a:ln w="9525">
            <a:solidFill>
              <a:srgbClr val="E6F2F2"/>
            </a:solidFill>
            <a:miter lim="800000"/>
            <a:headEnd/>
            <a:tailEnd/>
          </a:ln>
          <a:effectLst/>
        </p:spPr>
        <p:txBody>
          <a:bodyPr wrap="none" anchor="ctr"/>
          <a:lstStyle/>
          <a:p>
            <a:pPr algn="ctr" eaLnBrk="0" hangingPunct="0">
              <a:spcBef>
                <a:spcPct val="50000"/>
              </a:spcBef>
              <a:defRPr/>
            </a:pPr>
            <a:endParaRPr lang="en-US">
              <a:cs typeface="+mn-cs"/>
            </a:endParaRPr>
          </a:p>
        </p:txBody>
      </p:sp>
      <p:sp>
        <p:nvSpPr>
          <p:cNvPr id="1283076" name="Rectangle 4"/>
          <p:cNvSpPr>
            <a:spLocks noChangeArrowheads="1"/>
          </p:cNvSpPr>
          <p:nvPr/>
        </p:nvSpPr>
        <p:spPr bwMode="auto">
          <a:xfrm>
            <a:off x="0" y="6669088"/>
            <a:ext cx="9144000" cy="215900"/>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cs typeface="+mn-cs"/>
            </a:endParaRPr>
          </a:p>
        </p:txBody>
      </p:sp>
      <p:sp>
        <p:nvSpPr>
          <p:cNvPr id="3077" name="Rectangle 5"/>
          <p:cNvSpPr>
            <a:spLocks noGrp="1" noChangeArrowheads="1"/>
          </p:cNvSpPr>
          <p:nvPr>
            <p:ph type="title"/>
          </p:nvPr>
        </p:nvSpPr>
        <p:spPr bwMode="auto">
          <a:xfrm>
            <a:off x="385763" y="188913"/>
            <a:ext cx="7772400" cy="609600"/>
          </a:xfrm>
          <a:prstGeom prst="rect">
            <a:avLst/>
          </a:prstGeom>
          <a:noFill/>
          <a:ln w="9525">
            <a:noFill/>
            <a:miter lim="800000"/>
            <a:headEnd/>
            <a:tailEnd/>
          </a:ln>
        </p:spPr>
        <p:txBody>
          <a:bodyPr vert="horz" wrap="square" lIns="640080" tIns="45720" rIns="91440" bIns="45720" numCol="1" anchor="ctr" anchorCtr="0" compatLnSpc="1">
            <a:prstTxWarp prst="textNoShape">
              <a:avLst/>
            </a:prstTxWarp>
          </a:bodyPr>
          <a:lstStyle/>
          <a:p>
            <a:pPr lvl="0"/>
            <a:r>
              <a:rPr lang="de-DE" smtClean="0"/>
              <a:t>Title</a:t>
            </a:r>
          </a:p>
        </p:txBody>
      </p:sp>
      <p:sp>
        <p:nvSpPr>
          <p:cNvPr id="1283078" name="Rectangle 6"/>
          <p:cNvSpPr>
            <a:spLocks noChangeArrowheads="1"/>
          </p:cNvSpPr>
          <p:nvPr/>
        </p:nvSpPr>
        <p:spPr bwMode="auto">
          <a:xfrm>
            <a:off x="0" y="0"/>
            <a:ext cx="119063" cy="6669088"/>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cs typeface="+mn-cs"/>
            </a:endParaRPr>
          </a:p>
        </p:txBody>
      </p:sp>
      <p:sp>
        <p:nvSpPr>
          <p:cNvPr id="1283079" name="Rectangle 7"/>
          <p:cNvSpPr>
            <a:spLocks noChangeArrowheads="1"/>
          </p:cNvSpPr>
          <p:nvPr/>
        </p:nvSpPr>
        <p:spPr bwMode="auto">
          <a:xfrm>
            <a:off x="0" y="-26988"/>
            <a:ext cx="9144000" cy="142876"/>
          </a:xfrm>
          <a:prstGeom prst="rect">
            <a:avLst/>
          </a:prstGeom>
          <a:solidFill>
            <a:srgbClr val="7CA6A6"/>
          </a:solidFill>
          <a:ln w="9525">
            <a:solidFill>
              <a:srgbClr val="7CA6A6"/>
            </a:solidFill>
            <a:miter lim="800000"/>
            <a:headEnd/>
            <a:tailEnd/>
          </a:ln>
          <a:effectLst/>
        </p:spPr>
        <p:txBody>
          <a:bodyPr wrap="none" anchor="ctr"/>
          <a:lstStyle/>
          <a:p>
            <a:pPr algn="ctr" eaLnBrk="0" hangingPunct="0">
              <a:spcBef>
                <a:spcPct val="50000"/>
              </a:spcBef>
              <a:defRPr/>
            </a:pPr>
            <a:endParaRPr lang="en-US">
              <a:cs typeface="+mn-cs"/>
            </a:endParaRPr>
          </a:p>
        </p:txBody>
      </p:sp>
      <p:sp>
        <p:nvSpPr>
          <p:cNvPr id="1283080" name="Line 8"/>
          <p:cNvSpPr>
            <a:spLocks noChangeShapeType="1"/>
          </p:cNvSpPr>
          <p:nvPr/>
        </p:nvSpPr>
        <p:spPr bwMode="auto">
          <a:xfrm>
            <a:off x="296863" y="908050"/>
            <a:ext cx="7124700" cy="0"/>
          </a:xfrm>
          <a:prstGeom prst="line">
            <a:avLst/>
          </a:prstGeom>
          <a:noFill/>
          <a:ln w="38100">
            <a:solidFill>
              <a:srgbClr val="E6F2F2"/>
            </a:solidFill>
            <a:round/>
            <a:headEnd/>
            <a:tailEnd/>
          </a:ln>
          <a:effectLst/>
        </p:spPr>
        <p:txBody>
          <a:bodyPr wrap="none" anchor="ctr"/>
          <a:lstStyle/>
          <a:p>
            <a:pPr algn="ctr" eaLnBrk="0" hangingPunct="0">
              <a:spcBef>
                <a:spcPct val="50000"/>
              </a:spcBef>
              <a:defRPr/>
            </a:pPr>
            <a:endParaRPr lang="en-US">
              <a:cs typeface="+mn-cs"/>
            </a:endParaRPr>
          </a:p>
        </p:txBody>
      </p:sp>
      <p:sp>
        <p:nvSpPr>
          <p:cNvPr id="1283082" name="Rectangle 10"/>
          <p:cNvSpPr>
            <a:spLocks noGrp="1" noChangeArrowheads="1"/>
          </p:cNvSpPr>
          <p:nvPr>
            <p:ph type="ftr" sz="quarter" idx="3"/>
          </p:nvPr>
        </p:nvSpPr>
        <p:spPr bwMode="auto">
          <a:xfrm>
            <a:off x="252413" y="6677025"/>
            <a:ext cx="8499475" cy="2079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spcBef>
                <a:spcPct val="0"/>
              </a:spcBef>
              <a:defRPr sz="1200" smtClean="0">
                <a:solidFill>
                  <a:schemeClr val="bg1"/>
                </a:solidFill>
                <a:latin typeface="Calibri" pitchFamily="34" charset="0"/>
                <a:cs typeface="Calibri" pitchFamily="34" charset="0"/>
              </a:defRPr>
            </a:lvl1pPr>
          </a:lstStyle>
          <a:p>
            <a:pPr>
              <a:defRPr/>
            </a:pPr>
            <a:r>
              <a:rPr lang="en-US" smtClean="0"/>
              <a:t>IMPRS Young Scientist Workshop – July, 23-30, 2010                                                                            C. Koffmane HLL, MPI für Physik, TU Berlin</a:t>
            </a:r>
            <a:endParaRPr lang="de-DE" dirty="0"/>
          </a:p>
        </p:txBody>
      </p:sp>
      <p:sp>
        <p:nvSpPr>
          <p:cNvPr id="3082" name="Rectangle 11"/>
          <p:cNvSpPr>
            <a:spLocks noGrp="1" noChangeArrowheads="1"/>
          </p:cNvSpPr>
          <p:nvPr>
            <p:ph type="body" idx="1"/>
          </p:nvPr>
        </p:nvSpPr>
        <p:spPr bwMode="auto">
          <a:xfrm>
            <a:off x="522288" y="14938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p>
        </p:txBody>
      </p:sp>
      <p:pic>
        <p:nvPicPr>
          <p:cNvPr id="3083" name="Picture 12" descr="hll-logo-2"/>
          <p:cNvPicPr>
            <a:picLocks noChangeAspect="1" noChangeArrowheads="1"/>
          </p:cNvPicPr>
          <p:nvPr/>
        </p:nvPicPr>
        <p:blipFill>
          <a:blip r:embed="rId6" cstate="print"/>
          <a:srcRect/>
          <a:stretch>
            <a:fillRect/>
          </a:stretch>
        </p:blipFill>
        <p:spPr bwMode="auto">
          <a:xfrm>
            <a:off x="7704138" y="142875"/>
            <a:ext cx="1439862" cy="1079500"/>
          </a:xfrm>
          <a:prstGeom prst="rect">
            <a:avLst/>
          </a:prstGeom>
          <a:noFill/>
          <a:ln w="9525">
            <a:noFill/>
            <a:miter lim="800000"/>
            <a:headEnd/>
            <a:tailEnd/>
          </a:ln>
        </p:spPr>
      </p:pic>
      <p:sp>
        <p:nvSpPr>
          <p:cNvPr id="1283085" name="Oval 13"/>
          <p:cNvSpPr>
            <a:spLocks noChangeArrowheads="1"/>
          </p:cNvSpPr>
          <p:nvPr/>
        </p:nvSpPr>
        <p:spPr bwMode="auto">
          <a:xfrm>
            <a:off x="566738" y="414338"/>
            <a:ext cx="179387" cy="180975"/>
          </a:xfrm>
          <a:prstGeom prst="ellipse">
            <a:avLst/>
          </a:prstGeom>
          <a:gradFill rotWithShape="1">
            <a:gsLst>
              <a:gs pos="0">
                <a:srgbClr val="7CA6A6">
                  <a:gamma/>
                  <a:shade val="46275"/>
                  <a:invGamma/>
                </a:srgbClr>
              </a:gs>
              <a:gs pos="50000">
                <a:srgbClr val="7CA6A6"/>
              </a:gs>
              <a:gs pos="100000">
                <a:srgbClr val="7CA6A6">
                  <a:gamma/>
                  <a:shade val="46275"/>
                  <a:invGamma/>
                </a:srgbClr>
              </a:gs>
            </a:gsLst>
            <a:lin ang="5400000" scaled="1"/>
          </a:gradFill>
          <a:ln w="9525" algn="ctr">
            <a:noFill/>
            <a:round/>
            <a:headEnd/>
            <a:tailEnd/>
          </a:ln>
          <a:effectLst/>
        </p:spPr>
        <p:txBody>
          <a:bodyPr anchor="ctr">
            <a:spAutoFit/>
          </a:bodyPr>
          <a:lstStyle/>
          <a:p>
            <a:pPr algn="ctr" eaLnBrk="0" hangingPunct="0">
              <a:spcBef>
                <a:spcPct val="50000"/>
              </a:spcBef>
              <a:defRPr/>
            </a:pPr>
            <a:endParaRPr lang="en-US">
              <a:cs typeface="+mn-cs"/>
            </a:endParaRPr>
          </a:p>
        </p:txBody>
      </p:sp>
      <p:sp>
        <p:nvSpPr>
          <p:cNvPr id="1283086" name="Rectangle 14"/>
          <p:cNvSpPr>
            <a:spLocks noGrp="1" noChangeArrowheads="1"/>
          </p:cNvSpPr>
          <p:nvPr>
            <p:ph type="sldNum" sz="quarter" idx="4"/>
          </p:nvPr>
        </p:nvSpPr>
        <p:spPr bwMode="auto">
          <a:xfrm>
            <a:off x="8229600" y="6638925"/>
            <a:ext cx="914400" cy="219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bg1"/>
                </a:solidFill>
                <a:latin typeface="Calibri" pitchFamily="34" charset="0"/>
                <a:cs typeface="Calibri" pitchFamily="34" charset="0"/>
              </a:defRPr>
            </a:lvl1pPr>
          </a:lstStyle>
          <a:p>
            <a:pPr>
              <a:defRPr/>
            </a:pPr>
            <a:fld id="{9A75B534-0D27-46CC-B7E7-7B85363CE2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Lst>
  <p:transition/>
  <p:timing>
    <p:tnLst>
      <p:par>
        <p:cTn id="1" dur="indefinite" restart="never" nodeType="tmRoot"/>
      </p:par>
    </p:tnLst>
  </p:timing>
  <p:hf hdr="0" dt="0"/>
  <p:txStyles>
    <p:titleStyle>
      <a:lvl1pPr algn="l" rtl="0" eaLnBrk="0" fontAlgn="base" hangingPunct="0">
        <a:spcBef>
          <a:spcPct val="0"/>
        </a:spcBef>
        <a:spcAft>
          <a:spcPct val="0"/>
        </a:spcAft>
        <a:buSzPct val="150000"/>
        <a:defRPr sz="2800">
          <a:solidFill>
            <a:schemeClr val="tx2"/>
          </a:solidFill>
          <a:latin typeface="Calibri" pitchFamily="34" charset="0"/>
          <a:ea typeface="+mj-ea"/>
          <a:cs typeface="Calibri" pitchFamily="34" charset="0"/>
        </a:defRPr>
      </a:lvl1pPr>
      <a:lvl2pPr algn="l" rtl="0" eaLnBrk="0" fontAlgn="base" hangingPunct="0">
        <a:spcBef>
          <a:spcPct val="0"/>
        </a:spcBef>
        <a:spcAft>
          <a:spcPct val="0"/>
        </a:spcAft>
        <a:buSzPct val="150000"/>
        <a:defRPr sz="2800">
          <a:solidFill>
            <a:schemeClr val="tx2"/>
          </a:solidFill>
          <a:latin typeface="Calibri" pitchFamily="34" charset="0"/>
          <a:cs typeface="Calibri" pitchFamily="34" charset="0"/>
        </a:defRPr>
      </a:lvl2pPr>
      <a:lvl3pPr algn="l" rtl="0" eaLnBrk="0" fontAlgn="base" hangingPunct="0">
        <a:spcBef>
          <a:spcPct val="0"/>
        </a:spcBef>
        <a:spcAft>
          <a:spcPct val="0"/>
        </a:spcAft>
        <a:buSzPct val="150000"/>
        <a:defRPr sz="2800">
          <a:solidFill>
            <a:schemeClr val="tx2"/>
          </a:solidFill>
          <a:latin typeface="Calibri" pitchFamily="34" charset="0"/>
          <a:cs typeface="Calibri" pitchFamily="34" charset="0"/>
        </a:defRPr>
      </a:lvl3pPr>
      <a:lvl4pPr algn="l" rtl="0" eaLnBrk="0" fontAlgn="base" hangingPunct="0">
        <a:spcBef>
          <a:spcPct val="0"/>
        </a:spcBef>
        <a:spcAft>
          <a:spcPct val="0"/>
        </a:spcAft>
        <a:buSzPct val="150000"/>
        <a:defRPr sz="2800">
          <a:solidFill>
            <a:schemeClr val="tx2"/>
          </a:solidFill>
          <a:latin typeface="Calibri" pitchFamily="34" charset="0"/>
          <a:cs typeface="Calibri" pitchFamily="34" charset="0"/>
        </a:defRPr>
      </a:lvl4pPr>
      <a:lvl5pPr algn="l" rtl="0" eaLnBrk="0" fontAlgn="base" hangingPunct="0">
        <a:spcBef>
          <a:spcPct val="0"/>
        </a:spcBef>
        <a:spcAft>
          <a:spcPct val="0"/>
        </a:spcAft>
        <a:buSzPct val="150000"/>
        <a:defRPr sz="2800">
          <a:solidFill>
            <a:schemeClr val="tx2"/>
          </a:solidFill>
          <a:latin typeface="Calibri" pitchFamily="34" charset="0"/>
          <a:cs typeface="Calibri" pitchFamily="34" charset="0"/>
        </a:defRPr>
      </a:lvl5pPr>
      <a:lvl6pPr marL="457200" algn="l" rtl="0" fontAlgn="base">
        <a:spcBef>
          <a:spcPct val="0"/>
        </a:spcBef>
        <a:spcAft>
          <a:spcPct val="0"/>
        </a:spcAft>
        <a:buSzPct val="150000"/>
        <a:defRPr sz="2000">
          <a:solidFill>
            <a:schemeClr val="tx2"/>
          </a:solidFill>
          <a:latin typeface="Arial" charset="0"/>
        </a:defRPr>
      </a:lvl6pPr>
      <a:lvl7pPr marL="914400" algn="l" rtl="0" fontAlgn="base">
        <a:spcBef>
          <a:spcPct val="0"/>
        </a:spcBef>
        <a:spcAft>
          <a:spcPct val="0"/>
        </a:spcAft>
        <a:buSzPct val="150000"/>
        <a:defRPr sz="2000">
          <a:solidFill>
            <a:schemeClr val="tx2"/>
          </a:solidFill>
          <a:latin typeface="Arial" charset="0"/>
        </a:defRPr>
      </a:lvl7pPr>
      <a:lvl8pPr marL="1371600" algn="l" rtl="0" fontAlgn="base">
        <a:spcBef>
          <a:spcPct val="0"/>
        </a:spcBef>
        <a:spcAft>
          <a:spcPct val="0"/>
        </a:spcAft>
        <a:buSzPct val="150000"/>
        <a:defRPr sz="2000">
          <a:solidFill>
            <a:schemeClr val="tx2"/>
          </a:solidFill>
          <a:latin typeface="Arial" charset="0"/>
        </a:defRPr>
      </a:lvl8pPr>
      <a:lvl9pPr marL="1828800" algn="l" rtl="0" fontAlgn="base">
        <a:spcBef>
          <a:spcPct val="0"/>
        </a:spcBef>
        <a:spcAft>
          <a:spcPct val="0"/>
        </a:spcAft>
        <a:buSzPct val="150000"/>
        <a:defRPr sz="2000">
          <a:solidFill>
            <a:schemeClr val="tx2"/>
          </a:solidFill>
          <a:latin typeface="Arial" charset="0"/>
        </a:defRPr>
      </a:lvl9pPr>
    </p:titleStyle>
    <p:bodyStyle>
      <a:lvl1pPr marL="812800" indent="-812800" algn="l" rtl="0" eaLnBrk="0" fontAlgn="base" hangingPunct="0">
        <a:spcBef>
          <a:spcPct val="20000"/>
        </a:spcBef>
        <a:spcAft>
          <a:spcPct val="0"/>
        </a:spcAft>
        <a:buClr>
          <a:schemeClr val="tx1"/>
        </a:buClr>
        <a:defRPr sz="2000">
          <a:solidFill>
            <a:schemeClr val="tx1"/>
          </a:solidFill>
          <a:latin typeface="Calibri" pitchFamily="34" charset="0"/>
          <a:ea typeface="+mn-ea"/>
          <a:cs typeface="Calibri" pitchFamily="34" charset="0"/>
        </a:defRPr>
      </a:lvl1pPr>
      <a:lvl2pPr marL="1168400" indent="-711200" algn="l" rtl="0" eaLnBrk="0" fontAlgn="base" hangingPunct="0">
        <a:spcBef>
          <a:spcPct val="20000"/>
        </a:spcBef>
        <a:spcAft>
          <a:spcPct val="0"/>
        </a:spcAft>
        <a:buClr>
          <a:schemeClr val="tx1"/>
        </a:buClr>
        <a:defRPr sz="2000">
          <a:solidFill>
            <a:schemeClr val="tx1"/>
          </a:solidFill>
          <a:latin typeface="Calibri" pitchFamily="34" charset="0"/>
          <a:cs typeface="Calibri" pitchFamily="34" charset="0"/>
        </a:defRPr>
      </a:lvl2pPr>
      <a:lvl3pPr marL="1524000" indent="-609600" algn="l" rtl="0" eaLnBrk="0" fontAlgn="base" hangingPunct="0">
        <a:spcBef>
          <a:spcPct val="20000"/>
        </a:spcBef>
        <a:spcAft>
          <a:spcPct val="0"/>
        </a:spcAft>
        <a:buClr>
          <a:schemeClr val="tx1"/>
        </a:buClr>
        <a:defRPr>
          <a:solidFill>
            <a:schemeClr val="tx1"/>
          </a:solidFill>
          <a:latin typeface="Calibri" pitchFamily="34" charset="0"/>
          <a:cs typeface="Calibri" pitchFamily="34" charset="0"/>
        </a:defRPr>
      </a:lvl3pPr>
      <a:lvl4pPr marL="1879600" indent="-508000" algn="l" rtl="0" eaLnBrk="0" fontAlgn="base" hangingPunct="0">
        <a:spcBef>
          <a:spcPct val="20000"/>
        </a:spcBef>
        <a:spcAft>
          <a:spcPct val="0"/>
        </a:spcAft>
        <a:buClr>
          <a:schemeClr val="tx1"/>
        </a:buClr>
        <a:defRPr>
          <a:solidFill>
            <a:schemeClr val="tx1"/>
          </a:solidFill>
          <a:latin typeface="Calibri" pitchFamily="34" charset="0"/>
          <a:cs typeface="Calibri" pitchFamily="34" charset="0"/>
        </a:defRPr>
      </a:lvl4pPr>
      <a:lvl5pPr marL="2336800" indent="-508000" algn="l" rtl="0" eaLnBrk="0" fontAlgn="base" hangingPunct="0">
        <a:spcBef>
          <a:spcPct val="20000"/>
        </a:spcBef>
        <a:spcAft>
          <a:spcPct val="0"/>
        </a:spcAft>
        <a:buClr>
          <a:schemeClr val="tx1"/>
        </a:buClr>
        <a:defRPr>
          <a:solidFill>
            <a:schemeClr val="tx1"/>
          </a:solidFill>
          <a:latin typeface="Calibri" pitchFamily="34" charset="0"/>
          <a:cs typeface="Calibri" pitchFamily="34" charset="0"/>
        </a:defRPr>
      </a:lvl5pPr>
      <a:lvl6pPr marL="2794000" indent="-508000" algn="l" rtl="0" fontAlgn="base">
        <a:spcBef>
          <a:spcPct val="20000"/>
        </a:spcBef>
        <a:spcAft>
          <a:spcPct val="0"/>
        </a:spcAft>
        <a:buClr>
          <a:schemeClr val="tx1"/>
        </a:buClr>
        <a:defRPr sz="1400">
          <a:solidFill>
            <a:schemeClr val="tx1"/>
          </a:solidFill>
          <a:latin typeface="+mn-lt"/>
        </a:defRPr>
      </a:lvl6pPr>
      <a:lvl7pPr marL="3251200" indent="-508000" algn="l" rtl="0" fontAlgn="base">
        <a:spcBef>
          <a:spcPct val="20000"/>
        </a:spcBef>
        <a:spcAft>
          <a:spcPct val="0"/>
        </a:spcAft>
        <a:buClr>
          <a:schemeClr val="tx1"/>
        </a:buClr>
        <a:defRPr sz="1400">
          <a:solidFill>
            <a:schemeClr val="tx1"/>
          </a:solidFill>
          <a:latin typeface="+mn-lt"/>
        </a:defRPr>
      </a:lvl7pPr>
      <a:lvl8pPr marL="3708400" indent="-508000" algn="l" rtl="0" fontAlgn="base">
        <a:spcBef>
          <a:spcPct val="20000"/>
        </a:spcBef>
        <a:spcAft>
          <a:spcPct val="0"/>
        </a:spcAft>
        <a:buClr>
          <a:schemeClr val="tx1"/>
        </a:buClr>
        <a:defRPr sz="1400">
          <a:solidFill>
            <a:schemeClr val="tx1"/>
          </a:solidFill>
          <a:latin typeface="+mn-lt"/>
        </a:defRPr>
      </a:lvl8pPr>
      <a:lvl9pPr marL="4165600" indent="-508000" algn="l" rtl="0" fontAlgn="base">
        <a:spcBef>
          <a:spcPct val="20000"/>
        </a:spcBef>
        <a:spcAft>
          <a:spcPct val="0"/>
        </a:spcAft>
        <a:buClr>
          <a:schemeClr val="tx1"/>
        </a:buCl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0" y="2224088"/>
            <a:ext cx="9144000" cy="2209800"/>
          </a:xfrm>
        </p:spPr>
        <p:txBody>
          <a:bodyPr/>
          <a:lstStyle/>
          <a:p>
            <a:r>
              <a:rPr lang="de-DE" dirty="0" smtClean="0"/>
              <a:t>Simulation of a DEPFET Pixel Detector</a:t>
            </a:r>
            <a:r>
              <a:rPr lang="en-US" dirty="0" smtClean="0"/>
              <a:t/>
            </a:r>
            <a:br>
              <a:rPr lang="en-US" dirty="0" smtClean="0"/>
            </a:br>
            <a:r>
              <a:rPr lang="en-US" sz="1600" dirty="0" smtClean="0"/>
              <a:t/>
            </a:r>
            <a:br>
              <a:rPr lang="en-US" sz="1600" dirty="0" smtClean="0"/>
            </a:br>
            <a:r>
              <a:rPr lang="en-US" sz="1800" dirty="0" smtClean="0"/>
              <a:t>IMPRS Young </a:t>
            </a:r>
            <a:r>
              <a:rPr lang="de-DE" sz="1800" dirty="0" smtClean="0"/>
              <a:t>Scientist Workshop July, 26 – 30, 2010 </a:t>
            </a:r>
            <a:endParaRPr lang="en-US" dirty="0" smtClean="0"/>
          </a:p>
        </p:txBody>
      </p:sp>
      <p:sp>
        <p:nvSpPr>
          <p:cNvPr id="8195" name="Subtitle 2"/>
          <p:cNvSpPr>
            <a:spLocks noGrp="1"/>
          </p:cNvSpPr>
          <p:nvPr>
            <p:ph type="subTitle" idx="1"/>
          </p:nvPr>
        </p:nvSpPr>
        <p:spPr>
          <a:xfrm>
            <a:off x="438150" y="5221288"/>
            <a:ext cx="8705850" cy="728662"/>
          </a:xfrm>
        </p:spPr>
        <p:txBody>
          <a:bodyPr/>
          <a:lstStyle/>
          <a:p>
            <a:r>
              <a:rPr lang="en-US" dirty="0" smtClean="0"/>
              <a:t>Christian Koffmane</a:t>
            </a:r>
            <a:r>
              <a:rPr lang="en-US" baseline="30000" dirty="0" smtClean="0"/>
              <a:t>1,2</a:t>
            </a:r>
          </a:p>
          <a:p>
            <a:endParaRPr lang="de-DE" dirty="0" smtClean="0"/>
          </a:p>
          <a:p>
            <a:r>
              <a:rPr lang="de-DE" sz="1400" baseline="30000" dirty="0" smtClean="0"/>
              <a:t>1</a:t>
            </a:r>
            <a:r>
              <a:rPr lang="de-DE" sz="1400" dirty="0" smtClean="0"/>
              <a:t>Max-Planck-Institut für Physik, München </a:t>
            </a:r>
          </a:p>
          <a:p>
            <a:r>
              <a:rPr lang="en-US" sz="1400" baseline="30000" dirty="0" smtClean="0"/>
              <a:t>2</a:t>
            </a:r>
            <a:r>
              <a:rPr lang="en-US" sz="1400" dirty="0" smtClean="0"/>
              <a:t>TU Berlin,  Faculty IV of Electrical Engineering &amp; Computer Science, Chair of Sensor and Actuator Systems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
          <p:cNvSpPr>
            <a:spLocks noChangeArrowheads="1"/>
          </p:cNvSpPr>
          <p:nvPr/>
        </p:nvSpPr>
        <p:spPr bwMode="auto">
          <a:xfrm>
            <a:off x="7781925" y="188913"/>
            <a:ext cx="1362075" cy="1011237"/>
          </a:xfrm>
          <a:prstGeom prst="rect">
            <a:avLst/>
          </a:prstGeom>
          <a:solidFill>
            <a:schemeClr val="bg1"/>
          </a:solidFill>
          <a:ln w="76200" algn="ctr">
            <a:noFill/>
            <a:prstDash val="sysDash"/>
            <a:round/>
            <a:headEnd/>
            <a:tailEnd/>
          </a:ln>
        </p:spPr>
        <p:txBody>
          <a:bodyPr/>
          <a:lstStyle/>
          <a:p>
            <a:pPr algn="ctr" eaLnBrk="0" hangingPunct="0">
              <a:spcBef>
                <a:spcPct val="50000"/>
              </a:spcBef>
            </a:pPr>
            <a:endParaRPr lang="de-DE"/>
          </a:p>
        </p:txBody>
      </p:sp>
      <p:pic>
        <p:nvPicPr>
          <p:cNvPr id="13315" name="Picture 17" descr="depfet_cross_v1_nocarge.png"/>
          <p:cNvPicPr>
            <a:picLocks noChangeAspect="1"/>
          </p:cNvPicPr>
          <p:nvPr/>
        </p:nvPicPr>
        <p:blipFill>
          <a:blip r:embed="rId3" cstate="print"/>
          <a:srcRect/>
          <a:stretch>
            <a:fillRect/>
          </a:stretch>
        </p:blipFill>
        <p:spPr bwMode="auto">
          <a:xfrm>
            <a:off x="5419725" y="469900"/>
            <a:ext cx="3141663" cy="2546350"/>
          </a:xfrm>
          <a:prstGeom prst="rect">
            <a:avLst/>
          </a:prstGeom>
          <a:noFill/>
          <a:ln w="9525">
            <a:noFill/>
            <a:miter lim="800000"/>
            <a:headEnd/>
            <a:tailEnd/>
          </a:ln>
        </p:spPr>
      </p:pic>
      <p:sp>
        <p:nvSpPr>
          <p:cNvPr id="13316" name="Title 1"/>
          <p:cNvSpPr>
            <a:spLocks noGrp="1"/>
          </p:cNvSpPr>
          <p:nvPr>
            <p:ph type="title"/>
          </p:nvPr>
        </p:nvSpPr>
        <p:spPr/>
        <p:txBody>
          <a:bodyPr/>
          <a:lstStyle/>
          <a:p>
            <a:r>
              <a:rPr lang="en-US" smtClean="0"/>
              <a:t>DEPFET Tabular Model </a:t>
            </a:r>
          </a:p>
        </p:txBody>
      </p:sp>
      <p:sp>
        <p:nvSpPr>
          <p:cNvPr id="13317" name="Slide Number Placeholder 3"/>
          <p:cNvSpPr>
            <a:spLocks noGrp="1"/>
          </p:cNvSpPr>
          <p:nvPr>
            <p:ph type="sldNum" sz="quarter" idx="10"/>
          </p:nvPr>
        </p:nvSpPr>
        <p:spPr>
          <a:noFill/>
        </p:spPr>
        <p:txBody>
          <a:bodyPr/>
          <a:lstStyle/>
          <a:p>
            <a:fld id="{09ACE1BE-188D-44B2-82FB-AF020A18EE93}" type="slidenum">
              <a:rPr lang="en-US" smtClean="0"/>
              <a:pPr/>
              <a:t>10</a:t>
            </a:fld>
            <a:endParaRPr lang="en-US" smtClean="0"/>
          </a:p>
        </p:txBody>
      </p:sp>
      <p:sp>
        <p:nvSpPr>
          <p:cNvPr id="13318"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pic>
        <p:nvPicPr>
          <p:cNvPr id="13319" name="Picture 18" descr="Graph1.png"/>
          <p:cNvPicPr>
            <a:picLocks noChangeAspect="1"/>
          </p:cNvPicPr>
          <p:nvPr/>
        </p:nvPicPr>
        <p:blipFill>
          <a:blip r:embed="rId4" cstate="print"/>
          <a:srcRect l="2795" r="11237" b="3647"/>
          <a:stretch>
            <a:fillRect/>
          </a:stretch>
        </p:blipFill>
        <p:spPr bwMode="auto">
          <a:xfrm>
            <a:off x="4519613" y="3190875"/>
            <a:ext cx="4454525" cy="3486150"/>
          </a:xfrm>
          <a:prstGeom prst="rect">
            <a:avLst/>
          </a:prstGeom>
          <a:noFill/>
          <a:ln w="9525">
            <a:noFill/>
            <a:miter lim="800000"/>
            <a:headEnd/>
            <a:tailEnd/>
          </a:ln>
        </p:spPr>
      </p:pic>
      <p:sp>
        <p:nvSpPr>
          <p:cNvPr id="13" name="Content Placeholder 2"/>
          <p:cNvSpPr txBox="1">
            <a:spLocks/>
          </p:cNvSpPr>
          <p:nvPr/>
        </p:nvSpPr>
        <p:spPr bwMode="auto">
          <a:xfrm>
            <a:off x="536575" y="1200150"/>
            <a:ext cx="3943350" cy="4849813"/>
          </a:xfrm>
          <a:prstGeom prst="rect">
            <a:avLst/>
          </a:prstGeom>
          <a:noFill/>
          <a:ln w="9525">
            <a:noFill/>
            <a:miter lim="800000"/>
            <a:headEnd/>
            <a:tailEnd/>
          </a:ln>
        </p:spPr>
        <p:txBody>
          <a:bodyPr/>
          <a:lstStyle/>
          <a:p>
            <a:pPr marL="273050" indent="-273050" eaLnBrk="0" hangingPunct="0">
              <a:spcBef>
                <a:spcPts val="300"/>
              </a:spcBef>
              <a:spcAft>
                <a:spcPts val="1800"/>
              </a:spcAft>
              <a:buClr>
                <a:schemeClr val="tx1"/>
              </a:buClr>
              <a:buFont typeface="Wingdings" pitchFamily="2" charset="2"/>
              <a:buChar char="§"/>
              <a:defRPr/>
            </a:pPr>
            <a:r>
              <a:rPr lang="en-US" sz="2000" kern="0" dirty="0">
                <a:latin typeface="Calibri" pitchFamily="34" charset="0"/>
                <a:cs typeface="Calibri" pitchFamily="34" charset="0"/>
              </a:rPr>
              <a:t>Model uses look-up table with I</a:t>
            </a:r>
            <a:r>
              <a:rPr lang="en-US" sz="2000" kern="0" baseline="-25000" dirty="0">
                <a:latin typeface="Calibri" pitchFamily="34" charset="0"/>
                <a:cs typeface="Calibri" pitchFamily="34" charset="0"/>
              </a:rPr>
              <a:t>DS </a:t>
            </a:r>
            <a:r>
              <a:rPr lang="en-US" sz="2000" kern="0" dirty="0">
                <a:latin typeface="Calibri" pitchFamily="34" charset="0"/>
                <a:cs typeface="Calibri" pitchFamily="34" charset="0"/>
              </a:rPr>
              <a:t>measurements for different bias voltages (V</a:t>
            </a:r>
            <a:r>
              <a:rPr lang="en-US" sz="2000" kern="0" baseline="-25000" dirty="0">
                <a:latin typeface="Calibri" pitchFamily="34" charset="0"/>
                <a:cs typeface="Calibri" pitchFamily="34" charset="0"/>
              </a:rPr>
              <a:t>GS </a:t>
            </a:r>
            <a:r>
              <a:rPr lang="en-US" sz="2000" kern="0" dirty="0">
                <a:latin typeface="Calibri" pitchFamily="34" charset="0"/>
                <a:cs typeface="Calibri" pitchFamily="34" charset="0"/>
              </a:rPr>
              <a:t>and V</a:t>
            </a:r>
            <a:r>
              <a:rPr lang="en-US" sz="2000" kern="0" baseline="-25000" dirty="0">
                <a:latin typeface="Calibri" pitchFamily="34" charset="0"/>
                <a:cs typeface="Calibri" pitchFamily="34" charset="0"/>
              </a:rPr>
              <a:t>DS</a:t>
            </a:r>
            <a:r>
              <a:rPr lang="en-US" sz="2000" kern="0" dirty="0">
                <a:latin typeface="Calibri" pitchFamily="34" charset="0"/>
                <a:cs typeface="Calibri" pitchFamily="34" charset="0"/>
              </a:rPr>
              <a:t>)</a:t>
            </a:r>
          </a:p>
          <a:p>
            <a:pPr marL="273050" indent="-273050" eaLnBrk="0" hangingPunct="0">
              <a:spcBef>
                <a:spcPts val="300"/>
              </a:spcBef>
              <a:spcAft>
                <a:spcPts val="1800"/>
              </a:spcAft>
              <a:buClr>
                <a:schemeClr val="tx1"/>
              </a:buClr>
              <a:buFont typeface="Wingdings" pitchFamily="2" charset="2"/>
              <a:buChar char="§"/>
              <a:defRPr/>
            </a:pPr>
            <a:r>
              <a:rPr lang="en-US" sz="2000" kern="0" dirty="0">
                <a:latin typeface="Calibri" pitchFamily="34" charset="0"/>
                <a:cs typeface="Calibri" pitchFamily="34" charset="0"/>
              </a:rPr>
              <a:t>Only quasi stable condition if the internal gate is empty </a:t>
            </a:r>
            <a:r>
              <a:rPr lang="en-US" sz="2000" kern="0" dirty="0">
                <a:latin typeface="Calibri" pitchFamily="34" charset="0"/>
                <a:cs typeface="Calibri" pitchFamily="34" charset="0"/>
                <a:sym typeface="Wingdings" pitchFamily="2" charset="2"/>
              </a:rPr>
              <a:t> </a:t>
            </a:r>
            <a:r>
              <a:rPr lang="de-DE" sz="2000" kern="0" dirty="0">
                <a:latin typeface="Calibri" pitchFamily="34" charset="0"/>
                <a:cs typeface="Calibri" pitchFamily="34" charset="0"/>
              </a:rPr>
              <a:t>I</a:t>
            </a:r>
            <a:r>
              <a:rPr lang="de-DE" sz="2000" kern="0" baseline="-25000" dirty="0">
                <a:latin typeface="Calibri" pitchFamily="34" charset="0"/>
                <a:cs typeface="Calibri" pitchFamily="34" charset="0"/>
              </a:rPr>
              <a:t>DS</a:t>
            </a:r>
            <a:r>
              <a:rPr lang="de-DE" sz="2000" kern="0" dirty="0">
                <a:latin typeface="Calibri" pitchFamily="34" charset="0"/>
                <a:cs typeface="Calibri" pitchFamily="34" charset="0"/>
              </a:rPr>
              <a:t> measured @ V</a:t>
            </a:r>
            <a:r>
              <a:rPr lang="de-DE" sz="2000" kern="0" baseline="-25000" dirty="0">
                <a:latin typeface="Calibri" pitchFamily="34" charset="0"/>
                <a:cs typeface="Calibri" pitchFamily="34" charset="0"/>
              </a:rPr>
              <a:t>cl high </a:t>
            </a:r>
            <a:r>
              <a:rPr lang="de-DE" sz="2000" kern="0" dirty="0">
                <a:latin typeface="Calibri" pitchFamily="34" charset="0"/>
                <a:cs typeface="Calibri" pitchFamily="34" charset="0"/>
              </a:rPr>
              <a:t>= 10V</a:t>
            </a:r>
          </a:p>
          <a:p>
            <a:pPr marL="273050" indent="-273050" eaLnBrk="0" hangingPunct="0">
              <a:spcBef>
                <a:spcPts val="300"/>
              </a:spcBef>
              <a:spcAft>
                <a:spcPts val="1800"/>
              </a:spcAft>
              <a:buClr>
                <a:schemeClr val="tx1"/>
              </a:buClr>
              <a:buFont typeface="Wingdings" pitchFamily="2" charset="2"/>
              <a:buChar char="§"/>
              <a:defRPr/>
            </a:pPr>
            <a:r>
              <a:rPr lang="de-DE" sz="2000" kern="0" dirty="0">
                <a:latin typeface="Calibri" pitchFamily="34" charset="0"/>
                <a:cs typeface="Calibri" pitchFamily="34" charset="0"/>
              </a:rPr>
              <a:t>For DEPFET read mode (V</a:t>
            </a:r>
            <a:r>
              <a:rPr lang="de-DE" sz="2000" kern="0" baseline="-25000" dirty="0">
                <a:latin typeface="Calibri" pitchFamily="34" charset="0"/>
                <a:cs typeface="Calibri" pitchFamily="34" charset="0"/>
              </a:rPr>
              <a:t>cl low</a:t>
            </a:r>
            <a:r>
              <a:rPr lang="de-DE" sz="2000" kern="0" dirty="0">
                <a:latin typeface="Calibri" pitchFamily="34" charset="0"/>
                <a:cs typeface="Calibri" pitchFamily="34" charset="0"/>
              </a:rPr>
              <a:t>) correction of </a:t>
            </a:r>
            <a:r>
              <a:rPr lang="en-US" sz="2000" kern="0" dirty="0">
                <a:latin typeface="Calibri" pitchFamily="34" charset="0"/>
                <a:cs typeface="Calibri" pitchFamily="34" charset="0"/>
              </a:rPr>
              <a:t>I</a:t>
            </a:r>
            <a:r>
              <a:rPr lang="en-US" sz="2000" kern="0" baseline="-25000" dirty="0">
                <a:latin typeface="Calibri" pitchFamily="34" charset="0"/>
                <a:cs typeface="Calibri" pitchFamily="34" charset="0"/>
              </a:rPr>
              <a:t>DS </a:t>
            </a:r>
            <a:r>
              <a:rPr lang="de-DE" sz="2000" kern="0" dirty="0">
                <a:latin typeface="Calibri" pitchFamily="34" charset="0"/>
                <a:cs typeface="Calibri" pitchFamily="34" charset="0"/>
              </a:rPr>
              <a:t>is needed</a:t>
            </a:r>
          </a:p>
          <a:p>
            <a:pPr marL="273050" indent="-273050" eaLnBrk="0" hangingPunct="0">
              <a:spcBef>
                <a:spcPts val="300"/>
              </a:spcBef>
              <a:spcAft>
                <a:spcPts val="1800"/>
              </a:spcAft>
              <a:buClr>
                <a:schemeClr val="tx1"/>
              </a:buClr>
              <a:buFont typeface="Wingdings" pitchFamily="2" charset="2"/>
              <a:buChar char="§"/>
              <a:defRPr/>
            </a:pPr>
            <a:r>
              <a:rPr lang="en-US" sz="2000" kern="0" dirty="0" err="1">
                <a:latin typeface="Calibri" pitchFamily="34" charset="0"/>
                <a:cs typeface="Calibri" pitchFamily="34" charset="0"/>
              </a:rPr>
              <a:t>Spline</a:t>
            </a:r>
            <a:r>
              <a:rPr lang="en-US" sz="2000" kern="0" dirty="0">
                <a:latin typeface="Calibri" pitchFamily="34" charset="0"/>
                <a:cs typeface="Calibri" pitchFamily="34" charset="0"/>
              </a:rPr>
              <a:t> interpolation for the values which are not in the table</a:t>
            </a:r>
            <a:endParaRPr lang="de-DE" sz="2000" kern="0" dirty="0">
              <a:latin typeface="Calibri" pitchFamily="34" charset="0"/>
              <a:cs typeface="Calibri" pitchFamily="34" charset="0"/>
            </a:endParaRPr>
          </a:p>
          <a:p>
            <a:pPr marL="273050" indent="-273050" eaLnBrk="0" hangingPunct="0">
              <a:spcBef>
                <a:spcPts val="300"/>
              </a:spcBef>
              <a:buClr>
                <a:schemeClr val="tx1"/>
              </a:buClr>
              <a:buFont typeface="Wingdings" pitchFamily="2" charset="2"/>
              <a:buChar char="§"/>
              <a:defRPr/>
            </a:pPr>
            <a:endParaRPr lang="en-US" sz="2000" kern="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p:nvPr>
        </p:nvSpPr>
        <p:spPr/>
        <p:txBody>
          <a:bodyPr/>
          <a:lstStyle/>
          <a:p>
            <a:r>
              <a:rPr lang="en-US" smtClean="0"/>
              <a:t>DEPFET Specific Properties</a:t>
            </a:r>
            <a:endParaRPr lang="en-US" baseline="-25000" smtClean="0"/>
          </a:p>
        </p:txBody>
      </p:sp>
      <p:sp>
        <p:nvSpPr>
          <p:cNvPr id="1030" name="Slide Number Placeholder 3"/>
          <p:cNvSpPr>
            <a:spLocks noGrp="1"/>
          </p:cNvSpPr>
          <p:nvPr>
            <p:ph type="sldNum" sz="quarter" idx="10"/>
          </p:nvPr>
        </p:nvSpPr>
        <p:spPr>
          <a:noFill/>
        </p:spPr>
        <p:txBody>
          <a:bodyPr/>
          <a:lstStyle/>
          <a:p>
            <a:fld id="{D5B85495-9531-419B-9D05-58FBDC5E4BE4}" type="slidenum">
              <a:rPr lang="en-US" smtClean="0"/>
              <a:pPr/>
              <a:t>11</a:t>
            </a:fld>
            <a:endParaRPr lang="en-US" smtClean="0"/>
          </a:p>
        </p:txBody>
      </p:sp>
      <p:sp>
        <p:nvSpPr>
          <p:cNvPr id="1031"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graphicFrame>
        <p:nvGraphicFramePr>
          <p:cNvPr id="1026" name="Object 2"/>
          <p:cNvGraphicFramePr>
            <a:graphicFrameLocks noChangeAspect="1"/>
          </p:cNvGraphicFramePr>
          <p:nvPr/>
        </p:nvGraphicFramePr>
        <p:xfrm>
          <a:off x="4476750" y="1720850"/>
          <a:ext cx="3441700" cy="882650"/>
        </p:xfrm>
        <a:graphic>
          <a:graphicData uri="http://schemas.openxmlformats.org/presentationml/2006/ole">
            <p:oleObj spid="_x0000_s1026" name="Equation" r:id="rId4" imgW="1981080" imgH="507960" progId="Equation.3">
              <p:embed/>
            </p:oleObj>
          </a:graphicData>
        </a:graphic>
      </p:graphicFrame>
      <p:sp>
        <p:nvSpPr>
          <p:cNvPr id="7" name="Content Placeholder 2"/>
          <p:cNvSpPr txBox="1">
            <a:spLocks/>
          </p:cNvSpPr>
          <p:nvPr/>
        </p:nvSpPr>
        <p:spPr bwMode="auto">
          <a:xfrm>
            <a:off x="468313" y="1809750"/>
            <a:ext cx="3887787" cy="3983038"/>
          </a:xfrm>
          <a:prstGeom prst="rect">
            <a:avLst/>
          </a:prstGeom>
          <a:noFill/>
          <a:ln w="9525">
            <a:noFill/>
            <a:miter lim="800000"/>
            <a:headEnd/>
            <a:tailEnd/>
          </a:ln>
        </p:spPr>
        <p:txBody>
          <a:bodyPr/>
          <a:lstStyle/>
          <a:p>
            <a:pPr marL="273050" indent="-273050" eaLnBrk="0" hangingPunct="0">
              <a:spcBef>
                <a:spcPts val="300"/>
              </a:spcBef>
              <a:spcAft>
                <a:spcPts val="1200"/>
              </a:spcAft>
              <a:buClr>
                <a:schemeClr val="tx1"/>
              </a:buClr>
              <a:buFont typeface="Wingdings" pitchFamily="2" charset="2"/>
              <a:buChar char="§"/>
              <a:defRPr/>
            </a:pPr>
            <a:r>
              <a:rPr lang="en-US" sz="2000" kern="0" dirty="0">
                <a:latin typeface="Calibri" pitchFamily="34" charset="0"/>
                <a:cs typeface="Calibri" pitchFamily="34" charset="0"/>
              </a:rPr>
              <a:t>Influence of the internal gate on the drain current </a:t>
            </a:r>
          </a:p>
          <a:p>
            <a:pPr marL="273050" indent="-273050" eaLnBrk="0" hangingPunct="0">
              <a:spcBef>
                <a:spcPts val="300"/>
              </a:spcBef>
              <a:spcAft>
                <a:spcPts val="1200"/>
              </a:spcAft>
              <a:buClr>
                <a:schemeClr val="tx1"/>
              </a:buClr>
              <a:defRPr/>
            </a:pPr>
            <a:endParaRPr lang="en-US" sz="2000" kern="0" dirty="0">
              <a:latin typeface="Calibri" pitchFamily="34" charset="0"/>
              <a:cs typeface="Calibri" pitchFamily="34" charset="0"/>
            </a:endParaRPr>
          </a:p>
          <a:p>
            <a:pPr marL="273050" indent="-273050" eaLnBrk="0" hangingPunct="0">
              <a:spcBef>
                <a:spcPts val="300"/>
              </a:spcBef>
              <a:spcAft>
                <a:spcPts val="1200"/>
              </a:spcAft>
              <a:buClr>
                <a:schemeClr val="tx1"/>
              </a:buClr>
              <a:buFont typeface="Wingdings" pitchFamily="2" charset="2"/>
              <a:buChar char="§"/>
              <a:defRPr/>
            </a:pPr>
            <a:r>
              <a:rPr lang="en-US" sz="2000" kern="0" dirty="0">
                <a:latin typeface="Calibri" pitchFamily="34" charset="0"/>
                <a:cs typeface="Calibri" pitchFamily="34" charset="0"/>
              </a:rPr>
              <a:t>Transconductance of the clear and clear-gate electrode on the drain current</a:t>
            </a:r>
          </a:p>
          <a:p>
            <a:pPr marL="273050" indent="-273050" eaLnBrk="0" hangingPunct="0">
              <a:lnSpc>
                <a:spcPct val="200000"/>
              </a:lnSpc>
              <a:spcBef>
                <a:spcPts val="300"/>
              </a:spcBef>
              <a:spcAft>
                <a:spcPts val="1200"/>
              </a:spcAft>
              <a:buClr>
                <a:schemeClr val="tx1"/>
              </a:buClr>
              <a:defRPr/>
            </a:pPr>
            <a:endParaRPr lang="en-US" sz="2000" kern="0" dirty="0">
              <a:latin typeface="Calibri" pitchFamily="34" charset="0"/>
              <a:cs typeface="Calibri" pitchFamily="34" charset="0"/>
            </a:endParaRPr>
          </a:p>
          <a:p>
            <a:pPr marL="273050" indent="-273050" eaLnBrk="0" hangingPunct="0">
              <a:spcBef>
                <a:spcPts val="300"/>
              </a:spcBef>
              <a:spcAft>
                <a:spcPts val="1200"/>
              </a:spcAft>
              <a:buClr>
                <a:schemeClr val="tx1"/>
              </a:buClr>
              <a:buFont typeface="Wingdings" pitchFamily="2" charset="2"/>
              <a:buChar char="§"/>
              <a:defRPr/>
            </a:pPr>
            <a:r>
              <a:rPr lang="en-US" sz="2000" kern="0" dirty="0">
                <a:latin typeface="Calibri" pitchFamily="34" charset="0"/>
                <a:cs typeface="Calibri" pitchFamily="34" charset="0"/>
              </a:rPr>
              <a:t>Clear mechanism</a:t>
            </a:r>
          </a:p>
          <a:p>
            <a:pPr marL="273050" indent="-273050" eaLnBrk="0" hangingPunct="0">
              <a:spcBef>
                <a:spcPts val="300"/>
              </a:spcBef>
              <a:buClr>
                <a:schemeClr val="tx1"/>
              </a:buClr>
              <a:defRPr/>
            </a:pPr>
            <a:endParaRPr lang="en-US" sz="2000" kern="0" dirty="0">
              <a:latin typeface="Calibri" pitchFamily="34" charset="0"/>
              <a:cs typeface="Calibri" pitchFamily="34" charset="0"/>
            </a:endParaRPr>
          </a:p>
        </p:txBody>
      </p:sp>
      <p:graphicFrame>
        <p:nvGraphicFramePr>
          <p:cNvPr id="1027" name="Object 3"/>
          <p:cNvGraphicFramePr>
            <a:graphicFrameLocks noChangeAspect="1"/>
          </p:cNvGraphicFramePr>
          <p:nvPr/>
        </p:nvGraphicFramePr>
        <p:xfrm>
          <a:off x="4476750" y="3022600"/>
          <a:ext cx="4581525" cy="1355725"/>
        </p:xfrm>
        <a:graphic>
          <a:graphicData uri="http://schemas.openxmlformats.org/presentationml/2006/ole">
            <p:oleObj spid="_x0000_s1027" name="Formel" r:id="rId5" imgW="2489040" imgH="736560" progId="Equation.3">
              <p:embed/>
            </p:oleObj>
          </a:graphicData>
        </a:graphic>
      </p:graphicFrame>
      <p:graphicFrame>
        <p:nvGraphicFramePr>
          <p:cNvPr id="1028" name="Object 5"/>
          <p:cNvGraphicFramePr>
            <a:graphicFrameLocks noChangeAspect="1"/>
          </p:cNvGraphicFramePr>
          <p:nvPr/>
        </p:nvGraphicFramePr>
        <p:xfrm>
          <a:off x="4564063" y="4916488"/>
          <a:ext cx="3968750" cy="1498600"/>
        </p:xfrm>
        <a:graphic>
          <a:graphicData uri="http://schemas.openxmlformats.org/presentationml/2006/ole">
            <p:oleObj spid="_x0000_s1028" name="Equation" r:id="rId6" imgW="2286000" imgH="863280" progId="Equation.3">
              <p:embed/>
            </p:oleObj>
          </a:graphicData>
        </a:graphic>
      </p:graphicFrame>
      <p:sp>
        <p:nvSpPr>
          <p:cNvPr id="12" name="Rectangle 11"/>
          <p:cNvSpPr/>
          <p:nvPr/>
        </p:nvSpPr>
        <p:spPr>
          <a:xfrm>
            <a:off x="469900" y="1143000"/>
            <a:ext cx="7772400" cy="400050"/>
          </a:xfrm>
          <a:prstGeom prst="rect">
            <a:avLst/>
          </a:prstGeom>
        </p:spPr>
        <p:txBody>
          <a:bodyPr>
            <a:spAutoFit/>
          </a:bodyPr>
          <a:lstStyle/>
          <a:p>
            <a:pPr eaLnBrk="0" hangingPunct="0">
              <a:spcBef>
                <a:spcPts val="300"/>
              </a:spcBef>
              <a:buClr>
                <a:schemeClr val="tx1"/>
              </a:buClr>
              <a:defRPr/>
            </a:pPr>
            <a:r>
              <a:rPr lang="en-US" sz="2000" kern="0" dirty="0">
                <a:latin typeface="Calibri" pitchFamily="34" charset="0"/>
                <a:cs typeface="Calibri" pitchFamily="34" charset="0"/>
              </a:rPr>
              <a:t>DEPFET specific properties can be described by following equations:</a:t>
            </a:r>
          </a:p>
        </p:txBody>
      </p:sp>
      <p:sp>
        <p:nvSpPr>
          <p:cNvPr id="13" name="Rectangle 12"/>
          <p:cNvSpPr/>
          <p:nvPr/>
        </p:nvSpPr>
        <p:spPr>
          <a:xfrm>
            <a:off x="7281863" y="1614488"/>
            <a:ext cx="1752600" cy="307975"/>
          </a:xfrm>
          <a:prstGeom prst="rect">
            <a:avLst/>
          </a:prstGeom>
        </p:spPr>
        <p:txBody>
          <a:bodyPr wrap="none">
            <a:spAutoFit/>
          </a:bodyPr>
          <a:lstStyle/>
          <a:p>
            <a:pPr>
              <a:defRPr/>
            </a:pPr>
            <a:r>
              <a:rPr lang="de-DE" kern="0" dirty="0">
                <a:latin typeface="Calibri" pitchFamily="34" charset="0"/>
                <a:cs typeface="Calibri" pitchFamily="34" charset="0"/>
              </a:rPr>
              <a:t>internal amplification</a:t>
            </a:r>
            <a:endParaRPr lang="en-US" dirty="0"/>
          </a:p>
        </p:txBody>
      </p:sp>
      <p:sp>
        <p:nvSpPr>
          <p:cNvPr id="14" name="Rectangle 13"/>
          <p:cNvSpPr/>
          <p:nvPr/>
        </p:nvSpPr>
        <p:spPr>
          <a:xfrm>
            <a:off x="6991350" y="2555875"/>
            <a:ext cx="2171700" cy="307975"/>
          </a:xfrm>
          <a:prstGeom prst="rect">
            <a:avLst/>
          </a:prstGeom>
        </p:spPr>
        <p:txBody>
          <a:bodyPr wrap="none">
            <a:spAutoFit/>
          </a:bodyPr>
          <a:lstStyle/>
          <a:p>
            <a:pPr>
              <a:defRPr/>
            </a:pPr>
            <a:r>
              <a:rPr lang="de-DE" kern="0" dirty="0">
                <a:latin typeface="Calibri" pitchFamily="34" charset="0"/>
                <a:cs typeface="Calibri" pitchFamily="34" charset="0"/>
              </a:rPr>
              <a:t>number of signal electrons</a:t>
            </a:r>
            <a:endParaRPr lang="en-US" dirty="0"/>
          </a:p>
        </p:txBody>
      </p:sp>
      <p:cxnSp>
        <p:nvCxnSpPr>
          <p:cNvPr id="1036" name="Straight Arrow Connector 15"/>
          <p:cNvCxnSpPr>
            <a:cxnSpLocks noChangeShapeType="1"/>
          </p:cNvCxnSpPr>
          <p:nvPr/>
        </p:nvCxnSpPr>
        <p:spPr bwMode="auto">
          <a:xfrm rot="10800000" flipV="1">
            <a:off x="7200900" y="1874838"/>
            <a:ext cx="219075" cy="184150"/>
          </a:xfrm>
          <a:prstGeom prst="straightConnector1">
            <a:avLst/>
          </a:prstGeom>
          <a:noFill/>
          <a:ln w="12700" algn="ctr">
            <a:solidFill>
              <a:schemeClr val="tx1"/>
            </a:solidFill>
            <a:round/>
            <a:headEnd/>
            <a:tailEnd type="arrow" w="med" len="med"/>
          </a:ln>
        </p:spPr>
      </p:cxnSp>
      <p:cxnSp>
        <p:nvCxnSpPr>
          <p:cNvPr id="1037" name="Straight Arrow Connector 17"/>
          <p:cNvCxnSpPr>
            <a:cxnSpLocks noChangeShapeType="1"/>
          </p:cNvCxnSpPr>
          <p:nvPr/>
        </p:nvCxnSpPr>
        <p:spPr bwMode="auto">
          <a:xfrm rot="16200000" flipV="1">
            <a:off x="7574756" y="2405857"/>
            <a:ext cx="219075" cy="176212"/>
          </a:xfrm>
          <a:prstGeom prst="straightConnector1">
            <a:avLst/>
          </a:prstGeom>
          <a:noFill/>
          <a:ln w="12700" algn="ctr">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289050" y="1801813"/>
            <a:ext cx="6167438" cy="4016375"/>
          </a:xfrm>
          <a:prstGeom prst="rect">
            <a:avLst/>
          </a:prstGeom>
          <a:noFill/>
          <a:ln w="9525">
            <a:noFill/>
            <a:miter lim="800000"/>
            <a:headEnd/>
            <a:tailEnd/>
          </a:ln>
        </p:spPr>
      </p:pic>
      <p:sp>
        <p:nvSpPr>
          <p:cNvPr id="14339" name="Title 1"/>
          <p:cNvSpPr>
            <a:spLocks noGrp="1"/>
          </p:cNvSpPr>
          <p:nvPr>
            <p:ph type="title"/>
          </p:nvPr>
        </p:nvSpPr>
        <p:spPr/>
        <p:txBody>
          <a:bodyPr/>
          <a:lstStyle/>
          <a:p>
            <a:r>
              <a:rPr lang="en-US" dirty="0" smtClean="0"/>
              <a:t>DEPFET Model without </a:t>
            </a:r>
            <a:r>
              <a:rPr lang="de-DE" dirty="0" smtClean="0">
                <a:solidFill>
                  <a:schemeClr val="tx1"/>
                </a:solidFill>
                <a:sym typeface="Wingdings" pitchFamily="2" charset="2"/>
              </a:rPr>
              <a:t>parasitic RCs</a:t>
            </a:r>
            <a:endParaRPr lang="en-US" dirty="0" smtClean="0"/>
          </a:p>
        </p:txBody>
      </p:sp>
      <p:sp>
        <p:nvSpPr>
          <p:cNvPr id="14340" name="Slide Number Placeholder 3"/>
          <p:cNvSpPr>
            <a:spLocks noGrp="1"/>
          </p:cNvSpPr>
          <p:nvPr>
            <p:ph type="sldNum" sz="quarter" idx="10"/>
          </p:nvPr>
        </p:nvSpPr>
        <p:spPr>
          <a:noFill/>
        </p:spPr>
        <p:txBody>
          <a:bodyPr/>
          <a:lstStyle/>
          <a:p>
            <a:fld id="{88F63853-FE7E-417D-87E9-0500F106F2ED}" type="slidenum">
              <a:rPr lang="en-US" smtClean="0"/>
              <a:pPr/>
              <a:t>12</a:t>
            </a:fld>
            <a:endParaRPr lang="en-US" smtClean="0"/>
          </a:p>
        </p:txBody>
      </p:sp>
      <p:sp>
        <p:nvSpPr>
          <p:cNvPr id="14341"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sp>
        <p:nvSpPr>
          <p:cNvPr id="6" name="Content Placeholder 2"/>
          <p:cNvSpPr txBox="1">
            <a:spLocks/>
          </p:cNvSpPr>
          <p:nvPr/>
        </p:nvSpPr>
        <p:spPr bwMode="auto">
          <a:xfrm>
            <a:off x="520700" y="1189038"/>
            <a:ext cx="8596313" cy="1143000"/>
          </a:xfrm>
          <a:prstGeom prst="rect">
            <a:avLst/>
          </a:prstGeom>
          <a:noFill/>
          <a:ln w="9525">
            <a:noFill/>
            <a:miter lim="800000"/>
            <a:headEnd/>
            <a:tailEnd/>
          </a:ln>
        </p:spPr>
        <p:txBody>
          <a:bodyPr/>
          <a:lstStyle/>
          <a:p>
            <a:pPr marL="273050" indent="-273050" eaLnBrk="0" hangingPunct="0">
              <a:lnSpc>
                <a:spcPct val="150000"/>
              </a:lnSpc>
              <a:spcBef>
                <a:spcPts val="300"/>
              </a:spcBef>
              <a:buClr>
                <a:schemeClr val="tx1"/>
              </a:buClr>
              <a:defRPr/>
            </a:pPr>
            <a:r>
              <a:rPr lang="de-DE" sz="2000" kern="0" dirty="0">
                <a:latin typeface="Calibri" pitchFamily="34" charset="0"/>
                <a:cs typeface="Calibri" pitchFamily="34" charset="0"/>
                <a:sym typeface="Wingdings" pitchFamily="2" charset="2"/>
              </a:rPr>
              <a:t>Simulation of the drain current of a DEPFET Pixel matrix without parasitic RCs.</a:t>
            </a:r>
            <a:endParaRPr lang="en-US" sz="2000" kern="0" dirty="0">
              <a:latin typeface="Calibri" pitchFamily="34" charset="0"/>
              <a:cs typeface="Calibri" pitchFamily="34" charset="0"/>
            </a:endParaRPr>
          </a:p>
        </p:txBody>
      </p:sp>
      <p:sp>
        <p:nvSpPr>
          <p:cNvPr id="14343" name="TextBox 8"/>
          <p:cNvSpPr txBox="1">
            <a:spLocks noChangeArrowheads="1"/>
          </p:cNvSpPr>
          <p:nvPr/>
        </p:nvSpPr>
        <p:spPr bwMode="auto">
          <a:xfrm rot="-2269889">
            <a:off x="1727200" y="2154238"/>
            <a:ext cx="1249363" cy="339725"/>
          </a:xfrm>
          <a:prstGeom prst="rect">
            <a:avLst/>
          </a:prstGeom>
          <a:noFill/>
          <a:ln w="9525">
            <a:noFill/>
            <a:miter lim="800000"/>
            <a:headEnd/>
            <a:tailEnd/>
          </a:ln>
        </p:spPr>
        <p:txBody>
          <a:bodyPr>
            <a:spAutoFit/>
          </a:bodyPr>
          <a:lstStyle/>
          <a:p>
            <a:r>
              <a:rPr lang="en-US" sz="1600" dirty="0">
                <a:solidFill>
                  <a:srgbClr val="663300"/>
                </a:solidFill>
                <a:latin typeface="Calibri" pitchFamily="34" charset="0"/>
                <a:cs typeface="Calibri" pitchFamily="34" charset="0"/>
              </a:rPr>
              <a:t>gate on </a:t>
            </a:r>
          </a:p>
        </p:txBody>
      </p:sp>
      <p:sp>
        <p:nvSpPr>
          <p:cNvPr id="14344" name="TextBox 9"/>
          <p:cNvSpPr txBox="1">
            <a:spLocks noChangeArrowheads="1"/>
          </p:cNvSpPr>
          <p:nvPr/>
        </p:nvSpPr>
        <p:spPr bwMode="auto">
          <a:xfrm>
            <a:off x="2849563" y="4657725"/>
            <a:ext cx="1247775" cy="339725"/>
          </a:xfrm>
          <a:prstGeom prst="rect">
            <a:avLst/>
          </a:prstGeom>
          <a:noFill/>
          <a:ln w="9525">
            <a:noFill/>
            <a:miter lim="800000"/>
            <a:headEnd/>
            <a:tailEnd/>
          </a:ln>
        </p:spPr>
        <p:txBody>
          <a:bodyPr>
            <a:spAutoFit/>
          </a:bodyPr>
          <a:lstStyle/>
          <a:p>
            <a:r>
              <a:rPr lang="en-US" sz="1600">
                <a:solidFill>
                  <a:srgbClr val="663300"/>
                </a:solidFill>
                <a:latin typeface="Calibri" pitchFamily="34" charset="0"/>
                <a:cs typeface="Calibri" pitchFamily="34" charset="0"/>
              </a:rPr>
              <a:t>clear on </a:t>
            </a:r>
          </a:p>
        </p:txBody>
      </p:sp>
      <p:sp>
        <p:nvSpPr>
          <p:cNvPr id="14345" name="TextBox 10"/>
          <p:cNvSpPr txBox="1">
            <a:spLocks noChangeArrowheads="1"/>
          </p:cNvSpPr>
          <p:nvPr/>
        </p:nvSpPr>
        <p:spPr bwMode="auto">
          <a:xfrm rot="-2293371">
            <a:off x="5502275" y="2152650"/>
            <a:ext cx="1247775" cy="338138"/>
          </a:xfrm>
          <a:prstGeom prst="rect">
            <a:avLst/>
          </a:prstGeom>
          <a:noFill/>
          <a:ln w="9525">
            <a:noFill/>
            <a:miter lim="800000"/>
            <a:headEnd/>
            <a:tailEnd/>
          </a:ln>
        </p:spPr>
        <p:txBody>
          <a:bodyPr>
            <a:spAutoFit/>
          </a:bodyPr>
          <a:lstStyle/>
          <a:p>
            <a:r>
              <a:rPr lang="en-US" sz="1600">
                <a:solidFill>
                  <a:srgbClr val="663300"/>
                </a:solidFill>
                <a:latin typeface="Calibri" pitchFamily="34" charset="0"/>
                <a:cs typeface="Calibri" pitchFamily="34" charset="0"/>
              </a:rPr>
              <a:t>gate off </a:t>
            </a:r>
          </a:p>
        </p:txBody>
      </p:sp>
      <p:sp>
        <p:nvSpPr>
          <p:cNvPr id="14346" name="TextBox 11"/>
          <p:cNvSpPr txBox="1">
            <a:spLocks noChangeArrowheads="1"/>
          </p:cNvSpPr>
          <p:nvPr/>
        </p:nvSpPr>
        <p:spPr bwMode="auto">
          <a:xfrm rot="-1904082">
            <a:off x="4567238" y="4803775"/>
            <a:ext cx="1249362" cy="338138"/>
          </a:xfrm>
          <a:prstGeom prst="rect">
            <a:avLst/>
          </a:prstGeom>
          <a:noFill/>
          <a:ln w="9525">
            <a:noFill/>
            <a:miter lim="800000"/>
            <a:headEnd/>
            <a:tailEnd/>
          </a:ln>
        </p:spPr>
        <p:txBody>
          <a:bodyPr>
            <a:spAutoFit/>
          </a:bodyPr>
          <a:lstStyle/>
          <a:p>
            <a:r>
              <a:rPr lang="en-US" sz="1600">
                <a:solidFill>
                  <a:srgbClr val="663300"/>
                </a:solidFill>
                <a:latin typeface="Calibri" pitchFamily="34" charset="0"/>
                <a:cs typeface="Calibri" pitchFamily="34" charset="0"/>
              </a:rPr>
              <a:t>clear off </a:t>
            </a:r>
          </a:p>
        </p:txBody>
      </p:sp>
      <p:sp>
        <p:nvSpPr>
          <p:cNvPr id="14347" name="TextBox 12"/>
          <p:cNvSpPr txBox="1">
            <a:spLocks noChangeArrowheads="1"/>
          </p:cNvSpPr>
          <p:nvPr/>
        </p:nvSpPr>
        <p:spPr bwMode="auto">
          <a:xfrm>
            <a:off x="2676525" y="3906838"/>
            <a:ext cx="1247775" cy="338137"/>
          </a:xfrm>
          <a:prstGeom prst="rect">
            <a:avLst/>
          </a:prstGeom>
          <a:noFill/>
          <a:ln w="9525">
            <a:noFill/>
            <a:miter lim="800000"/>
            <a:headEnd/>
            <a:tailEnd/>
          </a:ln>
        </p:spPr>
        <p:txBody>
          <a:bodyPr>
            <a:spAutoFit/>
          </a:bodyPr>
          <a:lstStyle/>
          <a:p>
            <a:r>
              <a:rPr lang="en-US" sz="1600">
                <a:latin typeface="Calibri" pitchFamily="34" charset="0"/>
                <a:cs typeface="Calibri" pitchFamily="34" charset="0"/>
              </a:rPr>
              <a:t>signal</a:t>
            </a:r>
          </a:p>
        </p:txBody>
      </p:sp>
      <p:sp>
        <p:nvSpPr>
          <p:cNvPr id="14348" name="TextBox 13"/>
          <p:cNvSpPr txBox="1">
            <a:spLocks noChangeArrowheads="1"/>
          </p:cNvSpPr>
          <p:nvPr/>
        </p:nvSpPr>
        <p:spPr bwMode="auto">
          <a:xfrm>
            <a:off x="5037138" y="4029075"/>
            <a:ext cx="1247775" cy="338138"/>
          </a:xfrm>
          <a:prstGeom prst="rect">
            <a:avLst/>
          </a:prstGeom>
          <a:noFill/>
          <a:ln w="9525">
            <a:noFill/>
            <a:miter lim="800000"/>
            <a:headEnd/>
            <a:tailEnd/>
          </a:ln>
        </p:spPr>
        <p:txBody>
          <a:bodyPr>
            <a:spAutoFit/>
          </a:bodyPr>
          <a:lstStyle/>
          <a:p>
            <a:r>
              <a:rPr lang="en-US" sz="1600">
                <a:latin typeface="Calibri" pitchFamily="34" charset="0"/>
                <a:cs typeface="Calibri" pitchFamily="34" charset="0"/>
              </a:rPr>
              <a:t>pedestal</a:t>
            </a:r>
          </a:p>
        </p:txBody>
      </p:sp>
      <p:sp>
        <p:nvSpPr>
          <p:cNvPr id="14349" name="TextBox 15"/>
          <p:cNvSpPr txBox="1">
            <a:spLocks noChangeArrowheads="1"/>
          </p:cNvSpPr>
          <p:nvPr/>
        </p:nvSpPr>
        <p:spPr bwMode="auto">
          <a:xfrm>
            <a:off x="1298575" y="6002338"/>
            <a:ext cx="6438900" cy="338137"/>
          </a:xfrm>
          <a:prstGeom prst="rect">
            <a:avLst/>
          </a:prstGeom>
          <a:noFill/>
          <a:ln w="9525">
            <a:noFill/>
            <a:miter lim="800000"/>
            <a:headEnd/>
            <a:tailEnd/>
          </a:ln>
        </p:spPr>
        <p:txBody>
          <a:bodyPr>
            <a:spAutoFit/>
          </a:bodyPr>
          <a:lstStyle/>
          <a:p>
            <a:r>
              <a:rPr lang="en-US" sz="1600">
                <a:latin typeface="Calibri" pitchFamily="34" charset="0"/>
                <a:cs typeface="Calibri" pitchFamily="34" charset="0"/>
              </a:rPr>
              <a:t>Simulation tool: Cadence SpectreCMI, T Gate on = 90ns</a:t>
            </a:r>
          </a:p>
        </p:txBody>
      </p:sp>
      <p:sp>
        <p:nvSpPr>
          <p:cNvPr id="14350" name="TextBox 14"/>
          <p:cNvSpPr txBox="1">
            <a:spLocks noChangeArrowheads="1"/>
          </p:cNvSpPr>
          <p:nvPr/>
        </p:nvSpPr>
        <p:spPr bwMode="auto">
          <a:xfrm>
            <a:off x="3789363" y="4029075"/>
            <a:ext cx="1247775" cy="338138"/>
          </a:xfrm>
          <a:prstGeom prst="rect">
            <a:avLst/>
          </a:prstGeom>
          <a:noFill/>
          <a:ln w="9525">
            <a:noFill/>
            <a:miter lim="800000"/>
            <a:headEnd/>
            <a:tailEnd/>
          </a:ln>
        </p:spPr>
        <p:txBody>
          <a:bodyPr>
            <a:spAutoFit/>
          </a:bodyPr>
          <a:lstStyle/>
          <a:p>
            <a:r>
              <a:rPr lang="en-US" sz="1600">
                <a:latin typeface="Calibri" pitchFamily="34" charset="0"/>
                <a:cs typeface="Calibri" pitchFamily="34" charset="0"/>
                <a:sym typeface="Symbol" pitchFamily="18" charset="2"/>
              </a:rPr>
              <a:t></a:t>
            </a:r>
            <a:r>
              <a:rPr lang="en-US" sz="1600">
                <a:latin typeface="Calibri" pitchFamily="34" charset="0"/>
                <a:cs typeface="Calibri" pitchFamily="34" charset="0"/>
              </a:rPr>
              <a:t>I=1.6µA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DEPFET Model without </a:t>
            </a:r>
            <a:r>
              <a:rPr lang="de-DE" dirty="0" smtClean="0">
                <a:solidFill>
                  <a:schemeClr val="tx1"/>
                </a:solidFill>
                <a:sym typeface="Wingdings" pitchFamily="2" charset="2"/>
              </a:rPr>
              <a:t>parasitic RCs</a:t>
            </a:r>
            <a:endParaRPr lang="en-US" dirty="0"/>
          </a:p>
        </p:txBody>
      </p:sp>
      <p:sp>
        <p:nvSpPr>
          <p:cNvPr id="4" name="Slide Number Placeholder 3"/>
          <p:cNvSpPr>
            <a:spLocks noGrp="1"/>
          </p:cNvSpPr>
          <p:nvPr>
            <p:ph type="sldNum" sz="quarter" idx="10"/>
          </p:nvPr>
        </p:nvSpPr>
        <p:spPr/>
        <p:txBody>
          <a:bodyPr/>
          <a:lstStyle/>
          <a:p>
            <a:pPr>
              <a:defRPr/>
            </a:pPr>
            <a:fld id="{2FD94E2C-93DF-451E-92AF-F12579E10FA4}"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IMPRS Young Scientist Workshop – July, 23-30, 2010                                                                            C. Koffmane HLL, MPI für Physik, TU Berlin</a:t>
            </a:r>
            <a:endParaRPr lang="de-DE" dirty="0"/>
          </a:p>
        </p:txBody>
      </p:sp>
      <p:pic>
        <p:nvPicPr>
          <p:cNvPr id="6" name="Picture 2"/>
          <p:cNvPicPr>
            <a:picLocks noChangeAspect="1" noChangeArrowheads="1"/>
          </p:cNvPicPr>
          <p:nvPr/>
        </p:nvPicPr>
        <p:blipFill>
          <a:blip r:embed="rId2" cstate="print"/>
          <a:srcRect/>
          <a:stretch>
            <a:fillRect/>
          </a:stretch>
        </p:blipFill>
        <p:spPr bwMode="auto">
          <a:xfrm>
            <a:off x="4493419" y="3606175"/>
            <a:ext cx="4348162" cy="278765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228600" y="930054"/>
            <a:ext cx="4571070" cy="2976784"/>
          </a:xfrm>
          <a:prstGeom prst="rect">
            <a:avLst/>
          </a:prstGeom>
          <a:noFill/>
          <a:ln w="9525">
            <a:noFill/>
            <a:miter lim="800000"/>
            <a:headEnd/>
            <a:tailEnd/>
          </a:ln>
        </p:spPr>
      </p:pic>
      <p:sp>
        <p:nvSpPr>
          <p:cNvPr id="8" name="TextBox 8"/>
          <p:cNvSpPr txBox="1">
            <a:spLocks noChangeArrowheads="1"/>
          </p:cNvSpPr>
          <p:nvPr/>
        </p:nvSpPr>
        <p:spPr bwMode="auto">
          <a:xfrm rot="-2269889">
            <a:off x="358649" y="1114184"/>
            <a:ext cx="1249363" cy="339725"/>
          </a:xfrm>
          <a:prstGeom prst="rect">
            <a:avLst/>
          </a:prstGeom>
          <a:noFill/>
          <a:ln w="9525">
            <a:noFill/>
            <a:miter lim="800000"/>
            <a:headEnd/>
            <a:tailEnd/>
          </a:ln>
        </p:spPr>
        <p:txBody>
          <a:bodyPr>
            <a:spAutoFit/>
          </a:bodyPr>
          <a:lstStyle/>
          <a:p>
            <a:r>
              <a:rPr lang="en-US" sz="1600" dirty="0">
                <a:solidFill>
                  <a:srgbClr val="663300"/>
                </a:solidFill>
                <a:latin typeface="Calibri" pitchFamily="34" charset="0"/>
                <a:cs typeface="Calibri" pitchFamily="34" charset="0"/>
              </a:rPr>
              <a:t>gate on </a:t>
            </a:r>
          </a:p>
        </p:txBody>
      </p:sp>
      <p:sp>
        <p:nvSpPr>
          <p:cNvPr id="9" name="TextBox 9"/>
          <p:cNvSpPr txBox="1">
            <a:spLocks noChangeArrowheads="1"/>
          </p:cNvSpPr>
          <p:nvPr/>
        </p:nvSpPr>
        <p:spPr bwMode="auto">
          <a:xfrm>
            <a:off x="1312864" y="2887662"/>
            <a:ext cx="1247775" cy="339725"/>
          </a:xfrm>
          <a:prstGeom prst="rect">
            <a:avLst/>
          </a:prstGeom>
          <a:noFill/>
          <a:ln w="9525">
            <a:noFill/>
            <a:miter lim="800000"/>
            <a:headEnd/>
            <a:tailEnd/>
          </a:ln>
        </p:spPr>
        <p:txBody>
          <a:bodyPr>
            <a:spAutoFit/>
          </a:bodyPr>
          <a:lstStyle/>
          <a:p>
            <a:r>
              <a:rPr lang="en-US" sz="1600" dirty="0">
                <a:solidFill>
                  <a:srgbClr val="663300"/>
                </a:solidFill>
                <a:latin typeface="Calibri" pitchFamily="34" charset="0"/>
                <a:cs typeface="Calibri" pitchFamily="34" charset="0"/>
              </a:rPr>
              <a:t>clear on </a:t>
            </a:r>
          </a:p>
        </p:txBody>
      </p:sp>
      <p:sp>
        <p:nvSpPr>
          <p:cNvPr id="10" name="TextBox 10"/>
          <p:cNvSpPr txBox="1">
            <a:spLocks noChangeArrowheads="1"/>
          </p:cNvSpPr>
          <p:nvPr/>
        </p:nvSpPr>
        <p:spPr bwMode="auto">
          <a:xfrm rot="-2293371">
            <a:off x="3409508" y="1175044"/>
            <a:ext cx="1247775" cy="338138"/>
          </a:xfrm>
          <a:prstGeom prst="rect">
            <a:avLst/>
          </a:prstGeom>
          <a:noFill/>
          <a:ln w="9525">
            <a:noFill/>
            <a:miter lim="800000"/>
            <a:headEnd/>
            <a:tailEnd/>
          </a:ln>
        </p:spPr>
        <p:txBody>
          <a:bodyPr>
            <a:spAutoFit/>
          </a:bodyPr>
          <a:lstStyle/>
          <a:p>
            <a:r>
              <a:rPr lang="en-US" sz="1600" dirty="0">
                <a:solidFill>
                  <a:srgbClr val="663300"/>
                </a:solidFill>
                <a:latin typeface="Calibri" pitchFamily="34" charset="0"/>
                <a:cs typeface="Calibri" pitchFamily="34" charset="0"/>
              </a:rPr>
              <a:t>gate off </a:t>
            </a:r>
          </a:p>
        </p:txBody>
      </p:sp>
      <p:sp>
        <p:nvSpPr>
          <p:cNvPr id="11" name="TextBox 11"/>
          <p:cNvSpPr txBox="1">
            <a:spLocks noChangeArrowheads="1"/>
          </p:cNvSpPr>
          <p:nvPr/>
        </p:nvSpPr>
        <p:spPr bwMode="auto">
          <a:xfrm rot="-1904082">
            <a:off x="2565698" y="2964740"/>
            <a:ext cx="1249362" cy="338138"/>
          </a:xfrm>
          <a:prstGeom prst="rect">
            <a:avLst/>
          </a:prstGeom>
          <a:noFill/>
          <a:ln w="9525">
            <a:noFill/>
            <a:miter lim="800000"/>
            <a:headEnd/>
            <a:tailEnd/>
          </a:ln>
        </p:spPr>
        <p:txBody>
          <a:bodyPr>
            <a:spAutoFit/>
          </a:bodyPr>
          <a:lstStyle/>
          <a:p>
            <a:r>
              <a:rPr lang="en-US" sz="1600" dirty="0">
                <a:solidFill>
                  <a:srgbClr val="663300"/>
                </a:solidFill>
                <a:latin typeface="Calibri" pitchFamily="34" charset="0"/>
                <a:cs typeface="Calibri" pitchFamily="34" charset="0"/>
              </a:rPr>
              <a:t>clear off </a:t>
            </a:r>
          </a:p>
        </p:txBody>
      </p:sp>
      <p:sp>
        <p:nvSpPr>
          <p:cNvPr id="12" name="TextBox 12"/>
          <p:cNvSpPr txBox="1">
            <a:spLocks noChangeArrowheads="1"/>
          </p:cNvSpPr>
          <p:nvPr/>
        </p:nvSpPr>
        <p:spPr bwMode="auto">
          <a:xfrm>
            <a:off x="1176086" y="2454274"/>
            <a:ext cx="1247775" cy="338137"/>
          </a:xfrm>
          <a:prstGeom prst="rect">
            <a:avLst/>
          </a:prstGeom>
          <a:noFill/>
          <a:ln w="9525">
            <a:noFill/>
            <a:miter lim="800000"/>
            <a:headEnd/>
            <a:tailEnd/>
          </a:ln>
        </p:spPr>
        <p:txBody>
          <a:bodyPr>
            <a:spAutoFit/>
          </a:bodyPr>
          <a:lstStyle/>
          <a:p>
            <a:r>
              <a:rPr lang="en-US" sz="1600" dirty="0">
                <a:latin typeface="Calibri" pitchFamily="34" charset="0"/>
                <a:cs typeface="Calibri" pitchFamily="34" charset="0"/>
              </a:rPr>
              <a:t>signal</a:t>
            </a:r>
          </a:p>
        </p:txBody>
      </p:sp>
      <p:sp>
        <p:nvSpPr>
          <p:cNvPr id="13" name="TextBox 13"/>
          <p:cNvSpPr txBox="1">
            <a:spLocks noChangeArrowheads="1"/>
          </p:cNvSpPr>
          <p:nvPr/>
        </p:nvSpPr>
        <p:spPr bwMode="auto">
          <a:xfrm>
            <a:off x="2990851" y="2520949"/>
            <a:ext cx="1247775" cy="338138"/>
          </a:xfrm>
          <a:prstGeom prst="rect">
            <a:avLst/>
          </a:prstGeom>
          <a:noFill/>
          <a:ln w="9525">
            <a:noFill/>
            <a:miter lim="800000"/>
            <a:headEnd/>
            <a:tailEnd/>
          </a:ln>
        </p:spPr>
        <p:txBody>
          <a:bodyPr>
            <a:spAutoFit/>
          </a:bodyPr>
          <a:lstStyle/>
          <a:p>
            <a:r>
              <a:rPr lang="en-US" sz="1600" dirty="0">
                <a:latin typeface="Calibri" pitchFamily="34" charset="0"/>
                <a:cs typeface="Calibri" pitchFamily="34" charset="0"/>
              </a:rPr>
              <a:t>pedestal</a:t>
            </a:r>
          </a:p>
        </p:txBody>
      </p:sp>
      <p:sp>
        <p:nvSpPr>
          <p:cNvPr id="14" name="TextBox 15"/>
          <p:cNvSpPr txBox="1">
            <a:spLocks noChangeArrowheads="1"/>
          </p:cNvSpPr>
          <p:nvPr/>
        </p:nvSpPr>
        <p:spPr bwMode="auto">
          <a:xfrm>
            <a:off x="228600" y="3906838"/>
            <a:ext cx="6438900" cy="307777"/>
          </a:xfrm>
          <a:prstGeom prst="rect">
            <a:avLst/>
          </a:prstGeom>
          <a:noFill/>
          <a:ln w="9525">
            <a:noFill/>
            <a:miter lim="800000"/>
            <a:headEnd/>
            <a:tailEnd/>
          </a:ln>
        </p:spPr>
        <p:txBody>
          <a:bodyPr>
            <a:spAutoFit/>
          </a:bodyPr>
          <a:lstStyle/>
          <a:p>
            <a:r>
              <a:rPr lang="en-US" dirty="0">
                <a:latin typeface="Calibri" pitchFamily="34" charset="0"/>
                <a:cs typeface="Calibri" pitchFamily="34" charset="0"/>
              </a:rPr>
              <a:t>Simulation tool: Cadence </a:t>
            </a:r>
            <a:r>
              <a:rPr lang="en-US" dirty="0" err="1">
                <a:latin typeface="Calibri" pitchFamily="34" charset="0"/>
                <a:cs typeface="Calibri" pitchFamily="34" charset="0"/>
              </a:rPr>
              <a:t>SpectreCMI</a:t>
            </a:r>
            <a:r>
              <a:rPr lang="en-US" dirty="0">
                <a:latin typeface="Calibri" pitchFamily="34" charset="0"/>
                <a:cs typeface="Calibri" pitchFamily="34" charset="0"/>
              </a:rPr>
              <a:t>, T Gate on = 90ns</a:t>
            </a:r>
          </a:p>
        </p:txBody>
      </p:sp>
      <p:sp>
        <p:nvSpPr>
          <p:cNvPr id="15" name="TextBox 14"/>
          <p:cNvSpPr txBox="1">
            <a:spLocks noChangeArrowheads="1"/>
          </p:cNvSpPr>
          <p:nvPr/>
        </p:nvSpPr>
        <p:spPr bwMode="auto">
          <a:xfrm>
            <a:off x="2076451" y="2492374"/>
            <a:ext cx="1247775" cy="338138"/>
          </a:xfrm>
          <a:prstGeom prst="rect">
            <a:avLst/>
          </a:prstGeom>
          <a:noFill/>
          <a:ln w="9525">
            <a:noFill/>
            <a:miter lim="800000"/>
            <a:headEnd/>
            <a:tailEnd/>
          </a:ln>
        </p:spPr>
        <p:txBody>
          <a:bodyPr>
            <a:spAutoFit/>
          </a:bodyPr>
          <a:lstStyle/>
          <a:p>
            <a:r>
              <a:rPr lang="en-US" sz="1600" dirty="0">
                <a:latin typeface="Calibri" pitchFamily="34" charset="0"/>
                <a:cs typeface="Calibri" pitchFamily="34" charset="0"/>
                <a:sym typeface="Symbol" pitchFamily="18" charset="2"/>
              </a:rPr>
              <a:t></a:t>
            </a:r>
            <a:r>
              <a:rPr lang="en-US" sz="1600" dirty="0">
                <a:latin typeface="Calibri" pitchFamily="34" charset="0"/>
                <a:cs typeface="Calibri" pitchFamily="34" charset="0"/>
              </a:rPr>
              <a:t>I=1.6µA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Specific Parameters of a DEPFET Model</a:t>
            </a:r>
          </a:p>
        </p:txBody>
      </p:sp>
      <p:sp>
        <p:nvSpPr>
          <p:cNvPr id="15363" name="Slide Number Placeholder 3"/>
          <p:cNvSpPr>
            <a:spLocks noGrp="1"/>
          </p:cNvSpPr>
          <p:nvPr>
            <p:ph type="sldNum" sz="quarter" idx="10"/>
          </p:nvPr>
        </p:nvSpPr>
        <p:spPr>
          <a:noFill/>
        </p:spPr>
        <p:txBody>
          <a:bodyPr/>
          <a:lstStyle/>
          <a:p>
            <a:fld id="{57C35681-F870-4465-A502-1C46A811D844}" type="slidenum">
              <a:rPr lang="en-US" smtClean="0"/>
              <a:pPr/>
              <a:t>14</a:t>
            </a:fld>
            <a:endParaRPr lang="en-US" smtClean="0"/>
          </a:p>
        </p:txBody>
      </p:sp>
      <p:sp>
        <p:nvSpPr>
          <p:cNvPr id="15364"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sp>
        <p:nvSpPr>
          <p:cNvPr id="7" name="Content Placeholder 2"/>
          <p:cNvSpPr txBox="1">
            <a:spLocks/>
          </p:cNvSpPr>
          <p:nvPr/>
        </p:nvSpPr>
        <p:spPr bwMode="auto">
          <a:xfrm>
            <a:off x="601663" y="1651000"/>
            <a:ext cx="4789487" cy="3824288"/>
          </a:xfrm>
          <a:prstGeom prst="rect">
            <a:avLst/>
          </a:prstGeom>
          <a:noFill/>
          <a:ln w="9525">
            <a:noFill/>
            <a:miter lim="800000"/>
            <a:headEnd/>
            <a:tailEnd/>
          </a:ln>
        </p:spPr>
        <p:txBody>
          <a:bodyPr/>
          <a:lstStyle/>
          <a:p>
            <a:pPr marL="273050" indent="-273050" eaLnBrk="0" hangingPunct="0">
              <a:spcBef>
                <a:spcPts val="300"/>
              </a:spcBef>
              <a:spcAft>
                <a:spcPts val="1200"/>
              </a:spcAft>
              <a:buClr>
                <a:schemeClr val="tx1"/>
              </a:buClr>
              <a:buFont typeface="Wingdings" pitchFamily="2" charset="2"/>
              <a:buChar char="§"/>
              <a:defRPr/>
            </a:pPr>
            <a:r>
              <a:rPr lang="en-US" sz="2000" kern="0" dirty="0">
                <a:latin typeface="Calibri" pitchFamily="34" charset="0"/>
                <a:cs typeface="Calibri" pitchFamily="34" charset="0"/>
              </a:rPr>
              <a:t>Influence of the internal gate on the drain current </a:t>
            </a:r>
          </a:p>
          <a:p>
            <a:pPr marL="273050" indent="-273050" eaLnBrk="0" hangingPunct="0">
              <a:spcBef>
                <a:spcPts val="300"/>
              </a:spcBef>
              <a:spcAft>
                <a:spcPts val="1200"/>
              </a:spcAft>
              <a:buClr>
                <a:schemeClr val="tx1"/>
              </a:buClr>
              <a:buFont typeface="Wingdings" pitchFamily="2" charset="2"/>
              <a:buChar char="§"/>
              <a:defRPr/>
            </a:pPr>
            <a:r>
              <a:rPr lang="en-US" sz="2000" kern="0" dirty="0">
                <a:latin typeface="Calibri" pitchFamily="34" charset="0"/>
                <a:cs typeface="Calibri" pitchFamily="34" charset="0"/>
              </a:rPr>
              <a:t>Transconductance of the clear and clear-gate electrode on the drain current</a:t>
            </a:r>
          </a:p>
          <a:p>
            <a:pPr marL="273050" indent="-273050" eaLnBrk="0" hangingPunct="0">
              <a:spcBef>
                <a:spcPts val="300"/>
              </a:spcBef>
              <a:spcAft>
                <a:spcPts val="1200"/>
              </a:spcAft>
              <a:buClr>
                <a:schemeClr val="tx1"/>
              </a:buClr>
              <a:buFont typeface="Wingdings" pitchFamily="2" charset="2"/>
              <a:buChar char="§"/>
              <a:defRPr/>
            </a:pPr>
            <a:r>
              <a:rPr lang="en-US" sz="2000" kern="0" dirty="0">
                <a:latin typeface="Calibri" pitchFamily="34" charset="0"/>
                <a:cs typeface="Calibri" pitchFamily="34" charset="0"/>
              </a:rPr>
              <a:t>Clear mechanism</a:t>
            </a:r>
          </a:p>
          <a:p>
            <a:pPr marL="273050" indent="-273050" eaLnBrk="0" hangingPunct="0">
              <a:spcBef>
                <a:spcPts val="300"/>
              </a:spcBef>
              <a:spcAft>
                <a:spcPts val="1200"/>
              </a:spcAft>
              <a:buClr>
                <a:schemeClr val="tx1"/>
              </a:buClr>
              <a:defRPr/>
            </a:pPr>
            <a:endParaRPr lang="en-US" sz="2000" kern="0" dirty="0">
              <a:latin typeface="Calibri" pitchFamily="34" charset="0"/>
              <a:cs typeface="Calibri" pitchFamily="34" charset="0"/>
            </a:endParaRPr>
          </a:p>
          <a:p>
            <a:pPr marL="273050" indent="-273050" eaLnBrk="0" hangingPunct="0">
              <a:spcBef>
                <a:spcPts val="300"/>
              </a:spcBef>
              <a:spcAft>
                <a:spcPts val="1200"/>
              </a:spcAft>
              <a:buClr>
                <a:schemeClr val="tx1"/>
              </a:buClr>
              <a:buFont typeface="Wingdings" pitchFamily="2" charset="2"/>
              <a:buChar char="§"/>
              <a:defRPr/>
            </a:pPr>
            <a:r>
              <a:rPr lang="en-US" sz="2000" kern="0" dirty="0">
                <a:latin typeface="Calibri" pitchFamily="34" charset="0"/>
                <a:cs typeface="Calibri" pitchFamily="34" charset="0"/>
              </a:rPr>
              <a:t>Capacitive coupling and line resistivity is missing </a:t>
            </a:r>
          </a:p>
          <a:p>
            <a:pPr marL="273050" indent="-273050" eaLnBrk="0" hangingPunct="0">
              <a:spcBef>
                <a:spcPts val="300"/>
              </a:spcBef>
              <a:buClr>
                <a:schemeClr val="tx1"/>
              </a:buClr>
              <a:defRPr/>
            </a:pPr>
            <a:endParaRPr lang="en-US" sz="2000" kern="0" dirty="0">
              <a:latin typeface="Calibri" pitchFamily="34" charset="0"/>
              <a:cs typeface="Calibri" pitchFamily="34" charset="0"/>
            </a:endParaRPr>
          </a:p>
        </p:txBody>
      </p:sp>
      <p:sp>
        <p:nvSpPr>
          <p:cNvPr id="15366" name="Right Brace 7"/>
          <p:cNvSpPr>
            <a:spLocks/>
          </p:cNvSpPr>
          <p:nvPr/>
        </p:nvSpPr>
        <p:spPr bwMode="auto">
          <a:xfrm>
            <a:off x="5549900" y="1651000"/>
            <a:ext cx="444500" cy="1981200"/>
          </a:xfrm>
          <a:prstGeom prst="rightBrace">
            <a:avLst>
              <a:gd name="adj1" fmla="val 8337"/>
              <a:gd name="adj2" fmla="val 50000"/>
            </a:avLst>
          </a:prstGeom>
          <a:solidFill>
            <a:schemeClr val="bg1"/>
          </a:solidFill>
          <a:ln w="12700" algn="ctr">
            <a:solidFill>
              <a:schemeClr val="tx1"/>
            </a:solidFill>
            <a:round/>
            <a:headEnd/>
            <a:tailEnd/>
          </a:ln>
        </p:spPr>
        <p:txBody>
          <a:bodyPr anchor="ctr"/>
          <a:lstStyle/>
          <a:p>
            <a:pPr algn="ctr"/>
            <a:endParaRPr lang="de-DE"/>
          </a:p>
        </p:txBody>
      </p:sp>
      <p:sp>
        <p:nvSpPr>
          <p:cNvPr id="9" name="Rectangle 8"/>
          <p:cNvSpPr/>
          <p:nvPr/>
        </p:nvSpPr>
        <p:spPr>
          <a:xfrm>
            <a:off x="6159500" y="4152904"/>
            <a:ext cx="2832100" cy="707886"/>
          </a:xfrm>
          <a:prstGeom prst="rect">
            <a:avLst/>
          </a:prstGeom>
        </p:spPr>
        <p:txBody>
          <a:bodyPr>
            <a:spAutoFit/>
          </a:bodyPr>
          <a:lstStyle/>
          <a:p>
            <a:pPr eaLnBrk="0" hangingPunct="0">
              <a:spcBef>
                <a:spcPts val="300"/>
              </a:spcBef>
              <a:buClr>
                <a:schemeClr val="tx1"/>
              </a:buClr>
              <a:defRPr/>
            </a:pPr>
            <a:r>
              <a:rPr lang="en-US" sz="2000" kern="0" dirty="0">
                <a:latin typeface="Calibri" pitchFamily="34" charset="0"/>
                <a:cs typeface="Calibri" pitchFamily="34" charset="0"/>
              </a:rPr>
              <a:t>RC extraction based on layout and </a:t>
            </a:r>
            <a:r>
              <a:rPr lang="en-US" sz="2000" kern="0" dirty="0" smtClean="0">
                <a:latin typeface="Calibri" pitchFamily="34" charset="0"/>
                <a:cs typeface="Calibri" pitchFamily="34" charset="0"/>
              </a:rPr>
              <a:t>technology</a:t>
            </a:r>
            <a:endParaRPr lang="en-US" sz="2000" kern="0" dirty="0">
              <a:latin typeface="Calibri" pitchFamily="34" charset="0"/>
              <a:cs typeface="Calibri" pitchFamily="34" charset="0"/>
            </a:endParaRPr>
          </a:p>
        </p:txBody>
      </p:sp>
      <p:sp>
        <p:nvSpPr>
          <p:cNvPr id="10" name="Rectangle 9"/>
          <p:cNvSpPr/>
          <p:nvPr/>
        </p:nvSpPr>
        <p:spPr>
          <a:xfrm>
            <a:off x="6159500" y="2171700"/>
            <a:ext cx="2832100" cy="1054100"/>
          </a:xfrm>
          <a:prstGeom prst="rect">
            <a:avLst/>
          </a:prstGeom>
        </p:spPr>
        <p:txBody>
          <a:bodyPr>
            <a:spAutoFit/>
          </a:bodyPr>
          <a:lstStyle/>
          <a:p>
            <a:pPr eaLnBrk="0" hangingPunct="0">
              <a:spcBef>
                <a:spcPts val="300"/>
              </a:spcBef>
              <a:buClr>
                <a:schemeClr val="tx1"/>
              </a:buClr>
              <a:defRPr/>
            </a:pPr>
            <a:r>
              <a:rPr lang="en-US" sz="2000" kern="0" dirty="0">
                <a:latin typeface="Calibri" pitchFamily="34" charset="0"/>
                <a:cs typeface="Calibri" pitchFamily="34" charset="0"/>
              </a:rPr>
              <a:t>using Cadence </a:t>
            </a:r>
            <a:r>
              <a:rPr lang="en-US" sz="2000" kern="0" dirty="0" err="1">
                <a:latin typeface="Calibri" pitchFamily="34" charset="0"/>
                <a:cs typeface="Calibri" pitchFamily="34" charset="0"/>
              </a:rPr>
              <a:t>Spectre</a:t>
            </a:r>
            <a:endParaRPr lang="en-US" sz="2000" kern="0" dirty="0">
              <a:latin typeface="Calibri" pitchFamily="34" charset="0"/>
              <a:cs typeface="Calibri" pitchFamily="34" charset="0"/>
            </a:endParaRPr>
          </a:p>
          <a:p>
            <a:pPr eaLnBrk="0" hangingPunct="0">
              <a:spcBef>
                <a:spcPts val="300"/>
              </a:spcBef>
              <a:buClr>
                <a:schemeClr val="tx1"/>
              </a:buClr>
              <a:defRPr/>
            </a:pPr>
            <a:r>
              <a:rPr lang="en-US" sz="2000" kern="0" dirty="0">
                <a:latin typeface="Calibri" pitchFamily="34" charset="0"/>
                <a:cs typeface="Calibri" pitchFamily="34" charset="0"/>
              </a:rPr>
              <a:t>Compiled Model Interface</a:t>
            </a:r>
          </a:p>
        </p:txBody>
      </p:sp>
      <p:sp>
        <p:nvSpPr>
          <p:cNvPr id="15369" name="Right Arrow 11"/>
          <p:cNvSpPr>
            <a:spLocks noChangeArrowheads="1"/>
          </p:cNvSpPr>
          <p:nvPr/>
        </p:nvSpPr>
        <p:spPr bwMode="auto">
          <a:xfrm flipV="1">
            <a:off x="5327650" y="4437063"/>
            <a:ext cx="606425" cy="46037"/>
          </a:xfrm>
          <a:prstGeom prst="rightArrow">
            <a:avLst>
              <a:gd name="adj1" fmla="val 50000"/>
              <a:gd name="adj2" fmla="val 49641"/>
            </a:avLst>
          </a:prstGeom>
          <a:solidFill>
            <a:schemeClr val="bg1"/>
          </a:solidFill>
          <a:ln w="76200" algn="ctr">
            <a:solidFill>
              <a:schemeClr val="tx1"/>
            </a:solidFill>
            <a:round/>
            <a:headEnd/>
            <a:tailEnd/>
          </a:ln>
        </p:spPr>
        <p:txBody>
          <a:bodyPr/>
          <a:lstStyle/>
          <a:p>
            <a:pPr algn="ctr" eaLnBrk="0" hangingPunct="0">
              <a:spcBef>
                <a:spcPct val="50000"/>
              </a:spcBef>
            </a:pPr>
            <a:endParaRPr lang="de-DE"/>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DEPFET Cross Section incl. Parasitic Capacitances </a:t>
            </a:r>
            <a:endParaRPr lang="en-US" dirty="0"/>
          </a:p>
        </p:txBody>
      </p:sp>
      <p:sp>
        <p:nvSpPr>
          <p:cNvPr id="4" name="Slide Number Placeholder 3"/>
          <p:cNvSpPr>
            <a:spLocks noGrp="1"/>
          </p:cNvSpPr>
          <p:nvPr>
            <p:ph type="sldNum" sz="quarter" idx="10"/>
          </p:nvPr>
        </p:nvSpPr>
        <p:spPr/>
        <p:txBody>
          <a:bodyPr/>
          <a:lstStyle/>
          <a:p>
            <a:pPr>
              <a:defRPr/>
            </a:pPr>
            <a:fld id="{2FD94E2C-93DF-451E-92AF-F12579E10FA4}"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IMPRS Young Scientist Workshop – July, 23-30, 2010                                                                            C. Koffmane HLL, MPI für Physik, TU Berlin</a:t>
            </a:r>
            <a:endParaRPr lang="de-DE" dirty="0"/>
          </a:p>
        </p:txBody>
      </p:sp>
      <p:pic>
        <p:nvPicPr>
          <p:cNvPr id="7" name="Picture 6" descr="depfet_cross_section_with_caps.png"/>
          <p:cNvPicPr>
            <a:picLocks noChangeAspect="1"/>
          </p:cNvPicPr>
          <p:nvPr/>
        </p:nvPicPr>
        <p:blipFill>
          <a:blip r:embed="rId2" cstate="print"/>
          <a:stretch>
            <a:fillRect/>
          </a:stretch>
        </p:blipFill>
        <p:spPr>
          <a:xfrm>
            <a:off x="1123055" y="1549400"/>
            <a:ext cx="7131945" cy="4039840"/>
          </a:xfrm>
          <a:prstGeom prst="rect">
            <a:avLst/>
          </a:prstGeom>
        </p:spPr>
      </p:pic>
      <p:sp>
        <p:nvSpPr>
          <p:cNvPr id="8" name="Rounded Rectangular Callout 9"/>
          <p:cNvSpPr>
            <a:spLocks noChangeArrowheads="1"/>
          </p:cNvSpPr>
          <p:nvPr/>
        </p:nvSpPr>
        <p:spPr bwMode="auto">
          <a:xfrm>
            <a:off x="4701380" y="4687411"/>
            <a:ext cx="1166019" cy="408623"/>
          </a:xfrm>
          <a:prstGeom prst="wedgeRoundRectCallout">
            <a:avLst>
              <a:gd name="adj1" fmla="val 10116"/>
              <a:gd name="adj2" fmla="val -253987"/>
              <a:gd name="adj3" fmla="val 16667"/>
            </a:avLst>
          </a:prstGeom>
          <a:solidFill>
            <a:schemeClr val="bg1"/>
          </a:solidFill>
          <a:ln w="12700" algn="ctr">
            <a:solidFill>
              <a:schemeClr val="tx1"/>
            </a:solidFill>
            <a:round/>
            <a:headEnd/>
            <a:tailEnd/>
          </a:ln>
        </p:spPr>
        <p:txBody>
          <a:bodyPr wrap="square">
            <a:spAutoFit/>
          </a:bodyPr>
          <a:lstStyle/>
          <a:p>
            <a:pPr algn="ctr" eaLnBrk="0" hangingPunct="0">
              <a:spcBef>
                <a:spcPct val="50000"/>
              </a:spcBef>
              <a:defRPr/>
            </a:pPr>
            <a:r>
              <a:rPr lang="de-DE" sz="1800" dirty="0">
                <a:latin typeface="+mn-lt"/>
              </a:rPr>
              <a:t>Gate</a:t>
            </a:r>
          </a:p>
        </p:txBody>
      </p:sp>
      <p:sp>
        <p:nvSpPr>
          <p:cNvPr id="9" name="Rounded Rectangular Callout 10"/>
          <p:cNvSpPr>
            <a:spLocks noChangeArrowheads="1"/>
          </p:cNvSpPr>
          <p:nvPr/>
        </p:nvSpPr>
        <p:spPr bwMode="auto">
          <a:xfrm>
            <a:off x="1358900" y="2123191"/>
            <a:ext cx="1038225" cy="408623"/>
          </a:xfrm>
          <a:prstGeom prst="wedgeRoundRectCallout">
            <a:avLst>
              <a:gd name="adj1" fmla="val -36646"/>
              <a:gd name="adj2" fmla="val 340336"/>
              <a:gd name="adj3" fmla="val 16667"/>
            </a:avLst>
          </a:prstGeom>
          <a:solidFill>
            <a:schemeClr val="bg1"/>
          </a:solidFill>
          <a:ln w="12700" algn="ctr">
            <a:solidFill>
              <a:schemeClr val="tx1"/>
            </a:solidFill>
            <a:round/>
            <a:headEnd/>
            <a:tailEnd/>
          </a:ln>
        </p:spPr>
        <p:txBody>
          <a:bodyPr wrap="square">
            <a:spAutoFit/>
          </a:bodyPr>
          <a:lstStyle/>
          <a:p>
            <a:pPr algn="ctr" eaLnBrk="0" hangingPunct="0">
              <a:spcBef>
                <a:spcPct val="50000"/>
              </a:spcBef>
              <a:defRPr/>
            </a:pPr>
            <a:r>
              <a:rPr lang="de-DE" sz="1800" dirty="0">
                <a:latin typeface="+mn-lt"/>
              </a:rPr>
              <a:t>Drain</a:t>
            </a:r>
          </a:p>
        </p:txBody>
      </p:sp>
      <p:sp>
        <p:nvSpPr>
          <p:cNvPr id="10" name="Rounded Rectangular Callout 11"/>
          <p:cNvSpPr>
            <a:spLocks noChangeArrowheads="1"/>
          </p:cNvSpPr>
          <p:nvPr/>
        </p:nvSpPr>
        <p:spPr bwMode="auto">
          <a:xfrm>
            <a:off x="6680200" y="2273300"/>
            <a:ext cx="1308100" cy="408623"/>
          </a:xfrm>
          <a:prstGeom prst="wedgeRoundRectCallout">
            <a:avLst>
              <a:gd name="adj1" fmla="val 36752"/>
              <a:gd name="adj2" fmla="val 206961"/>
              <a:gd name="adj3" fmla="val 16667"/>
            </a:avLst>
          </a:prstGeom>
          <a:solidFill>
            <a:schemeClr val="bg1"/>
          </a:solidFill>
          <a:ln w="12700" algn="ctr">
            <a:solidFill>
              <a:schemeClr val="tx1"/>
            </a:solidFill>
            <a:round/>
            <a:headEnd/>
            <a:tailEnd/>
          </a:ln>
        </p:spPr>
        <p:txBody>
          <a:bodyPr wrap="square">
            <a:spAutoFit/>
          </a:bodyPr>
          <a:lstStyle/>
          <a:p>
            <a:pPr algn="ctr" eaLnBrk="0" hangingPunct="0">
              <a:spcBef>
                <a:spcPct val="50000"/>
              </a:spcBef>
              <a:defRPr/>
            </a:pPr>
            <a:r>
              <a:rPr lang="de-DE" sz="1800" dirty="0">
                <a:latin typeface="+mn-lt"/>
              </a:rPr>
              <a:t>Source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5763" y="188913"/>
            <a:ext cx="7302500" cy="609600"/>
          </a:xfrm>
        </p:spPr>
        <p:txBody>
          <a:bodyPr/>
          <a:lstStyle/>
          <a:p>
            <a:r>
              <a:rPr lang="de-DE" sz="2400" smtClean="0"/>
              <a:t>Synopsys Raphael RCV + Sentaurus Structure Editor </a:t>
            </a:r>
          </a:p>
        </p:txBody>
      </p:sp>
      <p:sp>
        <p:nvSpPr>
          <p:cNvPr id="16387" name="Slide Number Placeholder 5"/>
          <p:cNvSpPr>
            <a:spLocks noGrp="1"/>
          </p:cNvSpPr>
          <p:nvPr>
            <p:ph type="sldNum" sz="quarter" idx="10"/>
          </p:nvPr>
        </p:nvSpPr>
        <p:spPr>
          <a:noFill/>
        </p:spPr>
        <p:txBody>
          <a:bodyPr/>
          <a:lstStyle/>
          <a:p>
            <a:fld id="{B801A7AD-6B52-42BB-A25F-948EF738C97E}" type="slidenum">
              <a:rPr lang="en-US" smtClean="0"/>
              <a:pPr/>
              <a:t>16</a:t>
            </a:fld>
            <a:endParaRPr lang="en-US" smtClean="0"/>
          </a:p>
        </p:txBody>
      </p:sp>
      <p:pic>
        <p:nvPicPr>
          <p:cNvPr id="8" name="Picture 7" descr="ST_SD_SCG_Z075.PNG"/>
          <p:cNvPicPr>
            <a:picLocks noChangeAspect="1"/>
          </p:cNvPicPr>
          <p:nvPr/>
        </p:nvPicPr>
        <p:blipFill>
          <a:blip r:embed="rId3" cstate="print"/>
          <a:srcRect l="4846" t="12352" r="49155" b="50000"/>
          <a:stretch>
            <a:fillRect/>
          </a:stretch>
        </p:blipFill>
        <p:spPr>
          <a:xfrm>
            <a:off x="5788025" y="1744663"/>
            <a:ext cx="2441575" cy="1403350"/>
          </a:xfrm>
          <a:prstGeom prst="rect">
            <a:avLst/>
          </a:prstGeom>
          <a:ln w="9525"/>
        </p:spPr>
        <p:style>
          <a:lnRef idx="2">
            <a:schemeClr val="dk1"/>
          </a:lnRef>
          <a:fillRef idx="1">
            <a:schemeClr val="lt1"/>
          </a:fillRef>
          <a:effectRef idx="0">
            <a:schemeClr val="dk1"/>
          </a:effectRef>
          <a:fontRef idx="minor">
            <a:schemeClr val="dk1"/>
          </a:fontRef>
        </p:style>
      </p:pic>
      <p:sp>
        <p:nvSpPr>
          <p:cNvPr id="10" name="Content Placeholder 2"/>
          <p:cNvSpPr txBox="1">
            <a:spLocks/>
          </p:cNvSpPr>
          <p:nvPr/>
        </p:nvSpPr>
        <p:spPr bwMode="auto">
          <a:xfrm>
            <a:off x="661651" y="3673465"/>
            <a:ext cx="4293079" cy="958407"/>
          </a:xfrm>
          <a:prstGeom prst="rect">
            <a:avLst/>
          </a:prstGeom>
          <a:ln w="9525" cap="flat" cmpd="sng" algn="ctr">
            <a:solidFill>
              <a:schemeClr val="dk1"/>
            </a:solidFill>
            <a:prstDash val="solid"/>
            <a:miter lim="800000"/>
            <a:headEnd/>
            <a:tailEnd/>
          </a:ln>
          <a:effectLst>
            <a:innerShdw blurRad="63500" dist="50800" dir="2700000">
              <a:prstClr val="black">
                <a:alpha val="50000"/>
              </a:prstClr>
            </a:inn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lstStyle/>
          <a:p>
            <a:pPr marL="812800" indent="-812800" eaLnBrk="0" hangingPunct="0">
              <a:spcBef>
                <a:spcPct val="20000"/>
              </a:spcBef>
              <a:buClr>
                <a:schemeClr val="tx1"/>
              </a:buClr>
              <a:defRPr/>
            </a:pPr>
            <a:r>
              <a:rPr lang="de-DE" sz="1000" kern="0" dirty="0"/>
              <a:t>DEPOSITION THICKNESS=0.2 MATERIAL=Oxide TYPE=iso</a:t>
            </a:r>
          </a:p>
          <a:p>
            <a:pPr marL="812800" indent="-812800" eaLnBrk="0" hangingPunct="0">
              <a:spcBef>
                <a:spcPct val="20000"/>
              </a:spcBef>
              <a:buClr>
                <a:schemeClr val="tx1"/>
              </a:buClr>
              <a:defRPr/>
            </a:pPr>
            <a:r>
              <a:rPr lang="de-DE" sz="1000" kern="0" dirty="0"/>
              <a:t>ETCH THICKNESS=0.2 MATERIAL=Oxide TYPE=iso MASK=via1 POLARITY=NEGATIVE</a:t>
            </a:r>
          </a:p>
          <a:p>
            <a:pPr marL="812800" indent="-812800" eaLnBrk="0" hangingPunct="0">
              <a:spcBef>
                <a:spcPct val="20000"/>
              </a:spcBef>
              <a:buClr>
                <a:schemeClr val="tx1"/>
              </a:buClr>
              <a:defRPr/>
            </a:pPr>
            <a:r>
              <a:rPr lang="de-DE" sz="1000" kern="0" dirty="0"/>
              <a:t>DEPOSITION THICKNESS=0.4 MATERIAL=Metal TYPE=patterned MASK=poly1 POLARITY=POSITIVE</a:t>
            </a:r>
          </a:p>
        </p:txBody>
      </p:sp>
      <p:sp>
        <p:nvSpPr>
          <p:cNvPr id="16392" name="Footer Placeholder 13"/>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sp>
        <p:nvSpPr>
          <p:cNvPr id="20" name="TextBox 19"/>
          <p:cNvSpPr txBox="1"/>
          <p:nvPr/>
        </p:nvSpPr>
        <p:spPr bwMode="auto">
          <a:xfrm>
            <a:off x="6370638" y="1193800"/>
            <a:ext cx="1217612" cy="4000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0" hangingPunct="0">
              <a:spcBef>
                <a:spcPts val="0"/>
              </a:spcBef>
              <a:defRPr/>
            </a:pPr>
            <a:r>
              <a:rPr lang="en-US" sz="2000" dirty="0">
                <a:latin typeface="Calibri" pitchFamily="34" charset="0"/>
                <a:cs typeface="Calibri" pitchFamily="34" charset="0"/>
              </a:rPr>
              <a:t>GDS II</a:t>
            </a:r>
          </a:p>
        </p:txBody>
      </p:sp>
      <p:sp>
        <p:nvSpPr>
          <p:cNvPr id="21" name="TextBox 20"/>
          <p:cNvSpPr txBox="1"/>
          <p:nvPr/>
        </p:nvSpPr>
        <p:spPr bwMode="auto">
          <a:xfrm>
            <a:off x="687388" y="1001713"/>
            <a:ext cx="4267200" cy="4000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0" hangingPunct="0">
              <a:spcBef>
                <a:spcPts val="0"/>
              </a:spcBef>
              <a:defRPr/>
            </a:pPr>
            <a:r>
              <a:rPr lang="en-US" sz="2000" dirty="0">
                <a:latin typeface="Calibri" pitchFamily="34" charset="0"/>
                <a:cs typeface="Calibri" pitchFamily="34" charset="0"/>
              </a:rPr>
              <a:t>Non-planar technology</a:t>
            </a:r>
          </a:p>
        </p:txBody>
      </p:sp>
      <p:sp>
        <p:nvSpPr>
          <p:cNvPr id="26" name="TextBox 25"/>
          <p:cNvSpPr txBox="1"/>
          <p:nvPr/>
        </p:nvSpPr>
        <p:spPr bwMode="auto">
          <a:xfrm>
            <a:off x="6342063" y="4195763"/>
            <a:ext cx="1295400" cy="4000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0" hangingPunct="0">
              <a:spcBef>
                <a:spcPts val="0"/>
              </a:spcBef>
              <a:defRPr/>
            </a:pPr>
            <a:r>
              <a:rPr lang="en-US" sz="2000" dirty="0">
                <a:latin typeface="Calibri" pitchFamily="34" charset="0"/>
                <a:cs typeface="Calibri" pitchFamily="34" charset="0"/>
              </a:rPr>
              <a:t>3D Model</a:t>
            </a:r>
          </a:p>
        </p:txBody>
      </p:sp>
      <p:sp>
        <p:nvSpPr>
          <p:cNvPr id="27" name="TextBox 26"/>
          <p:cNvSpPr txBox="1"/>
          <p:nvPr/>
        </p:nvSpPr>
        <p:spPr bwMode="auto">
          <a:xfrm>
            <a:off x="6191250" y="4791075"/>
            <a:ext cx="1655763" cy="6842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0" hangingPunct="0">
              <a:spcBef>
                <a:spcPts val="0"/>
              </a:spcBef>
              <a:defRPr/>
            </a:pPr>
            <a:r>
              <a:rPr lang="en-US" sz="2000" dirty="0">
                <a:latin typeface="Calibri" pitchFamily="34" charset="0"/>
                <a:cs typeface="Calibri" pitchFamily="34" charset="0"/>
              </a:rPr>
              <a:t>MESH </a:t>
            </a:r>
          </a:p>
          <a:p>
            <a:pPr algn="ctr" eaLnBrk="0" hangingPunct="0">
              <a:spcBef>
                <a:spcPts val="0"/>
              </a:spcBef>
              <a:defRPr/>
            </a:pPr>
            <a:r>
              <a:rPr lang="en-US" sz="2000" dirty="0">
                <a:latin typeface="Calibri" pitchFamily="34" charset="0"/>
                <a:cs typeface="Calibri" pitchFamily="34" charset="0"/>
              </a:rPr>
              <a:t>Generator</a:t>
            </a:r>
          </a:p>
        </p:txBody>
      </p:sp>
      <p:sp>
        <p:nvSpPr>
          <p:cNvPr id="32" name="Rectangle 31"/>
          <p:cNvSpPr/>
          <p:nvPr/>
        </p:nvSpPr>
        <p:spPr bwMode="auto">
          <a:xfrm>
            <a:off x="5788025" y="3681413"/>
            <a:ext cx="2441575" cy="2822575"/>
          </a:xfrm>
          <a:prstGeom prst="rect">
            <a:avLst/>
          </a:prstGeom>
          <a:noFill/>
          <a:ln>
            <a:solidFill>
              <a:schemeClr val="tx1"/>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spcBef>
                <a:spcPct val="50000"/>
              </a:spcBef>
              <a:defRPr/>
            </a:pPr>
            <a:endParaRPr lang="en-US">
              <a:solidFill>
                <a:schemeClr val="tx1"/>
              </a:solidFill>
            </a:endParaRPr>
          </a:p>
        </p:txBody>
      </p:sp>
      <p:sp>
        <p:nvSpPr>
          <p:cNvPr id="39" name="TextBox 38"/>
          <p:cNvSpPr txBox="1"/>
          <p:nvPr/>
        </p:nvSpPr>
        <p:spPr bwMode="auto">
          <a:xfrm>
            <a:off x="6099175" y="3681413"/>
            <a:ext cx="1830388" cy="40005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p>
            <a:pPr eaLnBrk="0" hangingPunct="0">
              <a:spcBef>
                <a:spcPts val="0"/>
              </a:spcBef>
              <a:defRPr/>
            </a:pPr>
            <a:r>
              <a:rPr lang="en-US" sz="2000" dirty="0">
                <a:latin typeface="Calibri" pitchFamily="34" charset="0"/>
                <a:cs typeface="Calibri" pitchFamily="34" charset="0"/>
              </a:rPr>
              <a:t>Synopsys Tools</a:t>
            </a:r>
          </a:p>
        </p:txBody>
      </p:sp>
      <p:sp>
        <p:nvSpPr>
          <p:cNvPr id="11287" name="Right Arrow 39"/>
          <p:cNvSpPr>
            <a:spLocks noChangeArrowheads="1"/>
          </p:cNvSpPr>
          <p:nvPr/>
        </p:nvSpPr>
        <p:spPr bwMode="auto">
          <a:xfrm rot="10800000">
            <a:off x="4833938" y="5378450"/>
            <a:ext cx="835025" cy="358775"/>
          </a:xfrm>
          <a:prstGeom prst="rightArrow">
            <a:avLst>
              <a:gd name="adj1" fmla="val 50000"/>
              <a:gd name="adj2" fmla="val 50214"/>
            </a:avLst>
          </a:prstGeom>
          <a:solidFill>
            <a:schemeClr val="bg1">
              <a:lumMod val="85000"/>
            </a:schemeClr>
          </a:solidFill>
          <a:ln w="28575" algn="ctr">
            <a:solidFill>
              <a:schemeClr val="tx1"/>
            </a:solidFill>
            <a:round/>
            <a:headEnd/>
            <a:tailEnd/>
          </a:ln>
        </p:spPr>
        <p:txBody>
          <a:bodyPr/>
          <a:lstStyle/>
          <a:p>
            <a:pPr algn="ctr" eaLnBrk="0" hangingPunct="0">
              <a:spcBef>
                <a:spcPct val="50000"/>
              </a:spcBef>
              <a:defRPr/>
            </a:pPr>
            <a:endParaRPr lang="de-DE"/>
          </a:p>
        </p:txBody>
      </p:sp>
      <p:sp>
        <p:nvSpPr>
          <p:cNvPr id="42" name="TextBox 41"/>
          <p:cNvSpPr txBox="1"/>
          <p:nvPr/>
        </p:nvSpPr>
        <p:spPr bwMode="auto">
          <a:xfrm>
            <a:off x="3062288" y="5037138"/>
            <a:ext cx="1657350" cy="10160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0" hangingPunct="0">
              <a:spcBef>
                <a:spcPts val="0"/>
              </a:spcBef>
              <a:defRPr/>
            </a:pPr>
            <a:r>
              <a:rPr lang="en-US" sz="2000" dirty="0">
                <a:latin typeface="Calibri" pitchFamily="34" charset="0"/>
                <a:cs typeface="Calibri" pitchFamily="34" charset="0"/>
              </a:rPr>
              <a:t>Capacitance </a:t>
            </a:r>
          </a:p>
          <a:p>
            <a:pPr algn="ctr" eaLnBrk="0" hangingPunct="0">
              <a:spcBef>
                <a:spcPts val="0"/>
              </a:spcBef>
              <a:defRPr/>
            </a:pPr>
            <a:r>
              <a:rPr lang="en-US" sz="2000" dirty="0">
                <a:latin typeface="Calibri" pitchFamily="34" charset="0"/>
                <a:cs typeface="Calibri" pitchFamily="34" charset="0"/>
              </a:rPr>
              <a:t>Report</a:t>
            </a:r>
          </a:p>
          <a:p>
            <a:pPr algn="ctr" eaLnBrk="0" hangingPunct="0">
              <a:spcBef>
                <a:spcPts val="0"/>
              </a:spcBef>
              <a:defRPr/>
            </a:pPr>
            <a:r>
              <a:rPr lang="en-US" sz="2000" dirty="0">
                <a:latin typeface="Calibri" pitchFamily="34" charset="0"/>
                <a:cs typeface="Calibri" pitchFamily="34" charset="0"/>
              </a:rPr>
              <a:t>SPICE net list</a:t>
            </a:r>
          </a:p>
        </p:txBody>
      </p:sp>
      <p:sp>
        <p:nvSpPr>
          <p:cNvPr id="11292" name="Right Arrow 30"/>
          <p:cNvSpPr>
            <a:spLocks noChangeArrowheads="1"/>
          </p:cNvSpPr>
          <p:nvPr/>
        </p:nvSpPr>
        <p:spPr bwMode="auto">
          <a:xfrm rot="5400000">
            <a:off x="6812757" y="3247231"/>
            <a:ext cx="431800" cy="360363"/>
          </a:xfrm>
          <a:prstGeom prst="rightArrow">
            <a:avLst>
              <a:gd name="adj1" fmla="val 50000"/>
              <a:gd name="adj2" fmla="val 50289"/>
            </a:avLst>
          </a:prstGeom>
          <a:solidFill>
            <a:schemeClr val="bg1">
              <a:lumMod val="85000"/>
            </a:schemeClr>
          </a:solidFill>
          <a:ln w="28575" algn="ctr">
            <a:solidFill>
              <a:schemeClr val="tx1"/>
            </a:solidFill>
            <a:round/>
            <a:headEnd/>
            <a:tailEnd/>
          </a:ln>
        </p:spPr>
        <p:txBody>
          <a:bodyPr>
            <a:spAutoFit/>
          </a:bodyPr>
          <a:lstStyle/>
          <a:p>
            <a:pPr algn="ctr" eaLnBrk="0" hangingPunct="0">
              <a:spcBef>
                <a:spcPct val="50000"/>
              </a:spcBef>
              <a:defRPr/>
            </a:pPr>
            <a:endParaRPr lang="de-DE"/>
          </a:p>
        </p:txBody>
      </p:sp>
      <p:pic>
        <p:nvPicPr>
          <p:cNvPr id="16402" name="Picture 8" descr="channel_final"/>
          <p:cNvPicPr>
            <a:picLocks noChangeAspect="1" noChangeArrowheads="1"/>
          </p:cNvPicPr>
          <p:nvPr/>
        </p:nvPicPr>
        <p:blipFill>
          <a:blip r:embed="rId4" cstate="print"/>
          <a:srcRect l="11678" t="7626" r="9412" b="27449"/>
          <a:stretch>
            <a:fillRect/>
          </a:stretch>
        </p:blipFill>
        <p:spPr bwMode="auto">
          <a:xfrm>
            <a:off x="438150" y="1735138"/>
            <a:ext cx="2419350" cy="1403350"/>
          </a:xfrm>
          <a:prstGeom prst="rect">
            <a:avLst/>
          </a:prstGeom>
          <a:noFill/>
          <a:ln w="9525">
            <a:solidFill>
              <a:schemeClr val="tx1"/>
            </a:solidFill>
            <a:miter lim="800000"/>
            <a:headEnd/>
            <a:tailEnd/>
          </a:ln>
        </p:spPr>
      </p:pic>
      <p:sp>
        <p:nvSpPr>
          <p:cNvPr id="34" name="Rounded Rectangular Callout 9"/>
          <p:cNvSpPr>
            <a:spLocks noChangeArrowheads="1"/>
          </p:cNvSpPr>
          <p:nvPr/>
        </p:nvSpPr>
        <p:spPr bwMode="auto">
          <a:xfrm>
            <a:off x="1422400" y="3017838"/>
            <a:ext cx="622300" cy="290512"/>
          </a:xfrm>
          <a:prstGeom prst="wedgeRoundRectCallout">
            <a:avLst>
              <a:gd name="adj1" fmla="val 15562"/>
              <a:gd name="adj2" fmla="val -191827"/>
              <a:gd name="adj3" fmla="val 16667"/>
            </a:avLst>
          </a:prstGeom>
          <a:solidFill>
            <a:schemeClr val="bg1"/>
          </a:solidFill>
          <a:ln w="12700" algn="ctr">
            <a:solidFill>
              <a:schemeClr val="tx1"/>
            </a:solidFill>
            <a:round/>
            <a:headEnd/>
            <a:tailEnd/>
          </a:ln>
        </p:spPr>
        <p:txBody>
          <a:bodyPr>
            <a:spAutoFit/>
          </a:bodyPr>
          <a:lstStyle/>
          <a:p>
            <a:pPr algn="ctr" eaLnBrk="0" hangingPunct="0">
              <a:spcBef>
                <a:spcPct val="50000"/>
              </a:spcBef>
              <a:defRPr/>
            </a:pPr>
            <a:r>
              <a:rPr lang="de-DE" sz="1100">
                <a:latin typeface="+mn-lt"/>
              </a:rPr>
              <a:t>Gate</a:t>
            </a:r>
          </a:p>
        </p:txBody>
      </p:sp>
      <p:sp>
        <p:nvSpPr>
          <p:cNvPr id="35" name="Rounded Rectangular Callout 10"/>
          <p:cNvSpPr>
            <a:spLocks noChangeArrowheads="1"/>
          </p:cNvSpPr>
          <p:nvPr/>
        </p:nvSpPr>
        <p:spPr bwMode="auto">
          <a:xfrm>
            <a:off x="385763" y="3017838"/>
            <a:ext cx="665162" cy="290512"/>
          </a:xfrm>
          <a:prstGeom prst="wedgeRoundRectCallout">
            <a:avLst>
              <a:gd name="adj1" fmla="val 19623"/>
              <a:gd name="adj2" fmla="val -156944"/>
              <a:gd name="adj3" fmla="val 16667"/>
            </a:avLst>
          </a:prstGeom>
          <a:solidFill>
            <a:schemeClr val="bg1"/>
          </a:solidFill>
          <a:ln w="12700" algn="ctr">
            <a:solidFill>
              <a:schemeClr val="tx1"/>
            </a:solidFill>
            <a:round/>
            <a:headEnd/>
            <a:tailEnd/>
          </a:ln>
        </p:spPr>
        <p:txBody>
          <a:bodyPr>
            <a:spAutoFit/>
          </a:bodyPr>
          <a:lstStyle/>
          <a:p>
            <a:pPr algn="ctr" eaLnBrk="0" hangingPunct="0">
              <a:spcBef>
                <a:spcPct val="50000"/>
              </a:spcBef>
              <a:defRPr/>
            </a:pPr>
            <a:r>
              <a:rPr lang="de-DE" sz="1100" dirty="0">
                <a:latin typeface="+mn-lt"/>
              </a:rPr>
              <a:t>Drain</a:t>
            </a:r>
          </a:p>
        </p:txBody>
      </p:sp>
      <p:sp>
        <p:nvSpPr>
          <p:cNvPr id="36" name="Rounded Rectangular Callout 11"/>
          <p:cNvSpPr>
            <a:spLocks noChangeArrowheads="1"/>
          </p:cNvSpPr>
          <p:nvPr/>
        </p:nvSpPr>
        <p:spPr bwMode="auto">
          <a:xfrm>
            <a:off x="2397125" y="3017838"/>
            <a:ext cx="719138" cy="290512"/>
          </a:xfrm>
          <a:prstGeom prst="wedgeRoundRectCallout">
            <a:avLst>
              <a:gd name="adj1" fmla="val 1043"/>
              <a:gd name="adj2" fmla="val -175264"/>
              <a:gd name="adj3" fmla="val 16667"/>
            </a:avLst>
          </a:prstGeom>
          <a:solidFill>
            <a:schemeClr val="bg1"/>
          </a:solidFill>
          <a:ln w="12700" algn="ctr">
            <a:solidFill>
              <a:schemeClr val="tx1"/>
            </a:solidFill>
            <a:round/>
            <a:headEnd/>
            <a:tailEnd/>
          </a:ln>
        </p:spPr>
        <p:txBody>
          <a:bodyPr>
            <a:spAutoFit/>
          </a:bodyPr>
          <a:lstStyle/>
          <a:p>
            <a:pPr algn="ctr" eaLnBrk="0" hangingPunct="0">
              <a:spcBef>
                <a:spcPct val="50000"/>
              </a:spcBef>
              <a:defRPr/>
            </a:pPr>
            <a:r>
              <a:rPr lang="de-DE" sz="1100" dirty="0">
                <a:latin typeface="+mn-lt"/>
              </a:rPr>
              <a:t>Source</a:t>
            </a:r>
          </a:p>
        </p:txBody>
      </p:sp>
      <p:pic>
        <p:nvPicPr>
          <p:cNvPr id="16406" name="Picture 9" descr="clear_final"/>
          <p:cNvPicPr>
            <a:picLocks noChangeAspect="1" noChangeArrowheads="1"/>
          </p:cNvPicPr>
          <p:nvPr/>
        </p:nvPicPr>
        <p:blipFill>
          <a:blip r:embed="rId5" cstate="print"/>
          <a:srcRect l="18843" t="7469" r="11922" b="26602"/>
          <a:stretch>
            <a:fillRect/>
          </a:stretch>
        </p:blipFill>
        <p:spPr bwMode="auto">
          <a:xfrm>
            <a:off x="3116263" y="1736725"/>
            <a:ext cx="2085975" cy="1403350"/>
          </a:xfrm>
          <a:prstGeom prst="rect">
            <a:avLst/>
          </a:prstGeom>
          <a:noFill/>
          <a:ln w="9525">
            <a:solidFill>
              <a:schemeClr val="tx1"/>
            </a:solidFill>
            <a:miter lim="800000"/>
            <a:headEnd/>
            <a:tailEnd/>
          </a:ln>
        </p:spPr>
      </p:pic>
      <p:sp>
        <p:nvSpPr>
          <p:cNvPr id="40" name="Rounded Rectangular Callout 14"/>
          <p:cNvSpPr>
            <a:spLocks noChangeArrowheads="1"/>
          </p:cNvSpPr>
          <p:nvPr/>
        </p:nvSpPr>
        <p:spPr bwMode="auto">
          <a:xfrm>
            <a:off x="3238500" y="3084513"/>
            <a:ext cx="690563" cy="476250"/>
          </a:xfrm>
          <a:prstGeom prst="wedgeRoundRectCallout">
            <a:avLst>
              <a:gd name="adj1" fmla="val -24385"/>
              <a:gd name="adj2" fmla="val -120119"/>
              <a:gd name="adj3" fmla="val 16667"/>
            </a:avLst>
          </a:prstGeom>
          <a:solidFill>
            <a:schemeClr val="bg1"/>
          </a:solidFill>
          <a:ln w="12700" algn="ctr">
            <a:solidFill>
              <a:schemeClr val="tx1"/>
            </a:solidFill>
            <a:round/>
            <a:headEnd/>
            <a:tailEnd/>
          </a:ln>
        </p:spPr>
        <p:txBody>
          <a:bodyPr>
            <a:spAutoFit/>
          </a:bodyPr>
          <a:lstStyle/>
          <a:p>
            <a:pPr algn="ctr" eaLnBrk="0" hangingPunct="0">
              <a:spcBef>
                <a:spcPct val="50000"/>
              </a:spcBef>
              <a:defRPr/>
            </a:pPr>
            <a:r>
              <a:rPr lang="de-DE" sz="1100">
                <a:latin typeface="+mn-lt"/>
              </a:rPr>
              <a:t>n+ Clear</a:t>
            </a:r>
          </a:p>
        </p:txBody>
      </p:sp>
      <p:sp>
        <p:nvSpPr>
          <p:cNvPr id="41" name="Rounded Rectangular Callout 15"/>
          <p:cNvSpPr>
            <a:spLocks noChangeArrowheads="1"/>
          </p:cNvSpPr>
          <p:nvPr/>
        </p:nvSpPr>
        <p:spPr bwMode="auto">
          <a:xfrm>
            <a:off x="4575175" y="2976563"/>
            <a:ext cx="631825" cy="477837"/>
          </a:xfrm>
          <a:prstGeom prst="wedgeRoundRectCallout">
            <a:avLst>
              <a:gd name="adj1" fmla="val -102565"/>
              <a:gd name="adj2" fmla="val -126176"/>
              <a:gd name="adj3" fmla="val 16667"/>
            </a:avLst>
          </a:prstGeom>
          <a:solidFill>
            <a:schemeClr val="bg1"/>
          </a:solidFill>
          <a:ln w="12700" algn="ctr">
            <a:solidFill>
              <a:schemeClr val="tx1"/>
            </a:solidFill>
            <a:round/>
            <a:headEnd/>
            <a:tailEnd/>
          </a:ln>
        </p:spPr>
        <p:txBody>
          <a:bodyPr>
            <a:spAutoFit/>
          </a:bodyPr>
          <a:lstStyle/>
          <a:p>
            <a:pPr algn="ctr" eaLnBrk="0" hangingPunct="0">
              <a:spcBef>
                <a:spcPct val="50000"/>
              </a:spcBef>
              <a:defRPr/>
            </a:pPr>
            <a:r>
              <a:rPr lang="de-DE" sz="1100" dirty="0">
                <a:latin typeface="+mn-lt"/>
              </a:rPr>
              <a:t>Clear Gate</a:t>
            </a:r>
          </a:p>
        </p:txBody>
      </p:sp>
      <p:sp>
        <p:nvSpPr>
          <p:cNvPr id="16409" name="Text Box 11"/>
          <p:cNvSpPr txBox="1">
            <a:spLocks noChangeArrowheads="1"/>
          </p:cNvSpPr>
          <p:nvPr/>
        </p:nvSpPr>
        <p:spPr bwMode="auto">
          <a:xfrm>
            <a:off x="923925" y="1473200"/>
            <a:ext cx="1390650" cy="307975"/>
          </a:xfrm>
          <a:prstGeom prst="rect">
            <a:avLst/>
          </a:prstGeom>
          <a:noFill/>
          <a:ln w="9525">
            <a:noFill/>
            <a:miter lim="800000"/>
            <a:headEnd/>
            <a:tailEnd/>
          </a:ln>
        </p:spPr>
        <p:txBody>
          <a:bodyPr wrap="none">
            <a:spAutoFit/>
          </a:bodyPr>
          <a:lstStyle/>
          <a:p>
            <a:pPr algn="ctr" eaLnBrk="0" hangingPunct="0">
              <a:spcBef>
                <a:spcPct val="50000"/>
              </a:spcBef>
            </a:pPr>
            <a:r>
              <a:rPr lang="de-DE">
                <a:latin typeface="Calibri" pitchFamily="34" charset="0"/>
                <a:cs typeface="Calibri" pitchFamily="34" charset="0"/>
              </a:rPr>
              <a:t>Along P-Channel</a:t>
            </a:r>
            <a:endParaRPr lang="en-GB">
              <a:latin typeface="Calibri" pitchFamily="34" charset="0"/>
              <a:cs typeface="Calibri" pitchFamily="34" charset="0"/>
            </a:endParaRPr>
          </a:p>
        </p:txBody>
      </p:sp>
      <p:sp>
        <p:nvSpPr>
          <p:cNvPr id="16410" name="Text Box 12"/>
          <p:cNvSpPr txBox="1">
            <a:spLocks noChangeArrowheads="1"/>
          </p:cNvSpPr>
          <p:nvPr/>
        </p:nvSpPr>
        <p:spPr bwMode="auto">
          <a:xfrm>
            <a:off x="3036888" y="1447800"/>
            <a:ext cx="2289175" cy="338138"/>
          </a:xfrm>
          <a:prstGeom prst="rect">
            <a:avLst/>
          </a:prstGeom>
          <a:noFill/>
          <a:ln w="9525">
            <a:noFill/>
            <a:miter lim="800000"/>
            <a:headEnd/>
            <a:tailEnd/>
          </a:ln>
        </p:spPr>
        <p:txBody>
          <a:bodyPr wrap="none">
            <a:spAutoFit/>
          </a:bodyPr>
          <a:lstStyle/>
          <a:p>
            <a:pPr algn="ctr" eaLnBrk="0" hangingPunct="0">
              <a:spcBef>
                <a:spcPct val="50000"/>
              </a:spcBef>
            </a:pPr>
            <a:r>
              <a:rPr lang="de-DE" sz="1600">
                <a:latin typeface="Calibri" pitchFamily="34" charset="0"/>
                <a:cs typeface="Calibri" pitchFamily="34" charset="0"/>
              </a:rPr>
              <a:t>Perpendicular to Channel</a:t>
            </a:r>
            <a:endParaRPr lang="en-GB" sz="1600">
              <a:latin typeface="Calibri" pitchFamily="34" charset="0"/>
              <a:cs typeface="Calibri" pitchFamily="34" charset="0"/>
            </a:endParaRPr>
          </a:p>
        </p:txBody>
      </p:sp>
      <p:sp>
        <p:nvSpPr>
          <p:cNvPr id="48" name="Right Arrow 33"/>
          <p:cNvSpPr>
            <a:spLocks noChangeArrowheads="1"/>
          </p:cNvSpPr>
          <p:nvPr/>
        </p:nvSpPr>
        <p:spPr bwMode="auto">
          <a:xfrm>
            <a:off x="5154613" y="3962400"/>
            <a:ext cx="468312" cy="360363"/>
          </a:xfrm>
          <a:prstGeom prst="rightArrow">
            <a:avLst>
              <a:gd name="adj1" fmla="val 50000"/>
              <a:gd name="adj2" fmla="val 49832"/>
            </a:avLst>
          </a:prstGeom>
          <a:solidFill>
            <a:schemeClr val="bg1">
              <a:lumMod val="85000"/>
            </a:schemeClr>
          </a:solidFill>
          <a:ln w="28575" algn="ctr">
            <a:solidFill>
              <a:schemeClr val="tx1"/>
            </a:solidFill>
            <a:round/>
            <a:headEnd/>
            <a:tailEnd/>
          </a:ln>
        </p:spPr>
        <p:txBody>
          <a:bodyPr>
            <a:spAutoFit/>
          </a:bodyPr>
          <a:lstStyle/>
          <a:p>
            <a:pPr algn="ctr" eaLnBrk="0" hangingPunct="0">
              <a:spcBef>
                <a:spcPct val="50000"/>
              </a:spcBef>
              <a:defRPr/>
            </a:pPr>
            <a:endParaRPr lang="de-DE"/>
          </a:p>
        </p:txBody>
      </p:sp>
      <p:sp>
        <p:nvSpPr>
          <p:cNvPr id="49" name="TextBox 48"/>
          <p:cNvSpPr txBox="1"/>
          <p:nvPr/>
        </p:nvSpPr>
        <p:spPr bwMode="auto">
          <a:xfrm>
            <a:off x="6189663" y="5670550"/>
            <a:ext cx="1657350" cy="6842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0" hangingPunct="0">
              <a:spcBef>
                <a:spcPts val="0"/>
              </a:spcBef>
              <a:defRPr/>
            </a:pPr>
            <a:r>
              <a:rPr lang="en-US" sz="2000" dirty="0">
                <a:latin typeface="Calibri" pitchFamily="34" charset="0"/>
                <a:cs typeface="Calibri" pitchFamily="34" charset="0"/>
              </a:rPr>
              <a:t>Charge Calculation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solidFill>
                  <a:schemeClr val="tx1"/>
                </a:solidFill>
              </a:rPr>
              <a:t>PXD5 Long Matrix (ILC –like)</a:t>
            </a:r>
          </a:p>
        </p:txBody>
      </p:sp>
      <p:sp>
        <p:nvSpPr>
          <p:cNvPr id="17411" name="Slide Number Placeholder 3"/>
          <p:cNvSpPr>
            <a:spLocks noGrp="1"/>
          </p:cNvSpPr>
          <p:nvPr>
            <p:ph type="sldNum" sz="quarter" idx="10"/>
          </p:nvPr>
        </p:nvSpPr>
        <p:spPr>
          <a:noFill/>
        </p:spPr>
        <p:txBody>
          <a:bodyPr/>
          <a:lstStyle/>
          <a:p>
            <a:fld id="{1A81E4A9-32B3-4C2F-BA80-A508C0ADC757}" type="slidenum">
              <a:rPr lang="en-US" smtClean="0"/>
              <a:pPr/>
              <a:t>17</a:t>
            </a:fld>
            <a:endParaRPr lang="en-US" smtClean="0"/>
          </a:p>
        </p:txBody>
      </p:sp>
      <p:sp>
        <p:nvSpPr>
          <p:cNvPr id="17412"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pic>
        <p:nvPicPr>
          <p:cNvPr id="17413" name="Picture 2"/>
          <p:cNvPicPr>
            <a:picLocks noChangeAspect="1" noChangeArrowheads="1"/>
          </p:cNvPicPr>
          <p:nvPr/>
        </p:nvPicPr>
        <p:blipFill>
          <a:blip r:embed="rId3" cstate="print"/>
          <a:srcRect/>
          <a:stretch>
            <a:fillRect/>
          </a:stretch>
        </p:blipFill>
        <p:spPr bwMode="auto">
          <a:xfrm>
            <a:off x="6046788" y="153988"/>
            <a:ext cx="1012825" cy="6454775"/>
          </a:xfrm>
          <a:prstGeom prst="rect">
            <a:avLst/>
          </a:prstGeom>
          <a:noFill/>
          <a:ln w="9525">
            <a:noFill/>
            <a:miter lim="800000"/>
            <a:headEnd/>
            <a:tailEnd/>
          </a:ln>
        </p:spPr>
      </p:pic>
      <p:cxnSp>
        <p:nvCxnSpPr>
          <p:cNvPr id="17414" name="Straight Connector 8"/>
          <p:cNvCxnSpPr>
            <a:cxnSpLocks noChangeShapeType="1"/>
          </p:cNvCxnSpPr>
          <p:nvPr/>
        </p:nvCxnSpPr>
        <p:spPr bwMode="auto">
          <a:xfrm>
            <a:off x="4535488" y="1125538"/>
            <a:ext cx="2024062" cy="1327150"/>
          </a:xfrm>
          <a:prstGeom prst="line">
            <a:avLst/>
          </a:prstGeom>
          <a:noFill/>
          <a:ln w="19050" algn="ctr">
            <a:solidFill>
              <a:srgbClr val="FF0000"/>
            </a:solidFill>
            <a:round/>
            <a:headEnd/>
            <a:tailEnd/>
          </a:ln>
        </p:spPr>
      </p:cxnSp>
      <p:sp>
        <p:nvSpPr>
          <p:cNvPr id="17415" name="Oval 9"/>
          <p:cNvSpPr>
            <a:spLocks noChangeArrowheads="1"/>
          </p:cNvSpPr>
          <p:nvPr/>
        </p:nvSpPr>
        <p:spPr bwMode="auto">
          <a:xfrm>
            <a:off x="6445250" y="2452688"/>
            <a:ext cx="193675" cy="193675"/>
          </a:xfrm>
          <a:prstGeom prst="ellipse">
            <a:avLst/>
          </a:prstGeom>
          <a:noFill/>
          <a:ln w="19050" algn="ctr">
            <a:solidFill>
              <a:srgbClr val="FF0000"/>
            </a:solidFill>
            <a:round/>
            <a:headEnd/>
            <a:tailEnd/>
          </a:ln>
        </p:spPr>
        <p:txBody>
          <a:bodyPr/>
          <a:lstStyle/>
          <a:p>
            <a:pPr algn="ctr" eaLnBrk="0" hangingPunct="0">
              <a:spcBef>
                <a:spcPct val="50000"/>
              </a:spcBef>
            </a:pPr>
            <a:endParaRPr lang="de-DE"/>
          </a:p>
        </p:txBody>
      </p:sp>
      <p:cxnSp>
        <p:nvCxnSpPr>
          <p:cNvPr id="17416" name="Straight Connector 11"/>
          <p:cNvCxnSpPr>
            <a:cxnSpLocks noChangeShapeType="1"/>
            <a:stCxn id="17415" idx="4"/>
          </p:cNvCxnSpPr>
          <p:nvPr/>
        </p:nvCxnSpPr>
        <p:spPr bwMode="auto">
          <a:xfrm rot="5400000">
            <a:off x="3671094" y="3510757"/>
            <a:ext cx="3735387" cy="2006600"/>
          </a:xfrm>
          <a:prstGeom prst="line">
            <a:avLst/>
          </a:prstGeom>
          <a:noFill/>
          <a:ln w="19050" algn="ctr">
            <a:solidFill>
              <a:srgbClr val="FF0000"/>
            </a:solidFill>
            <a:round/>
            <a:headEnd/>
            <a:tailEnd/>
          </a:ln>
        </p:spPr>
      </p:cxnSp>
      <p:pic>
        <p:nvPicPr>
          <p:cNvPr id="17417" name="Picture 10" descr="pxd5_2pixel_cell_with_label.png"/>
          <p:cNvPicPr>
            <a:picLocks noChangeAspect="1"/>
          </p:cNvPicPr>
          <p:nvPr/>
        </p:nvPicPr>
        <p:blipFill>
          <a:blip r:embed="rId4" cstate="print"/>
          <a:srcRect/>
          <a:stretch>
            <a:fillRect/>
          </a:stretch>
        </p:blipFill>
        <p:spPr bwMode="auto">
          <a:xfrm>
            <a:off x="1822450" y="1081088"/>
            <a:ext cx="2733675" cy="5376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3D Model of PXD5 ILC-like Cell</a:t>
            </a:r>
          </a:p>
        </p:txBody>
      </p:sp>
      <p:sp>
        <p:nvSpPr>
          <p:cNvPr id="18435" name="Slide Number Placeholder 3"/>
          <p:cNvSpPr>
            <a:spLocks noGrp="1"/>
          </p:cNvSpPr>
          <p:nvPr>
            <p:ph type="sldNum" sz="quarter" idx="10"/>
          </p:nvPr>
        </p:nvSpPr>
        <p:spPr>
          <a:noFill/>
        </p:spPr>
        <p:txBody>
          <a:bodyPr/>
          <a:lstStyle/>
          <a:p>
            <a:fld id="{6218704F-3889-45AB-9E87-DB37EA715EEB}" type="slidenum">
              <a:rPr lang="en-US" smtClean="0"/>
              <a:pPr/>
              <a:t>18</a:t>
            </a:fld>
            <a:endParaRPr lang="en-US" smtClean="0"/>
          </a:p>
        </p:txBody>
      </p:sp>
      <p:sp>
        <p:nvSpPr>
          <p:cNvPr id="18436"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pic>
        <p:nvPicPr>
          <p:cNvPr id="18437" name="Picture 32" descr="gateox.png"/>
          <p:cNvPicPr>
            <a:picLocks noChangeAspect="1"/>
          </p:cNvPicPr>
          <p:nvPr/>
        </p:nvPicPr>
        <p:blipFill>
          <a:blip r:embed="rId3" cstate="print"/>
          <a:srcRect/>
          <a:stretch>
            <a:fillRect/>
          </a:stretch>
        </p:blipFill>
        <p:spPr bwMode="auto">
          <a:xfrm>
            <a:off x="3600450" y="1800225"/>
            <a:ext cx="5453063" cy="3705225"/>
          </a:xfrm>
          <a:prstGeom prst="rect">
            <a:avLst/>
          </a:prstGeom>
          <a:noFill/>
          <a:ln w="9525">
            <a:noFill/>
            <a:miter lim="800000"/>
            <a:headEnd/>
            <a:tailEnd/>
          </a:ln>
        </p:spPr>
      </p:pic>
      <p:pic>
        <p:nvPicPr>
          <p:cNvPr id="34" name="Picture 33" descr="poly1.png"/>
          <p:cNvPicPr>
            <a:picLocks noChangeAspect="1"/>
          </p:cNvPicPr>
          <p:nvPr/>
        </p:nvPicPr>
        <p:blipFill>
          <a:blip r:embed="rId4" cstate="print"/>
          <a:srcRect/>
          <a:stretch>
            <a:fillRect/>
          </a:stretch>
        </p:blipFill>
        <p:spPr bwMode="auto">
          <a:xfrm>
            <a:off x="3600450" y="1800225"/>
            <a:ext cx="5453063" cy="3705225"/>
          </a:xfrm>
          <a:prstGeom prst="rect">
            <a:avLst/>
          </a:prstGeom>
          <a:noFill/>
          <a:ln w="9525">
            <a:noFill/>
            <a:miter lim="800000"/>
            <a:headEnd/>
            <a:tailEnd/>
          </a:ln>
        </p:spPr>
      </p:pic>
      <p:pic>
        <p:nvPicPr>
          <p:cNvPr id="35" name="Picture 34" descr="poly1_implant.png"/>
          <p:cNvPicPr>
            <a:picLocks noChangeAspect="1"/>
          </p:cNvPicPr>
          <p:nvPr/>
        </p:nvPicPr>
        <p:blipFill>
          <a:blip r:embed="rId5" cstate="print"/>
          <a:srcRect/>
          <a:stretch>
            <a:fillRect/>
          </a:stretch>
        </p:blipFill>
        <p:spPr bwMode="auto">
          <a:xfrm>
            <a:off x="3600450" y="1800225"/>
            <a:ext cx="5453063" cy="3705225"/>
          </a:xfrm>
          <a:prstGeom prst="rect">
            <a:avLst/>
          </a:prstGeom>
          <a:noFill/>
          <a:ln w="9525">
            <a:noFill/>
            <a:miter lim="800000"/>
            <a:headEnd/>
            <a:tailEnd/>
          </a:ln>
        </p:spPr>
      </p:pic>
      <p:pic>
        <p:nvPicPr>
          <p:cNvPr id="36" name="Picture 35" descr="poly1_implant_poly2.png"/>
          <p:cNvPicPr>
            <a:picLocks noChangeAspect="1"/>
          </p:cNvPicPr>
          <p:nvPr/>
        </p:nvPicPr>
        <p:blipFill>
          <a:blip r:embed="rId6" cstate="print"/>
          <a:srcRect/>
          <a:stretch>
            <a:fillRect/>
          </a:stretch>
        </p:blipFill>
        <p:spPr bwMode="auto">
          <a:xfrm>
            <a:off x="3600450" y="1800225"/>
            <a:ext cx="5453063" cy="3705225"/>
          </a:xfrm>
          <a:prstGeom prst="rect">
            <a:avLst/>
          </a:prstGeom>
          <a:noFill/>
          <a:ln w="9525">
            <a:noFill/>
            <a:miter lim="800000"/>
            <a:headEnd/>
            <a:tailEnd/>
          </a:ln>
        </p:spPr>
      </p:pic>
      <p:pic>
        <p:nvPicPr>
          <p:cNvPr id="37" name="Picture 36" descr="poly2_implant.png"/>
          <p:cNvPicPr>
            <a:picLocks noChangeAspect="1"/>
          </p:cNvPicPr>
          <p:nvPr/>
        </p:nvPicPr>
        <p:blipFill>
          <a:blip r:embed="rId7" cstate="print"/>
          <a:srcRect/>
          <a:stretch>
            <a:fillRect/>
          </a:stretch>
        </p:blipFill>
        <p:spPr bwMode="auto">
          <a:xfrm>
            <a:off x="3600450" y="1800225"/>
            <a:ext cx="5453063" cy="3705225"/>
          </a:xfrm>
          <a:prstGeom prst="rect">
            <a:avLst/>
          </a:prstGeom>
          <a:noFill/>
          <a:ln w="9525">
            <a:noFill/>
            <a:miter lim="800000"/>
            <a:headEnd/>
            <a:tailEnd/>
          </a:ln>
        </p:spPr>
      </p:pic>
      <p:pic>
        <p:nvPicPr>
          <p:cNvPr id="38" name="Picture 37" descr="lto1.png"/>
          <p:cNvPicPr>
            <a:picLocks noChangeAspect="1"/>
          </p:cNvPicPr>
          <p:nvPr/>
        </p:nvPicPr>
        <p:blipFill>
          <a:blip r:embed="rId8" cstate="print"/>
          <a:srcRect/>
          <a:stretch>
            <a:fillRect/>
          </a:stretch>
        </p:blipFill>
        <p:spPr bwMode="auto">
          <a:xfrm>
            <a:off x="3600450" y="1800225"/>
            <a:ext cx="5453063" cy="3705225"/>
          </a:xfrm>
          <a:prstGeom prst="rect">
            <a:avLst/>
          </a:prstGeom>
          <a:noFill/>
          <a:ln w="9525">
            <a:noFill/>
            <a:miter lim="800000"/>
            <a:headEnd/>
            <a:tailEnd/>
          </a:ln>
        </p:spPr>
      </p:pic>
      <p:pic>
        <p:nvPicPr>
          <p:cNvPr id="39" name="Picture 38" descr="lto_contact.png"/>
          <p:cNvPicPr>
            <a:picLocks noChangeAspect="1"/>
          </p:cNvPicPr>
          <p:nvPr/>
        </p:nvPicPr>
        <p:blipFill>
          <a:blip r:embed="rId9" cstate="print"/>
          <a:srcRect/>
          <a:stretch>
            <a:fillRect/>
          </a:stretch>
        </p:blipFill>
        <p:spPr bwMode="auto">
          <a:xfrm>
            <a:off x="3600450" y="1800225"/>
            <a:ext cx="5453063" cy="3705225"/>
          </a:xfrm>
          <a:prstGeom prst="rect">
            <a:avLst/>
          </a:prstGeom>
          <a:noFill/>
          <a:ln w="9525">
            <a:noFill/>
            <a:miter lim="800000"/>
            <a:headEnd/>
            <a:tailEnd/>
          </a:ln>
        </p:spPr>
      </p:pic>
      <p:pic>
        <p:nvPicPr>
          <p:cNvPr id="40" name="Picture 39" descr="alu1.png"/>
          <p:cNvPicPr>
            <a:picLocks noChangeAspect="1"/>
          </p:cNvPicPr>
          <p:nvPr/>
        </p:nvPicPr>
        <p:blipFill>
          <a:blip r:embed="rId10" cstate="print"/>
          <a:srcRect/>
          <a:stretch>
            <a:fillRect/>
          </a:stretch>
        </p:blipFill>
        <p:spPr bwMode="auto">
          <a:xfrm>
            <a:off x="3600450" y="1800225"/>
            <a:ext cx="5453063" cy="3705225"/>
          </a:xfrm>
          <a:prstGeom prst="rect">
            <a:avLst/>
          </a:prstGeom>
          <a:noFill/>
          <a:ln w="9525">
            <a:noFill/>
            <a:miter lim="800000"/>
            <a:headEnd/>
            <a:tailEnd/>
          </a:ln>
        </p:spPr>
      </p:pic>
      <p:pic>
        <p:nvPicPr>
          <p:cNvPr id="41" name="Picture 40" descr="global_ox.png"/>
          <p:cNvPicPr>
            <a:picLocks noChangeAspect="1"/>
          </p:cNvPicPr>
          <p:nvPr/>
        </p:nvPicPr>
        <p:blipFill>
          <a:blip r:embed="rId11" cstate="print"/>
          <a:srcRect/>
          <a:stretch>
            <a:fillRect/>
          </a:stretch>
        </p:blipFill>
        <p:spPr bwMode="auto">
          <a:xfrm>
            <a:off x="3600450" y="1800225"/>
            <a:ext cx="5453063" cy="3705225"/>
          </a:xfrm>
          <a:prstGeom prst="rect">
            <a:avLst/>
          </a:prstGeom>
          <a:noFill/>
          <a:ln w="9525">
            <a:noFill/>
            <a:miter lim="800000"/>
            <a:headEnd/>
            <a:tailEnd/>
          </a:ln>
        </p:spPr>
      </p:pic>
      <p:pic>
        <p:nvPicPr>
          <p:cNvPr id="42" name="Picture 41" descr="global_ox_contact.png"/>
          <p:cNvPicPr>
            <a:picLocks noChangeAspect="1"/>
          </p:cNvPicPr>
          <p:nvPr/>
        </p:nvPicPr>
        <p:blipFill>
          <a:blip r:embed="rId12" cstate="print"/>
          <a:srcRect/>
          <a:stretch>
            <a:fillRect/>
          </a:stretch>
        </p:blipFill>
        <p:spPr bwMode="auto">
          <a:xfrm>
            <a:off x="3600450" y="1800225"/>
            <a:ext cx="5453063" cy="3705225"/>
          </a:xfrm>
          <a:prstGeom prst="rect">
            <a:avLst/>
          </a:prstGeom>
          <a:noFill/>
          <a:ln w="9525">
            <a:noFill/>
            <a:miter lim="800000"/>
            <a:headEnd/>
            <a:tailEnd/>
          </a:ln>
        </p:spPr>
      </p:pic>
      <p:pic>
        <p:nvPicPr>
          <p:cNvPr id="43" name="Picture 42" descr="alu2.png"/>
          <p:cNvPicPr>
            <a:picLocks noChangeAspect="1"/>
          </p:cNvPicPr>
          <p:nvPr/>
        </p:nvPicPr>
        <p:blipFill>
          <a:blip r:embed="rId13" cstate="print"/>
          <a:srcRect/>
          <a:stretch>
            <a:fillRect/>
          </a:stretch>
        </p:blipFill>
        <p:spPr bwMode="auto">
          <a:xfrm>
            <a:off x="3600450" y="1800225"/>
            <a:ext cx="5453063" cy="3705225"/>
          </a:xfrm>
          <a:prstGeom prst="rect">
            <a:avLst/>
          </a:prstGeom>
          <a:noFill/>
          <a:ln w="9525">
            <a:noFill/>
            <a:miter lim="800000"/>
            <a:headEnd/>
            <a:tailEnd/>
          </a:ln>
        </p:spPr>
      </p:pic>
      <p:pic>
        <p:nvPicPr>
          <p:cNvPr id="18448" name="Picture 16" descr="pxd5_2pixel_cell_with_label.png"/>
          <p:cNvPicPr>
            <a:picLocks noChangeAspect="1"/>
          </p:cNvPicPr>
          <p:nvPr/>
        </p:nvPicPr>
        <p:blipFill>
          <a:blip r:embed="rId14" cstate="print"/>
          <a:srcRect/>
          <a:stretch>
            <a:fillRect/>
          </a:stretch>
        </p:blipFill>
        <p:spPr bwMode="auto">
          <a:xfrm>
            <a:off x="755650" y="1125538"/>
            <a:ext cx="2733675" cy="53752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strips(down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ox(i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ox(i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strips(downLeft)">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ox(in)">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strips(downLeft)">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strips(downLeft)">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Capacitance Extraction</a:t>
            </a:r>
          </a:p>
        </p:txBody>
      </p:sp>
      <p:sp>
        <p:nvSpPr>
          <p:cNvPr id="19459" name="Slide Number Placeholder 3"/>
          <p:cNvSpPr>
            <a:spLocks noGrp="1"/>
          </p:cNvSpPr>
          <p:nvPr>
            <p:ph type="sldNum" sz="quarter" idx="10"/>
          </p:nvPr>
        </p:nvSpPr>
        <p:spPr>
          <a:noFill/>
        </p:spPr>
        <p:txBody>
          <a:bodyPr/>
          <a:lstStyle/>
          <a:p>
            <a:fld id="{50A91F8D-4097-4FEA-9395-2584C8E14B33}" type="slidenum">
              <a:rPr lang="en-US" smtClean="0"/>
              <a:pPr/>
              <a:t>19</a:t>
            </a:fld>
            <a:endParaRPr lang="en-US" smtClean="0"/>
          </a:p>
        </p:txBody>
      </p:sp>
      <p:sp>
        <p:nvSpPr>
          <p:cNvPr id="19460"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graphicFrame>
        <p:nvGraphicFramePr>
          <p:cNvPr id="9" name="Content Placeholder 5"/>
          <p:cNvGraphicFramePr>
            <a:graphicFrameLocks noGrp="1"/>
          </p:cNvGraphicFramePr>
          <p:nvPr>
            <p:ph idx="1"/>
          </p:nvPr>
        </p:nvGraphicFramePr>
        <p:xfrm>
          <a:off x="4495574" y="4321627"/>
          <a:ext cx="3744912" cy="1135380"/>
        </p:xfrm>
        <a:graphic>
          <a:graphicData uri="http://schemas.openxmlformats.org/drawingml/2006/table">
            <a:tbl>
              <a:tblPr/>
              <a:tblGrid>
                <a:gridCol w="2860185"/>
                <a:gridCol w="884727"/>
              </a:tblGrid>
              <a:tr h="190500">
                <a:tc>
                  <a:txBody>
                    <a:bodyPr/>
                    <a:lstStyle/>
                    <a:p>
                      <a:pPr algn="l" fontAlgn="b"/>
                      <a:r>
                        <a:rPr lang="de-DE" sz="1800" b="0" i="0" u="none" strike="noStrike" dirty="0" smtClean="0">
                          <a:solidFill>
                            <a:srgbClr val="000000"/>
                          </a:solidFill>
                          <a:latin typeface="Calibri"/>
                        </a:rPr>
                        <a:t>C Drain</a:t>
                      </a:r>
                      <a:endParaRPr lang="de-DE"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smtClean="0">
                          <a:solidFill>
                            <a:srgbClr val="000000"/>
                          </a:solidFill>
                          <a:latin typeface="Calibri"/>
                        </a:rPr>
                        <a:t>51 </a:t>
                      </a:r>
                      <a:r>
                        <a:rPr lang="de-DE" sz="1800" b="0" i="0" u="none" strike="noStrike" dirty="0">
                          <a:solidFill>
                            <a:srgbClr val="000000"/>
                          </a:solidFill>
                          <a:latin typeface="Calibri"/>
                        </a:rPr>
                        <a:t>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de-DE" sz="1800" b="0" i="0" u="none" strike="noStrike" dirty="0" smtClean="0">
                          <a:solidFill>
                            <a:srgbClr val="000000"/>
                          </a:solidFill>
                          <a:latin typeface="Calibri"/>
                        </a:rPr>
                        <a:t>C </a:t>
                      </a:r>
                      <a:r>
                        <a:rPr lang="de-DE" sz="1800" b="0" i="0" u="none" strike="noStrike" dirty="0" smtClean="0">
                          <a:solidFill>
                            <a:srgbClr val="000000"/>
                          </a:solidFill>
                          <a:latin typeface="Calibri"/>
                        </a:rPr>
                        <a:t>Gate</a:t>
                      </a:r>
                      <a:endParaRPr lang="de-DE"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smtClean="0">
                          <a:solidFill>
                            <a:srgbClr val="000000"/>
                          </a:solidFill>
                          <a:latin typeface="Calibri"/>
                        </a:rPr>
                        <a:t>102 </a:t>
                      </a:r>
                      <a:r>
                        <a:rPr lang="de-DE" sz="1800" b="0" i="0" u="none" strike="noStrike" dirty="0">
                          <a:solidFill>
                            <a:srgbClr val="000000"/>
                          </a:solidFill>
                          <a:latin typeface="Calibri"/>
                        </a:rPr>
                        <a:t>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de-DE" sz="1800" b="0" i="0" u="none" strike="noStrike" dirty="0" smtClean="0">
                          <a:solidFill>
                            <a:srgbClr val="000000"/>
                          </a:solidFill>
                          <a:latin typeface="Calibri"/>
                        </a:rPr>
                        <a:t>C</a:t>
                      </a:r>
                      <a:r>
                        <a:rPr lang="de-DE" sz="1800" b="0" i="0" u="none" strike="noStrike" baseline="0" dirty="0" smtClean="0">
                          <a:solidFill>
                            <a:srgbClr val="000000"/>
                          </a:solidFill>
                          <a:latin typeface="Calibri"/>
                        </a:rPr>
                        <a:t> </a:t>
                      </a:r>
                      <a:r>
                        <a:rPr lang="de-DE" sz="1800" b="0" i="0" u="none" strike="noStrike" dirty="0" smtClean="0">
                          <a:solidFill>
                            <a:srgbClr val="000000"/>
                          </a:solidFill>
                          <a:latin typeface="Calibri"/>
                        </a:rPr>
                        <a:t>Cleargate</a:t>
                      </a:r>
                      <a:endParaRPr lang="de-DE"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smtClean="0">
                          <a:solidFill>
                            <a:srgbClr val="000000"/>
                          </a:solidFill>
                          <a:latin typeface="Calibri"/>
                        </a:rPr>
                        <a:t>248 </a:t>
                      </a:r>
                      <a:r>
                        <a:rPr lang="de-DE" sz="1800" b="0" i="0" u="none" strike="noStrike" dirty="0">
                          <a:solidFill>
                            <a:srgbClr val="000000"/>
                          </a:solidFill>
                          <a:latin typeface="Calibri"/>
                        </a:rPr>
                        <a:t>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de-DE" sz="1800" b="0" i="0" u="none" strike="noStrike" dirty="0" smtClean="0">
                          <a:solidFill>
                            <a:srgbClr val="000000"/>
                          </a:solidFill>
                          <a:latin typeface="Calibri"/>
                        </a:rPr>
                        <a:t>C </a:t>
                      </a:r>
                      <a:r>
                        <a:rPr lang="de-DE" sz="1800" b="0" i="0" u="none" strike="noStrike" dirty="0" smtClean="0">
                          <a:solidFill>
                            <a:srgbClr val="000000"/>
                          </a:solidFill>
                          <a:latin typeface="Calibri"/>
                        </a:rPr>
                        <a:t>Clear</a:t>
                      </a:r>
                      <a:endParaRPr lang="de-DE"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smtClean="0">
                          <a:solidFill>
                            <a:srgbClr val="000000"/>
                          </a:solidFill>
                          <a:latin typeface="Calibri"/>
                        </a:rPr>
                        <a:t>213 </a:t>
                      </a:r>
                      <a:r>
                        <a:rPr lang="de-DE" sz="1800" b="0" i="0" u="none" strike="noStrike" dirty="0">
                          <a:solidFill>
                            <a:srgbClr val="000000"/>
                          </a:solidFill>
                          <a:latin typeface="Calibri"/>
                        </a:rPr>
                        <a:t>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Content Placeholder 2"/>
          <p:cNvSpPr txBox="1">
            <a:spLocks/>
          </p:cNvSpPr>
          <p:nvPr/>
        </p:nvSpPr>
        <p:spPr bwMode="auto">
          <a:xfrm>
            <a:off x="4378324" y="5707367"/>
            <a:ext cx="4424363" cy="2497137"/>
          </a:xfrm>
          <a:prstGeom prst="rect">
            <a:avLst/>
          </a:prstGeom>
          <a:noFill/>
          <a:ln w="9525">
            <a:noFill/>
            <a:miter lim="800000"/>
            <a:headEnd/>
            <a:tailEnd/>
          </a:ln>
        </p:spPr>
        <p:txBody>
          <a:bodyPr/>
          <a:lstStyle/>
          <a:p>
            <a:pPr marL="812800" indent="-812800" eaLnBrk="0" hangingPunct="0">
              <a:spcBef>
                <a:spcPct val="20000"/>
              </a:spcBef>
              <a:buClr>
                <a:schemeClr val="tx1"/>
              </a:buClr>
              <a:defRPr/>
            </a:pPr>
            <a:r>
              <a:rPr lang="de-DE" sz="2000" kern="0" dirty="0">
                <a:latin typeface="Calibri" pitchFamily="34" charset="0"/>
                <a:cs typeface="Calibri" pitchFamily="34" charset="0"/>
              </a:rPr>
              <a:t>For a pixel array 1024x128:</a:t>
            </a:r>
          </a:p>
          <a:p>
            <a:pPr marL="812800" indent="-812800" eaLnBrk="0" hangingPunct="0">
              <a:spcBef>
                <a:spcPct val="20000"/>
              </a:spcBef>
              <a:buClr>
                <a:schemeClr val="tx1"/>
              </a:buClr>
              <a:defRPr/>
            </a:pPr>
            <a:r>
              <a:rPr lang="de-DE" sz="2000" kern="0" dirty="0" smtClean="0">
                <a:latin typeface="Calibri" pitchFamily="34" charset="0"/>
                <a:cs typeface="Calibri" pitchFamily="34" charset="0"/>
              </a:rPr>
              <a:t>C Drain_Array </a:t>
            </a:r>
            <a:r>
              <a:rPr lang="de-DE" sz="2000" kern="0" dirty="0">
                <a:latin typeface="Calibri" pitchFamily="34" charset="0"/>
                <a:cs typeface="Calibri" pitchFamily="34" charset="0"/>
              </a:rPr>
              <a:t>= 1024 * </a:t>
            </a:r>
            <a:r>
              <a:rPr lang="de-DE" sz="2000" kern="0" dirty="0" smtClean="0">
                <a:latin typeface="Calibri" pitchFamily="34" charset="0"/>
                <a:cs typeface="Calibri" pitchFamily="34" charset="0"/>
              </a:rPr>
              <a:t>51fF </a:t>
            </a:r>
            <a:r>
              <a:rPr lang="de-DE" sz="2000" kern="0" dirty="0">
                <a:latin typeface="Calibri" pitchFamily="34" charset="0"/>
                <a:cs typeface="Calibri" pitchFamily="34" charset="0"/>
              </a:rPr>
              <a:t>= </a:t>
            </a:r>
            <a:r>
              <a:rPr lang="de-DE" sz="2000" kern="0" dirty="0" smtClean="0">
                <a:latin typeface="Calibri" pitchFamily="34" charset="0"/>
                <a:cs typeface="Calibri" pitchFamily="34" charset="0"/>
              </a:rPr>
              <a:t>52pF</a:t>
            </a:r>
            <a:endParaRPr lang="de-DE" sz="2000" kern="0" dirty="0">
              <a:latin typeface="Calibri" pitchFamily="34" charset="0"/>
              <a:cs typeface="Calibri" pitchFamily="34" charset="0"/>
            </a:endParaRPr>
          </a:p>
          <a:p>
            <a:pPr marL="812800" indent="-812800" eaLnBrk="0" hangingPunct="0">
              <a:spcBef>
                <a:spcPct val="20000"/>
              </a:spcBef>
              <a:buClr>
                <a:schemeClr val="tx1"/>
              </a:buClr>
              <a:defRPr/>
            </a:pPr>
            <a:endParaRPr lang="de-DE" sz="2000" kern="0" dirty="0">
              <a:latin typeface="Calibri" pitchFamily="34" charset="0"/>
              <a:cs typeface="Calibri" pitchFamily="34" charset="0"/>
            </a:endParaRPr>
          </a:p>
        </p:txBody>
      </p:sp>
      <p:pic>
        <p:nvPicPr>
          <p:cNvPr id="19506" name="Picture 7" descr="pxd5_2pixel_cell_with_label.png"/>
          <p:cNvPicPr>
            <a:picLocks noChangeAspect="1"/>
          </p:cNvPicPr>
          <p:nvPr/>
        </p:nvPicPr>
        <p:blipFill>
          <a:blip r:embed="rId3" cstate="print"/>
          <a:srcRect/>
          <a:stretch>
            <a:fillRect/>
          </a:stretch>
        </p:blipFill>
        <p:spPr bwMode="auto">
          <a:xfrm>
            <a:off x="755650" y="1125538"/>
            <a:ext cx="2733675" cy="5375275"/>
          </a:xfrm>
          <a:prstGeom prst="rect">
            <a:avLst/>
          </a:prstGeom>
          <a:noFill/>
          <a:ln w="9525">
            <a:noFill/>
            <a:miter lim="800000"/>
            <a:headEnd/>
            <a:tailEnd/>
          </a:ln>
        </p:spPr>
      </p:pic>
      <p:pic>
        <p:nvPicPr>
          <p:cNvPr id="8" name="Picture 7" descr="alu2.png"/>
          <p:cNvPicPr>
            <a:picLocks noChangeAspect="1"/>
          </p:cNvPicPr>
          <p:nvPr/>
        </p:nvPicPr>
        <p:blipFill>
          <a:blip r:embed="rId4" cstate="print"/>
          <a:srcRect/>
          <a:stretch>
            <a:fillRect/>
          </a:stretch>
        </p:blipFill>
        <p:spPr bwMode="auto">
          <a:xfrm>
            <a:off x="4484688" y="1125538"/>
            <a:ext cx="3744912" cy="25445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Overview</a:t>
            </a:r>
          </a:p>
        </p:txBody>
      </p:sp>
      <p:sp>
        <p:nvSpPr>
          <p:cNvPr id="9219" name="Content Placeholder 2"/>
          <p:cNvSpPr>
            <a:spLocks noGrp="1"/>
          </p:cNvSpPr>
          <p:nvPr>
            <p:ph idx="1"/>
          </p:nvPr>
        </p:nvSpPr>
        <p:spPr>
          <a:xfrm>
            <a:off x="522288" y="1208088"/>
            <a:ext cx="8229600" cy="4525962"/>
          </a:xfrm>
        </p:spPr>
        <p:txBody>
          <a:bodyPr/>
          <a:lstStyle/>
          <a:p>
            <a:pPr marL="174625" indent="-174625">
              <a:lnSpc>
                <a:spcPct val="200000"/>
              </a:lnSpc>
              <a:buFont typeface="Wingdings" pitchFamily="2" charset="2"/>
              <a:buChar char="§"/>
            </a:pPr>
            <a:r>
              <a:rPr lang="en-US" dirty="0" smtClean="0"/>
              <a:t>Motivation</a:t>
            </a:r>
          </a:p>
          <a:p>
            <a:pPr marL="174625" indent="-174625">
              <a:lnSpc>
                <a:spcPct val="200000"/>
              </a:lnSpc>
              <a:buFont typeface="Wingdings" pitchFamily="2" charset="2"/>
              <a:buChar char="§"/>
            </a:pPr>
            <a:r>
              <a:rPr lang="en-US" dirty="0" smtClean="0"/>
              <a:t>DEPFET Readout Schemes</a:t>
            </a:r>
          </a:p>
          <a:p>
            <a:pPr marL="174625" indent="-174625">
              <a:lnSpc>
                <a:spcPct val="200000"/>
              </a:lnSpc>
              <a:buFont typeface="Wingdings" pitchFamily="2" charset="2"/>
              <a:buChar char="§"/>
            </a:pPr>
            <a:r>
              <a:rPr lang="en-US" dirty="0" smtClean="0"/>
              <a:t>DEPFET Parameter Model</a:t>
            </a:r>
          </a:p>
          <a:p>
            <a:pPr marL="174625" indent="-174625">
              <a:lnSpc>
                <a:spcPct val="200000"/>
              </a:lnSpc>
              <a:buFont typeface="Wingdings" pitchFamily="2" charset="2"/>
              <a:buChar char="§"/>
            </a:pPr>
            <a:r>
              <a:rPr lang="en-US" dirty="0" smtClean="0"/>
              <a:t>Extraction of Parasitic Capacitance</a:t>
            </a:r>
          </a:p>
          <a:p>
            <a:pPr marL="174625" indent="-174625">
              <a:lnSpc>
                <a:spcPct val="200000"/>
              </a:lnSpc>
              <a:buFont typeface="Wingdings" pitchFamily="2" charset="2"/>
              <a:buChar char="§"/>
            </a:pPr>
            <a:r>
              <a:rPr lang="en-US" dirty="0" smtClean="0"/>
              <a:t>DEPFET Simulations using Cadence </a:t>
            </a:r>
            <a:r>
              <a:rPr lang="en-US" dirty="0" err="1" smtClean="0"/>
              <a:t>Spectre</a:t>
            </a:r>
            <a:r>
              <a:rPr lang="en-US" dirty="0" smtClean="0"/>
              <a:t> Simulator</a:t>
            </a:r>
          </a:p>
          <a:p>
            <a:pPr marL="174625" indent="-174625">
              <a:lnSpc>
                <a:spcPct val="200000"/>
              </a:lnSpc>
              <a:buFont typeface="Wingdings" pitchFamily="2" charset="2"/>
              <a:buChar char="§"/>
            </a:pPr>
            <a:r>
              <a:rPr lang="en-US" dirty="0" smtClean="0"/>
              <a:t>Summary &amp; Outlook</a:t>
            </a:r>
          </a:p>
        </p:txBody>
      </p:sp>
      <p:sp>
        <p:nvSpPr>
          <p:cNvPr id="9220" name="Slide Number Placeholder 3"/>
          <p:cNvSpPr>
            <a:spLocks noGrp="1"/>
          </p:cNvSpPr>
          <p:nvPr>
            <p:ph type="sldNum" sz="quarter" idx="10"/>
          </p:nvPr>
        </p:nvSpPr>
        <p:spPr>
          <a:noFill/>
        </p:spPr>
        <p:txBody>
          <a:bodyPr/>
          <a:lstStyle/>
          <a:p>
            <a:fld id="{43DC8455-FF06-476C-9EB0-CBC102CDAEE9}" type="slidenum">
              <a:rPr lang="en-US" smtClean="0"/>
              <a:pPr/>
              <a:t>2</a:t>
            </a:fld>
            <a:endParaRPr lang="en-US" dirty="0" smtClean="0"/>
          </a:p>
        </p:txBody>
      </p:sp>
      <p:sp>
        <p:nvSpPr>
          <p:cNvPr id="9221"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Worst Case Pixel</a:t>
            </a:r>
            <a:endParaRPr lang="en-US" dirty="0"/>
          </a:p>
        </p:txBody>
      </p:sp>
      <p:sp>
        <p:nvSpPr>
          <p:cNvPr id="4" name="Slide Number Placeholder 3"/>
          <p:cNvSpPr>
            <a:spLocks noGrp="1"/>
          </p:cNvSpPr>
          <p:nvPr>
            <p:ph type="sldNum" sz="quarter" idx="10"/>
          </p:nvPr>
        </p:nvSpPr>
        <p:spPr/>
        <p:txBody>
          <a:bodyPr/>
          <a:lstStyle/>
          <a:p>
            <a:pPr>
              <a:defRPr/>
            </a:pPr>
            <a:fld id="{2FD94E2C-93DF-451E-92AF-F12579E10FA4}"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IMPRS Young Scientist Workshop – July, 23-30, 2010                                                                            C. Koffmane HLL, MPI für Physik, TU Berlin</a:t>
            </a:r>
            <a:endParaRPr lang="de-DE" dirty="0"/>
          </a:p>
        </p:txBody>
      </p:sp>
      <p:pic>
        <p:nvPicPr>
          <p:cNvPr id="6" name="Picture 5" descr="distributed_RCl_ine"/>
          <p:cNvPicPr>
            <a:picLocks noChangeAspect="1" noChangeArrowheads="1"/>
          </p:cNvPicPr>
          <p:nvPr/>
        </p:nvPicPr>
        <p:blipFill>
          <a:blip r:embed="rId2" cstate="print"/>
          <a:srcRect l="28946" t="42429" r="13554" b="27333"/>
          <a:stretch>
            <a:fillRect/>
          </a:stretch>
        </p:blipFill>
        <p:spPr bwMode="auto">
          <a:xfrm>
            <a:off x="4140200" y="1228724"/>
            <a:ext cx="3889375" cy="1533525"/>
          </a:xfrm>
          <a:prstGeom prst="rect">
            <a:avLst/>
          </a:prstGeom>
          <a:noFill/>
        </p:spPr>
      </p:pic>
      <p:sp>
        <p:nvSpPr>
          <p:cNvPr id="7" name="Text Box 6"/>
          <p:cNvSpPr txBox="1">
            <a:spLocks noChangeArrowheads="1"/>
          </p:cNvSpPr>
          <p:nvPr/>
        </p:nvSpPr>
        <p:spPr bwMode="auto">
          <a:xfrm>
            <a:off x="668362" y="1597446"/>
            <a:ext cx="3153684" cy="646331"/>
          </a:xfrm>
          <a:prstGeom prst="rect">
            <a:avLst/>
          </a:prstGeom>
          <a:noFill/>
          <a:ln w="9525">
            <a:noFill/>
            <a:miter lim="800000"/>
            <a:headEnd/>
            <a:tailEnd/>
          </a:ln>
          <a:effectLst/>
        </p:spPr>
        <p:txBody>
          <a:bodyPr wrap="none">
            <a:spAutoFit/>
          </a:bodyPr>
          <a:lstStyle/>
          <a:p>
            <a:r>
              <a:rPr lang="de-DE" sz="1800" dirty="0">
                <a:latin typeface="Calibri" pitchFamily="34" charset="0"/>
                <a:cs typeface="Calibri" pitchFamily="34" charset="0"/>
              </a:rPr>
              <a:t>Each line is a distributed RC line</a:t>
            </a:r>
          </a:p>
          <a:p>
            <a:r>
              <a:rPr lang="de-DE" sz="1800" dirty="0" smtClean="0">
                <a:latin typeface="Calibri" pitchFamily="34" charset="0"/>
                <a:cs typeface="Calibri" pitchFamily="34" charset="0"/>
              </a:rPr>
              <a:t>of </a:t>
            </a:r>
            <a:r>
              <a:rPr lang="de-DE" sz="1800" dirty="0">
                <a:latin typeface="Calibri" pitchFamily="34" charset="0"/>
                <a:cs typeface="Calibri" pitchFamily="34" charset="0"/>
              </a:rPr>
              <a:t>50 segments</a:t>
            </a:r>
          </a:p>
        </p:txBody>
      </p:sp>
      <p:sp>
        <p:nvSpPr>
          <p:cNvPr id="8" name="TextBox 7"/>
          <p:cNvSpPr txBox="1"/>
          <p:nvPr/>
        </p:nvSpPr>
        <p:spPr bwMode="auto">
          <a:xfrm>
            <a:off x="668362" y="3294043"/>
            <a:ext cx="4718886" cy="2031325"/>
          </a:xfrm>
          <a:prstGeom prst="rect">
            <a:avLst/>
          </a:prstGeom>
          <a:noFill/>
          <a:ln w="9525">
            <a:noFill/>
            <a:miter lim="800000"/>
            <a:headEnd/>
            <a:tailEnd/>
          </a:ln>
        </p:spPr>
        <p:txBody>
          <a:bodyPr wrap="square" rtlCol="0">
            <a:spAutoFit/>
          </a:bodyPr>
          <a:lstStyle/>
          <a:p>
            <a:r>
              <a:rPr lang="de-DE" sz="1800" dirty="0" smtClean="0">
                <a:latin typeface="Calibri" pitchFamily="34" charset="0"/>
                <a:cs typeface="Calibri" pitchFamily="34" charset="0"/>
              </a:rPr>
              <a:t>Control lines</a:t>
            </a:r>
          </a:p>
          <a:p>
            <a:r>
              <a:rPr lang="de-DE" sz="1800" dirty="0" smtClean="0">
                <a:latin typeface="Calibri" pitchFamily="34" charset="0"/>
                <a:cs typeface="Calibri" pitchFamily="34" charset="0"/>
              </a:rPr>
              <a:t>Gate </a:t>
            </a:r>
            <a:r>
              <a:rPr lang="de-DE" sz="1800" dirty="0" smtClean="0">
                <a:latin typeface="Calibri" pitchFamily="34" charset="0"/>
                <a:cs typeface="Calibri" pitchFamily="34" charset="0"/>
              </a:rPr>
              <a:t>line: </a:t>
            </a:r>
            <a:r>
              <a:rPr lang="de-DE" sz="1800" dirty="0" smtClean="0">
                <a:latin typeface="Calibri" pitchFamily="34" charset="0"/>
                <a:cs typeface="Calibri" pitchFamily="34" charset="0"/>
              </a:rPr>
              <a:t>R </a:t>
            </a:r>
            <a:r>
              <a:rPr lang="de-DE" sz="1800" dirty="0" smtClean="0">
                <a:latin typeface="Calibri" pitchFamily="34" charset="0"/>
                <a:cs typeface="Calibri" pitchFamily="34" charset="0"/>
              </a:rPr>
              <a:t>= 40 Ohm, </a:t>
            </a:r>
            <a:r>
              <a:rPr lang="de-DE" sz="1800" dirty="0" smtClean="0">
                <a:latin typeface="Calibri" pitchFamily="34" charset="0"/>
                <a:cs typeface="Calibri" pitchFamily="34" charset="0"/>
              </a:rPr>
              <a:t>C = 13pF</a:t>
            </a:r>
            <a:endParaRPr lang="de-DE" sz="1800" dirty="0" smtClean="0">
              <a:latin typeface="Calibri" pitchFamily="34" charset="0"/>
              <a:cs typeface="Calibri" pitchFamily="34" charset="0"/>
            </a:endParaRPr>
          </a:p>
          <a:p>
            <a:r>
              <a:rPr lang="de-DE" sz="1800" dirty="0" smtClean="0">
                <a:latin typeface="Calibri" pitchFamily="34" charset="0"/>
                <a:cs typeface="Calibri" pitchFamily="34" charset="0"/>
              </a:rPr>
              <a:t>Clear </a:t>
            </a:r>
            <a:r>
              <a:rPr lang="de-DE" sz="1800" dirty="0" smtClean="0">
                <a:latin typeface="Calibri" pitchFamily="34" charset="0"/>
                <a:cs typeface="Calibri" pitchFamily="34" charset="0"/>
              </a:rPr>
              <a:t>line: </a:t>
            </a:r>
            <a:r>
              <a:rPr lang="de-DE" sz="1800" dirty="0" smtClean="0">
                <a:latin typeface="Calibri" pitchFamily="34" charset="0"/>
                <a:cs typeface="Calibri" pitchFamily="34" charset="0"/>
              </a:rPr>
              <a:t>R = </a:t>
            </a:r>
            <a:r>
              <a:rPr lang="de-DE" sz="1800" dirty="0" smtClean="0">
                <a:latin typeface="Calibri" pitchFamily="34" charset="0"/>
                <a:cs typeface="Calibri" pitchFamily="34" charset="0"/>
              </a:rPr>
              <a:t>40 Ohm, </a:t>
            </a:r>
            <a:r>
              <a:rPr lang="de-DE" sz="1800" dirty="0" smtClean="0">
                <a:latin typeface="Calibri" pitchFamily="34" charset="0"/>
                <a:cs typeface="Calibri" pitchFamily="34" charset="0"/>
              </a:rPr>
              <a:t>C </a:t>
            </a:r>
            <a:r>
              <a:rPr lang="de-DE" sz="1800" dirty="0" smtClean="0">
                <a:latin typeface="Calibri" pitchFamily="34" charset="0"/>
                <a:cs typeface="Calibri" pitchFamily="34" charset="0"/>
              </a:rPr>
              <a:t>= </a:t>
            </a:r>
            <a:r>
              <a:rPr lang="de-DE" sz="1800" dirty="0" smtClean="0">
                <a:latin typeface="Calibri" pitchFamily="34" charset="0"/>
                <a:cs typeface="Calibri" pitchFamily="34" charset="0"/>
              </a:rPr>
              <a:t>27pF</a:t>
            </a:r>
            <a:endParaRPr lang="de-DE" sz="1800" dirty="0" smtClean="0">
              <a:latin typeface="Calibri" pitchFamily="34" charset="0"/>
              <a:cs typeface="Calibri" pitchFamily="34" charset="0"/>
            </a:endParaRPr>
          </a:p>
          <a:p>
            <a:endParaRPr lang="de-DE" sz="1800" dirty="0" smtClean="0">
              <a:latin typeface="Calibri" pitchFamily="34" charset="0"/>
              <a:cs typeface="Calibri" pitchFamily="34" charset="0"/>
            </a:endParaRPr>
          </a:p>
          <a:p>
            <a:r>
              <a:rPr lang="de-DE" sz="1800" dirty="0" smtClean="0">
                <a:latin typeface="Calibri" pitchFamily="34" charset="0"/>
                <a:cs typeface="Calibri" pitchFamily="34" charset="0"/>
              </a:rPr>
              <a:t> Readout (drain) </a:t>
            </a:r>
            <a:r>
              <a:rPr lang="de-DE" sz="1800" dirty="0" smtClean="0">
                <a:latin typeface="Calibri" pitchFamily="34" charset="0"/>
                <a:cs typeface="Calibri" pitchFamily="34" charset="0"/>
              </a:rPr>
              <a:t>line</a:t>
            </a:r>
            <a:endParaRPr lang="de-DE" sz="1800" dirty="0" smtClean="0">
              <a:latin typeface="Calibri" pitchFamily="34" charset="0"/>
              <a:cs typeface="Calibri" pitchFamily="34" charset="0"/>
            </a:endParaRPr>
          </a:p>
          <a:p>
            <a:r>
              <a:rPr lang="de-DE" sz="1800" dirty="0" smtClean="0">
                <a:latin typeface="Calibri" pitchFamily="34" charset="0"/>
                <a:cs typeface="Calibri" pitchFamily="34" charset="0"/>
              </a:rPr>
              <a:t> </a:t>
            </a:r>
            <a:r>
              <a:rPr lang="de-DE" sz="1800" dirty="0" smtClean="0">
                <a:latin typeface="Calibri" pitchFamily="34" charset="0"/>
                <a:cs typeface="Calibri" pitchFamily="34" charset="0"/>
              </a:rPr>
              <a:t> R </a:t>
            </a:r>
            <a:r>
              <a:rPr lang="de-DE" sz="1800" dirty="0" smtClean="0">
                <a:latin typeface="Calibri" pitchFamily="34" charset="0"/>
                <a:cs typeface="Calibri" pitchFamily="34" charset="0"/>
              </a:rPr>
              <a:t>= 215 Ohm, </a:t>
            </a:r>
            <a:r>
              <a:rPr lang="de-DE" sz="1800" dirty="0" smtClean="0">
                <a:latin typeface="Calibri" pitchFamily="34" charset="0"/>
                <a:cs typeface="Calibri" pitchFamily="34" charset="0"/>
              </a:rPr>
              <a:t>C_DrainArray = 52pF</a:t>
            </a:r>
            <a:endParaRPr lang="de-DE" sz="1800" dirty="0" smtClean="0">
              <a:latin typeface="Calibri" pitchFamily="34" charset="0"/>
              <a:cs typeface="Calibri" pitchFamily="34" charset="0"/>
            </a:endParaRPr>
          </a:p>
          <a:p>
            <a:pPr algn="l">
              <a:spcBef>
                <a:spcPts val="0"/>
              </a:spcBef>
            </a:pPr>
            <a:endParaRPr lang="en-US" sz="1800" dirty="0">
              <a:latin typeface="Calibri" pitchFamily="34" charset="0"/>
              <a:cs typeface="Calibri" pitchFamily="34" charset="0"/>
            </a:endParaRPr>
          </a:p>
        </p:txBody>
      </p:sp>
      <p:pic>
        <p:nvPicPr>
          <p:cNvPr id="9" name="Picture 8" descr="sBelle-module-TDR-50-50.png"/>
          <p:cNvPicPr>
            <a:picLocks noChangeAspect="1"/>
          </p:cNvPicPr>
          <p:nvPr/>
        </p:nvPicPr>
        <p:blipFill>
          <a:blip r:embed="rId3" cstate="print"/>
          <a:stretch>
            <a:fillRect/>
          </a:stretch>
        </p:blipFill>
        <p:spPr>
          <a:xfrm>
            <a:off x="5952571" y="2762249"/>
            <a:ext cx="2277029" cy="3647276"/>
          </a:xfrm>
          <a:prstGeom prst="rect">
            <a:avLst/>
          </a:prstGeom>
        </p:spPr>
      </p:pic>
      <p:sp>
        <p:nvSpPr>
          <p:cNvPr id="10" name="Text Box 11"/>
          <p:cNvSpPr txBox="1">
            <a:spLocks noChangeArrowheads="1"/>
          </p:cNvSpPr>
          <p:nvPr/>
        </p:nvSpPr>
        <p:spPr bwMode="auto">
          <a:xfrm>
            <a:off x="3608711" y="2719827"/>
            <a:ext cx="1657350" cy="311150"/>
          </a:xfrm>
          <a:prstGeom prst="rect">
            <a:avLst/>
          </a:prstGeom>
          <a:noFill/>
          <a:ln w="9525">
            <a:noFill/>
            <a:miter lim="800000"/>
            <a:headEnd/>
            <a:tailEnd/>
          </a:ln>
          <a:effectLst/>
        </p:spPr>
        <p:txBody>
          <a:bodyPr wrap="none">
            <a:spAutoFit/>
          </a:bodyPr>
          <a:lstStyle/>
          <a:p>
            <a:r>
              <a:rPr lang="de-DE" sz="1800" dirty="0" smtClean="0">
                <a:solidFill>
                  <a:srgbClr val="FF3300"/>
                </a:solidFill>
              </a:rPr>
              <a:t>worst </a:t>
            </a:r>
            <a:r>
              <a:rPr lang="de-DE" sz="1800" dirty="0">
                <a:solidFill>
                  <a:srgbClr val="FF3300"/>
                </a:solidFill>
              </a:rPr>
              <a:t>case pixel</a:t>
            </a:r>
          </a:p>
        </p:txBody>
      </p:sp>
      <p:cxnSp>
        <p:nvCxnSpPr>
          <p:cNvPr id="12" name="Straight Arrow Connector 11"/>
          <p:cNvCxnSpPr/>
          <p:nvPr/>
        </p:nvCxnSpPr>
        <p:spPr bwMode="auto">
          <a:xfrm>
            <a:off x="5387248" y="2897436"/>
            <a:ext cx="552904" cy="27508"/>
          </a:xfrm>
          <a:prstGeom prst="straightConnector1">
            <a:avLst/>
          </a:prstGeom>
          <a:solidFill>
            <a:schemeClr val="bg1"/>
          </a:solidFill>
          <a:ln w="1905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Simulation PXD5 COCG - Double Sampling</a:t>
            </a:r>
          </a:p>
        </p:txBody>
      </p:sp>
      <p:sp>
        <p:nvSpPr>
          <p:cNvPr id="20483" name="Slide Number Placeholder 3"/>
          <p:cNvSpPr>
            <a:spLocks noGrp="1"/>
          </p:cNvSpPr>
          <p:nvPr>
            <p:ph type="sldNum" sz="quarter" idx="10"/>
          </p:nvPr>
        </p:nvSpPr>
        <p:spPr>
          <a:noFill/>
        </p:spPr>
        <p:txBody>
          <a:bodyPr/>
          <a:lstStyle/>
          <a:p>
            <a:fld id="{149253E5-ACA0-4DD5-A5BF-D3EED3FE2674}" type="slidenum">
              <a:rPr lang="en-US" smtClean="0"/>
              <a:pPr/>
              <a:t>21</a:t>
            </a:fld>
            <a:endParaRPr lang="en-US" smtClean="0"/>
          </a:p>
        </p:txBody>
      </p:sp>
      <p:sp>
        <p:nvSpPr>
          <p:cNvPr id="20484"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grpSp>
        <p:nvGrpSpPr>
          <p:cNvPr id="20485" name="Group 13"/>
          <p:cNvGrpSpPr>
            <a:grpSpLocks/>
          </p:cNvGrpSpPr>
          <p:nvPr/>
        </p:nvGrpSpPr>
        <p:grpSpPr bwMode="auto">
          <a:xfrm>
            <a:off x="4395788" y="3263623"/>
            <a:ext cx="4356100" cy="3071813"/>
            <a:chOff x="4680012" y="3566732"/>
            <a:chExt cx="4356484" cy="3072193"/>
          </a:xfrm>
        </p:grpSpPr>
        <p:pic>
          <p:nvPicPr>
            <p:cNvPr id="20502" name="Picture 2"/>
            <p:cNvPicPr>
              <a:picLocks noChangeAspect="1" noChangeArrowheads="1"/>
            </p:cNvPicPr>
            <p:nvPr/>
          </p:nvPicPr>
          <p:blipFill>
            <a:blip r:embed="rId2" cstate="print"/>
            <a:srcRect/>
            <a:stretch>
              <a:fillRect/>
            </a:stretch>
          </p:blipFill>
          <p:spPr bwMode="auto">
            <a:xfrm>
              <a:off x="4751388" y="3886236"/>
              <a:ext cx="4203700" cy="2695539"/>
            </a:xfrm>
            <a:prstGeom prst="rect">
              <a:avLst/>
            </a:prstGeom>
            <a:noFill/>
            <a:ln w="9525">
              <a:noFill/>
              <a:miter lim="800000"/>
              <a:headEnd/>
              <a:tailEnd/>
            </a:ln>
          </p:spPr>
        </p:pic>
        <p:sp>
          <p:nvSpPr>
            <p:cNvPr id="20503" name="TextBox 8"/>
            <p:cNvSpPr txBox="1">
              <a:spLocks noChangeArrowheads="1"/>
            </p:cNvSpPr>
            <p:nvPr/>
          </p:nvSpPr>
          <p:spPr bwMode="auto">
            <a:xfrm>
              <a:off x="4680012" y="3566732"/>
              <a:ext cx="4356483" cy="338554"/>
            </a:xfrm>
            <a:prstGeom prst="rect">
              <a:avLst/>
            </a:prstGeom>
            <a:noFill/>
            <a:ln w="9525">
              <a:noFill/>
              <a:miter lim="800000"/>
              <a:headEnd/>
              <a:tailEnd/>
            </a:ln>
          </p:spPr>
          <p:txBody>
            <a:bodyPr>
              <a:spAutoFit/>
            </a:bodyPr>
            <a:lstStyle/>
            <a:p>
              <a:pPr algn="ctr"/>
              <a:r>
                <a:rPr lang="en-US" sz="1600">
                  <a:latin typeface="Calibri" pitchFamily="34" charset="0"/>
                  <a:cs typeface="Calibri" pitchFamily="34" charset="0"/>
                </a:rPr>
                <a:t>Measurement</a:t>
              </a:r>
            </a:p>
          </p:txBody>
        </p:sp>
        <p:sp>
          <p:nvSpPr>
            <p:cNvPr id="20504" name="Rectangle 10"/>
            <p:cNvSpPr>
              <a:spLocks noChangeArrowheads="1"/>
            </p:cNvSpPr>
            <p:nvPr/>
          </p:nvSpPr>
          <p:spPr bwMode="auto">
            <a:xfrm>
              <a:off x="4680012" y="3566732"/>
              <a:ext cx="4356484" cy="3072193"/>
            </a:xfrm>
            <a:prstGeom prst="rect">
              <a:avLst/>
            </a:prstGeom>
            <a:noFill/>
            <a:ln w="6350" algn="ctr">
              <a:solidFill>
                <a:schemeClr val="tx1"/>
              </a:solidFill>
              <a:round/>
              <a:headEnd/>
              <a:tailEnd/>
            </a:ln>
          </p:spPr>
          <p:txBody>
            <a:bodyPr/>
            <a:lstStyle/>
            <a:p>
              <a:pPr algn="ctr" eaLnBrk="0" hangingPunct="0">
                <a:spcBef>
                  <a:spcPct val="50000"/>
                </a:spcBef>
              </a:pPr>
              <a:endParaRPr lang="de-DE"/>
            </a:p>
          </p:txBody>
        </p:sp>
      </p:grpSp>
      <p:sp>
        <p:nvSpPr>
          <p:cNvPr id="20486" name="TextBox 16"/>
          <p:cNvSpPr txBox="1">
            <a:spLocks noChangeArrowheads="1"/>
          </p:cNvSpPr>
          <p:nvPr/>
        </p:nvSpPr>
        <p:spPr bwMode="auto">
          <a:xfrm rot="-900000">
            <a:off x="765175" y="1698625"/>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gate on </a:t>
            </a:r>
          </a:p>
        </p:txBody>
      </p:sp>
      <p:sp>
        <p:nvSpPr>
          <p:cNvPr id="20487" name="TextBox 17"/>
          <p:cNvSpPr txBox="1">
            <a:spLocks noChangeArrowheads="1"/>
          </p:cNvSpPr>
          <p:nvPr/>
        </p:nvSpPr>
        <p:spPr bwMode="auto">
          <a:xfrm>
            <a:off x="1639888" y="1574800"/>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clear on </a:t>
            </a:r>
          </a:p>
        </p:txBody>
      </p:sp>
      <p:sp>
        <p:nvSpPr>
          <p:cNvPr id="20488" name="TextBox 18"/>
          <p:cNvSpPr txBox="1">
            <a:spLocks noChangeArrowheads="1"/>
          </p:cNvSpPr>
          <p:nvPr/>
        </p:nvSpPr>
        <p:spPr bwMode="auto">
          <a:xfrm rot="-900000">
            <a:off x="3144838" y="3081338"/>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gate off </a:t>
            </a:r>
          </a:p>
        </p:txBody>
      </p:sp>
      <p:sp>
        <p:nvSpPr>
          <p:cNvPr id="20489" name="TextBox 19"/>
          <p:cNvSpPr txBox="1">
            <a:spLocks noChangeArrowheads="1"/>
          </p:cNvSpPr>
          <p:nvPr/>
        </p:nvSpPr>
        <p:spPr bwMode="auto">
          <a:xfrm rot="-900000">
            <a:off x="1887538" y="3400425"/>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clear off </a:t>
            </a:r>
          </a:p>
        </p:txBody>
      </p:sp>
      <p:sp>
        <p:nvSpPr>
          <p:cNvPr id="20490" name="TextBox 20"/>
          <p:cNvSpPr txBox="1">
            <a:spLocks noChangeArrowheads="1"/>
          </p:cNvSpPr>
          <p:nvPr/>
        </p:nvSpPr>
        <p:spPr bwMode="auto">
          <a:xfrm>
            <a:off x="1287463" y="2300288"/>
            <a:ext cx="739775" cy="307975"/>
          </a:xfrm>
          <a:prstGeom prst="rect">
            <a:avLst/>
          </a:prstGeom>
          <a:noFill/>
          <a:ln w="9525">
            <a:noFill/>
            <a:miter lim="800000"/>
            <a:headEnd/>
            <a:tailEnd/>
          </a:ln>
        </p:spPr>
        <p:txBody>
          <a:bodyPr>
            <a:spAutoFit/>
          </a:bodyPr>
          <a:lstStyle/>
          <a:p>
            <a:r>
              <a:rPr lang="en-US">
                <a:latin typeface="Calibri" pitchFamily="34" charset="0"/>
                <a:cs typeface="Calibri" pitchFamily="34" charset="0"/>
              </a:rPr>
              <a:t>signal</a:t>
            </a:r>
          </a:p>
        </p:txBody>
      </p:sp>
      <p:sp>
        <p:nvSpPr>
          <p:cNvPr id="20491" name="TextBox 21"/>
          <p:cNvSpPr txBox="1">
            <a:spLocks noChangeArrowheads="1"/>
          </p:cNvSpPr>
          <p:nvPr/>
        </p:nvSpPr>
        <p:spPr bwMode="auto">
          <a:xfrm>
            <a:off x="2786063" y="2184400"/>
            <a:ext cx="1247775" cy="307975"/>
          </a:xfrm>
          <a:prstGeom prst="rect">
            <a:avLst/>
          </a:prstGeom>
          <a:noFill/>
          <a:ln w="9525">
            <a:noFill/>
            <a:miter lim="800000"/>
            <a:headEnd/>
            <a:tailEnd/>
          </a:ln>
        </p:spPr>
        <p:txBody>
          <a:bodyPr>
            <a:spAutoFit/>
          </a:bodyPr>
          <a:lstStyle/>
          <a:p>
            <a:r>
              <a:rPr lang="en-US">
                <a:latin typeface="Calibri" pitchFamily="34" charset="0"/>
                <a:cs typeface="Calibri" pitchFamily="34" charset="0"/>
              </a:rPr>
              <a:t>pedestal</a:t>
            </a:r>
          </a:p>
        </p:txBody>
      </p:sp>
      <p:sp>
        <p:nvSpPr>
          <p:cNvPr id="20492" name="TextBox 22"/>
          <p:cNvSpPr txBox="1">
            <a:spLocks noChangeArrowheads="1"/>
          </p:cNvSpPr>
          <p:nvPr/>
        </p:nvSpPr>
        <p:spPr bwMode="auto">
          <a:xfrm rot="-900000">
            <a:off x="3787775" y="1728788"/>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Next pixel</a:t>
            </a:r>
          </a:p>
        </p:txBody>
      </p:sp>
      <p:sp>
        <p:nvSpPr>
          <p:cNvPr id="20493" name="Rectangle 11"/>
          <p:cNvSpPr>
            <a:spLocks noChangeArrowheads="1"/>
          </p:cNvSpPr>
          <p:nvPr/>
        </p:nvSpPr>
        <p:spPr bwMode="auto">
          <a:xfrm>
            <a:off x="385763" y="1068388"/>
            <a:ext cx="4356100" cy="3152775"/>
          </a:xfrm>
          <a:prstGeom prst="rect">
            <a:avLst/>
          </a:prstGeom>
          <a:solidFill>
            <a:schemeClr val="bg1"/>
          </a:solidFill>
          <a:ln w="6350" algn="ctr">
            <a:solidFill>
              <a:schemeClr val="tx1"/>
            </a:solidFill>
            <a:round/>
            <a:headEnd/>
            <a:tailEnd/>
          </a:ln>
        </p:spPr>
        <p:txBody>
          <a:bodyPr/>
          <a:lstStyle/>
          <a:p>
            <a:pPr algn="ctr" eaLnBrk="0" hangingPunct="0">
              <a:spcBef>
                <a:spcPct val="50000"/>
              </a:spcBef>
            </a:pPr>
            <a:endParaRPr lang="de-DE"/>
          </a:p>
        </p:txBody>
      </p:sp>
      <p:sp>
        <p:nvSpPr>
          <p:cNvPr id="20494" name="TextBox 9"/>
          <p:cNvSpPr txBox="1">
            <a:spLocks noChangeArrowheads="1"/>
          </p:cNvSpPr>
          <p:nvPr/>
        </p:nvSpPr>
        <p:spPr bwMode="auto">
          <a:xfrm>
            <a:off x="385763" y="1068388"/>
            <a:ext cx="4365625" cy="339725"/>
          </a:xfrm>
          <a:prstGeom prst="rect">
            <a:avLst/>
          </a:prstGeom>
          <a:noFill/>
          <a:ln w="9525">
            <a:noFill/>
            <a:miter lim="800000"/>
            <a:headEnd/>
            <a:tailEnd/>
          </a:ln>
        </p:spPr>
        <p:txBody>
          <a:bodyPr>
            <a:spAutoFit/>
          </a:bodyPr>
          <a:lstStyle/>
          <a:p>
            <a:pPr algn="ctr"/>
            <a:r>
              <a:rPr lang="en-US" sz="1600">
                <a:latin typeface="Calibri" pitchFamily="34" charset="0"/>
                <a:cs typeface="Calibri" pitchFamily="34" charset="0"/>
              </a:rPr>
              <a:t>Simulation of I</a:t>
            </a:r>
            <a:r>
              <a:rPr lang="en-US" sz="1600" baseline="-25000">
                <a:latin typeface="Calibri" pitchFamily="34" charset="0"/>
                <a:cs typeface="Calibri" pitchFamily="34" charset="0"/>
              </a:rPr>
              <a:t>DS</a:t>
            </a:r>
          </a:p>
        </p:txBody>
      </p:sp>
      <p:pic>
        <p:nvPicPr>
          <p:cNvPr id="20495" name="Picture 3"/>
          <p:cNvPicPr>
            <a:picLocks noChangeAspect="1" noChangeArrowheads="1"/>
          </p:cNvPicPr>
          <p:nvPr/>
        </p:nvPicPr>
        <p:blipFill>
          <a:blip r:embed="rId3" cstate="print"/>
          <a:srcRect/>
          <a:stretch>
            <a:fillRect/>
          </a:stretch>
        </p:blipFill>
        <p:spPr bwMode="auto">
          <a:xfrm>
            <a:off x="477838" y="1401763"/>
            <a:ext cx="4141787" cy="2706687"/>
          </a:xfrm>
          <a:prstGeom prst="rect">
            <a:avLst/>
          </a:prstGeom>
          <a:noFill/>
          <a:ln w="9525">
            <a:noFill/>
            <a:miter lim="800000"/>
            <a:headEnd/>
            <a:tailEnd/>
          </a:ln>
        </p:spPr>
      </p:pic>
      <p:sp>
        <p:nvSpPr>
          <p:cNvPr id="20496" name="TextBox 23"/>
          <p:cNvSpPr txBox="1">
            <a:spLocks noChangeArrowheads="1"/>
          </p:cNvSpPr>
          <p:nvPr/>
        </p:nvSpPr>
        <p:spPr bwMode="auto">
          <a:xfrm rot="-900000">
            <a:off x="765175" y="1731963"/>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gate on </a:t>
            </a:r>
          </a:p>
        </p:txBody>
      </p:sp>
      <p:sp>
        <p:nvSpPr>
          <p:cNvPr id="20497" name="TextBox 24"/>
          <p:cNvSpPr txBox="1">
            <a:spLocks noChangeArrowheads="1"/>
          </p:cNvSpPr>
          <p:nvPr/>
        </p:nvSpPr>
        <p:spPr bwMode="auto">
          <a:xfrm>
            <a:off x="1342570" y="1888190"/>
            <a:ext cx="1247775" cy="307975"/>
          </a:xfrm>
          <a:prstGeom prst="rect">
            <a:avLst/>
          </a:prstGeom>
          <a:noFill/>
          <a:ln w="9525">
            <a:noFill/>
            <a:miter lim="800000"/>
            <a:headEnd/>
            <a:tailEnd/>
          </a:ln>
        </p:spPr>
        <p:txBody>
          <a:bodyPr>
            <a:spAutoFit/>
          </a:bodyPr>
          <a:lstStyle/>
          <a:p>
            <a:r>
              <a:rPr lang="en-US" dirty="0">
                <a:solidFill>
                  <a:srgbClr val="663300"/>
                </a:solidFill>
                <a:latin typeface="Calibri" pitchFamily="34" charset="0"/>
                <a:cs typeface="Calibri" pitchFamily="34" charset="0"/>
              </a:rPr>
              <a:t>clear on </a:t>
            </a:r>
          </a:p>
        </p:txBody>
      </p:sp>
      <p:sp>
        <p:nvSpPr>
          <p:cNvPr id="20498" name="TextBox 25"/>
          <p:cNvSpPr txBox="1">
            <a:spLocks noChangeArrowheads="1"/>
          </p:cNvSpPr>
          <p:nvPr/>
        </p:nvSpPr>
        <p:spPr bwMode="auto">
          <a:xfrm rot="-900000">
            <a:off x="3422650" y="3162300"/>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gate off </a:t>
            </a:r>
          </a:p>
        </p:txBody>
      </p:sp>
      <p:sp>
        <p:nvSpPr>
          <p:cNvPr id="20499" name="TextBox 26"/>
          <p:cNvSpPr txBox="1">
            <a:spLocks noChangeArrowheads="1"/>
          </p:cNvSpPr>
          <p:nvPr/>
        </p:nvSpPr>
        <p:spPr bwMode="auto">
          <a:xfrm rot="-900000">
            <a:off x="2513013" y="3448050"/>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clear off </a:t>
            </a:r>
          </a:p>
        </p:txBody>
      </p:sp>
      <p:sp>
        <p:nvSpPr>
          <p:cNvPr id="20500" name="TextBox 27"/>
          <p:cNvSpPr txBox="1">
            <a:spLocks noChangeArrowheads="1"/>
          </p:cNvSpPr>
          <p:nvPr/>
        </p:nvSpPr>
        <p:spPr bwMode="auto">
          <a:xfrm>
            <a:off x="1281113" y="2279650"/>
            <a:ext cx="739775" cy="307975"/>
          </a:xfrm>
          <a:prstGeom prst="rect">
            <a:avLst/>
          </a:prstGeom>
          <a:noFill/>
          <a:ln w="9525">
            <a:noFill/>
            <a:miter lim="800000"/>
            <a:headEnd/>
            <a:tailEnd/>
          </a:ln>
        </p:spPr>
        <p:txBody>
          <a:bodyPr>
            <a:spAutoFit/>
          </a:bodyPr>
          <a:lstStyle/>
          <a:p>
            <a:r>
              <a:rPr lang="en-US">
                <a:latin typeface="Calibri" pitchFamily="34" charset="0"/>
                <a:cs typeface="Calibri" pitchFamily="34" charset="0"/>
              </a:rPr>
              <a:t>signal</a:t>
            </a:r>
          </a:p>
        </p:txBody>
      </p:sp>
      <p:sp>
        <p:nvSpPr>
          <p:cNvPr id="20501" name="TextBox 28"/>
          <p:cNvSpPr txBox="1">
            <a:spLocks noChangeArrowheads="1"/>
          </p:cNvSpPr>
          <p:nvPr/>
        </p:nvSpPr>
        <p:spPr bwMode="auto">
          <a:xfrm rot="-900000">
            <a:off x="3884613" y="1728788"/>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Next pixel</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Simulation PXD5 COCG - Single Sampling</a:t>
            </a:r>
          </a:p>
        </p:txBody>
      </p:sp>
      <p:sp>
        <p:nvSpPr>
          <p:cNvPr id="21507" name="Slide Number Placeholder 3"/>
          <p:cNvSpPr>
            <a:spLocks noGrp="1"/>
          </p:cNvSpPr>
          <p:nvPr>
            <p:ph type="sldNum" sz="quarter" idx="10"/>
          </p:nvPr>
        </p:nvSpPr>
        <p:spPr>
          <a:noFill/>
        </p:spPr>
        <p:txBody>
          <a:bodyPr/>
          <a:lstStyle/>
          <a:p>
            <a:fld id="{51D6A1C8-CBDB-41BB-B5F3-E3CF96572052}" type="slidenum">
              <a:rPr lang="en-US" smtClean="0"/>
              <a:pPr/>
              <a:t>22</a:t>
            </a:fld>
            <a:endParaRPr lang="en-US" smtClean="0"/>
          </a:p>
        </p:txBody>
      </p:sp>
      <p:sp>
        <p:nvSpPr>
          <p:cNvPr id="21508"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pic>
        <p:nvPicPr>
          <p:cNvPr id="21509" name="Picture 1"/>
          <p:cNvPicPr>
            <a:picLocks noGrp="1" noChangeAspect="1" noChangeArrowheads="1"/>
          </p:cNvPicPr>
          <p:nvPr>
            <p:ph idx="1"/>
          </p:nvPr>
        </p:nvPicPr>
        <p:blipFill>
          <a:blip r:embed="rId2" cstate="print"/>
          <a:srcRect l="3899"/>
          <a:stretch>
            <a:fillRect/>
          </a:stretch>
        </p:blipFill>
        <p:spPr>
          <a:xfrm>
            <a:off x="4540250" y="3678238"/>
            <a:ext cx="4211638" cy="2720975"/>
          </a:xfrm>
        </p:spPr>
      </p:pic>
      <p:sp>
        <p:nvSpPr>
          <p:cNvPr id="21510" name="TextBox 9"/>
          <p:cNvSpPr txBox="1">
            <a:spLocks noChangeArrowheads="1"/>
          </p:cNvSpPr>
          <p:nvPr/>
        </p:nvSpPr>
        <p:spPr bwMode="auto">
          <a:xfrm>
            <a:off x="4479925" y="3359150"/>
            <a:ext cx="4356100" cy="338138"/>
          </a:xfrm>
          <a:prstGeom prst="rect">
            <a:avLst/>
          </a:prstGeom>
          <a:noFill/>
          <a:ln w="9525">
            <a:noFill/>
            <a:miter lim="800000"/>
            <a:headEnd/>
            <a:tailEnd/>
          </a:ln>
        </p:spPr>
        <p:txBody>
          <a:bodyPr>
            <a:spAutoFit/>
          </a:bodyPr>
          <a:lstStyle/>
          <a:p>
            <a:pPr algn="ctr"/>
            <a:r>
              <a:rPr lang="en-US" sz="1600">
                <a:latin typeface="Calibri" pitchFamily="34" charset="0"/>
                <a:cs typeface="Calibri" pitchFamily="34" charset="0"/>
              </a:rPr>
              <a:t>Measurement</a:t>
            </a:r>
          </a:p>
        </p:txBody>
      </p:sp>
      <p:sp>
        <p:nvSpPr>
          <p:cNvPr id="21511" name="Rectangle 12"/>
          <p:cNvSpPr>
            <a:spLocks noChangeArrowheads="1"/>
          </p:cNvSpPr>
          <p:nvPr/>
        </p:nvSpPr>
        <p:spPr bwMode="auto">
          <a:xfrm>
            <a:off x="4471988" y="3344863"/>
            <a:ext cx="4356100" cy="3071812"/>
          </a:xfrm>
          <a:prstGeom prst="rect">
            <a:avLst/>
          </a:prstGeom>
          <a:noFill/>
          <a:ln w="6350" algn="ctr">
            <a:solidFill>
              <a:schemeClr val="tx1"/>
            </a:solidFill>
            <a:round/>
            <a:headEnd/>
            <a:tailEnd/>
          </a:ln>
        </p:spPr>
        <p:txBody>
          <a:bodyPr/>
          <a:lstStyle/>
          <a:p>
            <a:pPr algn="ctr" eaLnBrk="0" hangingPunct="0">
              <a:spcBef>
                <a:spcPct val="50000"/>
              </a:spcBef>
            </a:pPr>
            <a:endParaRPr lang="de-DE"/>
          </a:p>
        </p:txBody>
      </p:sp>
      <p:sp>
        <p:nvSpPr>
          <p:cNvPr id="21512" name="Rectangle 15"/>
          <p:cNvSpPr>
            <a:spLocks noChangeArrowheads="1"/>
          </p:cNvSpPr>
          <p:nvPr/>
        </p:nvSpPr>
        <p:spPr bwMode="auto">
          <a:xfrm>
            <a:off x="385763" y="1068388"/>
            <a:ext cx="4356100" cy="3152775"/>
          </a:xfrm>
          <a:prstGeom prst="rect">
            <a:avLst/>
          </a:prstGeom>
          <a:solidFill>
            <a:schemeClr val="bg1"/>
          </a:solidFill>
          <a:ln w="6350" algn="ctr">
            <a:solidFill>
              <a:schemeClr val="tx1"/>
            </a:solidFill>
            <a:round/>
            <a:headEnd/>
            <a:tailEnd/>
          </a:ln>
        </p:spPr>
        <p:txBody>
          <a:bodyPr/>
          <a:lstStyle/>
          <a:p>
            <a:pPr algn="ctr" eaLnBrk="0" hangingPunct="0">
              <a:spcBef>
                <a:spcPct val="50000"/>
              </a:spcBef>
            </a:pPr>
            <a:endParaRPr lang="de-DE"/>
          </a:p>
        </p:txBody>
      </p:sp>
      <p:sp>
        <p:nvSpPr>
          <p:cNvPr id="21513" name="TextBox 16"/>
          <p:cNvSpPr txBox="1">
            <a:spLocks noChangeArrowheads="1"/>
          </p:cNvSpPr>
          <p:nvPr/>
        </p:nvSpPr>
        <p:spPr bwMode="auto">
          <a:xfrm>
            <a:off x="385763" y="1068388"/>
            <a:ext cx="4365625" cy="339725"/>
          </a:xfrm>
          <a:prstGeom prst="rect">
            <a:avLst/>
          </a:prstGeom>
          <a:noFill/>
          <a:ln w="9525">
            <a:noFill/>
            <a:miter lim="800000"/>
            <a:headEnd/>
            <a:tailEnd/>
          </a:ln>
        </p:spPr>
        <p:txBody>
          <a:bodyPr>
            <a:spAutoFit/>
          </a:bodyPr>
          <a:lstStyle/>
          <a:p>
            <a:pPr algn="ctr"/>
            <a:r>
              <a:rPr lang="en-US" sz="1600">
                <a:latin typeface="Calibri" pitchFamily="34" charset="0"/>
                <a:cs typeface="Calibri" pitchFamily="34" charset="0"/>
              </a:rPr>
              <a:t>Simulation of I</a:t>
            </a:r>
            <a:r>
              <a:rPr lang="en-US" sz="1600" baseline="-25000">
                <a:latin typeface="Calibri" pitchFamily="34" charset="0"/>
                <a:cs typeface="Calibri" pitchFamily="34" charset="0"/>
              </a:rPr>
              <a:t>DS</a:t>
            </a:r>
          </a:p>
        </p:txBody>
      </p:sp>
      <p:pic>
        <p:nvPicPr>
          <p:cNvPr id="21514" name="Picture 3"/>
          <p:cNvPicPr>
            <a:picLocks noChangeAspect="1" noChangeArrowheads="1"/>
          </p:cNvPicPr>
          <p:nvPr/>
        </p:nvPicPr>
        <p:blipFill>
          <a:blip r:embed="rId3" cstate="print"/>
          <a:srcRect/>
          <a:stretch>
            <a:fillRect/>
          </a:stretch>
        </p:blipFill>
        <p:spPr bwMode="auto">
          <a:xfrm>
            <a:off x="474663" y="1408113"/>
            <a:ext cx="4181475" cy="2727325"/>
          </a:xfrm>
          <a:prstGeom prst="rect">
            <a:avLst/>
          </a:prstGeom>
          <a:noFill/>
          <a:ln w="9525">
            <a:noFill/>
            <a:miter lim="800000"/>
            <a:headEnd/>
            <a:tailEnd/>
          </a:ln>
        </p:spPr>
      </p:pic>
      <p:sp>
        <p:nvSpPr>
          <p:cNvPr id="21515" name="TextBox 18"/>
          <p:cNvSpPr txBox="1">
            <a:spLocks noChangeArrowheads="1"/>
          </p:cNvSpPr>
          <p:nvPr/>
        </p:nvSpPr>
        <p:spPr bwMode="auto">
          <a:xfrm rot="-900000">
            <a:off x="765175" y="1698625"/>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gate on </a:t>
            </a:r>
          </a:p>
        </p:txBody>
      </p:sp>
      <p:sp>
        <p:nvSpPr>
          <p:cNvPr id="21516" name="TextBox 19"/>
          <p:cNvSpPr txBox="1">
            <a:spLocks noChangeArrowheads="1"/>
          </p:cNvSpPr>
          <p:nvPr/>
        </p:nvSpPr>
        <p:spPr bwMode="auto">
          <a:xfrm>
            <a:off x="2197100" y="1546225"/>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clear on </a:t>
            </a:r>
          </a:p>
        </p:txBody>
      </p:sp>
      <p:sp>
        <p:nvSpPr>
          <p:cNvPr id="21517" name="TextBox 20"/>
          <p:cNvSpPr txBox="1">
            <a:spLocks noChangeArrowheads="1"/>
          </p:cNvSpPr>
          <p:nvPr/>
        </p:nvSpPr>
        <p:spPr bwMode="auto">
          <a:xfrm rot="-900000">
            <a:off x="3389313" y="3205163"/>
            <a:ext cx="1249362"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gate off </a:t>
            </a:r>
          </a:p>
        </p:txBody>
      </p:sp>
      <p:sp>
        <p:nvSpPr>
          <p:cNvPr id="21518" name="TextBox 21"/>
          <p:cNvSpPr txBox="1">
            <a:spLocks noChangeArrowheads="1"/>
          </p:cNvSpPr>
          <p:nvPr/>
        </p:nvSpPr>
        <p:spPr bwMode="auto">
          <a:xfrm rot="-900000">
            <a:off x="2360613" y="3371850"/>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clear off </a:t>
            </a:r>
          </a:p>
        </p:txBody>
      </p:sp>
      <p:sp>
        <p:nvSpPr>
          <p:cNvPr id="21519" name="TextBox 22"/>
          <p:cNvSpPr txBox="1">
            <a:spLocks noChangeArrowheads="1"/>
          </p:cNvSpPr>
          <p:nvPr/>
        </p:nvSpPr>
        <p:spPr bwMode="auto">
          <a:xfrm>
            <a:off x="1563688" y="2300288"/>
            <a:ext cx="739775" cy="307975"/>
          </a:xfrm>
          <a:prstGeom prst="rect">
            <a:avLst/>
          </a:prstGeom>
          <a:noFill/>
          <a:ln w="9525">
            <a:noFill/>
            <a:miter lim="800000"/>
            <a:headEnd/>
            <a:tailEnd/>
          </a:ln>
        </p:spPr>
        <p:txBody>
          <a:bodyPr>
            <a:spAutoFit/>
          </a:bodyPr>
          <a:lstStyle/>
          <a:p>
            <a:r>
              <a:rPr lang="en-US">
                <a:latin typeface="Calibri" pitchFamily="34" charset="0"/>
                <a:cs typeface="Calibri" pitchFamily="34" charset="0"/>
              </a:rPr>
              <a:t>signal</a:t>
            </a:r>
          </a:p>
        </p:txBody>
      </p:sp>
      <p:sp>
        <p:nvSpPr>
          <p:cNvPr id="21520" name="TextBox 24"/>
          <p:cNvSpPr txBox="1">
            <a:spLocks noChangeArrowheads="1"/>
          </p:cNvSpPr>
          <p:nvPr/>
        </p:nvSpPr>
        <p:spPr bwMode="auto">
          <a:xfrm rot="-900000">
            <a:off x="3787775" y="1728788"/>
            <a:ext cx="1247775" cy="307975"/>
          </a:xfrm>
          <a:prstGeom prst="rect">
            <a:avLst/>
          </a:prstGeom>
          <a:noFill/>
          <a:ln w="9525">
            <a:noFill/>
            <a:miter lim="800000"/>
            <a:headEnd/>
            <a:tailEnd/>
          </a:ln>
        </p:spPr>
        <p:txBody>
          <a:bodyPr>
            <a:spAutoFit/>
          </a:bodyPr>
          <a:lstStyle/>
          <a:p>
            <a:r>
              <a:rPr lang="en-US">
                <a:solidFill>
                  <a:srgbClr val="663300"/>
                </a:solidFill>
                <a:latin typeface="Calibri" pitchFamily="34" charset="0"/>
                <a:cs typeface="Calibri" pitchFamily="34" charset="0"/>
              </a:rPr>
              <a:t>Next pixel</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Summary and Outlook</a:t>
            </a:r>
          </a:p>
        </p:txBody>
      </p:sp>
      <p:sp>
        <p:nvSpPr>
          <p:cNvPr id="22531" name="Slide Number Placeholder 3"/>
          <p:cNvSpPr>
            <a:spLocks noGrp="1"/>
          </p:cNvSpPr>
          <p:nvPr>
            <p:ph type="sldNum" sz="quarter" idx="10"/>
          </p:nvPr>
        </p:nvSpPr>
        <p:spPr>
          <a:noFill/>
        </p:spPr>
        <p:txBody>
          <a:bodyPr/>
          <a:lstStyle/>
          <a:p>
            <a:fld id="{470B43F2-D3A1-4798-BBB8-B51992232725}" type="slidenum">
              <a:rPr lang="en-US" smtClean="0"/>
              <a:pPr/>
              <a:t>23</a:t>
            </a:fld>
            <a:endParaRPr lang="en-US" smtClean="0"/>
          </a:p>
        </p:txBody>
      </p:sp>
      <p:sp>
        <p:nvSpPr>
          <p:cNvPr id="22532"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sp>
        <p:nvSpPr>
          <p:cNvPr id="22533" name="Content Placeholder 2"/>
          <p:cNvSpPr>
            <a:spLocks noGrp="1"/>
          </p:cNvSpPr>
          <p:nvPr>
            <p:ph idx="1"/>
          </p:nvPr>
        </p:nvSpPr>
        <p:spPr>
          <a:xfrm>
            <a:off x="501650" y="1739900"/>
            <a:ext cx="8250238" cy="4233863"/>
          </a:xfrm>
        </p:spPr>
        <p:txBody>
          <a:bodyPr/>
          <a:lstStyle/>
          <a:p>
            <a:pPr marL="177800" indent="-177800">
              <a:spcBef>
                <a:spcPts val="1200"/>
              </a:spcBef>
              <a:spcAft>
                <a:spcPts val="600"/>
              </a:spcAft>
              <a:buFont typeface="Wingdings" pitchFamily="2" charset="2"/>
              <a:buChar char="§"/>
            </a:pPr>
            <a:r>
              <a:rPr lang="en-US" dirty="0" smtClean="0"/>
              <a:t>DEPFET Parameter Model describes the unique DEPFET specific properties and includes parasitic RC values (based on layout and technology)</a:t>
            </a:r>
          </a:p>
          <a:p>
            <a:pPr marL="177800" indent="-177800">
              <a:spcBef>
                <a:spcPts val="1200"/>
              </a:spcBef>
              <a:spcAft>
                <a:spcPts val="600"/>
              </a:spcAft>
              <a:buFont typeface="Wingdings" pitchFamily="2" charset="2"/>
              <a:buChar char="§"/>
            </a:pPr>
            <a:r>
              <a:rPr lang="en-US" dirty="0" smtClean="0">
                <a:sym typeface="Wingdings" pitchFamily="2" charset="2"/>
              </a:rPr>
              <a:t>Enables the investigation of </a:t>
            </a:r>
            <a:r>
              <a:rPr lang="de-DE" dirty="0" smtClean="0"/>
              <a:t>fundamental speed limits and optimization by changes in design or technology</a:t>
            </a:r>
          </a:p>
          <a:p>
            <a:pPr marL="177800" indent="-177800">
              <a:spcBef>
                <a:spcPts val="1200"/>
              </a:spcBef>
              <a:spcAft>
                <a:spcPts val="600"/>
              </a:spcAft>
              <a:buFont typeface="Wingdings" pitchFamily="2" charset="2"/>
              <a:buChar char="§"/>
            </a:pPr>
            <a:r>
              <a:rPr lang="de-DE" dirty="0" smtClean="0"/>
              <a:t>Simulation environment including the full-chip models of the Switcher-B and DCD-B is available at the University of Heidelberg (Prof. Fischer‘s group)</a:t>
            </a:r>
          </a:p>
          <a:p>
            <a:pPr marL="177800" indent="-177800">
              <a:spcBef>
                <a:spcPts val="1200"/>
              </a:spcBef>
              <a:spcAft>
                <a:spcPts val="600"/>
              </a:spcAft>
              <a:buFont typeface="Wingdings" pitchFamily="2" charset="2"/>
              <a:buChar char="§"/>
            </a:pPr>
            <a:r>
              <a:rPr lang="de-DE" dirty="0" smtClean="0"/>
              <a:t>Next steps are the simulations of the current PXD6 designs and the setup of the full-chip models of Switcher-B and DCD-B at MPI Munich</a:t>
            </a:r>
          </a:p>
          <a:p>
            <a:pPr marL="177800" indent="-177800">
              <a:spcBef>
                <a:spcPts val="1200"/>
              </a:spcBef>
              <a:spcAft>
                <a:spcPts val="600"/>
              </a:spcAft>
            </a:pPr>
            <a:endParaRPr lang="de-DE"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endParaRPr lang="de-DE" smtClean="0"/>
          </a:p>
        </p:txBody>
      </p:sp>
      <p:sp>
        <p:nvSpPr>
          <p:cNvPr id="23555" name="Slide Number Placeholder 3"/>
          <p:cNvSpPr>
            <a:spLocks noGrp="1"/>
          </p:cNvSpPr>
          <p:nvPr>
            <p:ph type="sldNum" sz="quarter" idx="10"/>
          </p:nvPr>
        </p:nvSpPr>
        <p:spPr>
          <a:noFill/>
        </p:spPr>
        <p:txBody>
          <a:bodyPr/>
          <a:lstStyle/>
          <a:p>
            <a:fld id="{DDD2BC03-30F5-4D16-B826-F7A5506BFE79}" type="slidenum">
              <a:rPr lang="en-US" smtClean="0"/>
              <a:pPr/>
              <a:t>24</a:t>
            </a:fld>
            <a:endParaRPr lang="en-US" smtClean="0"/>
          </a:p>
        </p:txBody>
      </p:sp>
      <p:sp>
        <p:nvSpPr>
          <p:cNvPr id="23556"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sp>
        <p:nvSpPr>
          <p:cNvPr id="6" name="TextBox 5"/>
          <p:cNvSpPr txBox="1"/>
          <p:nvPr/>
        </p:nvSpPr>
        <p:spPr bwMode="auto">
          <a:xfrm>
            <a:off x="228600" y="217488"/>
            <a:ext cx="8850313" cy="6421437"/>
          </a:xfrm>
          <a:prstGeom prst="rect">
            <a:avLst/>
          </a:prstGeom>
          <a:solidFill>
            <a:schemeClr val="bg1"/>
          </a:solidFill>
          <a:ln w="9525">
            <a:solidFill>
              <a:schemeClr val="accent1"/>
            </a:solidFill>
            <a:miter lim="800000"/>
            <a:headEnd/>
            <a:tailEnd/>
          </a:ln>
        </p:spPr>
        <p:txBody>
          <a:bodyPr anchor="ctr"/>
          <a:lstStyle/>
          <a:p>
            <a:pPr algn="ctr" eaLnBrk="0" hangingPunct="0">
              <a:spcBef>
                <a:spcPts val="0"/>
              </a:spcBef>
              <a:defRPr/>
            </a:pPr>
            <a:r>
              <a:rPr lang="en-US" sz="3600" dirty="0">
                <a:solidFill>
                  <a:schemeClr val="tx2"/>
                </a:solidFill>
                <a:latin typeface="Calibri" pitchFamily="34" charset="0"/>
                <a:ea typeface="+mj-ea"/>
                <a:cs typeface="Calibri" pitchFamily="34" charset="0"/>
              </a:rPr>
              <a:t>Thank you!</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Semiconductor Laboratory</a:t>
            </a:r>
            <a:endParaRPr lang="en-US" dirty="0"/>
          </a:p>
        </p:txBody>
      </p:sp>
      <p:sp>
        <p:nvSpPr>
          <p:cNvPr id="4" name="Slide Number Placeholder 3"/>
          <p:cNvSpPr>
            <a:spLocks noGrp="1"/>
          </p:cNvSpPr>
          <p:nvPr>
            <p:ph type="sldNum" sz="quarter" idx="10"/>
          </p:nvPr>
        </p:nvSpPr>
        <p:spPr/>
        <p:txBody>
          <a:bodyPr/>
          <a:lstStyle/>
          <a:p>
            <a:pPr>
              <a:defRPr/>
            </a:pPr>
            <a:fld id="{2FD94E2C-93DF-451E-92AF-F12579E10FA4}"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IMPRS Young Scientist Workshop – July, 23-30, 2010                                                                            C. Koffmane HLL, MPI für Physik, TU Berlin</a:t>
            </a:r>
            <a:endParaRPr lang="de-DE" dirty="0"/>
          </a:p>
        </p:txBody>
      </p:sp>
      <p:sp>
        <p:nvSpPr>
          <p:cNvPr id="6" name="Text Box 5"/>
          <p:cNvSpPr txBox="1">
            <a:spLocks noChangeArrowheads="1"/>
          </p:cNvSpPr>
          <p:nvPr/>
        </p:nvSpPr>
        <p:spPr bwMode="auto">
          <a:xfrm>
            <a:off x="678430" y="1009650"/>
            <a:ext cx="7551170" cy="1446550"/>
          </a:xfrm>
          <a:prstGeom prst="rect">
            <a:avLst/>
          </a:prstGeom>
          <a:noFill/>
          <a:ln w="9525">
            <a:noFill/>
            <a:miter lim="800000"/>
            <a:headEnd/>
            <a:tailEnd/>
          </a:ln>
          <a:effectLst/>
        </p:spPr>
        <p:txBody>
          <a:bodyPr wrap="none">
            <a:spAutoFit/>
          </a:bodyPr>
          <a:lstStyle/>
          <a:p>
            <a:r>
              <a:rPr lang="de-DE" sz="1600" b="1" dirty="0">
                <a:latin typeface="Calibri" pitchFamily="34" charset="0"/>
                <a:cs typeface="Calibri" pitchFamily="34" charset="0"/>
              </a:rPr>
              <a:t>Common project of the:</a:t>
            </a:r>
          </a:p>
          <a:p>
            <a:r>
              <a:rPr lang="de-DE" sz="2000" b="1" dirty="0" smtClean="0">
                <a:latin typeface="Calibri" pitchFamily="34" charset="0"/>
                <a:cs typeface="Calibri" pitchFamily="34" charset="0"/>
              </a:rPr>
              <a:t>Max-Planck-Institut für Physik </a:t>
            </a:r>
            <a:r>
              <a:rPr lang="de-DE" sz="2000" b="1" dirty="0">
                <a:latin typeface="Calibri" pitchFamily="34" charset="0"/>
                <a:cs typeface="Calibri" pitchFamily="34" charset="0"/>
              </a:rPr>
              <a:t>(Werner Heisenberg Institut), Munich</a:t>
            </a:r>
          </a:p>
          <a:p>
            <a:r>
              <a:rPr lang="de-DE" sz="2000" b="1" dirty="0" smtClean="0">
                <a:latin typeface="Calibri" pitchFamily="34" charset="0"/>
                <a:cs typeface="Calibri" pitchFamily="34" charset="0"/>
              </a:rPr>
              <a:t>Max-Planck-Institut für extraterrestrische </a:t>
            </a:r>
            <a:r>
              <a:rPr lang="de-DE" sz="2000" b="1" dirty="0">
                <a:latin typeface="Calibri" pitchFamily="34" charset="0"/>
                <a:cs typeface="Calibri" pitchFamily="34" charset="0"/>
              </a:rPr>
              <a:t>Physik, Garching</a:t>
            </a:r>
          </a:p>
          <a:p>
            <a:r>
              <a:rPr lang="de-DE" sz="1600" b="1" dirty="0" smtClean="0">
                <a:latin typeface="Calibri" pitchFamily="34" charset="0"/>
                <a:cs typeface="Calibri" pitchFamily="34" charset="0"/>
              </a:rPr>
              <a:t>Founded </a:t>
            </a:r>
            <a:r>
              <a:rPr lang="de-DE" sz="1600" b="1" dirty="0">
                <a:latin typeface="Calibri" pitchFamily="34" charset="0"/>
                <a:cs typeface="Calibri" pitchFamily="34" charset="0"/>
              </a:rPr>
              <a:t>in 1992, since 2000 located in the Siemens plant in Neu-Perlach,</a:t>
            </a:r>
          </a:p>
          <a:p>
            <a:r>
              <a:rPr lang="de-DE" sz="1600" b="1" dirty="0">
                <a:latin typeface="Calibri" pitchFamily="34" charset="0"/>
                <a:cs typeface="Calibri" pitchFamily="34" charset="0"/>
              </a:rPr>
              <a:t>Munich</a:t>
            </a:r>
          </a:p>
        </p:txBody>
      </p:sp>
      <p:pic>
        <p:nvPicPr>
          <p:cNvPr id="7" name="Picture 6" descr="hll"/>
          <p:cNvPicPr>
            <a:picLocks noChangeAspect="1" noChangeArrowheads="1"/>
          </p:cNvPicPr>
          <p:nvPr/>
        </p:nvPicPr>
        <p:blipFill>
          <a:blip r:embed="rId2" cstate="print"/>
          <a:srcRect/>
          <a:stretch>
            <a:fillRect/>
          </a:stretch>
        </p:blipFill>
        <p:spPr bwMode="auto">
          <a:xfrm>
            <a:off x="678430" y="2701245"/>
            <a:ext cx="7924800" cy="3503612"/>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Semiconductor Laboratory</a:t>
            </a:r>
            <a:endParaRPr lang="en-US" dirty="0"/>
          </a:p>
        </p:txBody>
      </p:sp>
      <p:sp>
        <p:nvSpPr>
          <p:cNvPr id="4" name="Slide Number Placeholder 3"/>
          <p:cNvSpPr>
            <a:spLocks noGrp="1"/>
          </p:cNvSpPr>
          <p:nvPr>
            <p:ph type="sldNum" sz="quarter" idx="10"/>
          </p:nvPr>
        </p:nvSpPr>
        <p:spPr/>
        <p:txBody>
          <a:bodyPr/>
          <a:lstStyle/>
          <a:p>
            <a:pPr>
              <a:defRPr/>
            </a:pPr>
            <a:fld id="{2FD94E2C-93DF-451E-92AF-F12579E10FA4}"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t>IMPRS Young Scientist Workshop – July, 23-30, 2010                                                                            C. Koffmane HLL, MPI für Physik, TU Berlin</a:t>
            </a:r>
            <a:endParaRPr lang="de-DE" dirty="0"/>
          </a:p>
        </p:txBody>
      </p:sp>
      <p:pic>
        <p:nvPicPr>
          <p:cNvPr id="6" name="Picture 6"/>
          <p:cNvPicPr>
            <a:picLocks noChangeAspect="1" noChangeArrowheads="1"/>
          </p:cNvPicPr>
          <p:nvPr/>
        </p:nvPicPr>
        <p:blipFill>
          <a:blip r:embed="rId2" cstate="print"/>
          <a:srcRect/>
          <a:stretch>
            <a:fillRect/>
          </a:stretch>
        </p:blipFill>
        <p:spPr bwMode="auto">
          <a:xfrm>
            <a:off x="1542144" y="1524000"/>
            <a:ext cx="6034314" cy="4760000"/>
          </a:xfrm>
          <a:prstGeom prst="rect">
            <a:avLst/>
          </a:prstGeom>
          <a:noFill/>
        </p:spPr>
      </p:pic>
      <p:sp>
        <p:nvSpPr>
          <p:cNvPr id="7" name="Text Box 7"/>
          <p:cNvSpPr txBox="1">
            <a:spLocks noChangeArrowheads="1"/>
          </p:cNvSpPr>
          <p:nvPr/>
        </p:nvSpPr>
        <p:spPr bwMode="auto">
          <a:xfrm>
            <a:off x="1513116" y="1085852"/>
            <a:ext cx="6543675" cy="336550"/>
          </a:xfrm>
          <a:prstGeom prst="rect">
            <a:avLst/>
          </a:prstGeom>
          <a:noFill/>
          <a:ln w="9525">
            <a:noFill/>
            <a:miter lim="800000"/>
            <a:headEnd/>
            <a:tailEnd/>
          </a:ln>
          <a:effectLst/>
        </p:spPr>
        <p:txBody>
          <a:bodyPr>
            <a:spAutoFit/>
          </a:bodyPr>
          <a:lstStyle/>
          <a:p>
            <a:r>
              <a:rPr lang="de-DE" sz="1600" b="1" dirty="0"/>
              <a:t>800 m</a:t>
            </a:r>
            <a:r>
              <a:rPr lang="de-DE" sz="1600" b="1" baseline="30000" dirty="0"/>
              <a:t>2</a:t>
            </a:r>
            <a:r>
              <a:rPr lang="de-DE" sz="1600" b="1" dirty="0"/>
              <a:t> cleanroom, up to class 1 in critical areas</a:t>
            </a:r>
          </a:p>
        </p:txBody>
      </p:sp>
      <p:sp>
        <p:nvSpPr>
          <p:cNvPr id="8" name="Rectangle 8"/>
          <p:cNvSpPr>
            <a:spLocks noChangeArrowheads="1"/>
          </p:cNvSpPr>
          <p:nvPr/>
        </p:nvSpPr>
        <p:spPr bwMode="auto">
          <a:xfrm>
            <a:off x="476251" y="7213600"/>
            <a:ext cx="7681912" cy="954107"/>
          </a:xfrm>
          <a:prstGeom prst="rect">
            <a:avLst/>
          </a:prstGeom>
          <a:noFill/>
          <a:ln w="9525">
            <a:noFill/>
            <a:miter lim="800000"/>
            <a:headEnd/>
            <a:tailEnd/>
          </a:ln>
          <a:effectLst/>
        </p:spPr>
        <p:txBody>
          <a:bodyPr>
            <a:spAutoFit/>
          </a:bodyPr>
          <a:lstStyle/>
          <a:p>
            <a:r>
              <a:rPr lang="en-GB" sz="1400" b="1" dirty="0"/>
              <a:t>particle removal by </a:t>
            </a:r>
            <a:r>
              <a:rPr lang="de-DE" sz="1400" b="1" dirty="0"/>
              <a:t>a continuous filtered air stream (from ceiling to bottom, </a:t>
            </a:r>
            <a:r>
              <a:rPr lang="en-GB" sz="1400" b="1" dirty="0"/>
              <a:t>40.000 </a:t>
            </a:r>
            <a:r>
              <a:rPr lang="en-GB" sz="1400" b="1" dirty="0" smtClean="0"/>
              <a:t>m</a:t>
            </a:r>
            <a:r>
              <a:rPr lang="en-GB" sz="1400" b="1" baseline="30000" dirty="0" smtClean="0"/>
              <a:t>3</a:t>
            </a:r>
            <a:r>
              <a:rPr lang="en-GB" sz="1400" b="1" dirty="0" smtClean="0"/>
              <a:t>/h) </a:t>
            </a:r>
            <a:endParaRPr lang="en-GB" sz="1400" b="1" dirty="0"/>
          </a:p>
          <a:p>
            <a:r>
              <a:rPr lang="de-DE" sz="1400" b="1" dirty="0"/>
              <a:t>c</a:t>
            </a:r>
            <a:r>
              <a:rPr lang="en-GB" sz="1400" b="1" dirty="0"/>
              <a:t>lean</a:t>
            </a:r>
            <a:r>
              <a:rPr lang="de-DE" sz="1400" b="1" dirty="0"/>
              <a:t> processing</a:t>
            </a:r>
            <a:r>
              <a:rPr lang="en-GB" sz="1400" b="1" dirty="0"/>
              <a:t> by handling, clothing</a:t>
            </a:r>
            <a:r>
              <a:rPr lang="de-DE" sz="1400" b="1" dirty="0"/>
              <a:t> and</a:t>
            </a:r>
            <a:r>
              <a:rPr lang="en-GB" sz="1400" b="1" dirty="0"/>
              <a:t> separation from outside </a:t>
            </a:r>
            <a:r>
              <a:rPr lang="en-GB" sz="1400" b="1" dirty="0" smtClean="0"/>
              <a:t>world</a:t>
            </a:r>
            <a:endParaRPr lang="en-GB" sz="1400" b="1" dirty="0"/>
          </a:p>
          <a:p>
            <a:r>
              <a:rPr lang="en-GB" sz="1400" b="1" dirty="0"/>
              <a:t>clean process gases and </a:t>
            </a:r>
            <a:r>
              <a:rPr lang="en-GB" sz="1400" b="1" dirty="0" smtClean="0"/>
              <a:t>chemicals</a:t>
            </a:r>
            <a:endParaRPr lang="en-GB" sz="1400" b="1" dirty="0"/>
          </a:p>
          <a:p>
            <a:r>
              <a:rPr lang="de-DE" sz="1400" b="1" dirty="0"/>
              <a:t>supply</a:t>
            </a:r>
            <a:r>
              <a:rPr lang="en-GB" sz="1400" b="1" dirty="0"/>
              <a:t> of ultra-clean </a:t>
            </a:r>
            <a:r>
              <a:rPr lang="en-GB" sz="1400" b="1" dirty="0" smtClean="0"/>
              <a:t>water</a:t>
            </a:r>
            <a:endParaRPr lang="en-GB" sz="1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Belle-module-TDR-50-50.png"/>
          <p:cNvPicPr>
            <a:picLocks noChangeAspect="1"/>
          </p:cNvPicPr>
          <p:nvPr/>
        </p:nvPicPr>
        <p:blipFill>
          <a:blip r:embed="rId2" cstate="print"/>
          <a:stretch>
            <a:fillRect/>
          </a:stretch>
        </p:blipFill>
        <p:spPr>
          <a:xfrm>
            <a:off x="5589816" y="1253559"/>
            <a:ext cx="3313743" cy="5307854"/>
          </a:xfrm>
          <a:prstGeom prst="rect">
            <a:avLst/>
          </a:prstGeom>
        </p:spPr>
      </p:pic>
      <p:grpSp>
        <p:nvGrpSpPr>
          <p:cNvPr id="17" name="Group 16"/>
          <p:cNvGrpSpPr/>
          <p:nvPr/>
        </p:nvGrpSpPr>
        <p:grpSpPr>
          <a:xfrm>
            <a:off x="5280727" y="1189819"/>
            <a:ext cx="3597275" cy="5449106"/>
            <a:chOff x="9928905" y="337412"/>
            <a:chExt cx="3597275" cy="5449106"/>
          </a:xfrm>
        </p:grpSpPr>
        <p:sp>
          <p:nvSpPr>
            <p:cNvPr id="10" name="Rectangle 9"/>
            <p:cNvSpPr/>
            <p:nvPr/>
          </p:nvSpPr>
          <p:spPr bwMode="auto">
            <a:xfrm>
              <a:off x="9928905" y="337412"/>
              <a:ext cx="3597275" cy="537159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pic>
          <p:nvPicPr>
            <p:cNvPr id="9" name="Picture 2"/>
            <p:cNvPicPr>
              <a:picLocks noChangeAspect="1" noChangeArrowheads="1"/>
            </p:cNvPicPr>
            <p:nvPr/>
          </p:nvPicPr>
          <p:blipFill>
            <a:blip r:embed="rId3" cstate="print"/>
            <a:srcRect l="3540" t="3823" r="61161" b="-2213"/>
            <a:stretch>
              <a:fillRect/>
            </a:stretch>
          </p:blipFill>
          <p:spPr bwMode="auto">
            <a:xfrm>
              <a:off x="10094006" y="401152"/>
              <a:ext cx="2799158" cy="5385366"/>
            </a:xfrm>
            <a:prstGeom prst="rect">
              <a:avLst/>
            </a:prstGeom>
            <a:noFill/>
            <a:ln w="9525">
              <a:noFill/>
              <a:miter lim="800000"/>
              <a:headEnd/>
              <a:tailEnd/>
            </a:ln>
          </p:spPr>
        </p:pic>
      </p:grpSp>
      <p:pic>
        <p:nvPicPr>
          <p:cNvPr id="7" name="Picture 6" descr="sBelle-module-TDR-50-50.png"/>
          <p:cNvPicPr>
            <a:picLocks noChangeAspect="1"/>
          </p:cNvPicPr>
          <p:nvPr/>
        </p:nvPicPr>
        <p:blipFill>
          <a:blip r:embed="rId2" cstate="print"/>
          <a:stretch>
            <a:fillRect/>
          </a:stretch>
        </p:blipFill>
        <p:spPr>
          <a:xfrm>
            <a:off x="5589816" y="1247875"/>
            <a:ext cx="3313743" cy="5307854"/>
          </a:xfrm>
          <a:prstGeom prst="rect">
            <a:avLst/>
          </a:prstGeom>
        </p:spPr>
      </p:pic>
      <p:sp>
        <p:nvSpPr>
          <p:cNvPr id="2" name="Title 1"/>
          <p:cNvSpPr>
            <a:spLocks noGrp="1"/>
          </p:cNvSpPr>
          <p:nvPr>
            <p:ph type="title"/>
          </p:nvPr>
        </p:nvSpPr>
        <p:spPr/>
        <p:txBody>
          <a:bodyPr/>
          <a:lstStyle/>
          <a:p>
            <a:r>
              <a:rPr lang="de-DE" dirty="0" smtClean="0"/>
              <a:t>Why is there the Need for electr. Simulations?</a:t>
            </a:r>
            <a:endParaRPr lang="en-US" dirty="0"/>
          </a:p>
        </p:txBody>
      </p:sp>
      <p:sp>
        <p:nvSpPr>
          <p:cNvPr id="3" name="Content Placeholder 2"/>
          <p:cNvSpPr>
            <a:spLocks noGrp="1"/>
          </p:cNvSpPr>
          <p:nvPr>
            <p:ph idx="1"/>
          </p:nvPr>
        </p:nvSpPr>
        <p:spPr>
          <a:xfrm>
            <a:off x="815748" y="1253560"/>
            <a:ext cx="4120050" cy="5075578"/>
          </a:xfrm>
        </p:spPr>
        <p:txBody>
          <a:bodyPr/>
          <a:lstStyle/>
          <a:p>
            <a:pPr marL="273050" indent="-273050">
              <a:spcAft>
                <a:spcPts val="1200"/>
              </a:spcAft>
              <a:buFont typeface="Wingdings" pitchFamily="2" charset="2"/>
              <a:buChar char="§"/>
            </a:pPr>
            <a:r>
              <a:rPr lang="en-US" dirty="0" smtClean="0"/>
              <a:t>Belle II detector requires a pixel detector (PXD) to achieve the aimed vertex resolution </a:t>
            </a:r>
          </a:p>
          <a:p>
            <a:pPr marL="273050" indent="-273050">
              <a:spcAft>
                <a:spcPts val="1200"/>
              </a:spcAft>
              <a:buFont typeface="Wingdings" pitchFamily="2" charset="2"/>
              <a:buChar char="§"/>
            </a:pPr>
            <a:r>
              <a:rPr lang="en-US" dirty="0" smtClean="0"/>
              <a:t>8M pixel of the PXD have to be read out in 20µs</a:t>
            </a:r>
          </a:p>
          <a:p>
            <a:pPr marL="273050" indent="-273050">
              <a:spcAft>
                <a:spcPts val="1200"/>
              </a:spcAft>
              <a:buFont typeface="Wingdings" pitchFamily="2" charset="2"/>
              <a:buChar char="§"/>
            </a:pPr>
            <a:r>
              <a:rPr lang="en-US" dirty="0" smtClean="0"/>
              <a:t>1k pixel have to be readout in parallel within 100ns (for each of the 40 half ladders)</a:t>
            </a:r>
          </a:p>
          <a:p>
            <a:pPr marL="273050" indent="-273050">
              <a:buFont typeface="Wingdings" pitchFamily="2" charset="2"/>
              <a:buChar char="Ø"/>
            </a:pPr>
            <a:r>
              <a:rPr lang="de-DE" sz="2400" b="1" dirty="0" smtClean="0"/>
              <a:t>Electrical Simulation of the  DEPFET Pixel Detector is necessary</a:t>
            </a:r>
            <a:endParaRPr lang="en-US" sz="2400" b="1" dirty="0"/>
          </a:p>
        </p:txBody>
      </p:sp>
      <p:sp>
        <p:nvSpPr>
          <p:cNvPr id="4" name="Slide Number Placeholder 3"/>
          <p:cNvSpPr>
            <a:spLocks noGrp="1"/>
          </p:cNvSpPr>
          <p:nvPr>
            <p:ph type="sldNum" sz="quarter" idx="10"/>
          </p:nvPr>
        </p:nvSpPr>
        <p:spPr/>
        <p:txBody>
          <a:bodyPr/>
          <a:lstStyle/>
          <a:p>
            <a:pPr>
              <a:defRPr/>
            </a:pPr>
            <a:fld id="{2FD94E2C-93DF-451E-92AF-F12579E10FA4}"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de-DE" smtClean="0"/>
              <a:t>IMPRS Young Scientist Workshop – July, 23-30, 2010                                                                            C. Koffmane HLL, MPI für Physik, TU Berlin</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DEPFET Readout</a:t>
            </a:r>
            <a:endParaRPr lang="en-US" dirty="0"/>
          </a:p>
        </p:txBody>
      </p:sp>
      <p:sp>
        <p:nvSpPr>
          <p:cNvPr id="4" name="Slide Number Placeholder 3"/>
          <p:cNvSpPr>
            <a:spLocks noGrp="1"/>
          </p:cNvSpPr>
          <p:nvPr>
            <p:ph type="sldNum" sz="quarter" idx="10"/>
          </p:nvPr>
        </p:nvSpPr>
        <p:spPr/>
        <p:txBody>
          <a:bodyPr/>
          <a:lstStyle/>
          <a:p>
            <a:pPr>
              <a:defRPr/>
            </a:pPr>
            <a:fld id="{2FD94E2C-93DF-451E-92AF-F12579E10FA4}"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t>IMPRS Young Scientist Workshop – July, 23-30, 2010                                                                            C. Koffmane HLL, MPI für Physik, TU Berlin</a:t>
            </a:r>
            <a:endParaRPr lang="de-DE" dirty="0"/>
          </a:p>
        </p:txBody>
      </p:sp>
      <p:sp>
        <p:nvSpPr>
          <p:cNvPr id="6" name="Textplatzhalter 108"/>
          <p:cNvSpPr txBox="1">
            <a:spLocks/>
          </p:cNvSpPr>
          <p:nvPr/>
        </p:nvSpPr>
        <p:spPr bwMode="auto">
          <a:xfrm>
            <a:off x="1571625" y="5929313"/>
            <a:ext cx="7429500" cy="4286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812800" marR="0" lvl="0" indent="-812800" algn="l" defTabSz="914400" rtl="0" eaLnBrk="0" fontAlgn="base" latinLnBrk="0" hangingPunct="0">
              <a:lnSpc>
                <a:spcPct val="100000"/>
              </a:lnSpc>
              <a:spcBef>
                <a:spcPct val="20000"/>
              </a:spcBef>
              <a:spcAft>
                <a:spcPct val="0"/>
              </a:spcAft>
              <a:buClr>
                <a:schemeClr val="tx1"/>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Calibri" pitchFamily="34" charset="0"/>
              </a:rPr>
              <a:t>2 possible readout schemes….</a:t>
            </a:r>
          </a:p>
        </p:txBody>
      </p:sp>
      <p:cxnSp>
        <p:nvCxnSpPr>
          <p:cNvPr id="7" name="Gerade Verbindung 5"/>
          <p:cNvCxnSpPr>
            <a:cxnSpLocks noChangeShapeType="1"/>
          </p:cNvCxnSpPr>
          <p:nvPr/>
        </p:nvCxnSpPr>
        <p:spPr bwMode="auto">
          <a:xfrm rot="5400000">
            <a:off x="1822450" y="1249363"/>
            <a:ext cx="214313" cy="1587"/>
          </a:xfrm>
          <a:prstGeom prst="line">
            <a:avLst/>
          </a:prstGeom>
          <a:noFill/>
          <a:ln w="28575" cap="rnd" algn="ctr">
            <a:solidFill>
              <a:schemeClr val="tx1"/>
            </a:solidFill>
            <a:round/>
            <a:headEnd/>
            <a:tailEnd/>
          </a:ln>
        </p:spPr>
      </p:cxnSp>
      <p:cxnSp>
        <p:nvCxnSpPr>
          <p:cNvPr id="8" name="Gerade Verbindung 8"/>
          <p:cNvCxnSpPr>
            <a:cxnSpLocks noChangeShapeType="1"/>
          </p:cNvCxnSpPr>
          <p:nvPr/>
        </p:nvCxnSpPr>
        <p:spPr bwMode="auto">
          <a:xfrm rot="5400000">
            <a:off x="1822451" y="1749425"/>
            <a:ext cx="214312" cy="1587"/>
          </a:xfrm>
          <a:prstGeom prst="line">
            <a:avLst/>
          </a:prstGeom>
          <a:noFill/>
          <a:ln w="28575" cap="rnd" algn="ctr">
            <a:solidFill>
              <a:schemeClr val="tx1"/>
            </a:solidFill>
            <a:round/>
            <a:headEnd/>
            <a:tailEnd/>
          </a:ln>
        </p:spPr>
      </p:cxnSp>
      <p:cxnSp>
        <p:nvCxnSpPr>
          <p:cNvPr id="9" name="Gerade Verbindung 9"/>
          <p:cNvCxnSpPr>
            <a:cxnSpLocks noChangeShapeType="1"/>
          </p:cNvCxnSpPr>
          <p:nvPr/>
        </p:nvCxnSpPr>
        <p:spPr bwMode="auto">
          <a:xfrm rot="5400000" flipH="1" flipV="1">
            <a:off x="2000250" y="1500188"/>
            <a:ext cx="285750" cy="0"/>
          </a:xfrm>
          <a:prstGeom prst="line">
            <a:avLst/>
          </a:prstGeom>
          <a:noFill/>
          <a:ln w="28575" cap="rnd" algn="ctr">
            <a:solidFill>
              <a:schemeClr val="tx1"/>
            </a:solidFill>
            <a:round/>
            <a:headEnd/>
            <a:tailEnd/>
          </a:ln>
        </p:spPr>
      </p:cxnSp>
      <p:cxnSp>
        <p:nvCxnSpPr>
          <p:cNvPr id="10" name="Gerade Verbindung 13"/>
          <p:cNvCxnSpPr>
            <a:cxnSpLocks noChangeShapeType="1"/>
          </p:cNvCxnSpPr>
          <p:nvPr/>
        </p:nvCxnSpPr>
        <p:spPr bwMode="auto">
          <a:xfrm>
            <a:off x="1928813" y="1357313"/>
            <a:ext cx="214312" cy="1587"/>
          </a:xfrm>
          <a:prstGeom prst="line">
            <a:avLst/>
          </a:prstGeom>
          <a:noFill/>
          <a:ln w="28575" cap="rnd" algn="ctr">
            <a:solidFill>
              <a:schemeClr val="tx1"/>
            </a:solidFill>
            <a:round/>
            <a:headEnd/>
            <a:tailEnd type="triangle" w="med" len="med"/>
          </a:ln>
        </p:spPr>
      </p:cxnSp>
      <p:cxnSp>
        <p:nvCxnSpPr>
          <p:cNvPr id="11" name="Gerade Verbindung 16"/>
          <p:cNvCxnSpPr>
            <a:cxnSpLocks noChangeShapeType="1"/>
          </p:cNvCxnSpPr>
          <p:nvPr/>
        </p:nvCxnSpPr>
        <p:spPr bwMode="auto">
          <a:xfrm>
            <a:off x="1928813" y="1643063"/>
            <a:ext cx="214312" cy="1587"/>
          </a:xfrm>
          <a:prstGeom prst="line">
            <a:avLst/>
          </a:prstGeom>
          <a:noFill/>
          <a:ln w="28575" cap="rnd" algn="ctr">
            <a:solidFill>
              <a:schemeClr val="tx1"/>
            </a:solidFill>
            <a:round/>
            <a:headEnd/>
            <a:tailEnd/>
          </a:ln>
        </p:spPr>
      </p:cxnSp>
      <p:cxnSp>
        <p:nvCxnSpPr>
          <p:cNvPr id="12" name="Gerade Verbindung 17"/>
          <p:cNvCxnSpPr>
            <a:cxnSpLocks noChangeShapeType="1"/>
          </p:cNvCxnSpPr>
          <p:nvPr/>
        </p:nvCxnSpPr>
        <p:spPr bwMode="auto">
          <a:xfrm rot="5400000" flipH="1" flipV="1">
            <a:off x="2071688" y="1500188"/>
            <a:ext cx="285750" cy="0"/>
          </a:xfrm>
          <a:prstGeom prst="line">
            <a:avLst/>
          </a:prstGeom>
          <a:noFill/>
          <a:ln w="28575" cap="rnd" algn="ctr">
            <a:solidFill>
              <a:schemeClr val="tx1"/>
            </a:solidFill>
            <a:round/>
            <a:headEnd/>
            <a:tailEnd/>
          </a:ln>
        </p:spPr>
      </p:cxnSp>
      <p:cxnSp>
        <p:nvCxnSpPr>
          <p:cNvPr id="13" name="Gerade Verbindung 18"/>
          <p:cNvCxnSpPr>
            <a:cxnSpLocks noChangeShapeType="1"/>
          </p:cNvCxnSpPr>
          <p:nvPr/>
        </p:nvCxnSpPr>
        <p:spPr bwMode="auto">
          <a:xfrm>
            <a:off x="2214563" y="1500188"/>
            <a:ext cx="214312" cy="1587"/>
          </a:xfrm>
          <a:prstGeom prst="line">
            <a:avLst/>
          </a:prstGeom>
          <a:noFill/>
          <a:ln w="28575" cap="rnd" algn="ctr">
            <a:solidFill>
              <a:schemeClr val="tx1"/>
            </a:solidFill>
            <a:round/>
            <a:headEnd/>
            <a:tailEnd/>
          </a:ln>
        </p:spPr>
      </p:cxnSp>
      <p:cxnSp>
        <p:nvCxnSpPr>
          <p:cNvPr id="14" name="Gerade Verbindung 30"/>
          <p:cNvCxnSpPr>
            <a:cxnSpLocks noChangeShapeType="1"/>
            <a:stCxn id="15" idx="6"/>
          </p:cNvCxnSpPr>
          <p:nvPr/>
        </p:nvCxnSpPr>
        <p:spPr bwMode="auto">
          <a:xfrm>
            <a:off x="1571625" y="1857375"/>
            <a:ext cx="357188" cy="1588"/>
          </a:xfrm>
          <a:prstGeom prst="line">
            <a:avLst/>
          </a:prstGeom>
          <a:noFill/>
          <a:ln w="28575" cap="rnd" algn="ctr">
            <a:solidFill>
              <a:schemeClr val="tx1"/>
            </a:solidFill>
            <a:round/>
            <a:headEnd/>
            <a:tailEnd/>
          </a:ln>
        </p:spPr>
      </p:cxnSp>
      <p:sp>
        <p:nvSpPr>
          <p:cNvPr id="15" name="Ellipse 31"/>
          <p:cNvSpPr>
            <a:spLocks noChangeArrowheads="1"/>
          </p:cNvSpPr>
          <p:nvPr/>
        </p:nvSpPr>
        <p:spPr bwMode="auto">
          <a:xfrm>
            <a:off x="1428750" y="1785938"/>
            <a:ext cx="142875" cy="142875"/>
          </a:xfrm>
          <a:prstGeom prst="ellipse">
            <a:avLst/>
          </a:prstGeom>
          <a:solidFill>
            <a:schemeClr val="tx1"/>
          </a:solidFill>
          <a:ln w="12700" cap="rnd" algn="ctr">
            <a:solidFill>
              <a:schemeClr val="tx1"/>
            </a:solidFill>
            <a:round/>
            <a:headEnd/>
            <a:tailEnd/>
          </a:ln>
        </p:spPr>
        <p:txBody>
          <a:bodyPr lIns="0" tIns="0" rIns="18000" bIns="18000" anchor="b"/>
          <a:lstStyle/>
          <a:p>
            <a:pPr algn="r"/>
            <a:endParaRPr lang="en-US" sz="1100"/>
          </a:p>
        </p:txBody>
      </p:sp>
      <p:cxnSp>
        <p:nvCxnSpPr>
          <p:cNvPr id="16" name="Gerade Verbindung 32"/>
          <p:cNvCxnSpPr>
            <a:cxnSpLocks noChangeShapeType="1"/>
            <a:endCxn id="102" idx="3"/>
          </p:cNvCxnSpPr>
          <p:nvPr/>
        </p:nvCxnSpPr>
        <p:spPr bwMode="auto">
          <a:xfrm rot="5400000">
            <a:off x="285750" y="2786063"/>
            <a:ext cx="2428875" cy="0"/>
          </a:xfrm>
          <a:prstGeom prst="line">
            <a:avLst/>
          </a:prstGeom>
          <a:noFill/>
          <a:ln w="28575" cap="rnd" algn="ctr">
            <a:solidFill>
              <a:schemeClr val="tx1"/>
            </a:solidFill>
            <a:round/>
            <a:headEnd/>
            <a:tailEnd/>
          </a:ln>
        </p:spPr>
      </p:cxnSp>
      <p:cxnSp>
        <p:nvCxnSpPr>
          <p:cNvPr id="17" name="Gerade Verbindung 36"/>
          <p:cNvCxnSpPr>
            <a:cxnSpLocks noChangeShapeType="1"/>
          </p:cNvCxnSpPr>
          <p:nvPr/>
        </p:nvCxnSpPr>
        <p:spPr bwMode="auto">
          <a:xfrm rot="5400000">
            <a:off x="1822450" y="2106613"/>
            <a:ext cx="214313" cy="1587"/>
          </a:xfrm>
          <a:prstGeom prst="line">
            <a:avLst/>
          </a:prstGeom>
          <a:noFill/>
          <a:ln w="28575" cap="rnd" algn="ctr">
            <a:solidFill>
              <a:schemeClr val="tx1"/>
            </a:solidFill>
            <a:round/>
            <a:headEnd/>
            <a:tailEnd/>
          </a:ln>
        </p:spPr>
      </p:cxnSp>
      <p:cxnSp>
        <p:nvCxnSpPr>
          <p:cNvPr id="18" name="Gerade Verbindung 37"/>
          <p:cNvCxnSpPr>
            <a:cxnSpLocks noChangeShapeType="1"/>
          </p:cNvCxnSpPr>
          <p:nvPr/>
        </p:nvCxnSpPr>
        <p:spPr bwMode="auto">
          <a:xfrm rot="5400000">
            <a:off x="1822451" y="2606675"/>
            <a:ext cx="214312" cy="1587"/>
          </a:xfrm>
          <a:prstGeom prst="line">
            <a:avLst/>
          </a:prstGeom>
          <a:noFill/>
          <a:ln w="28575" cap="rnd" algn="ctr">
            <a:solidFill>
              <a:schemeClr val="tx1"/>
            </a:solidFill>
            <a:round/>
            <a:headEnd/>
            <a:tailEnd/>
          </a:ln>
        </p:spPr>
      </p:cxnSp>
      <p:cxnSp>
        <p:nvCxnSpPr>
          <p:cNvPr id="19" name="Gerade Verbindung 38"/>
          <p:cNvCxnSpPr>
            <a:cxnSpLocks noChangeShapeType="1"/>
          </p:cNvCxnSpPr>
          <p:nvPr/>
        </p:nvCxnSpPr>
        <p:spPr bwMode="auto">
          <a:xfrm rot="5400000" flipH="1" flipV="1">
            <a:off x="2000250" y="2357438"/>
            <a:ext cx="285750" cy="0"/>
          </a:xfrm>
          <a:prstGeom prst="line">
            <a:avLst/>
          </a:prstGeom>
          <a:noFill/>
          <a:ln w="28575" cap="rnd" algn="ctr">
            <a:solidFill>
              <a:schemeClr val="tx1"/>
            </a:solidFill>
            <a:round/>
            <a:headEnd/>
            <a:tailEnd/>
          </a:ln>
        </p:spPr>
      </p:cxnSp>
      <p:cxnSp>
        <p:nvCxnSpPr>
          <p:cNvPr id="20" name="Gerade Verbindung 39"/>
          <p:cNvCxnSpPr>
            <a:cxnSpLocks noChangeShapeType="1"/>
          </p:cNvCxnSpPr>
          <p:nvPr/>
        </p:nvCxnSpPr>
        <p:spPr bwMode="auto">
          <a:xfrm>
            <a:off x="1928813" y="2214563"/>
            <a:ext cx="214312" cy="1587"/>
          </a:xfrm>
          <a:prstGeom prst="line">
            <a:avLst/>
          </a:prstGeom>
          <a:noFill/>
          <a:ln w="28575" cap="rnd" algn="ctr">
            <a:solidFill>
              <a:schemeClr val="tx1"/>
            </a:solidFill>
            <a:round/>
            <a:headEnd/>
            <a:tailEnd type="triangle" w="med" len="med"/>
          </a:ln>
        </p:spPr>
      </p:cxnSp>
      <p:cxnSp>
        <p:nvCxnSpPr>
          <p:cNvPr id="21" name="Gerade Verbindung 40"/>
          <p:cNvCxnSpPr>
            <a:cxnSpLocks noChangeShapeType="1"/>
          </p:cNvCxnSpPr>
          <p:nvPr/>
        </p:nvCxnSpPr>
        <p:spPr bwMode="auto">
          <a:xfrm>
            <a:off x="1928813" y="2500313"/>
            <a:ext cx="214312" cy="1587"/>
          </a:xfrm>
          <a:prstGeom prst="line">
            <a:avLst/>
          </a:prstGeom>
          <a:noFill/>
          <a:ln w="28575" cap="rnd" algn="ctr">
            <a:solidFill>
              <a:schemeClr val="tx1"/>
            </a:solidFill>
            <a:round/>
            <a:headEnd/>
            <a:tailEnd/>
          </a:ln>
        </p:spPr>
      </p:cxnSp>
      <p:cxnSp>
        <p:nvCxnSpPr>
          <p:cNvPr id="22" name="Gerade Verbindung 41"/>
          <p:cNvCxnSpPr>
            <a:cxnSpLocks noChangeShapeType="1"/>
          </p:cNvCxnSpPr>
          <p:nvPr/>
        </p:nvCxnSpPr>
        <p:spPr bwMode="auto">
          <a:xfrm rot="5400000" flipH="1" flipV="1">
            <a:off x="2071688" y="2357438"/>
            <a:ext cx="285750" cy="0"/>
          </a:xfrm>
          <a:prstGeom prst="line">
            <a:avLst/>
          </a:prstGeom>
          <a:noFill/>
          <a:ln w="28575" cap="rnd" algn="ctr">
            <a:solidFill>
              <a:schemeClr val="tx1"/>
            </a:solidFill>
            <a:round/>
            <a:headEnd/>
            <a:tailEnd/>
          </a:ln>
        </p:spPr>
      </p:cxnSp>
      <p:cxnSp>
        <p:nvCxnSpPr>
          <p:cNvPr id="23" name="Gerade Verbindung 42"/>
          <p:cNvCxnSpPr>
            <a:cxnSpLocks noChangeShapeType="1"/>
          </p:cNvCxnSpPr>
          <p:nvPr/>
        </p:nvCxnSpPr>
        <p:spPr bwMode="auto">
          <a:xfrm>
            <a:off x="2214563" y="2357438"/>
            <a:ext cx="214312" cy="1587"/>
          </a:xfrm>
          <a:prstGeom prst="line">
            <a:avLst/>
          </a:prstGeom>
          <a:noFill/>
          <a:ln w="28575" cap="rnd" algn="ctr">
            <a:solidFill>
              <a:schemeClr val="tx1"/>
            </a:solidFill>
            <a:round/>
            <a:headEnd/>
            <a:tailEnd/>
          </a:ln>
        </p:spPr>
      </p:cxnSp>
      <p:cxnSp>
        <p:nvCxnSpPr>
          <p:cNvPr id="24" name="Gerade Verbindung 43"/>
          <p:cNvCxnSpPr>
            <a:cxnSpLocks noChangeShapeType="1"/>
            <a:stCxn id="25" idx="6"/>
          </p:cNvCxnSpPr>
          <p:nvPr/>
        </p:nvCxnSpPr>
        <p:spPr bwMode="auto">
          <a:xfrm>
            <a:off x="1571625" y="2714625"/>
            <a:ext cx="357188" cy="1588"/>
          </a:xfrm>
          <a:prstGeom prst="line">
            <a:avLst/>
          </a:prstGeom>
          <a:noFill/>
          <a:ln w="28575" cap="rnd" algn="ctr">
            <a:solidFill>
              <a:schemeClr val="tx1"/>
            </a:solidFill>
            <a:round/>
            <a:headEnd/>
            <a:tailEnd/>
          </a:ln>
        </p:spPr>
      </p:cxnSp>
      <p:sp>
        <p:nvSpPr>
          <p:cNvPr id="25" name="Ellipse 44"/>
          <p:cNvSpPr>
            <a:spLocks noChangeArrowheads="1"/>
          </p:cNvSpPr>
          <p:nvPr/>
        </p:nvSpPr>
        <p:spPr bwMode="auto">
          <a:xfrm>
            <a:off x="1428750" y="2643188"/>
            <a:ext cx="142875" cy="142875"/>
          </a:xfrm>
          <a:prstGeom prst="ellipse">
            <a:avLst/>
          </a:prstGeom>
          <a:solidFill>
            <a:schemeClr val="tx1"/>
          </a:solidFill>
          <a:ln w="12700" cap="rnd" algn="ctr">
            <a:solidFill>
              <a:schemeClr val="tx1"/>
            </a:solidFill>
            <a:round/>
            <a:headEnd/>
            <a:tailEnd/>
          </a:ln>
        </p:spPr>
        <p:txBody>
          <a:bodyPr lIns="0" tIns="0" rIns="18000" bIns="18000" anchor="b"/>
          <a:lstStyle/>
          <a:p>
            <a:pPr algn="r"/>
            <a:endParaRPr lang="en-US" sz="1100"/>
          </a:p>
        </p:txBody>
      </p:sp>
      <p:cxnSp>
        <p:nvCxnSpPr>
          <p:cNvPr id="26" name="Gerade Verbindung 45"/>
          <p:cNvCxnSpPr>
            <a:cxnSpLocks noChangeShapeType="1"/>
          </p:cNvCxnSpPr>
          <p:nvPr/>
        </p:nvCxnSpPr>
        <p:spPr bwMode="auto">
          <a:xfrm rot="5400000">
            <a:off x="1822450" y="2963863"/>
            <a:ext cx="214313" cy="1587"/>
          </a:xfrm>
          <a:prstGeom prst="line">
            <a:avLst/>
          </a:prstGeom>
          <a:noFill/>
          <a:ln w="28575" cap="rnd" algn="ctr">
            <a:solidFill>
              <a:schemeClr val="tx1"/>
            </a:solidFill>
            <a:round/>
            <a:headEnd/>
            <a:tailEnd/>
          </a:ln>
        </p:spPr>
      </p:cxnSp>
      <p:cxnSp>
        <p:nvCxnSpPr>
          <p:cNvPr id="27" name="Gerade Verbindung 46"/>
          <p:cNvCxnSpPr>
            <a:cxnSpLocks noChangeShapeType="1"/>
          </p:cNvCxnSpPr>
          <p:nvPr/>
        </p:nvCxnSpPr>
        <p:spPr bwMode="auto">
          <a:xfrm rot="5400000">
            <a:off x="1822451" y="3463925"/>
            <a:ext cx="214312" cy="1587"/>
          </a:xfrm>
          <a:prstGeom prst="line">
            <a:avLst/>
          </a:prstGeom>
          <a:noFill/>
          <a:ln w="28575" cap="rnd" algn="ctr">
            <a:solidFill>
              <a:schemeClr val="tx1"/>
            </a:solidFill>
            <a:round/>
            <a:headEnd/>
            <a:tailEnd/>
          </a:ln>
        </p:spPr>
      </p:cxnSp>
      <p:cxnSp>
        <p:nvCxnSpPr>
          <p:cNvPr id="28" name="Gerade Verbindung 47"/>
          <p:cNvCxnSpPr>
            <a:cxnSpLocks noChangeShapeType="1"/>
          </p:cNvCxnSpPr>
          <p:nvPr/>
        </p:nvCxnSpPr>
        <p:spPr bwMode="auto">
          <a:xfrm rot="5400000" flipH="1" flipV="1">
            <a:off x="2000250" y="3214688"/>
            <a:ext cx="285750" cy="0"/>
          </a:xfrm>
          <a:prstGeom prst="line">
            <a:avLst/>
          </a:prstGeom>
          <a:noFill/>
          <a:ln w="28575" cap="rnd" algn="ctr">
            <a:solidFill>
              <a:schemeClr val="tx1"/>
            </a:solidFill>
            <a:round/>
            <a:headEnd/>
            <a:tailEnd/>
          </a:ln>
        </p:spPr>
      </p:cxnSp>
      <p:cxnSp>
        <p:nvCxnSpPr>
          <p:cNvPr id="29" name="Gerade Verbindung 48"/>
          <p:cNvCxnSpPr>
            <a:cxnSpLocks noChangeShapeType="1"/>
          </p:cNvCxnSpPr>
          <p:nvPr/>
        </p:nvCxnSpPr>
        <p:spPr bwMode="auto">
          <a:xfrm>
            <a:off x="1928813" y="3071813"/>
            <a:ext cx="214312" cy="1587"/>
          </a:xfrm>
          <a:prstGeom prst="line">
            <a:avLst/>
          </a:prstGeom>
          <a:noFill/>
          <a:ln w="28575" cap="rnd" algn="ctr">
            <a:solidFill>
              <a:schemeClr val="tx1"/>
            </a:solidFill>
            <a:round/>
            <a:headEnd/>
            <a:tailEnd type="triangle" w="med" len="med"/>
          </a:ln>
        </p:spPr>
      </p:cxnSp>
      <p:cxnSp>
        <p:nvCxnSpPr>
          <p:cNvPr id="30" name="Gerade Verbindung 49"/>
          <p:cNvCxnSpPr>
            <a:cxnSpLocks noChangeShapeType="1"/>
          </p:cNvCxnSpPr>
          <p:nvPr/>
        </p:nvCxnSpPr>
        <p:spPr bwMode="auto">
          <a:xfrm>
            <a:off x="1928813" y="3357563"/>
            <a:ext cx="214312" cy="1587"/>
          </a:xfrm>
          <a:prstGeom prst="line">
            <a:avLst/>
          </a:prstGeom>
          <a:noFill/>
          <a:ln w="28575" cap="rnd" algn="ctr">
            <a:solidFill>
              <a:schemeClr val="tx1"/>
            </a:solidFill>
            <a:round/>
            <a:headEnd/>
            <a:tailEnd/>
          </a:ln>
        </p:spPr>
      </p:cxnSp>
      <p:cxnSp>
        <p:nvCxnSpPr>
          <p:cNvPr id="31" name="Gerade Verbindung 50"/>
          <p:cNvCxnSpPr>
            <a:cxnSpLocks noChangeShapeType="1"/>
          </p:cNvCxnSpPr>
          <p:nvPr/>
        </p:nvCxnSpPr>
        <p:spPr bwMode="auto">
          <a:xfrm rot="5400000" flipH="1" flipV="1">
            <a:off x="2071688" y="3214688"/>
            <a:ext cx="285750" cy="0"/>
          </a:xfrm>
          <a:prstGeom prst="line">
            <a:avLst/>
          </a:prstGeom>
          <a:noFill/>
          <a:ln w="28575" cap="rnd" algn="ctr">
            <a:solidFill>
              <a:schemeClr val="tx1"/>
            </a:solidFill>
            <a:round/>
            <a:headEnd/>
            <a:tailEnd/>
          </a:ln>
        </p:spPr>
      </p:cxnSp>
      <p:cxnSp>
        <p:nvCxnSpPr>
          <p:cNvPr id="32" name="Gerade Verbindung 51"/>
          <p:cNvCxnSpPr>
            <a:cxnSpLocks noChangeShapeType="1"/>
          </p:cNvCxnSpPr>
          <p:nvPr/>
        </p:nvCxnSpPr>
        <p:spPr bwMode="auto">
          <a:xfrm>
            <a:off x="2214563" y="3214688"/>
            <a:ext cx="214312" cy="1587"/>
          </a:xfrm>
          <a:prstGeom prst="line">
            <a:avLst/>
          </a:prstGeom>
          <a:noFill/>
          <a:ln w="28575" cap="rnd" algn="ctr">
            <a:solidFill>
              <a:schemeClr val="tx1"/>
            </a:solidFill>
            <a:round/>
            <a:headEnd/>
            <a:tailEnd/>
          </a:ln>
        </p:spPr>
      </p:cxnSp>
      <p:cxnSp>
        <p:nvCxnSpPr>
          <p:cNvPr id="33" name="Gerade Verbindung 52"/>
          <p:cNvCxnSpPr>
            <a:cxnSpLocks noChangeShapeType="1"/>
            <a:stCxn id="34" idx="6"/>
          </p:cNvCxnSpPr>
          <p:nvPr/>
        </p:nvCxnSpPr>
        <p:spPr bwMode="auto">
          <a:xfrm>
            <a:off x="1571625" y="3571875"/>
            <a:ext cx="357188" cy="1588"/>
          </a:xfrm>
          <a:prstGeom prst="line">
            <a:avLst/>
          </a:prstGeom>
          <a:noFill/>
          <a:ln w="28575" cap="rnd" algn="ctr">
            <a:solidFill>
              <a:schemeClr val="tx1"/>
            </a:solidFill>
            <a:round/>
            <a:headEnd/>
            <a:tailEnd/>
          </a:ln>
        </p:spPr>
      </p:cxnSp>
      <p:sp>
        <p:nvSpPr>
          <p:cNvPr id="34" name="Ellipse 53"/>
          <p:cNvSpPr>
            <a:spLocks noChangeArrowheads="1"/>
          </p:cNvSpPr>
          <p:nvPr/>
        </p:nvSpPr>
        <p:spPr bwMode="auto">
          <a:xfrm>
            <a:off x="1428750" y="3500438"/>
            <a:ext cx="142875" cy="142875"/>
          </a:xfrm>
          <a:prstGeom prst="ellipse">
            <a:avLst/>
          </a:prstGeom>
          <a:solidFill>
            <a:schemeClr val="tx1"/>
          </a:solidFill>
          <a:ln w="12700" cap="rnd" algn="ctr">
            <a:noFill/>
            <a:round/>
            <a:headEnd/>
            <a:tailEnd/>
          </a:ln>
        </p:spPr>
        <p:txBody>
          <a:bodyPr lIns="0" tIns="0" rIns="18000" bIns="18000" anchor="b"/>
          <a:lstStyle/>
          <a:p>
            <a:pPr algn="r"/>
            <a:endParaRPr lang="en-US" sz="1100"/>
          </a:p>
        </p:txBody>
      </p:sp>
      <p:cxnSp>
        <p:nvCxnSpPr>
          <p:cNvPr id="35" name="Gerade Verbindung 82"/>
          <p:cNvCxnSpPr>
            <a:cxnSpLocks noChangeShapeType="1"/>
          </p:cNvCxnSpPr>
          <p:nvPr/>
        </p:nvCxnSpPr>
        <p:spPr bwMode="auto">
          <a:xfrm>
            <a:off x="1857375" y="2000250"/>
            <a:ext cx="142875" cy="1588"/>
          </a:xfrm>
          <a:prstGeom prst="line">
            <a:avLst/>
          </a:prstGeom>
          <a:noFill/>
          <a:ln w="28575" cap="rnd" algn="ctr">
            <a:solidFill>
              <a:schemeClr val="tx1"/>
            </a:solidFill>
            <a:round/>
            <a:headEnd/>
            <a:tailEnd/>
          </a:ln>
        </p:spPr>
      </p:cxnSp>
      <p:cxnSp>
        <p:nvCxnSpPr>
          <p:cNvPr id="36" name="Gerade Verbindung 85"/>
          <p:cNvCxnSpPr>
            <a:cxnSpLocks noChangeShapeType="1"/>
          </p:cNvCxnSpPr>
          <p:nvPr/>
        </p:nvCxnSpPr>
        <p:spPr bwMode="auto">
          <a:xfrm>
            <a:off x="1857375" y="1143000"/>
            <a:ext cx="142875" cy="1588"/>
          </a:xfrm>
          <a:prstGeom prst="line">
            <a:avLst/>
          </a:prstGeom>
          <a:noFill/>
          <a:ln w="28575" cap="rnd" algn="ctr">
            <a:solidFill>
              <a:schemeClr val="tx1"/>
            </a:solidFill>
            <a:round/>
            <a:headEnd/>
            <a:tailEnd/>
          </a:ln>
        </p:spPr>
      </p:cxnSp>
      <p:cxnSp>
        <p:nvCxnSpPr>
          <p:cNvPr id="37" name="Gerade Verbindung 86"/>
          <p:cNvCxnSpPr>
            <a:cxnSpLocks noChangeShapeType="1"/>
          </p:cNvCxnSpPr>
          <p:nvPr/>
        </p:nvCxnSpPr>
        <p:spPr bwMode="auto">
          <a:xfrm>
            <a:off x="1857375" y="2857500"/>
            <a:ext cx="142875" cy="1588"/>
          </a:xfrm>
          <a:prstGeom prst="line">
            <a:avLst/>
          </a:prstGeom>
          <a:noFill/>
          <a:ln w="28575" cap="rnd" algn="ctr">
            <a:solidFill>
              <a:schemeClr val="tx1"/>
            </a:solidFill>
            <a:round/>
            <a:headEnd/>
            <a:tailEnd/>
          </a:ln>
        </p:spPr>
      </p:cxnSp>
      <p:cxnSp>
        <p:nvCxnSpPr>
          <p:cNvPr id="38" name="Gerade Verbindung 88"/>
          <p:cNvCxnSpPr>
            <a:cxnSpLocks noChangeShapeType="1"/>
          </p:cNvCxnSpPr>
          <p:nvPr/>
        </p:nvCxnSpPr>
        <p:spPr bwMode="auto">
          <a:xfrm rot="5400000">
            <a:off x="1250951" y="1320800"/>
            <a:ext cx="500062" cy="1587"/>
          </a:xfrm>
          <a:prstGeom prst="line">
            <a:avLst/>
          </a:prstGeom>
          <a:noFill/>
          <a:ln w="28575" cap="rnd" algn="ctr">
            <a:solidFill>
              <a:schemeClr val="tx1"/>
            </a:solidFill>
            <a:prstDash val="dash"/>
            <a:round/>
            <a:headEnd/>
            <a:tailEnd/>
          </a:ln>
        </p:spPr>
      </p:cxnSp>
      <p:grpSp>
        <p:nvGrpSpPr>
          <p:cNvPr id="3" name="Gruppieren 241"/>
          <p:cNvGrpSpPr>
            <a:grpSpLocks/>
          </p:cNvGrpSpPr>
          <p:nvPr/>
        </p:nvGrpSpPr>
        <p:grpSpPr bwMode="auto">
          <a:xfrm>
            <a:off x="2428875" y="2212975"/>
            <a:ext cx="3429000" cy="3074988"/>
            <a:chOff x="2428860" y="2213760"/>
            <a:chExt cx="3429024" cy="3074216"/>
          </a:xfrm>
        </p:grpSpPr>
        <p:cxnSp>
          <p:nvCxnSpPr>
            <p:cNvPr id="40" name="Gerade Verbindung 69"/>
            <p:cNvCxnSpPr>
              <a:cxnSpLocks noChangeShapeType="1"/>
            </p:cNvCxnSpPr>
            <p:nvPr/>
          </p:nvCxnSpPr>
          <p:spPr bwMode="auto">
            <a:xfrm>
              <a:off x="2786050" y="2214554"/>
              <a:ext cx="928694" cy="1588"/>
            </a:xfrm>
            <a:prstGeom prst="line">
              <a:avLst/>
            </a:prstGeom>
            <a:noFill/>
            <a:ln w="28575" cap="rnd" algn="ctr">
              <a:solidFill>
                <a:srgbClr val="0070C0"/>
              </a:solidFill>
              <a:round/>
              <a:headEnd/>
              <a:tailEnd/>
            </a:ln>
          </p:spPr>
        </p:cxnSp>
        <p:cxnSp>
          <p:nvCxnSpPr>
            <p:cNvPr id="41" name="Gerade Verbindung 70"/>
            <p:cNvCxnSpPr>
              <a:cxnSpLocks noChangeShapeType="1"/>
            </p:cNvCxnSpPr>
            <p:nvPr/>
          </p:nvCxnSpPr>
          <p:spPr bwMode="auto">
            <a:xfrm>
              <a:off x="3857620" y="2500306"/>
              <a:ext cx="500066" cy="1588"/>
            </a:xfrm>
            <a:prstGeom prst="line">
              <a:avLst/>
            </a:prstGeom>
            <a:noFill/>
            <a:ln w="28575" cap="rnd" algn="ctr">
              <a:solidFill>
                <a:srgbClr val="0070C0"/>
              </a:solidFill>
              <a:round/>
              <a:headEnd/>
              <a:tailEnd/>
            </a:ln>
          </p:spPr>
        </p:cxnSp>
        <p:cxnSp>
          <p:nvCxnSpPr>
            <p:cNvPr id="42" name="Gerade Verbindung 71"/>
            <p:cNvCxnSpPr>
              <a:cxnSpLocks noChangeShapeType="1"/>
            </p:cNvCxnSpPr>
            <p:nvPr/>
          </p:nvCxnSpPr>
          <p:spPr bwMode="auto">
            <a:xfrm rot="16200000" flipV="1">
              <a:off x="3643306" y="2285992"/>
              <a:ext cx="286546" cy="142082"/>
            </a:xfrm>
            <a:prstGeom prst="line">
              <a:avLst/>
            </a:prstGeom>
            <a:noFill/>
            <a:ln w="28575" cap="rnd" algn="ctr">
              <a:solidFill>
                <a:srgbClr val="0070C0"/>
              </a:solidFill>
              <a:round/>
              <a:headEnd/>
              <a:tailEnd/>
            </a:ln>
          </p:spPr>
        </p:cxnSp>
        <p:cxnSp>
          <p:nvCxnSpPr>
            <p:cNvPr id="43" name="Gerade Verbindung 72"/>
            <p:cNvCxnSpPr>
              <a:cxnSpLocks noChangeShapeType="1"/>
            </p:cNvCxnSpPr>
            <p:nvPr/>
          </p:nvCxnSpPr>
          <p:spPr bwMode="auto">
            <a:xfrm rot="5400000" flipH="1" flipV="1">
              <a:off x="4287042" y="2285198"/>
              <a:ext cx="284164" cy="142876"/>
            </a:xfrm>
            <a:prstGeom prst="line">
              <a:avLst/>
            </a:prstGeom>
            <a:noFill/>
            <a:ln w="28575" cap="rnd" algn="ctr">
              <a:solidFill>
                <a:srgbClr val="0070C0"/>
              </a:solidFill>
              <a:round/>
              <a:headEnd/>
              <a:tailEnd/>
            </a:ln>
          </p:spPr>
        </p:cxnSp>
        <p:cxnSp>
          <p:nvCxnSpPr>
            <p:cNvPr id="44" name="Gerade Verbindung 73"/>
            <p:cNvCxnSpPr>
              <a:cxnSpLocks noChangeShapeType="1"/>
            </p:cNvCxnSpPr>
            <p:nvPr/>
          </p:nvCxnSpPr>
          <p:spPr bwMode="auto">
            <a:xfrm>
              <a:off x="4500562" y="2214554"/>
              <a:ext cx="1357322" cy="1588"/>
            </a:xfrm>
            <a:prstGeom prst="line">
              <a:avLst/>
            </a:prstGeom>
            <a:noFill/>
            <a:ln w="28575" cap="rnd" algn="ctr">
              <a:solidFill>
                <a:srgbClr val="0070C0"/>
              </a:solidFill>
              <a:round/>
              <a:headEnd/>
              <a:tailEnd/>
            </a:ln>
          </p:spPr>
        </p:cxnSp>
        <p:cxnSp>
          <p:nvCxnSpPr>
            <p:cNvPr id="45" name="Gerade Verbindung 91"/>
            <p:cNvCxnSpPr>
              <a:cxnSpLocks noChangeShapeType="1"/>
            </p:cNvCxnSpPr>
            <p:nvPr/>
          </p:nvCxnSpPr>
          <p:spPr bwMode="auto">
            <a:xfrm>
              <a:off x="2428860" y="2357430"/>
              <a:ext cx="285752" cy="1588"/>
            </a:xfrm>
            <a:prstGeom prst="line">
              <a:avLst/>
            </a:prstGeom>
            <a:noFill/>
            <a:ln w="28575" cap="rnd" algn="ctr">
              <a:solidFill>
                <a:srgbClr val="0070C0"/>
              </a:solidFill>
              <a:round/>
              <a:headEnd type="triangle" w="med" len="med"/>
              <a:tailEnd/>
            </a:ln>
          </p:spPr>
        </p:cxnSp>
        <p:cxnSp>
          <p:nvCxnSpPr>
            <p:cNvPr id="46" name="Gerade Verbindung 139"/>
            <p:cNvCxnSpPr/>
            <p:nvPr/>
          </p:nvCxnSpPr>
          <p:spPr bwMode="auto">
            <a:xfrm rot="16200000" flipH="1">
              <a:off x="3643343" y="5072111"/>
              <a:ext cx="285678" cy="142876"/>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47" name="Gerade Verbindung 143"/>
            <p:cNvCxnSpPr/>
            <p:nvPr/>
          </p:nvCxnSpPr>
          <p:spPr bwMode="auto">
            <a:xfrm>
              <a:off x="3857620" y="5286388"/>
              <a:ext cx="500067" cy="1588"/>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grpSp>
      <p:grpSp>
        <p:nvGrpSpPr>
          <p:cNvPr id="39" name="Gruppieren 242"/>
          <p:cNvGrpSpPr>
            <a:grpSpLocks/>
          </p:cNvGrpSpPr>
          <p:nvPr/>
        </p:nvGrpSpPr>
        <p:grpSpPr bwMode="auto">
          <a:xfrm>
            <a:off x="2428875" y="3071813"/>
            <a:ext cx="3429000" cy="2214562"/>
            <a:chOff x="2428860" y="3071810"/>
            <a:chExt cx="3429024" cy="2214578"/>
          </a:xfrm>
        </p:grpSpPr>
        <p:cxnSp>
          <p:nvCxnSpPr>
            <p:cNvPr id="49" name="Gerade Verbindung 76"/>
            <p:cNvCxnSpPr>
              <a:cxnSpLocks noChangeShapeType="1"/>
            </p:cNvCxnSpPr>
            <p:nvPr/>
          </p:nvCxnSpPr>
          <p:spPr bwMode="auto">
            <a:xfrm>
              <a:off x="2786050" y="3071810"/>
              <a:ext cx="1571636" cy="1588"/>
            </a:xfrm>
            <a:prstGeom prst="line">
              <a:avLst/>
            </a:prstGeom>
            <a:noFill/>
            <a:ln w="28575" cap="rnd" algn="ctr">
              <a:solidFill>
                <a:srgbClr val="0070C0"/>
              </a:solidFill>
              <a:round/>
              <a:headEnd/>
              <a:tailEnd/>
            </a:ln>
          </p:spPr>
        </p:cxnSp>
        <p:cxnSp>
          <p:nvCxnSpPr>
            <p:cNvPr id="50" name="Gerade Verbindung 77"/>
            <p:cNvCxnSpPr>
              <a:cxnSpLocks noChangeShapeType="1"/>
            </p:cNvCxnSpPr>
            <p:nvPr/>
          </p:nvCxnSpPr>
          <p:spPr bwMode="auto">
            <a:xfrm>
              <a:off x="4500562" y="3355974"/>
              <a:ext cx="500066" cy="1588"/>
            </a:xfrm>
            <a:prstGeom prst="line">
              <a:avLst/>
            </a:prstGeom>
            <a:noFill/>
            <a:ln w="28575" cap="rnd" algn="ctr">
              <a:solidFill>
                <a:srgbClr val="0070C0"/>
              </a:solidFill>
              <a:round/>
              <a:headEnd/>
              <a:tailEnd/>
            </a:ln>
          </p:spPr>
        </p:cxnSp>
        <p:cxnSp>
          <p:nvCxnSpPr>
            <p:cNvPr id="51" name="Gerade Verbindung 78"/>
            <p:cNvCxnSpPr>
              <a:cxnSpLocks noChangeShapeType="1"/>
            </p:cNvCxnSpPr>
            <p:nvPr/>
          </p:nvCxnSpPr>
          <p:spPr bwMode="auto">
            <a:xfrm rot="16200000" flipV="1">
              <a:off x="4287042" y="3142454"/>
              <a:ext cx="284164" cy="142876"/>
            </a:xfrm>
            <a:prstGeom prst="line">
              <a:avLst/>
            </a:prstGeom>
            <a:noFill/>
            <a:ln w="28575" cap="rnd" algn="ctr">
              <a:solidFill>
                <a:srgbClr val="0070C0"/>
              </a:solidFill>
              <a:round/>
              <a:headEnd/>
              <a:tailEnd/>
            </a:ln>
          </p:spPr>
        </p:cxnSp>
        <p:cxnSp>
          <p:nvCxnSpPr>
            <p:cNvPr id="52" name="Gerade Verbindung 79"/>
            <p:cNvCxnSpPr>
              <a:cxnSpLocks noChangeShapeType="1"/>
            </p:cNvCxnSpPr>
            <p:nvPr/>
          </p:nvCxnSpPr>
          <p:spPr bwMode="auto">
            <a:xfrm rot="5400000" flipH="1" flipV="1">
              <a:off x="4929984" y="3142454"/>
              <a:ext cx="284164" cy="142876"/>
            </a:xfrm>
            <a:prstGeom prst="line">
              <a:avLst/>
            </a:prstGeom>
            <a:noFill/>
            <a:ln w="28575" cap="rnd" algn="ctr">
              <a:solidFill>
                <a:srgbClr val="0070C0"/>
              </a:solidFill>
              <a:round/>
              <a:headEnd/>
              <a:tailEnd/>
            </a:ln>
          </p:spPr>
        </p:cxnSp>
        <p:cxnSp>
          <p:nvCxnSpPr>
            <p:cNvPr id="53" name="Gerade Verbindung 80"/>
            <p:cNvCxnSpPr>
              <a:cxnSpLocks noChangeShapeType="1"/>
            </p:cNvCxnSpPr>
            <p:nvPr/>
          </p:nvCxnSpPr>
          <p:spPr bwMode="auto">
            <a:xfrm>
              <a:off x="5143504" y="3071810"/>
              <a:ext cx="714380" cy="1588"/>
            </a:xfrm>
            <a:prstGeom prst="line">
              <a:avLst/>
            </a:prstGeom>
            <a:noFill/>
            <a:ln w="28575" cap="rnd" algn="ctr">
              <a:solidFill>
                <a:srgbClr val="0070C0"/>
              </a:solidFill>
              <a:round/>
              <a:headEnd/>
              <a:tailEnd/>
            </a:ln>
          </p:spPr>
        </p:cxnSp>
        <p:cxnSp>
          <p:nvCxnSpPr>
            <p:cNvPr id="54" name="Gerade Verbindung 92"/>
            <p:cNvCxnSpPr>
              <a:cxnSpLocks noChangeShapeType="1"/>
            </p:cNvCxnSpPr>
            <p:nvPr/>
          </p:nvCxnSpPr>
          <p:spPr bwMode="auto">
            <a:xfrm>
              <a:off x="2428860" y="3214686"/>
              <a:ext cx="285752" cy="1588"/>
            </a:xfrm>
            <a:prstGeom prst="line">
              <a:avLst/>
            </a:prstGeom>
            <a:noFill/>
            <a:ln w="28575" cap="rnd" algn="ctr">
              <a:solidFill>
                <a:srgbClr val="0070C0"/>
              </a:solidFill>
              <a:round/>
              <a:headEnd type="triangle" w="med" len="med"/>
              <a:tailEnd/>
            </a:ln>
          </p:spPr>
        </p:cxnSp>
        <p:cxnSp>
          <p:nvCxnSpPr>
            <p:cNvPr id="55" name="Gerade Verbindung 144"/>
            <p:cNvCxnSpPr/>
            <p:nvPr/>
          </p:nvCxnSpPr>
          <p:spPr bwMode="auto">
            <a:xfrm rot="5400000">
              <a:off x="4071934" y="4857760"/>
              <a:ext cx="714380" cy="142876"/>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56" name="Gerade Verbindung 147"/>
            <p:cNvCxnSpPr/>
            <p:nvPr/>
          </p:nvCxnSpPr>
          <p:spPr bwMode="auto">
            <a:xfrm>
              <a:off x="4500563" y="4572008"/>
              <a:ext cx="500065" cy="1588"/>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57" name="Gerade Verbindung 148"/>
            <p:cNvCxnSpPr/>
            <p:nvPr/>
          </p:nvCxnSpPr>
          <p:spPr bwMode="auto">
            <a:xfrm rot="16200000" flipH="1">
              <a:off x="4929190" y="4643445"/>
              <a:ext cx="285752" cy="142876"/>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58" name="Gerade Verbindung 149"/>
            <p:cNvCxnSpPr/>
            <p:nvPr/>
          </p:nvCxnSpPr>
          <p:spPr bwMode="auto">
            <a:xfrm>
              <a:off x="5143504" y="4857760"/>
              <a:ext cx="714380" cy="1588"/>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grpSp>
      <p:grpSp>
        <p:nvGrpSpPr>
          <p:cNvPr id="48" name="Gruppieren 240"/>
          <p:cNvGrpSpPr>
            <a:grpSpLocks/>
          </p:cNvGrpSpPr>
          <p:nvPr/>
        </p:nvGrpSpPr>
        <p:grpSpPr bwMode="auto">
          <a:xfrm>
            <a:off x="1643064" y="3643312"/>
            <a:ext cx="2071686" cy="1358901"/>
            <a:chOff x="1643043" y="3643313"/>
            <a:chExt cx="2071701" cy="1358911"/>
          </a:xfrm>
        </p:grpSpPr>
        <p:cxnSp>
          <p:nvCxnSpPr>
            <p:cNvPr id="60" name="Gerade Verbindung 132"/>
            <p:cNvCxnSpPr/>
            <p:nvPr/>
          </p:nvCxnSpPr>
          <p:spPr bwMode="auto">
            <a:xfrm>
              <a:off x="2786050" y="3643314"/>
              <a:ext cx="285752" cy="158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61" name="Gerade Verbindung 133"/>
            <p:cNvCxnSpPr/>
            <p:nvPr/>
          </p:nvCxnSpPr>
          <p:spPr bwMode="auto">
            <a:xfrm rot="16200000" flipH="1">
              <a:off x="2464580" y="4250536"/>
              <a:ext cx="1357322" cy="142876"/>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62" name="Gerade Verbindung 140"/>
            <p:cNvCxnSpPr/>
            <p:nvPr/>
          </p:nvCxnSpPr>
          <p:spPr bwMode="auto">
            <a:xfrm>
              <a:off x="3214678" y="5000636"/>
              <a:ext cx="500066" cy="1588"/>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63" name="Gerade Verbindung 158"/>
            <p:cNvCxnSpPr/>
            <p:nvPr/>
          </p:nvCxnSpPr>
          <p:spPr bwMode="auto">
            <a:xfrm rot="10800000">
              <a:off x="1643043" y="3786190"/>
              <a:ext cx="1357323" cy="500067"/>
            </a:xfrm>
            <a:prstGeom prst="line">
              <a:avLst/>
            </a:prstGeom>
            <a:solidFill>
              <a:srgbClr val="FFFF00"/>
            </a:solidFill>
            <a:ln w="28575" cap="rnd" cmpd="sng" algn="ctr">
              <a:solidFill>
                <a:schemeClr val="accent2">
                  <a:lumMod val="60000"/>
                  <a:lumOff val="40000"/>
                </a:schemeClr>
              </a:solidFill>
              <a:prstDash val="solid"/>
              <a:round/>
              <a:headEnd type="triangle" w="med" len="med"/>
              <a:tailEnd type="none" w="med" len="med"/>
            </a:ln>
            <a:effectLst/>
          </p:spPr>
        </p:cxnSp>
      </p:grpSp>
      <p:grpSp>
        <p:nvGrpSpPr>
          <p:cNvPr id="59" name="Gruppieren 243"/>
          <p:cNvGrpSpPr>
            <a:grpSpLocks/>
          </p:cNvGrpSpPr>
          <p:nvPr/>
        </p:nvGrpSpPr>
        <p:grpSpPr bwMode="auto">
          <a:xfrm>
            <a:off x="2786063" y="3571875"/>
            <a:ext cx="6215062" cy="1358900"/>
            <a:chOff x="2786050" y="3571876"/>
            <a:chExt cx="6215106" cy="1358910"/>
          </a:xfrm>
        </p:grpSpPr>
        <p:cxnSp>
          <p:nvCxnSpPr>
            <p:cNvPr id="65" name="Gerade Verbindung 151"/>
            <p:cNvCxnSpPr/>
            <p:nvPr/>
          </p:nvCxnSpPr>
          <p:spPr bwMode="auto">
            <a:xfrm>
              <a:off x="2786050" y="3643315"/>
              <a:ext cx="3286148" cy="1587"/>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cxnSp>
          <p:nvCxnSpPr>
            <p:cNvPr id="66" name="Gerade Verbindung mit Pfeil 162"/>
            <p:cNvCxnSpPr>
              <a:cxnSpLocks noChangeShapeType="1"/>
            </p:cNvCxnSpPr>
            <p:nvPr/>
          </p:nvCxnSpPr>
          <p:spPr bwMode="auto">
            <a:xfrm rot="5400000">
              <a:off x="5358612" y="4286256"/>
              <a:ext cx="1285090" cy="794"/>
            </a:xfrm>
            <a:prstGeom prst="straightConnector1">
              <a:avLst/>
            </a:prstGeom>
            <a:noFill/>
            <a:ln w="19050" algn="ctr">
              <a:solidFill>
                <a:schemeClr val="tx1"/>
              </a:solidFill>
              <a:round/>
              <a:headEnd type="arrow" w="med" len="med"/>
              <a:tailEnd type="arrow" w="med" len="med"/>
            </a:ln>
          </p:spPr>
        </p:cxnSp>
        <p:sp>
          <p:nvSpPr>
            <p:cNvPr id="67" name="Rechteckige Legende 164"/>
            <p:cNvSpPr>
              <a:spLocks noChangeArrowheads="1"/>
            </p:cNvSpPr>
            <p:nvPr/>
          </p:nvSpPr>
          <p:spPr bwMode="auto">
            <a:xfrm>
              <a:off x="6643702" y="3571876"/>
              <a:ext cx="2357454" cy="500066"/>
            </a:xfrm>
            <a:prstGeom prst="wedgeRectCallout">
              <a:avLst>
                <a:gd name="adj1" fmla="val -77588"/>
                <a:gd name="adj2" fmla="val 53625"/>
              </a:avLst>
            </a:prstGeom>
            <a:solidFill>
              <a:srgbClr val="FFC000"/>
            </a:solidFill>
            <a:ln w="12700" algn="ctr">
              <a:noFill/>
              <a:round/>
              <a:headEnd/>
              <a:tailEnd/>
            </a:ln>
          </p:spPr>
          <p:txBody>
            <a:bodyPr wrap="none" lIns="0" tIns="0" rIns="0" bIns="0" anchor="ctr" anchorCtr="1"/>
            <a:lstStyle/>
            <a:p>
              <a:r>
                <a:rPr lang="en-US" sz="1400"/>
                <a:t>Average</a:t>
              </a:r>
            </a:p>
            <a:p>
              <a:r>
                <a:rPr lang="en-US" sz="1400"/>
                <a:t>Pedestal Current ~</a:t>
              </a:r>
              <a:r>
                <a:rPr lang="en-US" sz="1400" b="1"/>
                <a:t>50 µA</a:t>
              </a:r>
            </a:p>
          </p:txBody>
        </p:sp>
        <p:cxnSp>
          <p:nvCxnSpPr>
            <p:cNvPr id="68" name="Gerade Verbindung 168"/>
            <p:cNvCxnSpPr/>
            <p:nvPr/>
          </p:nvCxnSpPr>
          <p:spPr bwMode="auto">
            <a:xfrm>
              <a:off x="3143240" y="4929199"/>
              <a:ext cx="2928959" cy="1587"/>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grpSp>
      <p:grpSp>
        <p:nvGrpSpPr>
          <p:cNvPr id="64" name="Gruppieren 244"/>
          <p:cNvGrpSpPr>
            <a:grpSpLocks/>
          </p:cNvGrpSpPr>
          <p:nvPr/>
        </p:nvGrpSpPr>
        <p:grpSpPr bwMode="auto">
          <a:xfrm>
            <a:off x="4357688" y="4572000"/>
            <a:ext cx="4643437" cy="725488"/>
            <a:chOff x="4357686" y="4572008"/>
            <a:chExt cx="4643470" cy="725492"/>
          </a:xfrm>
        </p:grpSpPr>
        <p:cxnSp>
          <p:nvCxnSpPr>
            <p:cNvPr id="70" name="Gerade Verbindung mit Pfeil 165"/>
            <p:cNvCxnSpPr>
              <a:cxnSpLocks noChangeShapeType="1"/>
            </p:cNvCxnSpPr>
            <p:nvPr/>
          </p:nvCxnSpPr>
          <p:spPr bwMode="auto">
            <a:xfrm rot="5400000">
              <a:off x="6000760" y="4929198"/>
              <a:ext cx="714380" cy="1588"/>
            </a:xfrm>
            <a:prstGeom prst="straightConnector1">
              <a:avLst/>
            </a:prstGeom>
            <a:noFill/>
            <a:ln w="19050" algn="ctr">
              <a:solidFill>
                <a:schemeClr val="tx1"/>
              </a:solidFill>
              <a:round/>
              <a:headEnd type="arrow" w="med" len="med"/>
              <a:tailEnd type="arrow" w="med" len="med"/>
            </a:ln>
          </p:spPr>
        </p:cxnSp>
        <p:cxnSp>
          <p:nvCxnSpPr>
            <p:cNvPr id="71" name="Gerade Verbindung 174"/>
            <p:cNvCxnSpPr/>
            <p:nvPr/>
          </p:nvCxnSpPr>
          <p:spPr bwMode="auto">
            <a:xfrm>
              <a:off x="5000628" y="4572008"/>
              <a:ext cx="1428760" cy="1588"/>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cxnSp>
          <p:nvCxnSpPr>
            <p:cNvPr id="72" name="Gerade Verbindung 180"/>
            <p:cNvCxnSpPr/>
            <p:nvPr/>
          </p:nvCxnSpPr>
          <p:spPr bwMode="auto">
            <a:xfrm>
              <a:off x="4357686" y="5295912"/>
              <a:ext cx="2071702" cy="1588"/>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sp>
          <p:nvSpPr>
            <p:cNvPr id="73" name="Rechteckige Legende 183"/>
            <p:cNvSpPr>
              <a:spLocks noChangeArrowheads="1"/>
            </p:cNvSpPr>
            <p:nvPr/>
          </p:nvSpPr>
          <p:spPr bwMode="auto">
            <a:xfrm>
              <a:off x="6643702" y="4714884"/>
              <a:ext cx="2357454" cy="357190"/>
            </a:xfrm>
            <a:prstGeom prst="wedgeRectCallout">
              <a:avLst>
                <a:gd name="adj1" fmla="val -61759"/>
                <a:gd name="adj2" fmla="val 1861"/>
              </a:avLst>
            </a:prstGeom>
            <a:solidFill>
              <a:srgbClr val="FFC000"/>
            </a:solidFill>
            <a:ln w="12700" algn="ctr">
              <a:noFill/>
              <a:round/>
              <a:headEnd/>
              <a:tailEnd/>
            </a:ln>
          </p:spPr>
          <p:txBody>
            <a:bodyPr wrap="none" lIns="0" tIns="0" rIns="0" bIns="0" anchor="ctr" anchorCtr="1"/>
            <a:lstStyle/>
            <a:p>
              <a:pPr algn="r"/>
              <a:r>
                <a:rPr lang="en-US" sz="1400"/>
                <a:t>Pedestal Fluctuation ~</a:t>
              </a:r>
              <a:r>
                <a:rPr lang="en-US" sz="1400" b="1"/>
                <a:t>10 µA</a:t>
              </a:r>
            </a:p>
          </p:txBody>
        </p:sp>
      </p:grpSp>
      <p:grpSp>
        <p:nvGrpSpPr>
          <p:cNvPr id="69" name="Gruppieren 239"/>
          <p:cNvGrpSpPr>
            <a:grpSpLocks/>
          </p:cNvGrpSpPr>
          <p:nvPr/>
        </p:nvGrpSpPr>
        <p:grpSpPr bwMode="auto">
          <a:xfrm>
            <a:off x="2428875" y="1214438"/>
            <a:ext cx="5143500" cy="3359150"/>
            <a:chOff x="2428860" y="1214422"/>
            <a:chExt cx="5143536" cy="3358380"/>
          </a:xfrm>
        </p:grpSpPr>
        <p:cxnSp>
          <p:nvCxnSpPr>
            <p:cNvPr id="75" name="Gerade Verbindung 56"/>
            <p:cNvCxnSpPr>
              <a:cxnSpLocks noChangeShapeType="1"/>
            </p:cNvCxnSpPr>
            <p:nvPr/>
          </p:nvCxnSpPr>
          <p:spPr bwMode="auto">
            <a:xfrm>
              <a:off x="2786050" y="1357298"/>
              <a:ext cx="285752" cy="1588"/>
            </a:xfrm>
            <a:prstGeom prst="line">
              <a:avLst/>
            </a:prstGeom>
            <a:noFill/>
            <a:ln w="28575" cap="rnd" algn="ctr">
              <a:solidFill>
                <a:srgbClr val="0070C0"/>
              </a:solidFill>
              <a:round/>
              <a:headEnd/>
              <a:tailEnd/>
            </a:ln>
          </p:spPr>
        </p:cxnSp>
        <p:cxnSp>
          <p:nvCxnSpPr>
            <p:cNvPr id="76" name="Gerade Verbindung 57"/>
            <p:cNvCxnSpPr>
              <a:cxnSpLocks noChangeShapeType="1"/>
            </p:cNvCxnSpPr>
            <p:nvPr/>
          </p:nvCxnSpPr>
          <p:spPr bwMode="auto">
            <a:xfrm>
              <a:off x="3214678" y="1643050"/>
              <a:ext cx="500066" cy="1588"/>
            </a:xfrm>
            <a:prstGeom prst="line">
              <a:avLst/>
            </a:prstGeom>
            <a:noFill/>
            <a:ln w="28575" cap="rnd" algn="ctr">
              <a:solidFill>
                <a:srgbClr val="0070C0"/>
              </a:solidFill>
              <a:round/>
              <a:headEnd/>
              <a:tailEnd/>
            </a:ln>
          </p:spPr>
        </p:cxnSp>
        <p:cxnSp>
          <p:nvCxnSpPr>
            <p:cNvPr id="77" name="Gerade Verbindung 60"/>
            <p:cNvCxnSpPr>
              <a:cxnSpLocks noChangeShapeType="1"/>
            </p:cNvCxnSpPr>
            <p:nvPr/>
          </p:nvCxnSpPr>
          <p:spPr bwMode="auto">
            <a:xfrm rot="16200000" flipV="1">
              <a:off x="3001158" y="1429530"/>
              <a:ext cx="284958" cy="142082"/>
            </a:xfrm>
            <a:prstGeom prst="line">
              <a:avLst/>
            </a:prstGeom>
            <a:noFill/>
            <a:ln w="28575" cap="rnd" algn="ctr">
              <a:solidFill>
                <a:srgbClr val="0070C0"/>
              </a:solidFill>
              <a:round/>
              <a:headEnd/>
              <a:tailEnd/>
            </a:ln>
          </p:spPr>
        </p:cxnSp>
        <p:cxnSp>
          <p:nvCxnSpPr>
            <p:cNvPr id="78" name="Gerade Verbindung 64"/>
            <p:cNvCxnSpPr>
              <a:cxnSpLocks noChangeShapeType="1"/>
            </p:cNvCxnSpPr>
            <p:nvPr/>
          </p:nvCxnSpPr>
          <p:spPr bwMode="auto">
            <a:xfrm rot="5400000" flipH="1" flipV="1">
              <a:off x="3643306" y="1428736"/>
              <a:ext cx="285752" cy="142876"/>
            </a:xfrm>
            <a:prstGeom prst="line">
              <a:avLst/>
            </a:prstGeom>
            <a:noFill/>
            <a:ln w="28575" cap="rnd" algn="ctr">
              <a:solidFill>
                <a:srgbClr val="0070C0"/>
              </a:solidFill>
              <a:round/>
              <a:headEnd/>
              <a:tailEnd/>
            </a:ln>
          </p:spPr>
        </p:cxnSp>
        <p:cxnSp>
          <p:nvCxnSpPr>
            <p:cNvPr id="79" name="Gerade Verbindung 67"/>
            <p:cNvCxnSpPr>
              <a:cxnSpLocks noChangeShapeType="1"/>
            </p:cNvCxnSpPr>
            <p:nvPr/>
          </p:nvCxnSpPr>
          <p:spPr bwMode="auto">
            <a:xfrm>
              <a:off x="3857620" y="1357298"/>
              <a:ext cx="2000264" cy="1588"/>
            </a:xfrm>
            <a:prstGeom prst="line">
              <a:avLst/>
            </a:prstGeom>
            <a:noFill/>
            <a:ln w="28575" cap="rnd" algn="ctr">
              <a:solidFill>
                <a:srgbClr val="0070C0"/>
              </a:solidFill>
              <a:round/>
              <a:headEnd/>
              <a:tailEnd/>
            </a:ln>
          </p:spPr>
        </p:cxnSp>
        <p:cxnSp>
          <p:nvCxnSpPr>
            <p:cNvPr id="80" name="Gerade Verbindung 90"/>
            <p:cNvCxnSpPr>
              <a:cxnSpLocks noChangeShapeType="1"/>
            </p:cNvCxnSpPr>
            <p:nvPr/>
          </p:nvCxnSpPr>
          <p:spPr bwMode="auto">
            <a:xfrm>
              <a:off x="2428860" y="1500174"/>
              <a:ext cx="285752" cy="1588"/>
            </a:xfrm>
            <a:prstGeom prst="line">
              <a:avLst/>
            </a:prstGeom>
            <a:noFill/>
            <a:ln w="28575" cap="rnd" algn="ctr">
              <a:solidFill>
                <a:srgbClr val="0070C0"/>
              </a:solidFill>
              <a:round/>
              <a:headEnd type="triangle" w="med" len="med"/>
              <a:tailEnd/>
            </a:ln>
          </p:spPr>
        </p:cxnSp>
        <p:cxnSp>
          <p:nvCxnSpPr>
            <p:cNvPr id="81" name="Gerade Verbindung 109"/>
            <p:cNvCxnSpPr>
              <a:cxnSpLocks noChangeShapeType="1"/>
            </p:cNvCxnSpPr>
            <p:nvPr/>
          </p:nvCxnSpPr>
          <p:spPr bwMode="auto">
            <a:xfrm rot="5400000">
              <a:off x="1463652" y="2893215"/>
              <a:ext cx="3357586" cy="1588"/>
            </a:xfrm>
            <a:prstGeom prst="line">
              <a:avLst/>
            </a:prstGeom>
            <a:noFill/>
            <a:ln w="12700" algn="ctr">
              <a:solidFill>
                <a:schemeClr val="tx1"/>
              </a:solidFill>
              <a:prstDash val="dash"/>
              <a:round/>
              <a:headEnd/>
              <a:tailEnd/>
            </a:ln>
          </p:spPr>
        </p:cxnSp>
        <p:cxnSp>
          <p:nvCxnSpPr>
            <p:cNvPr id="82" name="Gerade Verbindung 118"/>
            <p:cNvCxnSpPr>
              <a:cxnSpLocks noChangeShapeType="1"/>
            </p:cNvCxnSpPr>
            <p:nvPr/>
          </p:nvCxnSpPr>
          <p:spPr bwMode="auto">
            <a:xfrm rot="5400000">
              <a:off x="2106594" y="2892421"/>
              <a:ext cx="3357586" cy="1588"/>
            </a:xfrm>
            <a:prstGeom prst="line">
              <a:avLst/>
            </a:prstGeom>
            <a:noFill/>
            <a:ln w="12700" algn="ctr">
              <a:solidFill>
                <a:schemeClr val="tx1"/>
              </a:solidFill>
              <a:prstDash val="dash"/>
              <a:round/>
              <a:headEnd/>
              <a:tailEnd/>
            </a:ln>
          </p:spPr>
        </p:cxnSp>
        <p:cxnSp>
          <p:nvCxnSpPr>
            <p:cNvPr id="83" name="Gerade Verbindung 123"/>
            <p:cNvCxnSpPr>
              <a:cxnSpLocks noChangeShapeType="1"/>
            </p:cNvCxnSpPr>
            <p:nvPr/>
          </p:nvCxnSpPr>
          <p:spPr bwMode="auto">
            <a:xfrm rot="5400000">
              <a:off x="2751125" y="2892421"/>
              <a:ext cx="3357586" cy="1588"/>
            </a:xfrm>
            <a:prstGeom prst="line">
              <a:avLst/>
            </a:prstGeom>
            <a:noFill/>
            <a:ln w="12700" algn="ctr">
              <a:solidFill>
                <a:schemeClr val="tx1"/>
              </a:solidFill>
              <a:prstDash val="dash"/>
              <a:round/>
              <a:headEnd/>
              <a:tailEnd/>
            </a:ln>
          </p:spPr>
        </p:cxnSp>
        <p:cxnSp>
          <p:nvCxnSpPr>
            <p:cNvPr id="84" name="Gerade Verbindung 124"/>
            <p:cNvCxnSpPr>
              <a:cxnSpLocks noChangeShapeType="1"/>
            </p:cNvCxnSpPr>
            <p:nvPr/>
          </p:nvCxnSpPr>
          <p:spPr bwMode="auto">
            <a:xfrm rot="5400000">
              <a:off x="3392479" y="2892421"/>
              <a:ext cx="3357586" cy="1588"/>
            </a:xfrm>
            <a:prstGeom prst="line">
              <a:avLst/>
            </a:prstGeom>
            <a:noFill/>
            <a:ln w="12700" algn="ctr">
              <a:solidFill>
                <a:schemeClr val="tx1"/>
              </a:solidFill>
              <a:prstDash val="dash"/>
              <a:round/>
              <a:headEnd/>
              <a:tailEnd/>
            </a:ln>
          </p:spPr>
        </p:cxnSp>
        <p:grpSp>
          <p:nvGrpSpPr>
            <p:cNvPr id="74" name="Gruppieren 238"/>
            <p:cNvGrpSpPr>
              <a:grpSpLocks/>
            </p:cNvGrpSpPr>
            <p:nvPr/>
          </p:nvGrpSpPr>
          <p:grpSpPr bwMode="auto">
            <a:xfrm>
              <a:off x="6715140" y="1857364"/>
              <a:ext cx="857256" cy="642942"/>
              <a:chOff x="6715140" y="1857364"/>
              <a:chExt cx="857256" cy="642942"/>
            </a:xfrm>
          </p:grpSpPr>
          <p:cxnSp>
            <p:nvCxnSpPr>
              <p:cNvPr id="86" name="Gerade Verbindung mit Pfeil 202"/>
              <p:cNvCxnSpPr>
                <a:cxnSpLocks noChangeShapeType="1"/>
              </p:cNvCxnSpPr>
              <p:nvPr/>
            </p:nvCxnSpPr>
            <p:spPr bwMode="auto">
              <a:xfrm rot="5400000" flipH="1" flipV="1">
                <a:off x="6501620" y="2213760"/>
                <a:ext cx="571504" cy="1588"/>
              </a:xfrm>
              <a:prstGeom prst="straightConnector1">
                <a:avLst/>
              </a:prstGeom>
              <a:noFill/>
              <a:ln w="19050" algn="ctr">
                <a:solidFill>
                  <a:schemeClr val="tx1"/>
                </a:solidFill>
                <a:round/>
                <a:headEnd/>
                <a:tailEnd type="arrow" w="med" len="med"/>
              </a:ln>
            </p:spPr>
          </p:cxnSp>
          <p:cxnSp>
            <p:nvCxnSpPr>
              <p:cNvPr id="87" name="Gerade Verbindung mit Pfeil 204"/>
              <p:cNvCxnSpPr>
                <a:cxnSpLocks noChangeShapeType="1"/>
              </p:cNvCxnSpPr>
              <p:nvPr/>
            </p:nvCxnSpPr>
            <p:spPr bwMode="auto">
              <a:xfrm>
                <a:off x="6715140" y="2428868"/>
                <a:ext cx="857256" cy="1588"/>
              </a:xfrm>
              <a:prstGeom prst="straightConnector1">
                <a:avLst/>
              </a:prstGeom>
              <a:noFill/>
              <a:ln w="19050" algn="ctr">
                <a:solidFill>
                  <a:schemeClr val="tx1"/>
                </a:solidFill>
                <a:round/>
                <a:headEnd/>
                <a:tailEnd type="arrow" w="med" len="med"/>
              </a:ln>
            </p:spPr>
          </p:cxnSp>
          <p:sp>
            <p:nvSpPr>
              <p:cNvPr id="88" name="Textfeld 208"/>
              <p:cNvSpPr txBox="1">
                <a:spLocks noChangeArrowheads="1"/>
              </p:cNvSpPr>
              <p:nvPr/>
            </p:nvSpPr>
            <p:spPr bwMode="auto">
              <a:xfrm>
                <a:off x="6858016" y="1857364"/>
                <a:ext cx="214314" cy="285752"/>
              </a:xfrm>
              <a:prstGeom prst="rect">
                <a:avLst/>
              </a:prstGeom>
              <a:noFill/>
              <a:ln w="9525">
                <a:noFill/>
                <a:miter lim="800000"/>
                <a:headEnd/>
                <a:tailEnd/>
              </a:ln>
            </p:spPr>
            <p:txBody>
              <a:bodyPr wrap="none" lIns="36000" tIns="36000" rIns="36000" bIns="36000"/>
              <a:lstStyle/>
              <a:p>
                <a:r>
                  <a:rPr lang="en-US" sz="1600" b="1"/>
                  <a:t>U</a:t>
                </a:r>
              </a:p>
            </p:txBody>
          </p:sp>
          <p:sp>
            <p:nvSpPr>
              <p:cNvPr id="89" name="Textfeld 209"/>
              <p:cNvSpPr txBox="1">
                <a:spLocks noChangeArrowheads="1"/>
              </p:cNvSpPr>
              <p:nvPr/>
            </p:nvSpPr>
            <p:spPr bwMode="auto">
              <a:xfrm>
                <a:off x="7358082" y="2071678"/>
                <a:ext cx="214314" cy="285752"/>
              </a:xfrm>
              <a:prstGeom prst="rect">
                <a:avLst/>
              </a:prstGeom>
              <a:noFill/>
              <a:ln w="9525">
                <a:noFill/>
                <a:miter lim="800000"/>
                <a:headEnd/>
                <a:tailEnd/>
              </a:ln>
            </p:spPr>
            <p:txBody>
              <a:bodyPr wrap="none" lIns="36000" tIns="36000" rIns="36000" bIns="36000"/>
              <a:lstStyle/>
              <a:p>
                <a:r>
                  <a:rPr lang="en-US" sz="1600" b="1"/>
                  <a:t>t</a:t>
                </a:r>
              </a:p>
            </p:txBody>
          </p:sp>
        </p:grpSp>
      </p:grpSp>
      <p:grpSp>
        <p:nvGrpSpPr>
          <p:cNvPr id="85" name="Gruppieren 231"/>
          <p:cNvGrpSpPr>
            <a:grpSpLocks/>
          </p:cNvGrpSpPr>
          <p:nvPr/>
        </p:nvGrpSpPr>
        <p:grpSpPr bwMode="auto">
          <a:xfrm>
            <a:off x="1643063" y="2286000"/>
            <a:ext cx="7358062" cy="3429000"/>
            <a:chOff x="1643042" y="2285992"/>
            <a:chExt cx="7358114" cy="3429024"/>
          </a:xfrm>
        </p:grpSpPr>
        <p:sp>
          <p:nvSpPr>
            <p:cNvPr id="91" name="Ellipse 184"/>
            <p:cNvSpPr>
              <a:spLocks noChangeArrowheads="1"/>
            </p:cNvSpPr>
            <p:nvPr/>
          </p:nvSpPr>
          <p:spPr bwMode="auto">
            <a:xfrm>
              <a:off x="1643042" y="2285992"/>
              <a:ext cx="428628" cy="142876"/>
            </a:xfrm>
            <a:prstGeom prst="ellipse">
              <a:avLst/>
            </a:prstGeom>
            <a:solidFill>
              <a:srgbClr val="92D050"/>
            </a:solidFill>
            <a:ln w="12700" algn="ctr">
              <a:noFill/>
              <a:round/>
              <a:headEnd/>
              <a:tailEnd/>
            </a:ln>
          </p:spPr>
          <p:txBody>
            <a:bodyPr lIns="0" tIns="0" rIns="18000" bIns="18000" anchor="b"/>
            <a:lstStyle/>
            <a:p>
              <a:pPr algn="r"/>
              <a:endParaRPr lang="en-US" sz="1100"/>
            </a:p>
          </p:txBody>
        </p:sp>
        <p:cxnSp>
          <p:nvCxnSpPr>
            <p:cNvPr id="92" name="Gerade Verbindung 185"/>
            <p:cNvCxnSpPr/>
            <p:nvPr/>
          </p:nvCxnSpPr>
          <p:spPr bwMode="auto">
            <a:xfrm rot="16200000" flipH="1">
              <a:off x="3571868" y="5143512"/>
              <a:ext cx="428628" cy="142876"/>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93" name="Gerade Verbindung 187"/>
            <p:cNvCxnSpPr/>
            <p:nvPr/>
          </p:nvCxnSpPr>
          <p:spPr bwMode="auto">
            <a:xfrm>
              <a:off x="3857620" y="5429264"/>
              <a:ext cx="500067" cy="1588"/>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94" name="Gerade Verbindung 188"/>
            <p:cNvCxnSpPr/>
            <p:nvPr/>
          </p:nvCxnSpPr>
          <p:spPr bwMode="auto">
            <a:xfrm rot="5400000">
              <a:off x="4000497" y="4929197"/>
              <a:ext cx="857256" cy="142876"/>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sp>
          <p:nvSpPr>
            <p:cNvPr id="95" name="Ellipse 190"/>
            <p:cNvSpPr>
              <a:spLocks noChangeArrowheads="1"/>
            </p:cNvSpPr>
            <p:nvPr/>
          </p:nvSpPr>
          <p:spPr bwMode="auto">
            <a:xfrm>
              <a:off x="3929058" y="5357826"/>
              <a:ext cx="357190" cy="142876"/>
            </a:xfrm>
            <a:prstGeom prst="ellipse">
              <a:avLst/>
            </a:prstGeom>
            <a:solidFill>
              <a:srgbClr val="92D050"/>
            </a:solidFill>
            <a:ln w="12700" algn="ctr">
              <a:noFill/>
              <a:round/>
              <a:headEnd/>
              <a:tailEnd/>
            </a:ln>
          </p:spPr>
          <p:txBody>
            <a:bodyPr lIns="0" tIns="0" rIns="18000" bIns="18000" anchor="b"/>
            <a:lstStyle/>
            <a:p>
              <a:pPr algn="r"/>
              <a:endParaRPr lang="en-US" sz="1100"/>
            </a:p>
          </p:txBody>
        </p:sp>
        <p:cxnSp>
          <p:nvCxnSpPr>
            <p:cNvPr id="96" name="Gerade Verbindung 191"/>
            <p:cNvCxnSpPr/>
            <p:nvPr/>
          </p:nvCxnSpPr>
          <p:spPr bwMode="auto">
            <a:xfrm>
              <a:off x="4357686" y="5438789"/>
              <a:ext cx="2071702" cy="1588"/>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sp>
          <p:nvSpPr>
            <p:cNvPr id="97" name="Rechteckige Legende 201"/>
            <p:cNvSpPr>
              <a:spLocks noChangeArrowheads="1"/>
            </p:cNvSpPr>
            <p:nvPr/>
          </p:nvSpPr>
          <p:spPr bwMode="auto">
            <a:xfrm>
              <a:off x="6643702" y="5214950"/>
              <a:ext cx="2357454" cy="500066"/>
            </a:xfrm>
            <a:prstGeom prst="wedgeRectCallout">
              <a:avLst>
                <a:gd name="adj1" fmla="val -61560"/>
                <a:gd name="adj2" fmla="val -22690"/>
              </a:avLst>
            </a:prstGeom>
            <a:solidFill>
              <a:srgbClr val="FFC000"/>
            </a:solidFill>
            <a:ln w="12700" algn="ctr">
              <a:noFill/>
              <a:round/>
              <a:headEnd/>
              <a:tailEnd/>
            </a:ln>
          </p:spPr>
          <p:txBody>
            <a:bodyPr wrap="none" lIns="0" tIns="0" rIns="0" bIns="0" anchor="ctr" anchorCtr="1"/>
            <a:lstStyle/>
            <a:p>
              <a:pPr algn="ctr"/>
              <a:r>
                <a:rPr lang="en-US" sz="1400"/>
                <a:t>Signal ~ 0.5nA/e</a:t>
              </a:r>
            </a:p>
            <a:p>
              <a:pPr algn="ctr"/>
              <a:r>
                <a:rPr lang="en-US" sz="1400"/>
                <a:t>= </a:t>
              </a:r>
              <a:r>
                <a:rPr lang="en-US" sz="1400" b="1"/>
                <a:t>2-3 uA </a:t>
              </a:r>
              <a:r>
                <a:rPr lang="en-US" sz="1400"/>
                <a:t>(75µm Si) </a:t>
              </a:r>
            </a:p>
          </p:txBody>
        </p:sp>
        <p:cxnSp>
          <p:nvCxnSpPr>
            <p:cNvPr id="98" name="Gerade Verbindung mit Pfeil 213"/>
            <p:cNvCxnSpPr>
              <a:cxnSpLocks noChangeShapeType="1"/>
            </p:cNvCxnSpPr>
            <p:nvPr/>
          </p:nvCxnSpPr>
          <p:spPr bwMode="auto">
            <a:xfrm rot="5400000" flipH="1" flipV="1">
              <a:off x="6220630" y="5576108"/>
              <a:ext cx="276228" cy="1588"/>
            </a:xfrm>
            <a:prstGeom prst="straightConnector1">
              <a:avLst/>
            </a:prstGeom>
            <a:noFill/>
            <a:ln w="19050" algn="ctr">
              <a:solidFill>
                <a:schemeClr val="tx1"/>
              </a:solidFill>
              <a:round/>
              <a:headEnd/>
              <a:tailEnd type="arrow" w="med" len="med"/>
            </a:ln>
          </p:spPr>
        </p:cxnSp>
      </p:grpSp>
      <p:grpSp>
        <p:nvGrpSpPr>
          <p:cNvPr id="90" name="Gruppieren 237"/>
          <p:cNvGrpSpPr>
            <a:grpSpLocks/>
          </p:cNvGrpSpPr>
          <p:nvPr/>
        </p:nvGrpSpPr>
        <p:grpSpPr bwMode="auto">
          <a:xfrm>
            <a:off x="1000125" y="3643313"/>
            <a:ext cx="714375" cy="1285875"/>
            <a:chOff x="1000100" y="3643314"/>
            <a:chExt cx="714380" cy="1285884"/>
          </a:xfrm>
        </p:grpSpPr>
        <p:cxnSp>
          <p:nvCxnSpPr>
            <p:cNvPr id="100" name="Gerade Verbindung 235"/>
            <p:cNvCxnSpPr>
              <a:cxnSpLocks noChangeShapeType="1"/>
            </p:cNvCxnSpPr>
            <p:nvPr/>
          </p:nvCxnSpPr>
          <p:spPr bwMode="auto">
            <a:xfrm rot="5400000">
              <a:off x="857621" y="4285859"/>
              <a:ext cx="1285884" cy="794"/>
            </a:xfrm>
            <a:prstGeom prst="line">
              <a:avLst/>
            </a:prstGeom>
            <a:noFill/>
            <a:ln w="28575" cap="rnd" algn="ctr">
              <a:solidFill>
                <a:schemeClr val="tx1"/>
              </a:solidFill>
              <a:round/>
              <a:headEnd/>
              <a:tailEnd/>
            </a:ln>
          </p:spPr>
        </p:cxnSp>
        <p:cxnSp>
          <p:nvCxnSpPr>
            <p:cNvPr id="101" name="Gerade Verbindung 94"/>
            <p:cNvCxnSpPr>
              <a:cxnSpLocks noChangeShapeType="1"/>
            </p:cNvCxnSpPr>
            <p:nvPr/>
          </p:nvCxnSpPr>
          <p:spPr bwMode="auto">
            <a:xfrm>
              <a:off x="1071538" y="4572008"/>
              <a:ext cx="428628" cy="1588"/>
            </a:xfrm>
            <a:prstGeom prst="line">
              <a:avLst/>
            </a:prstGeom>
            <a:noFill/>
            <a:ln w="28575" cap="rnd" algn="ctr">
              <a:solidFill>
                <a:schemeClr val="tx1"/>
              </a:solidFill>
              <a:round/>
              <a:headEnd/>
              <a:tailEnd/>
            </a:ln>
          </p:spPr>
        </p:cxnSp>
        <p:sp>
          <p:nvSpPr>
            <p:cNvPr id="102" name="Gleichschenkliges Dreieck 97"/>
            <p:cNvSpPr/>
            <p:nvPr/>
          </p:nvSpPr>
          <p:spPr bwMode="auto">
            <a:xfrm rot="10800000">
              <a:off x="1285852" y="4000503"/>
              <a:ext cx="428628" cy="357191"/>
            </a:xfrm>
            <a:prstGeom prst="triangle">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cxnSp>
          <p:nvCxnSpPr>
            <p:cNvPr id="103" name="Gerade Verbindung 100"/>
            <p:cNvCxnSpPr>
              <a:cxnSpLocks noChangeShapeType="1"/>
            </p:cNvCxnSpPr>
            <p:nvPr/>
          </p:nvCxnSpPr>
          <p:spPr bwMode="auto">
            <a:xfrm rot="10800000">
              <a:off x="1071538" y="3786190"/>
              <a:ext cx="428628" cy="1588"/>
            </a:xfrm>
            <a:prstGeom prst="line">
              <a:avLst/>
            </a:prstGeom>
            <a:noFill/>
            <a:ln w="28575" cap="rnd" algn="ctr">
              <a:solidFill>
                <a:schemeClr val="tx1"/>
              </a:solidFill>
              <a:round/>
              <a:headEnd/>
              <a:tailEnd/>
            </a:ln>
          </p:spPr>
        </p:cxnSp>
        <p:cxnSp>
          <p:nvCxnSpPr>
            <p:cNvPr id="104" name="Gerade Verbindung 101"/>
            <p:cNvCxnSpPr>
              <a:cxnSpLocks noChangeShapeType="1"/>
            </p:cNvCxnSpPr>
            <p:nvPr/>
          </p:nvCxnSpPr>
          <p:spPr bwMode="auto">
            <a:xfrm rot="5400000">
              <a:off x="965175" y="3892553"/>
              <a:ext cx="214314" cy="1588"/>
            </a:xfrm>
            <a:prstGeom prst="line">
              <a:avLst/>
            </a:prstGeom>
            <a:noFill/>
            <a:ln w="28575" cap="rnd" algn="ctr">
              <a:solidFill>
                <a:schemeClr val="tx1"/>
              </a:solidFill>
              <a:round/>
              <a:headEnd/>
              <a:tailEnd/>
            </a:ln>
          </p:spPr>
        </p:cxnSp>
        <p:cxnSp>
          <p:nvCxnSpPr>
            <p:cNvPr id="105" name="Gerade Verbindung 105"/>
            <p:cNvCxnSpPr>
              <a:cxnSpLocks noChangeShapeType="1"/>
            </p:cNvCxnSpPr>
            <p:nvPr/>
          </p:nvCxnSpPr>
          <p:spPr bwMode="auto">
            <a:xfrm rot="5400000">
              <a:off x="965175" y="4464057"/>
              <a:ext cx="214314" cy="1588"/>
            </a:xfrm>
            <a:prstGeom prst="line">
              <a:avLst/>
            </a:prstGeom>
            <a:noFill/>
            <a:ln w="28575" cap="rnd" algn="ctr">
              <a:solidFill>
                <a:schemeClr val="tx1"/>
              </a:solidFill>
              <a:round/>
              <a:headEnd/>
              <a:tailEnd/>
            </a:ln>
          </p:spPr>
        </p:cxnSp>
        <p:sp>
          <p:nvSpPr>
            <p:cNvPr id="106" name="Ellipse 106"/>
            <p:cNvSpPr>
              <a:spLocks noChangeArrowheads="1"/>
            </p:cNvSpPr>
            <p:nvPr/>
          </p:nvSpPr>
          <p:spPr bwMode="auto">
            <a:xfrm rot="5400000">
              <a:off x="1428728" y="3714752"/>
              <a:ext cx="142876" cy="142876"/>
            </a:xfrm>
            <a:prstGeom prst="ellipse">
              <a:avLst/>
            </a:prstGeom>
            <a:solidFill>
              <a:schemeClr val="tx1"/>
            </a:solidFill>
            <a:ln w="12700" cap="rnd" algn="ctr">
              <a:noFill/>
              <a:round/>
              <a:headEnd/>
              <a:tailEnd/>
            </a:ln>
          </p:spPr>
          <p:txBody>
            <a:bodyPr lIns="0" tIns="0" rIns="18000" bIns="18000" anchor="b"/>
            <a:lstStyle/>
            <a:p>
              <a:pPr algn="r"/>
              <a:endParaRPr lang="en-US" sz="1100"/>
            </a:p>
          </p:txBody>
        </p:sp>
        <p:sp>
          <p:nvSpPr>
            <p:cNvPr id="107" name="Ellipse 107"/>
            <p:cNvSpPr>
              <a:spLocks noChangeArrowheads="1"/>
            </p:cNvSpPr>
            <p:nvPr/>
          </p:nvSpPr>
          <p:spPr bwMode="auto">
            <a:xfrm rot="5400000">
              <a:off x="1428728" y="4286256"/>
              <a:ext cx="142876" cy="142876"/>
            </a:xfrm>
            <a:prstGeom prst="ellipse">
              <a:avLst/>
            </a:prstGeom>
            <a:solidFill>
              <a:schemeClr val="tx1"/>
            </a:solidFill>
            <a:ln w="12700" cap="rnd" algn="ctr">
              <a:noFill/>
              <a:round/>
              <a:headEnd/>
              <a:tailEnd/>
            </a:ln>
          </p:spPr>
          <p:txBody>
            <a:bodyPr lIns="0" tIns="0" rIns="18000" bIns="18000" anchor="b"/>
            <a:lstStyle/>
            <a:p>
              <a:pPr algn="r"/>
              <a:endParaRPr lang="en-US" sz="1100"/>
            </a:p>
          </p:txBody>
        </p:sp>
        <p:sp>
          <p:nvSpPr>
            <p:cNvPr id="108" name="Ellipse 156"/>
            <p:cNvSpPr>
              <a:spLocks noChangeArrowheads="1"/>
            </p:cNvSpPr>
            <p:nvPr/>
          </p:nvSpPr>
          <p:spPr bwMode="auto">
            <a:xfrm rot="5400000">
              <a:off x="1428728" y="4500570"/>
              <a:ext cx="142876" cy="142876"/>
            </a:xfrm>
            <a:prstGeom prst="ellipse">
              <a:avLst/>
            </a:prstGeom>
            <a:solidFill>
              <a:schemeClr val="tx1"/>
            </a:solidFill>
            <a:ln w="12700" cap="rnd" algn="ctr">
              <a:noFill/>
              <a:round/>
              <a:headEnd/>
              <a:tailEnd/>
            </a:ln>
          </p:spPr>
          <p:txBody>
            <a:bodyPr lIns="0" tIns="0" rIns="18000" bIns="18000" anchor="b"/>
            <a:lstStyle/>
            <a:p>
              <a:pPr algn="r"/>
              <a:endParaRPr lang="en-US" sz="1100"/>
            </a:p>
          </p:txBody>
        </p:sp>
        <p:sp>
          <p:nvSpPr>
            <p:cNvPr id="109" name="Rechteck 99"/>
            <p:cNvSpPr/>
            <p:nvPr/>
          </p:nvSpPr>
          <p:spPr bwMode="auto">
            <a:xfrm rot="5400000">
              <a:off x="892943" y="4107660"/>
              <a:ext cx="357191" cy="142876"/>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up)">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wipe(up)">
                                      <p:cBhvr>
                                        <p:cTn id="42" dur="1000"/>
                                        <p:tgtEl>
                                          <p:spTgt spid="8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left)">
                                      <p:cBhvr>
                                        <p:cTn id="4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Readout Scheme 1: Double Sampling</a:t>
            </a:r>
            <a:endParaRPr lang="en-US" dirty="0"/>
          </a:p>
        </p:txBody>
      </p:sp>
      <p:sp>
        <p:nvSpPr>
          <p:cNvPr id="4" name="Slide Number Placeholder 3"/>
          <p:cNvSpPr>
            <a:spLocks noGrp="1"/>
          </p:cNvSpPr>
          <p:nvPr>
            <p:ph type="sldNum" sz="quarter" idx="10"/>
          </p:nvPr>
        </p:nvSpPr>
        <p:spPr/>
        <p:txBody>
          <a:bodyPr/>
          <a:lstStyle/>
          <a:p>
            <a:pPr>
              <a:defRPr/>
            </a:pPr>
            <a:fld id="{2FD94E2C-93DF-451E-92AF-F12579E10FA4}"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t>IMPRS Young Scientist Workshop – July, 23-30, 2010                                                                            C. Koffmane HLL, MPI für Physik, TU Berlin</a:t>
            </a:r>
            <a:endParaRPr lang="de-DE" dirty="0"/>
          </a:p>
        </p:txBody>
      </p:sp>
      <p:cxnSp>
        <p:nvCxnSpPr>
          <p:cNvPr id="6" name="Gerade Verbindung 215"/>
          <p:cNvCxnSpPr/>
          <p:nvPr/>
        </p:nvCxnSpPr>
        <p:spPr bwMode="auto">
          <a:xfrm>
            <a:off x="2953111" y="5070475"/>
            <a:ext cx="3286125" cy="1588"/>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cxnSp>
        <p:nvCxnSpPr>
          <p:cNvPr id="8" name="Gerade Verbindung 32"/>
          <p:cNvCxnSpPr>
            <a:cxnSpLocks noChangeShapeType="1"/>
          </p:cNvCxnSpPr>
          <p:nvPr/>
        </p:nvCxnSpPr>
        <p:spPr bwMode="auto">
          <a:xfrm rot="5400000">
            <a:off x="880629" y="2285207"/>
            <a:ext cx="1571625" cy="1588"/>
          </a:xfrm>
          <a:prstGeom prst="line">
            <a:avLst/>
          </a:prstGeom>
          <a:noFill/>
          <a:ln w="28575" cap="rnd" algn="ctr">
            <a:solidFill>
              <a:schemeClr val="tx1"/>
            </a:solidFill>
            <a:round/>
            <a:headEnd/>
            <a:tailEnd/>
          </a:ln>
        </p:spPr>
      </p:cxnSp>
      <p:cxnSp>
        <p:nvCxnSpPr>
          <p:cNvPr id="9" name="Gerade Verbindung 36"/>
          <p:cNvCxnSpPr>
            <a:cxnSpLocks noChangeShapeType="1"/>
          </p:cNvCxnSpPr>
          <p:nvPr/>
        </p:nvCxnSpPr>
        <p:spPr bwMode="auto">
          <a:xfrm rot="5400000">
            <a:off x="1989499" y="1177925"/>
            <a:ext cx="214312" cy="1587"/>
          </a:xfrm>
          <a:prstGeom prst="line">
            <a:avLst/>
          </a:prstGeom>
          <a:noFill/>
          <a:ln w="28575" cap="rnd" algn="ctr">
            <a:solidFill>
              <a:schemeClr val="tx1"/>
            </a:solidFill>
            <a:round/>
            <a:headEnd/>
            <a:tailEnd/>
          </a:ln>
        </p:spPr>
      </p:cxnSp>
      <p:cxnSp>
        <p:nvCxnSpPr>
          <p:cNvPr id="10" name="Gerade Verbindung 37"/>
          <p:cNvCxnSpPr>
            <a:cxnSpLocks noChangeShapeType="1"/>
          </p:cNvCxnSpPr>
          <p:nvPr/>
        </p:nvCxnSpPr>
        <p:spPr bwMode="auto">
          <a:xfrm rot="5400000">
            <a:off x="1989498" y="1677988"/>
            <a:ext cx="214313" cy="1587"/>
          </a:xfrm>
          <a:prstGeom prst="line">
            <a:avLst/>
          </a:prstGeom>
          <a:noFill/>
          <a:ln w="28575" cap="rnd" algn="ctr">
            <a:solidFill>
              <a:schemeClr val="tx1"/>
            </a:solidFill>
            <a:round/>
            <a:headEnd/>
            <a:tailEnd/>
          </a:ln>
        </p:spPr>
      </p:cxnSp>
      <p:cxnSp>
        <p:nvCxnSpPr>
          <p:cNvPr id="11" name="Gerade Verbindung 38"/>
          <p:cNvCxnSpPr>
            <a:cxnSpLocks noChangeShapeType="1"/>
          </p:cNvCxnSpPr>
          <p:nvPr/>
        </p:nvCxnSpPr>
        <p:spPr bwMode="auto">
          <a:xfrm rot="5400000" flipH="1" flipV="1">
            <a:off x="2167298" y="1428750"/>
            <a:ext cx="285750" cy="0"/>
          </a:xfrm>
          <a:prstGeom prst="line">
            <a:avLst/>
          </a:prstGeom>
          <a:noFill/>
          <a:ln w="28575" cap="rnd" algn="ctr">
            <a:solidFill>
              <a:schemeClr val="tx1"/>
            </a:solidFill>
            <a:round/>
            <a:headEnd/>
            <a:tailEnd/>
          </a:ln>
        </p:spPr>
      </p:cxnSp>
      <p:cxnSp>
        <p:nvCxnSpPr>
          <p:cNvPr id="12" name="Gerade Verbindung 39"/>
          <p:cNvCxnSpPr>
            <a:cxnSpLocks noChangeShapeType="1"/>
          </p:cNvCxnSpPr>
          <p:nvPr/>
        </p:nvCxnSpPr>
        <p:spPr bwMode="auto">
          <a:xfrm>
            <a:off x="2095861" y="1285875"/>
            <a:ext cx="214312" cy="1588"/>
          </a:xfrm>
          <a:prstGeom prst="line">
            <a:avLst/>
          </a:prstGeom>
          <a:noFill/>
          <a:ln w="28575" cap="rnd" algn="ctr">
            <a:solidFill>
              <a:schemeClr val="tx1"/>
            </a:solidFill>
            <a:round/>
            <a:headEnd/>
            <a:tailEnd type="triangle" w="med" len="med"/>
          </a:ln>
        </p:spPr>
      </p:cxnSp>
      <p:cxnSp>
        <p:nvCxnSpPr>
          <p:cNvPr id="13" name="Gerade Verbindung 40"/>
          <p:cNvCxnSpPr>
            <a:cxnSpLocks noChangeShapeType="1"/>
          </p:cNvCxnSpPr>
          <p:nvPr/>
        </p:nvCxnSpPr>
        <p:spPr bwMode="auto">
          <a:xfrm>
            <a:off x="2095861" y="1571625"/>
            <a:ext cx="214312" cy="1588"/>
          </a:xfrm>
          <a:prstGeom prst="line">
            <a:avLst/>
          </a:prstGeom>
          <a:noFill/>
          <a:ln w="28575" cap="rnd" algn="ctr">
            <a:solidFill>
              <a:schemeClr val="tx1"/>
            </a:solidFill>
            <a:round/>
            <a:headEnd/>
            <a:tailEnd/>
          </a:ln>
        </p:spPr>
      </p:cxnSp>
      <p:cxnSp>
        <p:nvCxnSpPr>
          <p:cNvPr id="14" name="Gerade Verbindung 41"/>
          <p:cNvCxnSpPr>
            <a:cxnSpLocks noChangeShapeType="1"/>
          </p:cNvCxnSpPr>
          <p:nvPr/>
        </p:nvCxnSpPr>
        <p:spPr bwMode="auto">
          <a:xfrm rot="5400000" flipH="1" flipV="1">
            <a:off x="2238736" y="1428750"/>
            <a:ext cx="285750" cy="0"/>
          </a:xfrm>
          <a:prstGeom prst="line">
            <a:avLst/>
          </a:prstGeom>
          <a:noFill/>
          <a:ln w="28575" cap="rnd" algn="ctr">
            <a:solidFill>
              <a:schemeClr val="tx1"/>
            </a:solidFill>
            <a:round/>
            <a:headEnd/>
            <a:tailEnd/>
          </a:ln>
        </p:spPr>
      </p:cxnSp>
      <p:cxnSp>
        <p:nvCxnSpPr>
          <p:cNvPr id="15" name="Gerade Verbindung 42"/>
          <p:cNvCxnSpPr>
            <a:cxnSpLocks noChangeShapeType="1"/>
          </p:cNvCxnSpPr>
          <p:nvPr/>
        </p:nvCxnSpPr>
        <p:spPr bwMode="auto">
          <a:xfrm>
            <a:off x="2381611" y="1428750"/>
            <a:ext cx="214312" cy="1588"/>
          </a:xfrm>
          <a:prstGeom prst="line">
            <a:avLst/>
          </a:prstGeom>
          <a:noFill/>
          <a:ln w="28575" cap="rnd" algn="ctr">
            <a:solidFill>
              <a:schemeClr val="tx1"/>
            </a:solidFill>
            <a:round/>
            <a:headEnd/>
            <a:tailEnd/>
          </a:ln>
        </p:spPr>
      </p:cxnSp>
      <p:cxnSp>
        <p:nvCxnSpPr>
          <p:cNvPr id="16" name="Gerade Verbindung 43"/>
          <p:cNvCxnSpPr>
            <a:cxnSpLocks noChangeShapeType="1"/>
            <a:stCxn id="17" idx="6"/>
          </p:cNvCxnSpPr>
          <p:nvPr/>
        </p:nvCxnSpPr>
        <p:spPr bwMode="auto">
          <a:xfrm>
            <a:off x="1738673" y="1785938"/>
            <a:ext cx="357188" cy="1587"/>
          </a:xfrm>
          <a:prstGeom prst="line">
            <a:avLst/>
          </a:prstGeom>
          <a:noFill/>
          <a:ln w="28575" cap="rnd" algn="ctr">
            <a:solidFill>
              <a:schemeClr val="tx1"/>
            </a:solidFill>
            <a:round/>
            <a:headEnd/>
            <a:tailEnd/>
          </a:ln>
        </p:spPr>
      </p:cxnSp>
      <p:sp>
        <p:nvSpPr>
          <p:cNvPr id="17" name="Ellipse 44"/>
          <p:cNvSpPr>
            <a:spLocks noChangeArrowheads="1"/>
          </p:cNvSpPr>
          <p:nvPr/>
        </p:nvSpPr>
        <p:spPr bwMode="auto">
          <a:xfrm>
            <a:off x="1595798" y="1714500"/>
            <a:ext cx="142875" cy="142875"/>
          </a:xfrm>
          <a:prstGeom prst="ellipse">
            <a:avLst/>
          </a:prstGeom>
          <a:solidFill>
            <a:schemeClr val="tx1"/>
          </a:solidFill>
          <a:ln w="12700" cap="rnd" algn="ctr">
            <a:solidFill>
              <a:schemeClr val="tx1"/>
            </a:solidFill>
            <a:round/>
            <a:headEnd/>
            <a:tailEnd/>
          </a:ln>
        </p:spPr>
        <p:txBody>
          <a:bodyPr lIns="0" tIns="0" rIns="18000" bIns="18000" anchor="b"/>
          <a:lstStyle/>
          <a:p>
            <a:pPr algn="r"/>
            <a:endParaRPr lang="en-US" sz="1100"/>
          </a:p>
        </p:txBody>
      </p:sp>
      <p:cxnSp>
        <p:nvCxnSpPr>
          <p:cNvPr id="18" name="Gerade Verbindung 45"/>
          <p:cNvCxnSpPr>
            <a:cxnSpLocks noChangeShapeType="1"/>
          </p:cNvCxnSpPr>
          <p:nvPr/>
        </p:nvCxnSpPr>
        <p:spPr bwMode="auto">
          <a:xfrm rot="5400000">
            <a:off x="1989499" y="2035175"/>
            <a:ext cx="214312" cy="1587"/>
          </a:xfrm>
          <a:prstGeom prst="line">
            <a:avLst/>
          </a:prstGeom>
          <a:noFill/>
          <a:ln w="28575" cap="rnd" algn="ctr">
            <a:solidFill>
              <a:schemeClr val="tx1"/>
            </a:solidFill>
            <a:round/>
            <a:headEnd/>
            <a:tailEnd/>
          </a:ln>
        </p:spPr>
      </p:cxnSp>
      <p:cxnSp>
        <p:nvCxnSpPr>
          <p:cNvPr id="19" name="Gerade Verbindung 46"/>
          <p:cNvCxnSpPr>
            <a:cxnSpLocks noChangeShapeType="1"/>
          </p:cNvCxnSpPr>
          <p:nvPr/>
        </p:nvCxnSpPr>
        <p:spPr bwMode="auto">
          <a:xfrm rot="5400000">
            <a:off x="1989498" y="2535238"/>
            <a:ext cx="214313" cy="1587"/>
          </a:xfrm>
          <a:prstGeom prst="line">
            <a:avLst/>
          </a:prstGeom>
          <a:noFill/>
          <a:ln w="28575" cap="rnd" algn="ctr">
            <a:solidFill>
              <a:schemeClr val="tx1"/>
            </a:solidFill>
            <a:round/>
            <a:headEnd/>
            <a:tailEnd/>
          </a:ln>
        </p:spPr>
      </p:cxnSp>
      <p:cxnSp>
        <p:nvCxnSpPr>
          <p:cNvPr id="20" name="Gerade Verbindung 47"/>
          <p:cNvCxnSpPr>
            <a:cxnSpLocks noChangeShapeType="1"/>
          </p:cNvCxnSpPr>
          <p:nvPr/>
        </p:nvCxnSpPr>
        <p:spPr bwMode="auto">
          <a:xfrm rot="5400000" flipH="1" flipV="1">
            <a:off x="2167298" y="2286000"/>
            <a:ext cx="285750" cy="0"/>
          </a:xfrm>
          <a:prstGeom prst="line">
            <a:avLst/>
          </a:prstGeom>
          <a:noFill/>
          <a:ln w="28575" cap="rnd" algn="ctr">
            <a:solidFill>
              <a:schemeClr val="tx1"/>
            </a:solidFill>
            <a:round/>
            <a:headEnd/>
            <a:tailEnd/>
          </a:ln>
        </p:spPr>
      </p:cxnSp>
      <p:cxnSp>
        <p:nvCxnSpPr>
          <p:cNvPr id="21" name="Gerade Verbindung 48"/>
          <p:cNvCxnSpPr>
            <a:cxnSpLocks noChangeShapeType="1"/>
          </p:cNvCxnSpPr>
          <p:nvPr/>
        </p:nvCxnSpPr>
        <p:spPr bwMode="auto">
          <a:xfrm>
            <a:off x="2095861" y="2143125"/>
            <a:ext cx="214312" cy="1588"/>
          </a:xfrm>
          <a:prstGeom prst="line">
            <a:avLst/>
          </a:prstGeom>
          <a:noFill/>
          <a:ln w="28575" cap="rnd" algn="ctr">
            <a:solidFill>
              <a:schemeClr val="tx1"/>
            </a:solidFill>
            <a:round/>
            <a:headEnd/>
            <a:tailEnd type="triangle" w="med" len="med"/>
          </a:ln>
        </p:spPr>
      </p:cxnSp>
      <p:cxnSp>
        <p:nvCxnSpPr>
          <p:cNvPr id="22" name="Gerade Verbindung 49"/>
          <p:cNvCxnSpPr>
            <a:cxnSpLocks noChangeShapeType="1"/>
          </p:cNvCxnSpPr>
          <p:nvPr/>
        </p:nvCxnSpPr>
        <p:spPr bwMode="auto">
          <a:xfrm>
            <a:off x="2095861" y="2428875"/>
            <a:ext cx="214312" cy="1588"/>
          </a:xfrm>
          <a:prstGeom prst="line">
            <a:avLst/>
          </a:prstGeom>
          <a:noFill/>
          <a:ln w="28575" cap="rnd" algn="ctr">
            <a:solidFill>
              <a:schemeClr val="tx1"/>
            </a:solidFill>
            <a:round/>
            <a:headEnd/>
            <a:tailEnd/>
          </a:ln>
        </p:spPr>
      </p:cxnSp>
      <p:cxnSp>
        <p:nvCxnSpPr>
          <p:cNvPr id="23" name="Gerade Verbindung 50"/>
          <p:cNvCxnSpPr>
            <a:cxnSpLocks noChangeShapeType="1"/>
          </p:cNvCxnSpPr>
          <p:nvPr/>
        </p:nvCxnSpPr>
        <p:spPr bwMode="auto">
          <a:xfrm rot="5400000" flipH="1" flipV="1">
            <a:off x="2238736" y="2286000"/>
            <a:ext cx="285750" cy="0"/>
          </a:xfrm>
          <a:prstGeom prst="line">
            <a:avLst/>
          </a:prstGeom>
          <a:noFill/>
          <a:ln w="28575" cap="rnd" algn="ctr">
            <a:solidFill>
              <a:schemeClr val="tx1"/>
            </a:solidFill>
            <a:round/>
            <a:headEnd/>
            <a:tailEnd/>
          </a:ln>
        </p:spPr>
      </p:cxnSp>
      <p:cxnSp>
        <p:nvCxnSpPr>
          <p:cNvPr id="24" name="Gerade Verbindung 51"/>
          <p:cNvCxnSpPr>
            <a:cxnSpLocks noChangeShapeType="1"/>
          </p:cNvCxnSpPr>
          <p:nvPr/>
        </p:nvCxnSpPr>
        <p:spPr bwMode="auto">
          <a:xfrm>
            <a:off x="2381611" y="2286000"/>
            <a:ext cx="214312" cy="1588"/>
          </a:xfrm>
          <a:prstGeom prst="line">
            <a:avLst/>
          </a:prstGeom>
          <a:noFill/>
          <a:ln w="28575" cap="rnd" algn="ctr">
            <a:solidFill>
              <a:schemeClr val="tx1"/>
            </a:solidFill>
            <a:round/>
            <a:headEnd/>
            <a:tailEnd/>
          </a:ln>
        </p:spPr>
      </p:cxnSp>
      <p:cxnSp>
        <p:nvCxnSpPr>
          <p:cNvPr id="25" name="Gerade Verbindung 52"/>
          <p:cNvCxnSpPr>
            <a:cxnSpLocks noChangeShapeType="1"/>
            <a:stCxn id="26" idx="6"/>
          </p:cNvCxnSpPr>
          <p:nvPr/>
        </p:nvCxnSpPr>
        <p:spPr bwMode="auto">
          <a:xfrm>
            <a:off x="1738673" y="2643188"/>
            <a:ext cx="357188" cy="1587"/>
          </a:xfrm>
          <a:prstGeom prst="line">
            <a:avLst/>
          </a:prstGeom>
          <a:noFill/>
          <a:ln w="28575" cap="rnd" algn="ctr">
            <a:solidFill>
              <a:schemeClr val="tx1"/>
            </a:solidFill>
            <a:round/>
            <a:headEnd/>
            <a:tailEnd/>
          </a:ln>
        </p:spPr>
      </p:cxnSp>
      <p:sp>
        <p:nvSpPr>
          <p:cNvPr id="26" name="Ellipse 53"/>
          <p:cNvSpPr>
            <a:spLocks noChangeArrowheads="1"/>
          </p:cNvSpPr>
          <p:nvPr/>
        </p:nvSpPr>
        <p:spPr bwMode="auto">
          <a:xfrm>
            <a:off x="1595798" y="2571750"/>
            <a:ext cx="142875" cy="142875"/>
          </a:xfrm>
          <a:prstGeom prst="ellipse">
            <a:avLst/>
          </a:prstGeom>
          <a:solidFill>
            <a:schemeClr val="tx1"/>
          </a:solidFill>
          <a:ln w="12700" cap="rnd" algn="ctr">
            <a:noFill/>
            <a:round/>
            <a:headEnd/>
            <a:tailEnd/>
          </a:ln>
        </p:spPr>
        <p:txBody>
          <a:bodyPr lIns="0" tIns="0" rIns="18000" bIns="18000" anchor="b"/>
          <a:lstStyle/>
          <a:p>
            <a:pPr algn="r"/>
            <a:endParaRPr lang="en-US" sz="1100"/>
          </a:p>
        </p:txBody>
      </p:sp>
      <p:cxnSp>
        <p:nvCxnSpPr>
          <p:cNvPr id="27" name="Gerade Verbindung 82"/>
          <p:cNvCxnSpPr>
            <a:cxnSpLocks noChangeShapeType="1"/>
          </p:cNvCxnSpPr>
          <p:nvPr/>
        </p:nvCxnSpPr>
        <p:spPr bwMode="auto">
          <a:xfrm>
            <a:off x="2024423" y="1071563"/>
            <a:ext cx="142875" cy="1587"/>
          </a:xfrm>
          <a:prstGeom prst="line">
            <a:avLst/>
          </a:prstGeom>
          <a:noFill/>
          <a:ln w="28575" cap="rnd" algn="ctr">
            <a:solidFill>
              <a:schemeClr val="tx1"/>
            </a:solidFill>
            <a:round/>
            <a:headEnd/>
            <a:tailEnd/>
          </a:ln>
        </p:spPr>
      </p:cxnSp>
      <p:cxnSp>
        <p:nvCxnSpPr>
          <p:cNvPr id="28" name="Gerade Verbindung 86"/>
          <p:cNvCxnSpPr>
            <a:cxnSpLocks noChangeShapeType="1"/>
          </p:cNvCxnSpPr>
          <p:nvPr/>
        </p:nvCxnSpPr>
        <p:spPr bwMode="auto">
          <a:xfrm>
            <a:off x="2024423" y="1928813"/>
            <a:ext cx="142875" cy="1587"/>
          </a:xfrm>
          <a:prstGeom prst="line">
            <a:avLst/>
          </a:prstGeom>
          <a:noFill/>
          <a:ln w="28575" cap="rnd" algn="ctr">
            <a:solidFill>
              <a:schemeClr val="tx1"/>
            </a:solidFill>
            <a:round/>
            <a:headEnd/>
            <a:tailEnd/>
          </a:ln>
        </p:spPr>
      </p:cxnSp>
      <p:cxnSp>
        <p:nvCxnSpPr>
          <p:cNvPr id="29" name="Gerade Verbindung 88"/>
          <p:cNvCxnSpPr>
            <a:cxnSpLocks noChangeShapeType="1"/>
          </p:cNvCxnSpPr>
          <p:nvPr/>
        </p:nvCxnSpPr>
        <p:spPr bwMode="auto">
          <a:xfrm rot="5400000">
            <a:off x="1417999" y="1320800"/>
            <a:ext cx="500062" cy="1587"/>
          </a:xfrm>
          <a:prstGeom prst="line">
            <a:avLst/>
          </a:prstGeom>
          <a:noFill/>
          <a:ln w="28575" cap="rnd" algn="ctr">
            <a:solidFill>
              <a:schemeClr val="tx1"/>
            </a:solidFill>
            <a:prstDash val="dash"/>
            <a:round/>
            <a:headEnd/>
            <a:tailEnd/>
          </a:ln>
        </p:spPr>
      </p:cxnSp>
      <p:cxnSp>
        <p:nvCxnSpPr>
          <p:cNvPr id="30" name="Gerade Verbindung 69"/>
          <p:cNvCxnSpPr>
            <a:cxnSpLocks noChangeShapeType="1"/>
          </p:cNvCxnSpPr>
          <p:nvPr/>
        </p:nvCxnSpPr>
        <p:spPr bwMode="auto">
          <a:xfrm>
            <a:off x="2953111" y="1285875"/>
            <a:ext cx="928687" cy="1588"/>
          </a:xfrm>
          <a:prstGeom prst="line">
            <a:avLst/>
          </a:prstGeom>
          <a:noFill/>
          <a:ln w="28575" cap="rnd" algn="ctr">
            <a:solidFill>
              <a:srgbClr val="0070C0"/>
            </a:solidFill>
            <a:round/>
            <a:headEnd/>
            <a:tailEnd/>
          </a:ln>
        </p:spPr>
      </p:cxnSp>
      <p:cxnSp>
        <p:nvCxnSpPr>
          <p:cNvPr id="31" name="Gerade Verbindung 70"/>
          <p:cNvCxnSpPr>
            <a:cxnSpLocks noChangeShapeType="1"/>
          </p:cNvCxnSpPr>
          <p:nvPr/>
        </p:nvCxnSpPr>
        <p:spPr bwMode="auto">
          <a:xfrm>
            <a:off x="4024673" y="1571625"/>
            <a:ext cx="500063" cy="1588"/>
          </a:xfrm>
          <a:prstGeom prst="line">
            <a:avLst/>
          </a:prstGeom>
          <a:noFill/>
          <a:ln w="28575" cap="rnd" algn="ctr">
            <a:solidFill>
              <a:srgbClr val="0070C0"/>
            </a:solidFill>
            <a:round/>
            <a:headEnd/>
            <a:tailEnd/>
          </a:ln>
        </p:spPr>
      </p:cxnSp>
      <p:cxnSp>
        <p:nvCxnSpPr>
          <p:cNvPr id="32" name="Gerade Verbindung 71"/>
          <p:cNvCxnSpPr>
            <a:cxnSpLocks noChangeShapeType="1"/>
          </p:cNvCxnSpPr>
          <p:nvPr/>
        </p:nvCxnSpPr>
        <p:spPr bwMode="auto">
          <a:xfrm rot="16200000" flipV="1">
            <a:off x="3809567" y="1356519"/>
            <a:ext cx="287337" cy="142875"/>
          </a:xfrm>
          <a:prstGeom prst="line">
            <a:avLst/>
          </a:prstGeom>
          <a:noFill/>
          <a:ln w="28575" cap="rnd" algn="ctr">
            <a:solidFill>
              <a:srgbClr val="0070C0"/>
            </a:solidFill>
            <a:round/>
            <a:headEnd/>
            <a:tailEnd/>
          </a:ln>
        </p:spPr>
      </p:cxnSp>
      <p:cxnSp>
        <p:nvCxnSpPr>
          <p:cNvPr id="33" name="Gerade Verbindung 72"/>
          <p:cNvCxnSpPr>
            <a:cxnSpLocks noChangeShapeType="1"/>
          </p:cNvCxnSpPr>
          <p:nvPr/>
        </p:nvCxnSpPr>
        <p:spPr bwMode="auto">
          <a:xfrm rot="5400000" flipH="1" flipV="1">
            <a:off x="4454092" y="1356519"/>
            <a:ext cx="284163" cy="142875"/>
          </a:xfrm>
          <a:prstGeom prst="line">
            <a:avLst/>
          </a:prstGeom>
          <a:noFill/>
          <a:ln w="28575" cap="rnd" algn="ctr">
            <a:solidFill>
              <a:srgbClr val="0070C0"/>
            </a:solidFill>
            <a:round/>
            <a:headEnd/>
            <a:tailEnd/>
          </a:ln>
        </p:spPr>
      </p:cxnSp>
      <p:cxnSp>
        <p:nvCxnSpPr>
          <p:cNvPr id="34" name="Gerade Verbindung 73"/>
          <p:cNvCxnSpPr>
            <a:cxnSpLocks noChangeShapeType="1"/>
          </p:cNvCxnSpPr>
          <p:nvPr/>
        </p:nvCxnSpPr>
        <p:spPr bwMode="auto">
          <a:xfrm>
            <a:off x="4667611" y="1285875"/>
            <a:ext cx="1357312" cy="1588"/>
          </a:xfrm>
          <a:prstGeom prst="line">
            <a:avLst/>
          </a:prstGeom>
          <a:noFill/>
          <a:ln w="28575" cap="rnd" algn="ctr">
            <a:solidFill>
              <a:srgbClr val="0070C0"/>
            </a:solidFill>
            <a:round/>
            <a:headEnd/>
            <a:tailEnd/>
          </a:ln>
        </p:spPr>
      </p:cxnSp>
      <p:cxnSp>
        <p:nvCxnSpPr>
          <p:cNvPr id="35" name="Gerade Verbindung 91"/>
          <p:cNvCxnSpPr>
            <a:cxnSpLocks noChangeShapeType="1"/>
          </p:cNvCxnSpPr>
          <p:nvPr/>
        </p:nvCxnSpPr>
        <p:spPr bwMode="auto">
          <a:xfrm>
            <a:off x="2595923" y="1428750"/>
            <a:ext cx="285750" cy="1588"/>
          </a:xfrm>
          <a:prstGeom prst="line">
            <a:avLst/>
          </a:prstGeom>
          <a:noFill/>
          <a:ln w="28575" cap="rnd" algn="ctr">
            <a:solidFill>
              <a:srgbClr val="0070C0"/>
            </a:solidFill>
            <a:round/>
            <a:headEnd type="triangle" w="med" len="med"/>
            <a:tailEnd/>
          </a:ln>
        </p:spPr>
      </p:cxnSp>
      <p:cxnSp>
        <p:nvCxnSpPr>
          <p:cNvPr id="36" name="Gerade Verbindung 139"/>
          <p:cNvCxnSpPr/>
          <p:nvPr/>
        </p:nvCxnSpPr>
        <p:spPr bwMode="auto">
          <a:xfrm rot="16200000" flipH="1">
            <a:off x="3810361" y="4143375"/>
            <a:ext cx="285750" cy="142875"/>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37" name="Gerade Verbindung 143"/>
          <p:cNvCxnSpPr/>
          <p:nvPr/>
        </p:nvCxnSpPr>
        <p:spPr bwMode="auto">
          <a:xfrm>
            <a:off x="4024673" y="4357688"/>
            <a:ext cx="500063" cy="158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grpSp>
        <p:nvGrpSpPr>
          <p:cNvPr id="3" name="Gruppieren 242"/>
          <p:cNvGrpSpPr>
            <a:grpSpLocks/>
          </p:cNvGrpSpPr>
          <p:nvPr/>
        </p:nvGrpSpPr>
        <p:grpSpPr bwMode="auto">
          <a:xfrm>
            <a:off x="2595923" y="2143125"/>
            <a:ext cx="3429000" cy="2214563"/>
            <a:chOff x="2428860" y="3071810"/>
            <a:chExt cx="3429024" cy="2214578"/>
          </a:xfrm>
        </p:grpSpPr>
        <p:cxnSp>
          <p:nvCxnSpPr>
            <p:cNvPr id="39" name="Gerade Verbindung 76"/>
            <p:cNvCxnSpPr>
              <a:cxnSpLocks noChangeShapeType="1"/>
            </p:cNvCxnSpPr>
            <p:nvPr/>
          </p:nvCxnSpPr>
          <p:spPr bwMode="auto">
            <a:xfrm>
              <a:off x="2786050" y="3071810"/>
              <a:ext cx="1571636" cy="1588"/>
            </a:xfrm>
            <a:prstGeom prst="line">
              <a:avLst/>
            </a:prstGeom>
            <a:noFill/>
            <a:ln w="28575" cap="rnd" algn="ctr">
              <a:solidFill>
                <a:srgbClr val="0070C0"/>
              </a:solidFill>
              <a:round/>
              <a:headEnd/>
              <a:tailEnd/>
            </a:ln>
          </p:spPr>
        </p:cxnSp>
        <p:cxnSp>
          <p:nvCxnSpPr>
            <p:cNvPr id="40" name="Gerade Verbindung 77"/>
            <p:cNvCxnSpPr>
              <a:cxnSpLocks noChangeShapeType="1"/>
            </p:cNvCxnSpPr>
            <p:nvPr/>
          </p:nvCxnSpPr>
          <p:spPr bwMode="auto">
            <a:xfrm>
              <a:off x="4500562" y="3355974"/>
              <a:ext cx="500066" cy="1588"/>
            </a:xfrm>
            <a:prstGeom prst="line">
              <a:avLst/>
            </a:prstGeom>
            <a:noFill/>
            <a:ln w="28575" cap="rnd" algn="ctr">
              <a:solidFill>
                <a:srgbClr val="0070C0"/>
              </a:solidFill>
              <a:round/>
              <a:headEnd/>
              <a:tailEnd/>
            </a:ln>
          </p:spPr>
        </p:cxnSp>
        <p:cxnSp>
          <p:nvCxnSpPr>
            <p:cNvPr id="41" name="Gerade Verbindung 78"/>
            <p:cNvCxnSpPr>
              <a:cxnSpLocks noChangeShapeType="1"/>
            </p:cNvCxnSpPr>
            <p:nvPr/>
          </p:nvCxnSpPr>
          <p:spPr bwMode="auto">
            <a:xfrm rot="16200000" flipV="1">
              <a:off x="4287042" y="3142454"/>
              <a:ext cx="284164" cy="142876"/>
            </a:xfrm>
            <a:prstGeom prst="line">
              <a:avLst/>
            </a:prstGeom>
            <a:noFill/>
            <a:ln w="28575" cap="rnd" algn="ctr">
              <a:solidFill>
                <a:srgbClr val="0070C0"/>
              </a:solidFill>
              <a:round/>
              <a:headEnd/>
              <a:tailEnd/>
            </a:ln>
          </p:spPr>
        </p:cxnSp>
        <p:cxnSp>
          <p:nvCxnSpPr>
            <p:cNvPr id="42" name="Gerade Verbindung 79"/>
            <p:cNvCxnSpPr>
              <a:cxnSpLocks noChangeShapeType="1"/>
            </p:cNvCxnSpPr>
            <p:nvPr/>
          </p:nvCxnSpPr>
          <p:spPr bwMode="auto">
            <a:xfrm rot="5400000" flipH="1" flipV="1">
              <a:off x="4929984" y="3142454"/>
              <a:ext cx="284164" cy="142876"/>
            </a:xfrm>
            <a:prstGeom prst="line">
              <a:avLst/>
            </a:prstGeom>
            <a:noFill/>
            <a:ln w="28575" cap="rnd" algn="ctr">
              <a:solidFill>
                <a:srgbClr val="0070C0"/>
              </a:solidFill>
              <a:round/>
              <a:headEnd/>
              <a:tailEnd/>
            </a:ln>
          </p:spPr>
        </p:cxnSp>
        <p:cxnSp>
          <p:nvCxnSpPr>
            <p:cNvPr id="43" name="Gerade Verbindung 80"/>
            <p:cNvCxnSpPr>
              <a:cxnSpLocks noChangeShapeType="1"/>
            </p:cNvCxnSpPr>
            <p:nvPr/>
          </p:nvCxnSpPr>
          <p:spPr bwMode="auto">
            <a:xfrm>
              <a:off x="5143504" y="3071810"/>
              <a:ext cx="714380" cy="1588"/>
            </a:xfrm>
            <a:prstGeom prst="line">
              <a:avLst/>
            </a:prstGeom>
            <a:noFill/>
            <a:ln w="28575" cap="rnd" algn="ctr">
              <a:solidFill>
                <a:srgbClr val="0070C0"/>
              </a:solidFill>
              <a:round/>
              <a:headEnd/>
              <a:tailEnd/>
            </a:ln>
          </p:spPr>
        </p:cxnSp>
        <p:cxnSp>
          <p:nvCxnSpPr>
            <p:cNvPr id="44" name="Gerade Verbindung 92"/>
            <p:cNvCxnSpPr>
              <a:cxnSpLocks noChangeShapeType="1"/>
            </p:cNvCxnSpPr>
            <p:nvPr/>
          </p:nvCxnSpPr>
          <p:spPr bwMode="auto">
            <a:xfrm>
              <a:off x="2428860" y="3214686"/>
              <a:ext cx="285752" cy="1588"/>
            </a:xfrm>
            <a:prstGeom prst="line">
              <a:avLst/>
            </a:prstGeom>
            <a:noFill/>
            <a:ln w="28575" cap="rnd" algn="ctr">
              <a:solidFill>
                <a:srgbClr val="0070C0"/>
              </a:solidFill>
              <a:round/>
              <a:headEnd type="triangle" w="med" len="med"/>
              <a:tailEnd/>
            </a:ln>
          </p:spPr>
        </p:cxnSp>
        <p:cxnSp>
          <p:nvCxnSpPr>
            <p:cNvPr id="45" name="Gerade Verbindung 144"/>
            <p:cNvCxnSpPr/>
            <p:nvPr/>
          </p:nvCxnSpPr>
          <p:spPr bwMode="auto">
            <a:xfrm rot="5400000">
              <a:off x="4071935" y="4857760"/>
              <a:ext cx="714380" cy="142876"/>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46" name="Gerade Verbindung 147"/>
            <p:cNvCxnSpPr/>
            <p:nvPr/>
          </p:nvCxnSpPr>
          <p:spPr bwMode="auto">
            <a:xfrm>
              <a:off x="4500563" y="4572008"/>
              <a:ext cx="500065" cy="158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47" name="Gerade Verbindung 148"/>
            <p:cNvCxnSpPr/>
            <p:nvPr/>
          </p:nvCxnSpPr>
          <p:spPr bwMode="auto">
            <a:xfrm rot="16200000" flipH="1">
              <a:off x="4929191" y="4643446"/>
              <a:ext cx="285752" cy="142876"/>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48" name="Gerade Verbindung 149"/>
            <p:cNvCxnSpPr/>
            <p:nvPr/>
          </p:nvCxnSpPr>
          <p:spPr bwMode="auto">
            <a:xfrm>
              <a:off x="5143504" y="4857760"/>
              <a:ext cx="714380" cy="158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grpSp>
      <p:cxnSp>
        <p:nvCxnSpPr>
          <p:cNvPr id="49" name="Gerade Verbindung 132"/>
          <p:cNvCxnSpPr/>
          <p:nvPr/>
        </p:nvCxnSpPr>
        <p:spPr bwMode="auto">
          <a:xfrm>
            <a:off x="2953111" y="2714625"/>
            <a:ext cx="285750" cy="1588"/>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50" name="Gerade Verbindung 133"/>
          <p:cNvCxnSpPr/>
          <p:nvPr/>
        </p:nvCxnSpPr>
        <p:spPr bwMode="auto">
          <a:xfrm rot="16200000" flipH="1">
            <a:off x="2631642" y="3321844"/>
            <a:ext cx="1357313" cy="142875"/>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51" name="Gerade Verbindung 140"/>
          <p:cNvCxnSpPr/>
          <p:nvPr/>
        </p:nvCxnSpPr>
        <p:spPr bwMode="auto">
          <a:xfrm>
            <a:off x="3381736" y="4071938"/>
            <a:ext cx="500062" cy="158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52" name="Gerade Verbindung 151"/>
          <p:cNvCxnSpPr/>
          <p:nvPr/>
        </p:nvCxnSpPr>
        <p:spPr bwMode="auto">
          <a:xfrm>
            <a:off x="2953111" y="2714625"/>
            <a:ext cx="3286125" cy="1588"/>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grpSp>
        <p:nvGrpSpPr>
          <p:cNvPr id="38" name="Gruppieren 110"/>
          <p:cNvGrpSpPr>
            <a:grpSpLocks/>
          </p:cNvGrpSpPr>
          <p:nvPr/>
        </p:nvGrpSpPr>
        <p:grpSpPr bwMode="auto">
          <a:xfrm>
            <a:off x="3308711" y="1071563"/>
            <a:ext cx="1930400" cy="2573337"/>
            <a:chOff x="3141651" y="1214422"/>
            <a:chExt cx="1930415" cy="3358380"/>
          </a:xfrm>
        </p:grpSpPr>
        <p:cxnSp>
          <p:nvCxnSpPr>
            <p:cNvPr id="54" name="Gerade Verbindung 109"/>
            <p:cNvCxnSpPr>
              <a:cxnSpLocks noChangeShapeType="1"/>
            </p:cNvCxnSpPr>
            <p:nvPr/>
          </p:nvCxnSpPr>
          <p:spPr bwMode="auto">
            <a:xfrm rot="5400000">
              <a:off x="1463652" y="2893215"/>
              <a:ext cx="3357586" cy="1588"/>
            </a:xfrm>
            <a:prstGeom prst="line">
              <a:avLst/>
            </a:prstGeom>
            <a:noFill/>
            <a:ln w="12700" algn="ctr">
              <a:solidFill>
                <a:schemeClr val="tx1"/>
              </a:solidFill>
              <a:prstDash val="dash"/>
              <a:round/>
              <a:headEnd/>
              <a:tailEnd/>
            </a:ln>
          </p:spPr>
        </p:cxnSp>
        <p:cxnSp>
          <p:nvCxnSpPr>
            <p:cNvPr id="55" name="Gerade Verbindung 118"/>
            <p:cNvCxnSpPr>
              <a:cxnSpLocks noChangeShapeType="1"/>
            </p:cNvCxnSpPr>
            <p:nvPr/>
          </p:nvCxnSpPr>
          <p:spPr bwMode="auto">
            <a:xfrm rot="5400000">
              <a:off x="2106594" y="2892421"/>
              <a:ext cx="3357586" cy="1588"/>
            </a:xfrm>
            <a:prstGeom prst="line">
              <a:avLst/>
            </a:prstGeom>
            <a:noFill/>
            <a:ln w="12700" algn="ctr">
              <a:solidFill>
                <a:schemeClr val="tx1"/>
              </a:solidFill>
              <a:prstDash val="dash"/>
              <a:round/>
              <a:headEnd/>
              <a:tailEnd/>
            </a:ln>
          </p:spPr>
        </p:cxnSp>
        <p:cxnSp>
          <p:nvCxnSpPr>
            <p:cNvPr id="56" name="Gerade Verbindung 123"/>
            <p:cNvCxnSpPr>
              <a:cxnSpLocks noChangeShapeType="1"/>
            </p:cNvCxnSpPr>
            <p:nvPr/>
          </p:nvCxnSpPr>
          <p:spPr bwMode="auto">
            <a:xfrm rot="5400000">
              <a:off x="2751125" y="2892421"/>
              <a:ext cx="3357586" cy="1588"/>
            </a:xfrm>
            <a:prstGeom prst="line">
              <a:avLst/>
            </a:prstGeom>
            <a:noFill/>
            <a:ln w="12700" algn="ctr">
              <a:solidFill>
                <a:schemeClr val="tx1"/>
              </a:solidFill>
              <a:prstDash val="dash"/>
              <a:round/>
              <a:headEnd/>
              <a:tailEnd/>
            </a:ln>
          </p:spPr>
        </p:cxnSp>
        <p:cxnSp>
          <p:nvCxnSpPr>
            <p:cNvPr id="57" name="Gerade Verbindung 124"/>
            <p:cNvCxnSpPr>
              <a:cxnSpLocks noChangeShapeType="1"/>
            </p:cNvCxnSpPr>
            <p:nvPr/>
          </p:nvCxnSpPr>
          <p:spPr bwMode="auto">
            <a:xfrm rot="5400000">
              <a:off x="3392479" y="2892421"/>
              <a:ext cx="3357586" cy="1588"/>
            </a:xfrm>
            <a:prstGeom prst="line">
              <a:avLst/>
            </a:prstGeom>
            <a:noFill/>
            <a:ln w="12700" algn="ctr">
              <a:solidFill>
                <a:schemeClr val="tx1"/>
              </a:solidFill>
              <a:prstDash val="dash"/>
              <a:round/>
              <a:headEnd/>
              <a:tailEnd/>
            </a:ln>
          </p:spPr>
        </p:cxnSp>
      </p:grpSp>
      <p:sp>
        <p:nvSpPr>
          <p:cNvPr id="58" name="Ellipse 184"/>
          <p:cNvSpPr>
            <a:spLocks noChangeArrowheads="1"/>
          </p:cNvSpPr>
          <p:nvPr/>
        </p:nvSpPr>
        <p:spPr bwMode="auto">
          <a:xfrm>
            <a:off x="1810111" y="1357313"/>
            <a:ext cx="428625" cy="142875"/>
          </a:xfrm>
          <a:prstGeom prst="ellipse">
            <a:avLst/>
          </a:prstGeom>
          <a:solidFill>
            <a:srgbClr val="92D050"/>
          </a:solidFill>
          <a:ln w="12700" algn="ctr">
            <a:noFill/>
            <a:round/>
            <a:headEnd/>
            <a:tailEnd/>
          </a:ln>
        </p:spPr>
        <p:txBody>
          <a:bodyPr lIns="0" tIns="0" rIns="18000" bIns="18000" anchor="b"/>
          <a:lstStyle/>
          <a:p>
            <a:pPr algn="r"/>
            <a:endParaRPr lang="en-US" sz="1100"/>
          </a:p>
        </p:txBody>
      </p:sp>
      <p:cxnSp>
        <p:nvCxnSpPr>
          <p:cNvPr id="59" name="Gerade Verbindung 185"/>
          <p:cNvCxnSpPr/>
          <p:nvPr/>
        </p:nvCxnSpPr>
        <p:spPr bwMode="auto">
          <a:xfrm rot="16200000" flipH="1">
            <a:off x="3738923" y="4214813"/>
            <a:ext cx="428625" cy="142875"/>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60" name="Gerade Verbindung 187"/>
          <p:cNvCxnSpPr/>
          <p:nvPr/>
        </p:nvCxnSpPr>
        <p:spPr bwMode="auto">
          <a:xfrm>
            <a:off x="4024673" y="4500563"/>
            <a:ext cx="214313" cy="158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sp>
        <p:nvSpPr>
          <p:cNvPr id="61" name="Ellipse 190"/>
          <p:cNvSpPr>
            <a:spLocks noChangeArrowheads="1"/>
          </p:cNvSpPr>
          <p:nvPr/>
        </p:nvSpPr>
        <p:spPr bwMode="auto">
          <a:xfrm>
            <a:off x="4096111" y="4429125"/>
            <a:ext cx="142875" cy="142875"/>
          </a:xfrm>
          <a:prstGeom prst="ellipse">
            <a:avLst/>
          </a:prstGeom>
          <a:solidFill>
            <a:srgbClr val="92D050"/>
          </a:solidFill>
          <a:ln w="12700" algn="ctr">
            <a:noFill/>
            <a:round/>
            <a:headEnd/>
            <a:tailEnd/>
          </a:ln>
        </p:spPr>
        <p:txBody>
          <a:bodyPr lIns="0" tIns="0" rIns="18000" bIns="18000" anchor="b"/>
          <a:lstStyle/>
          <a:p>
            <a:pPr algn="r"/>
            <a:endParaRPr lang="en-US" sz="1100"/>
          </a:p>
        </p:txBody>
      </p:sp>
      <p:cxnSp>
        <p:nvCxnSpPr>
          <p:cNvPr id="62" name="Gerade Verbindung 235"/>
          <p:cNvCxnSpPr>
            <a:cxnSpLocks noChangeShapeType="1"/>
          </p:cNvCxnSpPr>
          <p:nvPr/>
        </p:nvCxnSpPr>
        <p:spPr bwMode="auto">
          <a:xfrm rot="5400000">
            <a:off x="738548" y="3643313"/>
            <a:ext cx="1857375" cy="0"/>
          </a:xfrm>
          <a:prstGeom prst="line">
            <a:avLst/>
          </a:prstGeom>
          <a:noFill/>
          <a:ln w="28575" cap="rnd" algn="ctr">
            <a:solidFill>
              <a:schemeClr val="tx1"/>
            </a:solidFill>
            <a:round/>
            <a:headEnd/>
            <a:tailEnd type="triangle" w="lg" len="lg"/>
          </a:ln>
        </p:spPr>
      </p:cxnSp>
      <p:cxnSp>
        <p:nvCxnSpPr>
          <p:cNvPr id="63" name="Gerade Verbindung 94"/>
          <p:cNvCxnSpPr>
            <a:cxnSpLocks noChangeShapeType="1"/>
          </p:cNvCxnSpPr>
          <p:nvPr/>
        </p:nvCxnSpPr>
        <p:spPr bwMode="auto">
          <a:xfrm>
            <a:off x="1238611" y="3643313"/>
            <a:ext cx="428625" cy="1587"/>
          </a:xfrm>
          <a:prstGeom prst="line">
            <a:avLst/>
          </a:prstGeom>
          <a:noFill/>
          <a:ln w="28575" cap="rnd" algn="ctr">
            <a:solidFill>
              <a:schemeClr val="tx1"/>
            </a:solidFill>
            <a:round/>
            <a:headEnd/>
            <a:tailEnd/>
          </a:ln>
        </p:spPr>
      </p:cxnSp>
      <p:sp>
        <p:nvSpPr>
          <p:cNvPr id="64" name="Gleichschenkliges Dreieck 97"/>
          <p:cNvSpPr/>
          <p:nvPr/>
        </p:nvSpPr>
        <p:spPr bwMode="auto">
          <a:xfrm rot="10800000">
            <a:off x="1452923" y="3071813"/>
            <a:ext cx="428625" cy="357187"/>
          </a:xfrm>
          <a:prstGeom prst="triangle">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cxnSp>
        <p:nvCxnSpPr>
          <p:cNvPr id="65" name="Gerade Verbindung 100"/>
          <p:cNvCxnSpPr>
            <a:cxnSpLocks noChangeShapeType="1"/>
          </p:cNvCxnSpPr>
          <p:nvPr/>
        </p:nvCxnSpPr>
        <p:spPr bwMode="auto">
          <a:xfrm rot="10800000">
            <a:off x="1238611" y="2857500"/>
            <a:ext cx="428625" cy="1588"/>
          </a:xfrm>
          <a:prstGeom prst="line">
            <a:avLst/>
          </a:prstGeom>
          <a:noFill/>
          <a:ln w="28575" cap="rnd" algn="ctr">
            <a:solidFill>
              <a:schemeClr val="tx1"/>
            </a:solidFill>
            <a:round/>
            <a:headEnd/>
            <a:tailEnd/>
          </a:ln>
        </p:spPr>
      </p:cxnSp>
      <p:cxnSp>
        <p:nvCxnSpPr>
          <p:cNvPr id="66" name="Gerade Verbindung 101"/>
          <p:cNvCxnSpPr>
            <a:cxnSpLocks noChangeShapeType="1"/>
          </p:cNvCxnSpPr>
          <p:nvPr/>
        </p:nvCxnSpPr>
        <p:spPr bwMode="auto">
          <a:xfrm rot="5400000">
            <a:off x="1132248" y="2963863"/>
            <a:ext cx="214313" cy="1587"/>
          </a:xfrm>
          <a:prstGeom prst="line">
            <a:avLst/>
          </a:prstGeom>
          <a:noFill/>
          <a:ln w="28575" cap="rnd" algn="ctr">
            <a:solidFill>
              <a:schemeClr val="tx1"/>
            </a:solidFill>
            <a:round/>
            <a:headEnd/>
            <a:tailEnd/>
          </a:ln>
        </p:spPr>
      </p:cxnSp>
      <p:cxnSp>
        <p:nvCxnSpPr>
          <p:cNvPr id="67" name="Gerade Verbindung 105"/>
          <p:cNvCxnSpPr>
            <a:cxnSpLocks noChangeShapeType="1"/>
          </p:cNvCxnSpPr>
          <p:nvPr/>
        </p:nvCxnSpPr>
        <p:spPr bwMode="auto">
          <a:xfrm rot="5400000">
            <a:off x="1132248" y="3535363"/>
            <a:ext cx="214313" cy="1587"/>
          </a:xfrm>
          <a:prstGeom prst="line">
            <a:avLst/>
          </a:prstGeom>
          <a:noFill/>
          <a:ln w="28575" cap="rnd" algn="ctr">
            <a:solidFill>
              <a:schemeClr val="tx1"/>
            </a:solidFill>
            <a:round/>
            <a:headEnd/>
            <a:tailEnd/>
          </a:ln>
        </p:spPr>
      </p:cxnSp>
      <p:sp>
        <p:nvSpPr>
          <p:cNvPr id="68" name="Ellipse 106"/>
          <p:cNvSpPr>
            <a:spLocks noChangeArrowheads="1"/>
          </p:cNvSpPr>
          <p:nvPr/>
        </p:nvSpPr>
        <p:spPr bwMode="auto">
          <a:xfrm rot="5400000">
            <a:off x="1595798" y="2786063"/>
            <a:ext cx="142875" cy="142875"/>
          </a:xfrm>
          <a:prstGeom prst="ellipse">
            <a:avLst/>
          </a:prstGeom>
          <a:solidFill>
            <a:schemeClr val="tx1"/>
          </a:solidFill>
          <a:ln w="12700" cap="rnd" algn="ctr">
            <a:noFill/>
            <a:round/>
            <a:headEnd/>
            <a:tailEnd/>
          </a:ln>
        </p:spPr>
        <p:txBody>
          <a:bodyPr lIns="0" tIns="0" rIns="18000" bIns="18000" anchor="b"/>
          <a:lstStyle/>
          <a:p>
            <a:pPr algn="r"/>
            <a:endParaRPr lang="en-US" sz="1100"/>
          </a:p>
        </p:txBody>
      </p:sp>
      <p:sp>
        <p:nvSpPr>
          <p:cNvPr id="69" name="Ellipse 107"/>
          <p:cNvSpPr>
            <a:spLocks noChangeArrowheads="1"/>
          </p:cNvSpPr>
          <p:nvPr/>
        </p:nvSpPr>
        <p:spPr bwMode="auto">
          <a:xfrm rot="5400000">
            <a:off x="1595798" y="3357563"/>
            <a:ext cx="142875" cy="142875"/>
          </a:xfrm>
          <a:prstGeom prst="ellipse">
            <a:avLst/>
          </a:prstGeom>
          <a:solidFill>
            <a:schemeClr val="tx1"/>
          </a:solidFill>
          <a:ln w="12700" cap="rnd" algn="ctr">
            <a:noFill/>
            <a:round/>
            <a:headEnd/>
            <a:tailEnd/>
          </a:ln>
        </p:spPr>
        <p:txBody>
          <a:bodyPr lIns="0" tIns="0" rIns="18000" bIns="18000" anchor="b"/>
          <a:lstStyle/>
          <a:p>
            <a:pPr algn="r"/>
            <a:endParaRPr lang="en-US" sz="1100"/>
          </a:p>
        </p:txBody>
      </p:sp>
      <p:sp>
        <p:nvSpPr>
          <p:cNvPr id="70" name="Ellipse 156"/>
          <p:cNvSpPr>
            <a:spLocks noChangeArrowheads="1"/>
          </p:cNvSpPr>
          <p:nvPr/>
        </p:nvSpPr>
        <p:spPr bwMode="auto">
          <a:xfrm rot="5400000">
            <a:off x="1595798" y="3571875"/>
            <a:ext cx="142875" cy="142875"/>
          </a:xfrm>
          <a:prstGeom prst="ellipse">
            <a:avLst/>
          </a:prstGeom>
          <a:solidFill>
            <a:schemeClr val="tx1"/>
          </a:solidFill>
          <a:ln w="12700" cap="rnd" algn="ctr">
            <a:noFill/>
            <a:round/>
            <a:headEnd/>
            <a:tailEnd/>
          </a:ln>
        </p:spPr>
        <p:txBody>
          <a:bodyPr lIns="0" tIns="0" rIns="18000" bIns="18000" anchor="b"/>
          <a:lstStyle/>
          <a:p>
            <a:pPr algn="r"/>
            <a:endParaRPr lang="en-US" sz="1100"/>
          </a:p>
        </p:txBody>
      </p:sp>
      <p:sp>
        <p:nvSpPr>
          <p:cNvPr id="71" name="Rechteck 99"/>
          <p:cNvSpPr/>
          <p:nvPr/>
        </p:nvSpPr>
        <p:spPr bwMode="auto">
          <a:xfrm rot="5400000">
            <a:off x="1060017" y="3178969"/>
            <a:ext cx="357187" cy="142875"/>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2" name="Richtungspfeil 112"/>
          <p:cNvSpPr/>
          <p:nvPr/>
        </p:nvSpPr>
        <p:spPr bwMode="auto">
          <a:xfrm rot="16200000">
            <a:off x="1167173" y="5143500"/>
            <a:ext cx="714375" cy="1000125"/>
          </a:xfrm>
          <a:prstGeom prst="homePlate">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vert="vert" lIns="0" tIns="0" rIns="18000" bIns="18000" anchor="ctr" anchorCtr="1"/>
          <a:lstStyle/>
          <a:p>
            <a:pPr algn="r">
              <a:defRPr/>
            </a:pPr>
            <a:r>
              <a:rPr lang="en-US" dirty="0"/>
              <a:t>ADC</a:t>
            </a:r>
          </a:p>
        </p:txBody>
      </p:sp>
      <p:grpSp>
        <p:nvGrpSpPr>
          <p:cNvPr id="53" name="Gruppieren 210"/>
          <p:cNvGrpSpPr>
            <a:grpSpLocks/>
          </p:cNvGrpSpPr>
          <p:nvPr/>
        </p:nvGrpSpPr>
        <p:grpSpPr bwMode="auto">
          <a:xfrm>
            <a:off x="6239236" y="4857750"/>
            <a:ext cx="428625" cy="357188"/>
            <a:chOff x="7500958" y="4500570"/>
            <a:chExt cx="428628" cy="857256"/>
          </a:xfrm>
        </p:grpSpPr>
        <p:sp>
          <p:nvSpPr>
            <p:cNvPr id="74" name="Rechteck 114"/>
            <p:cNvSpPr/>
            <p:nvPr/>
          </p:nvSpPr>
          <p:spPr bwMode="auto">
            <a:xfrm>
              <a:off x="7500958" y="4500570"/>
              <a:ext cx="428628" cy="72392"/>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5" name="Rechteck 115"/>
            <p:cNvSpPr/>
            <p:nvPr/>
          </p:nvSpPr>
          <p:spPr bwMode="auto">
            <a:xfrm>
              <a:off x="7500958" y="4572962"/>
              <a:ext cx="428628" cy="72389"/>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6" name="Rechteck 116"/>
            <p:cNvSpPr/>
            <p:nvPr/>
          </p:nvSpPr>
          <p:spPr bwMode="auto">
            <a:xfrm>
              <a:off x="7500958" y="4645351"/>
              <a:ext cx="428628" cy="68580"/>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7" name="Rechteck 117"/>
            <p:cNvSpPr/>
            <p:nvPr/>
          </p:nvSpPr>
          <p:spPr bwMode="auto">
            <a:xfrm>
              <a:off x="7500958" y="4713931"/>
              <a:ext cx="428628" cy="72392"/>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8" name="Rechteck 119"/>
            <p:cNvSpPr/>
            <p:nvPr/>
          </p:nvSpPr>
          <p:spPr bwMode="auto">
            <a:xfrm>
              <a:off x="7500958" y="4786323"/>
              <a:ext cx="428628" cy="72389"/>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9" name="Rechteck 120"/>
            <p:cNvSpPr/>
            <p:nvPr/>
          </p:nvSpPr>
          <p:spPr bwMode="auto">
            <a:xfrm>
              <a:off x="7500958" y="4858712"/>
              <a:ext cx="428628" cy="72392"/>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80" name="Rechteck 121"/>
            <p:cNvSpPr/>
            <p:nvPr/>
          </p:nvSpPr>
          <p:spPr bwMode="auto">
            <a:xfrm>
              <a:off x="7500958" y="4931104"/>
              <a:ext cx="428628" cy="68580"/>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81" name="Rechteck 122"/>
            <p:cNvSpPr/>
            <p:nvPr/>
          </p:nvSpPr>
          <p:spPr bwMode="auto">
            <a:xfrm>
              <a:off x="7500958" y="4999684"/>
              <a:ext cx="428628" cy="72389"/>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82" name="Rechteck 125"/>
            <p:cNvSpPr/>
            <p:nvPr/>
          </p:nvSpPr>
          <p:spPr bwMode="auto">
            <a:xfrm>
              <a:off x="7500958" y="5072073"/>
              <a:ext cx="428628" cy="72392"/>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83" name="Rechteck 126"/>
            <p:cNvSpPr/>
            <p:nvPr/>
          </p:nvSpPr>
          <p:spPr bwMode="auto">
            <a:xfrm>
              <a:off x="7500958" y="5144465"/>
              <a:ext cx="428628" cy="72389"/>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84" name="Rechteck 127"/>
            <p:cNvSpPr/>
            <p:nvPr/>
          </p:nvSpPr>
          <p:spPr bwMode="auto">
            <a:xfrm>
              <a:off x="7500958" y="5216854"/>
              <a:ext cx="428628" cy="68580"/>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85" name="Rechteck 128"/>
            <p:cNvSpPr/>
            <p:nvPr/>
          </p:nvSpPr>
          <p:spPr bwMode="auto">
            <a:xfrm>
              <a:off x="7500958" y="5285434"/>
              <a:ext cx="428628" cy="72392"/>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grpSp>
      <p:cxnSp>
        <p:nvCxnSpPr>
          <p:cNvPr id="86" name="Gerade Verbindung mit Pfeil 135"/>
          <p:cNvCxnSpPr>
            <a:cxnSpLocks noChangeShapeType="1"/>
          </p:cNvCxnSpPr>
          <p:nvPr/>
        </p:nvCxnSpPr>
        <p:spPr bwMode="auto">
          <a:xfrm flipV="1">
            <a:off x="1524361" y="5072063"/>
            <a:ext cx="1714500" cy="71437"/>
          </a:xfrm>
          <a:prstGeom prst="straightConnector1">
            <a:avLst/>
          </a:prstGeom>
          <a:noFill/>
          <a:ln w="28575" algn="ctr">
            <a:solidFill>
              <a:srgbClr val="FFC000"/>
            </a:solidFill>
            <a:round/>
            <a:headEnd/>
            <a:tailEnd type="arrow" w="med" len="med"/>
          </a:ln>
        </p:spPr>
      </p:cxnSp>
      <p:cxnSp>
        <p:nvCxnSpPr>
          <p:cNvPr id="87" name="Gerade Verbindung 90"/>
          <p:cNvCxnSpPr>
            <a:cxnSpLocks noChangeShapeType="1"/>
          </p:cNvCxnSpPr>
          <p:nvPr/>
        </p:nvCxnSpPr>
        <p:spPr bwMode="auto">
          <a:xfrm>
            <a:off x="1095736" y="4000500"/>
            <a:ext cx="571500" cy="1588"/>
          </a:xfrm>
          <a:prstGeom prst="line">
            <a:avLst/>
          </a:prstGeom>
          <a:noFill/>
          <a:ln w="28575" cap="rnd" algn="ctr">
            <a:solidFill>
              <a:schemeClr val="tx1"/>
            </a:solidFill>
            <a:round/>
            <a:headEnd type="triangle" w="lg" len="lg"/>
            <a:tailEnd/>
          </a:ln>
        </p:spPr>
      </p:cxnSp>
      <p:sp>
        <p:nvSpPr>
          <p:cNvPr id="88" name="Ellipse 93"/>
          <p:cNvSpPr>
            <a:spLocks noChangeArrowheads="1"/>
          </p:cNvSpPr>
          <p:nvPr/>
        </p:nvSpPr>
        <p:spPr bwMode="auto">
          <a:xfrm rot="5400000">
            <a:off x="1595798" y="3929063"/>
            <a:ext cx="142875" cy="142875"/>
          </a:xfrm>
          <a:prstGeom prst="ellipse">
            <a:avLst/>
          </a:prstGeom>
          <a:solidFill>
            <a:schemeClr val="tx1"/>
          </a:solidFill>
          <a:ln w="12700" cap="rnd" algn="ctr">
            <a:noFill/>
            <a:round/>
            <a:headEnd/>
            <a:tailEnd/>
          </a:ln>
        </p:spPr>
        <p:txBody>
          <a:bodyPr lIns="0" tIns="0" rIns="18000" bIns="18000" anchor="b"/>
          <a:lstStyle/>
          <a:p>
            <a:pPr algn="r"/>
            <a:endParaRPr lang="en-US" sz="1100"/>
          </a:p>
        </p:txBody>
      </p:sp>
      <p:sp>
        <p:nvSpPr>
          <p:cNvPr id="89" name="Rechteck 98"/>
          <p:cNvSpPr/>
          <p:nvPr/>
        </p:nvSpPr>
        <p:spPr bwMode="auto">
          <a:xfrm>
            <a:off x="381361" y="3786188"/>
            <a:ext cx="714375" cy="642937"/>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wrap="none" lIns="0" tIns="0" rIns="18000" bIns="18000" anchor="ctr" anchorCtr="1"/>
          <a:lstStyle/>
          <a:p>
            <a:pPr algn="r">
              <a:defRPr/>
            </a:pPr>
            <a:r>
              <a:rPr lang="en-US" sz="1600" dirty="0"/>
              <a:t>Store</a:t>
            </a:r>
          </a:p>
        </p:txBody>
      </p:sp>
      <p:cxnSp>
        <p:nvCxnSpPr>
          <p:cNvPr id="90" name="Gerade Verbindung 104"/>
          <p:cNvCxnSpPr>
            <a:cxnSpLocks noChangeShapeType="1"/>
          </p:cNvCxnSpPr>
          <p:nvPr/>
        </p:nvCxnSpPr>
        <p:spPr bwMode="auto">
          <a:xfrm rot="5400000" flipH="1" flipV="1">
            <a:off x="1274329" y="4393407"/>
            <a:ext cx="357187" cy="0"/>
          </a:xfrm>
          <a:prstGeom prst="line">
            <a:avLst/>
          </a:prstGeom>
          <a:noFill/>
          <a:ln w="28575" cap="rnd" algn="ctr">
            <a:solidFill>
              <a:schemeClr val="tx1"/>
            </a:solidFill>
            <a:round/>
            <a:headEnd type="triangle" w="lg" len="lg"/>
            <a:tailEnd/>
          </a:ln>
        </p:spPr>
      </p:cxnSp>
      <p:sp>
        <p:nvSpPr>
          <p:cNvPr id="91" name="Rechteck 131"/>
          <p:cNvSpPr/>
          <p:nvPr/>
        </p:nvSpPr>
        <p:spPr bwMode="auto">
          <a:xfrm>
            <a:off x="1310048" y="4572000"/>
            <a:ext cx="438150" cy="366713"/>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wrap="none" lIns="0" tIns="0" rIns="18000" bIns="18000" anchor="ctr" anchorCtr="1"/>
          <a:lstStyle/>
          <a:p>
            <a:pPr algn="r">
              <a:defRPr/>
            </a:pPr>
            <a:r>
              <a:rPr lang="en-US" sz="2000" b="1" dirty="0"/>
              <a:t>-</a:t>
            </a:r>
          </a:p>
        </p:txBody>
      </p:sp>
      <p:cxnSp>
        <p:nvCxnSpPr>
          <p:cNvPr id="92" name="Gerade Verbindung 134"/>
          <p:cNvCxnSpPr>
            <a:cxnSpLocks noChangeShapeType="1"/>
            <a:stCxn id="91" idx="2"/>
            <a:endCxn id="72" idx="3"/>
          </p:cNvCxnSpPr>
          <p:nvPr/>
        </p:nvCxnSpPr>
        <p:spPr bwMode="auto">
          <a:xfrm rot="5400000">
            <a:off x="1352911" y="5110163"/>
            <a:ext cx="347662" cy="4762"/>
          </a:xfrm>
          <a:prstGeom prst="line">
            <a:avLst/>
          </a:prstGeom>
          <a:noFill/>
          <a:ln w="28575" cap="rnd" algn="ctr">
            <a:solidFill>
              <a:schemeClr val="tx1"/>
            </a:solidFill>
            <a:round/>
            <a:headEnd/>
            <a:tailEnd/>
          </a:ln>
        </p:spPr>
      </p:cxnSp>
      <p:cxnSp>
        <p:nvCxnSpPr>
          <p:cNvPr id="93" name="Gerade Verbindung 137"/>
          <p:cNvCxnSpPr>
            <a:cxnSpLocks noChangeShapeType="1"/>
          </p:cNvCxnSpPr>
          <p:nvPr/>
        </p:nvCxnSpPr>
        <p:spPr bwMode="auto">
          <a:xfrm>
            <a:off x="1095736" y="4214813"/>
            <a:ext cx="357187" cy="1587"/>
          </a:xfrm>
          <a:prstGeom prst="line">
            <a:avLst/>
          </a:prstGeom>
          <a:noFill/>
          <a:ln w="28575" cap="rnd" algn="ctr">
            <a:solidFill>
              <a:schemeClr val="tx1"/>
            </a:solidFill>
            <a:round/>
            <a:headEnd/>
            <a:tailEnd/>
          </a:ln>
        </p:spPr>
      </p:cxnSp>
      <p:cxnSp>
        <p:nvCxnSpPr>
          <p:cNvPr id="94" name="Gerade Verbindung 154"/>
          <p:cNvCxnSpPr/>
          <p:nvPr/>
        </p:nvCxnSpPr>
        <p:spPr bwMode="auto">
          <a:xfrm rot="5400000" flipH="1" flipV="1">
            <a:off x="4203267" y="4393407"/>
            <a:ext cx="142875" cy="7143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95" name="Gerade Verbindung 157"/>
          <p:cNvCxnSpPr>
            <a:cxnSpLocks noChangeShapeType="1"/>
          </p:cNvCxnSpPr>
          <p:nvPr/>
        </p:nvCxnSpPr>
        <p:spPr bwMode="auto">
          <a:xfrm>
            <a:off x="2953111" y="1214438"/>
            <a:ext cx="1285875" cy="1587"/>
          </a:xfrm>
          <a:prstGeom prst="line">
            <a:avLst/>
          </a:prstGeom>
          <a:noFill/>
          <a:ln w="28575" cap="rnd" algn="ctr">
            <a:solidFill>
              <a:srgbClr val="00B050"/>
            </a:solidFill>
            <a:round/>
            <a:headEnd/>
            <a:tailEnd/>
          </a:ln>
        </p:spPr>
      </p:cxnSp>
      <p:cxnSp>
        <p:nvCxnSpPr>
          <p:cNvPr id="96" name="Gerade Verbindung 159"/>
          <p:cNvCxnSpPr>
            <a:cxnSpLocks noChangeShapeType="1"/>
          </p:cNvCxnSpPr>
          <p:nvPr/>
        </p:nvCxnSpPr>
        <p:spPr bwMode="auto">
          <a:xfrm>
            <a:off x="4310423" y="1214438"/>
            <a:ext cx="1714500" cy="1587"/>
          </a:xfrm>
          <a:prstGeom prst="line">
            <a:avLst/>
          </a:prstGeom>
          <a:noFill/>
          <a:ln w="28575" cap="rnd" algn="ctr">
            <a:solidFill>
              <a:srgbClr val="00B050"/>
            </a:solidFill>
            <a:round/>
            <a:headEnd/>
            <a:tailEnd/>
          </a:ln>
        </p:spPr>
      </p:cxnSp>
      <p:cxnSp>
        <p:nvCxnSpPr>
          <p:cNvPr id="97" name="Gerade Verbindung 161"/>
          <p:cNvCxnSpPr>
            <a:cxnSpLocks noChangeShapeType="1"/>
          </p:cNvCxnSpPr>
          <p:nvPr/>
        </p:nvCxnSpPr>
        <p:spPr bwMode="auto">
          <a:xfrm rot="5400000" flipH="1" flipV="1">
            <a:off x="4096905" y="1070769"/>
            <a:ext cx="285750" cy="1587"/>
          </a:xfrm>
          <a:prstGeom prst="line">
            <a:avLst/>
          </a:prstGeom>
          <a:noFill/>
          <a:ln w="28575" cap="rnd" algn="ctr">
            <a:solidFill>
              <a:srgbClr val="00B050"/>
            </a:solidFill>
            <a:round/>
            <a:headEnd/>
            <a:tailEnd/>
          </a:ln>
        </p:spPr>
      </p:cxnSp>
      <p:cxnSp>
        <p:nvCxnSpPr>
          <p:cNvPr id="98" name="Gerade Verbindung 165"/>
          <p:cNvCxnSpPr>
            <a:cxnSpLocks noChangeShapeType="1"/>
          </p:cNvCxnSpPr>
          <p:nvPr/>
        </p:nvCxnSpPr>
        <p:spPr bwMode="auto">
          <a:xfrm rot="5400000" flipH="1" flipV="1">
            <a:off x="4168342" y="1070769"/>
            <a:ext cx="285750" cy="1588"/>
          </a:xfrm>
          <a:prstGeom prst="line">
            <a:avLst/>
          </a:prstGeom>
          <a:noFill/>
          <a:ln w="28575" cap="rnd" algn="ctr">
            <a:solidFill>
              <a:srgbClr val="00B050"/>
            </a:solidFill>
            <a:round/>
            <a:headEnd/>
            <a:tailEnd/>
          </a:ln>
        </p:spPr>
      </p:cxnSp>
      <p:cxnSp>
        <p:nvCxnSpPr>
          <p:cNvPr id="99" name="Gerade Verbindung 166"/>
          <p:cNvCxnSpPr>
            <a:cxnSpLocks noChangeShapeType="1"/>
          </p:cNvCxnSpPr>
          <p:nvPr/>
        </p:nvCxnSpPr>
        <p:spPr bwMode="auto">
          <a:xfrm>
            <a:off x="4238986" y="928688"/>
            <a:ext cx="71437" cy="1587"/>
          </a:xfrm>
          <a:prstGeom prst="line">
            <a:avLst/>
          </a:prstGeom>
          <a:noFill/>
          <a:ln w="28575" cap="rnd" algn="ctr">
            <a:solidFill>
              <a:srgbClr val="00B050"/>
            </a:solidFill>
            <a:round/>
            <a:headEnd/>
            <a:tailEnd/>
          </a:ln>
        </p:spPr>
      </p:cxnSp>
      <p:cxnSp>
        <p:nvCxnSpPr>
          <p:cNvPr id="100" name="Gerade Verbindung 170"/>
          <p:cNvCxnSpPr>
            <a:cxnSpLocks noChangeShapeType="1"/>
          </p:cNvCxnSpPr>
          <p:nvPr/>
        </p:nvCxnSpPr>
        <p:spPr bwMode="auto">
          <a:xfrm>
            <a:off x="2953111" y="2071688"/>
            <a:ext cx="1928812" cy="1587"/>
          </a:xfrm>
          <a:prstGeom prst="line">
            <a:avLst/>
          </a:prstGeom>
          <a:noFill/>
          <a:ln w="28575" cap="rnd" algn="ctr">
            <a:solidFill>
              <a:srgbClr val="00B050"/>
            </a:solidFill>
            <a:round/>
            <a:headEnd/>
            <a:tailEnd/>
          </a:ln>
        </p:spPr>
      </p:cxnSp>
      <p:cxnSp>
        <p:nvCxnSpPr>
          <p:cNvPr id="101" name="Gerade Verbindung 171"/>
          <p:cNvCxnSpPr>
            <a:cxnSpLocks noChangeShapeType="1"/>
          </p:cNvCxnSpPr>
          <p:nvPr/>
        </p:nvCxnSpPr>
        <p:spPr bwMode="auto">
          <a:xfrm>
            <a:off x="4953361" y="2071688"/>
            <a:ext cx="1071562" cy="1587"/>
          </a:xfrm>
          <a:prstGeom prst="line">
            <a:avLst/>
          </a:prstGeom>
          <a:noFill/>
          <a:ln w="28575" cap="rnd" algn="ctr">
            <a:solidFill>
              <a:srgbClr val="00B050"/>
            </a:solidFill>
            <a:round/>
            <a:headEnd/>
            <a:tailEnd/>
          </a:ln>
        </p:spPr>
      </p:cxnSp>
      <p:cxnSp>
        <p:nvCxnSpPr>
          <p:cNvPr id="102" name="Gerade Verbindung 172"/>
          <p:cNvCxnSpPr>
            <a:cxnSpLocks noChangeShapeType="1"/>
          </p:cNvCxnSpPr>
          <p:nvPr/>
        </p:nvCxnSpPr>
        <p:spPr bwMode="auto">
          <a:xfrm rot="5400000" flipH="1" flipV="1">
            <a:off x="4739842" y="1928019"/>
            <a:ext cx="285750" cy="1588"/>
          </a:xfrm>
          <a:prstGeom prst="line">
            <a:avLst/>
          </a:prstGeom>
          <a:noFill/>
          <a:ln w="28575" cap="rnd" algn="ctr">
            <a:solidFill>
              <a:srgbClr val="00B050"/>
            </a:solidFill>
            <a:round/>
            <a:headEnd/>
            <a:tailEnd/>
          </a:ln>
        </p:spPr>
      </p:cxnSp>
      <p:cxnSp>
        <p:nvCxnSpPr>
          <p:cNvPr id="103" name="Gerade Verbindung 173"/>
          <p:cNvCxnSpPr>
            <a:cxnSpLocks noChangeShapeType="1"/>
          </p:cNvCxnSpPr>
          <p:nvPr/>
        </p:nvCxnSpPr>
        <p:spPr bwMode="auto">
          <a:xfrm rot="5400000" flipH="1" flipV="1">
            <a:off x="4811280" y="1928019"/>
            <a:ext cx="285750" cy="1587"/>
          </a:xfrm>
          <a:prstGeom prst="line">
            <a:avLst/>
          </a:prstGeom>
          <a:noFill/>
          <a:ln w="28575" cap="rnd" algn="ctr">
            <a:solidFill>
              <a:srgbClr val="00B050"/>
            </a:solidFill>
            <a:round/>
            <a:headEnd/>
            <a:tailEnd/>
          </a:ln>
        </p:spPr>
      </p:cxnSp>
      <p:cxnSp>
        <p:nvCxnSpPr>
          <p:cNvPr id="104" name="Gerade Verbindung 175"/>
          <p:cNvCxnSpPr>
            <a:cxnSpLocks noChangeShapeType="1"/>
          </p:cNvCxnSpPr>
          <p:nvPr/>
        </p:nvCxnSpPr>
        <p:spPr bwMode="auto">
          <a:xfrm>
            <a:off x="4881923" y="1785938"/>
            <a:ext cx="71438" cy="1587"/>
          </a:xfrm>
          <a:prstGeom prst="line">
            <a:avLst/>
          </a:prstGeom>
          <a:noFill/>
          <a:ln w="28575" cap="rnd" algn="ctr">
            <a:solidFill>
              <a:srgbClr val="00B050"/>
            </a:solidFill>
            <a:round/>
            <a:headEnd/>
            <a:tailEnd/>
          </a:ln>
        </p:spPr>
      </p:cxnSp>
      <p:cxnSp>
        <p:nvCxnSpPr>
          <p:cNvPr id="105" name="Gerade Verbindung 179"/>
          <p:cNvCxnSpPr/>
          <p:nvPr/>
        </p:nvCxnSpPr>
        <p:spPr bwMode="auto">
          <a:xfrm>
            <a:off x="2953111" y="3643313"/>
            <a:ext cx="3286125" cy="1587"/>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sp>
        <p:nvSpPr>
          <p:cNvPr id="106" name="Rechteckige Legende 182"/>
          <p:cNvSpPr>
            <a:spLocks noChangeArrowheads="1"/>
          </p:cNvSpPr>
          <p:nvPr/>
        </p:nvSpPr>
        <p:spPr bwMode="auto">
          <a:xfrm>
            <a:off x="6524986" y="1857375"/>
            <a:ext cx="2357437" cy="357188"/>
          </a:xfrm>
          <a:prstGeom prst="wedgeRectCallout">
            <a:avLst>
              <a:gd name="adj1" fmla="val -70486"/>
              <a:gd name="adj2" fmla="val 7801"/>
            </a:avLst>
          </a:prstGeom>
          <a:solidFill>
            <a:srgbClr val="FFC000"/>
          </a:solidFill>
          <a:ln w="12700" algn="ctr">
            <a:noFill/>
            <a:round/>
            <a:headEnd/>
            <a:tailEnd/>
          </a:ln>
        </p:spPr>
        <p:txBody>
          <a:bodyPr wrap="none" lIns="0" tIns="0" rIns="0" bIns="0" anchor="ctr" anchorCtr="1"/>
          <a:lstStyle/>
          <a:p>
            <a:pPr algn="r"/>
            <a:r>
              <a:rPr lang="en-US" sz="1400"/>
              <a:t>Clear Pulse</a:t>
            </a:r>
            <a:endParaRPr lang="en-US" sz="1400" b="1"/>
          </a:p>
        </p:txBody>
      </p:sp>
      <p:cxnSp>
        <p:nvCxnSpPr>
          <p:cNvPr id="107" name="Gerade Verbindung mit Pfeil 189"/>
          <p:cNvCxnSpPr>
            <a:cxnSpLocks noChangeShapeType="1"/>
          </p:cNvCxnSpPr>
          <p:nvPr/>
        </p:nvCxnSpPr>
        <p:spPr bwMode="auto">
          <a:xfrm rot="16200000" flipH="1">
            <a:off x="2703080" y="2750344"/>
            <a:ext cx="3143250" cy="71437"/>
          </a:xfrm>
          <a:prstGeom prst="straightConnector1">
            <a:avLst/>
          </a:prstGeom>
          <a:noFill/>
          <a:ln w="19050" algn="ctr">
            <a:solidFill>
              <a:schemeClr val="tx1"/>
            </a:solidFill>
            <a:round/>
            <a:headEnd/>
            <a:tailEnd type="arrow" w="med" len="med"/>
          </a:ln>
        </p:spPr>
      </p:cxnSp>
      <p:cxnSp>
        <p:nvCxnSpPr>
          <p:cNvPr id="108" name="Gerade Verbindung mit Pfeil 193"/>
          <p:cNvCxnSpPr>
            <a:cxnSpLocks noChangeShapeType="1"/>
          </p:cNvCxnSpPr>
          <p:nvPr/>
        </p:nvCxnSpPr>
        <p:spPr bwMode="auto">
          <a:xfrm>
            <a:off x="1881548" y="2859088"/>
            <a:ext cx="1357313" cy="641351"/>
          </a:xfrm>
          <a:prstGeom prst="straightConnector1">
            <a:avLst/>
          </a:prstGeom>
          <a:noFill/>
          <a:ln w="28575" algn="ctr">
            <a:solidFill>
              <a:srgbClr val="FF0000"/>
            </a:solidFill>
            <a:round/>
            <a:headEnd/>
            <a:tailEnd type="arrow" w="med" len="med"/>
          </a:ln>
        </p:spPr>
      </p:cxnSp>
      <p:cxnSp>
        <p:nvCxnSpPr>
          <p:cNvPr id="109" name="Gerade Verbindung 197"/>
          <p:cNvCxnSpPr>
            <a:cxnSpLocks noChangeShapeType="1"/>
          </p:cNvCxnSpPr>
          <p:nvPr/>
        </p:nvCxnSpPr>
        <p:spPr bwMode="auto">
          <a:xfrm>
            <a:off x="3667486" y="5072063"/>
            <a:ext cx="285750" cy="1587"/>
          </a:xfrm>
          <a:prstGeom prst="line">
            <a:avLst/>
          </a:prstGeom>
          <a:noFill/>
          <a:ln w="28575" cap="rnd" algn="ctr">
            <a:solidFill>
              <a:srgbClr val="FFC000"/>
            </a:solidFill>
            <a:round/>
            <a:headEnd/>
            <a:tailEnd/>
          </a:ln>
        </p:spPr>
      </p:cxnSp>
      <p:cxnSp>
        <p:nvCxnSpPr>
          <p:cNvPr id="110" name="Gerade Verbindung 199"/>
          <p:cNvCxnSpPr>
            <a:cxnSpLocks noChangeShapeType="1"/>
          </p:cNvCxnSpPr>
          <p:nvPr/>
        </p:nvCxnSpPr>
        <p:spPr bwMode="auto">
          <a:xfrm>
            <a:off x="4310423" y="4929188"/>
            <a:ext cx="214313" cy="1587"/>
          </a:xfrm>
          <a:prstGeom prst="line">
            <a:avLst/>
          </a:prstGeom>
          <a:noFill/>
          <a:ln w="28575" cap="rnd" algn="ctr">
            <a:solidFill>
              <a:srgbClr val="FFC000"/>
            </a:solidFill>
            <a:round/>
            <a:headEnd/>
            <a:tailEnd/>
          </a:ln>
        </p:spPr>
      </p:cxnSp>
      <p:cxnSp>
        <p:nvCxnSpPr>
          <p:cNvPr id="111" name="Gerade Verbindung 201"/>
          <p:cNvCxnSpPr>
            <a:cxnSpLocks noChangeShapeType="1"/>
          </p:cNvCxnSpPr>
          <p:nvPr/>
        </p:nvCxnSpPr>
        <p:spPr bwMode="auto">
          <a:xfrm>
            <a:off x="4953361" y="5072063"/>
            <a:ext cx="285750" cy="1587"/>
          </a:xfrm>
          <a:prstGeom prst="line">
            <a:avLst/>
          </a:prstGeom>
          <a:noFill/>
          <a:ln w="28575" cap="rnd" algn="ctr">
            <a:solidFill>
              <a:srgbClr val="FFC000"/>
            </a:solidFill>
            <a:round/>
            <a:headEnd/>
            <a:tailEnd/>
          </a:ln>
        </p:spPr>
      </p:cxnSp>
      <p:cxnSp>
        <p:nvCxnSpPr>
          <p:cNvPr id="112" name="Gerade Verbindung 202"/>
          <p:cNvCxnSpPr>
            <a:cxnSpLocks noChangeShapeType="1"/>
          </p:cNvCxnSpPr>
          <p:nvPr/>
        </p:nvCxnSpPr>
        <p:spPr bwMode="auto">
          <a:xfrm rot="5400000" flipH="1" flipV="1">
            <a:off x="4203267" y="4964907"/>
            <a:ext cx="142875" cy="71437"/>
          </a:xfrm>
          <a:prstGeom prst="line">
            <a:avLst/>
          </a:prstGeom>
          <a:noFill/>
          <a:ln w="28575" cap="rnd" algn="ctr">
            <a:solidFill>
              <a:srgbClr val="FFC000"/>
            </a:solidFill>
            <a:round/>
            <a:headEnd/>
            <a:tailEnd/>
          </a:ln>
        </p:spPr>
      </p:cxnSp>
      <p:cxnSp>
        <p:nvCxnSpPr>
          <p:cNvPr id="113" name="Gerade Verbindung 206"/>
          <p:cNvCxnSpPr>
            <a:cxnSpLocks noChangeShapeType="1"/>
          </p:cNvCxnSpPr>
          <p:nvPr/>
        </p:nvCxnSpPr>
        <p:spPr bwMode="auto">
          <a:xfrm rot="16200000" flipV="1">
            <a:off x="4489017" y="4964907"/>
            <a:ext cx="142875" cy="71437"/>
          </a:xfrm>
          <a:prstGeom prst="line">
            <a:avLst/>
          </a:prstGeom>
          <a:noFill/>
          <a:ln w="28575" cap="rnd" algn="ctr">
            <a:solidFill>
              <a:srgbClr val="FFC000"/>
            </a:solidFill>
            <a:round/>
            <a:headEnd/>
            <a:tailEnd/>
          </a:ln>
        </p:spPr>
      </p:cxnSp>
      <p:sp>
        <p:nvSpPr>
          <p:cNvPr id="114" name="Ellipse 213"/>
          <p:cNvSpPr>
            <a:spLocks noChangeArrowheads="1"/>
          </p:cNvSpPr>
          <p:nvPr/>
        </p:nvSpPr>
        <p:spPr bwMode="auto">
          <a:xfrm>
            <a:off x="952861" y="3929063"/>
            <a:ext cx="142875" cy="142875"/>
          </a:xfrm>
          <a:prstGeom prst="ellipse">
            <a:avLst/>
          </a:prstGeom>
          <a:solidFill>
            <a:srgbClr val="92D050"/>
          </a:solidFill>
          <a:ln w="12700" algn="ctr">
            <a:noFill/>
            <a:round/>
            <a:headEnd/>
            <a:tailEnd/>
          </a:ln>
        </p:spPr>
        <p:txBody>
          <a:bodyPr lIns="0" tIns="0" rIns="18000" bIns="18000" anchor="b"/>
          <a:lstStyle/>
          <a:p>
            <a:pPr algn="r"/>
            <a:endParaRPr lang="en-US" sz="1100"/>
          </a:p>
        </p:txBody>
      </p:sp>
      <p:sp>
        <p:nvSpPr>
          <p:cNvPr id="115" name="Textplatzhalter 113"/>
          <p:cNvSpPr txBox="1">
            <a:spLocks/>
          </p:cNvSpPr>
          <p:nvPr/>
        </p:nvSpPr>
        <p:spPr bwMode="auto">
          <a:xfrm>
            <a:off x="2238736" y="5436393"/>
            <a:ext cx="7072312" cy="101441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61938" indent="-261938" eaLnBrk="0" hangingPunct="0">
              <a:spcBef>
                <a:spcPct val="20000"/>
              </a:spcBef>
              <a:buClr>
                <a:schemeClr val="tx1"/>
              </a:buClr>
              <a:buFont typeface="Arial" charset="0"/>
              <a:buChar char="+"/>
              <a:defRPr/>
            </a:pPr>
            <a:r>
              <a:rPr lang="en-US" sz="2000" kern="0" dirty="0">
                <a:latin typeface="Calibri" pitchFamily="34" charset="0"/>
                <a:cs typeface="Calibri" pitchFamily="34" charset="0"/>
              </a:rPr>
              <a:t>Large Range, good use of </a:t>
            </a:r>
            <a:r>
              <a:rPr lang="en-US" sz="2000" kern="0" dirty="0" smtClean="0">
                <a:latin typeface="Calibri" pitchFamily="34" charset="0"/>
                <a:cs typeface="Calibri" pitchFamily="34" charset="0"/>
              </a:rPr>
              <a:t>ADC</a:t>
            </a:r>
          </a:p>
          <a:p>
            <a:pPr marL="261938" indent="-261938" eaLnBrk="0" hangingPunct="0">
              <a:spcBef>
                <a:spcPct val="20000"/>
              </a:spcBef>
              <a:buClr>
                <a:schemeClr val="tx1"/>
              </a:buClr>
              <a:buFont typeface="Symbol" pitchFamily="18" charset="2"/>
              <a:buChar char="-"/>
              <a:defRPr/>
            </a:pPr>
            <a:r>
              <a:rPr lang="en-US" sz="2000" kern="0" dirty="0" smtClean="0">
                <a:latin typeface="Calibri" pitchFamily="34" charset="0"/>
                <a:cs typeface="Calibri" pitchFamily="34" charset="0"/>
              </a:rPr>
              <a:t>Faster shaping → higher noise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wipe(up)">
                                      <p:cBhvr>
                                        <p:cTn id="7" dur="500"/>
                                        <p:tgtEl>
                                          <p:spTgt spid="11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5">
                                            <p:txEl>
                                              <p:pRg st="1" end="1"/>
                                            </p:txEl>
                                          </p:spTgt>
                                        </p:tgtEl>
                                        <p:attrNameLst>
                                          <p:attrName>style.visibility</p:attrName>
                                        </p:attrNameLst>
                                      </p:cBhvr>
                                      <p:to>
                                        <p:strVal val="visible"/>
                                      </p:to>
                                    </p:set>
                                    <p:animEffect transition="in" filter="wipe(up)">
                                      <p:cBhvr>
                                        <p:cTn id="10" dur="500"/>
                                        <p:tgtEl>
                                          <p:spTgt spid="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Readout Scheme 2: Single Sampling</a:t>
            </a:r>
            <a:endParaRPr lang="en-US" dirty="0"/>
          </a:p>
        </p:txBody>
      </p:sp>
      <p:sp>
        <p:nvSpPr>
          <p:cNvPr id="4" name="Slide Number Placeholder 3"/>
          <p:cNvSpPr>
            <a:spLocks noGrp="1"/>
          </p:cNvSpPr>
          <p:nvPr>
            <p:ph type="sldNum" sz="quarter" idx="10"/>
          </p:nvPr>
        </p:nvSpPr>
        <p:spPr/>
        <p:txBody>
          <a:bodyPr/>
          <a:lstStyle/>
          <a:p>
            <a:pPr>
              <a:defRPr/>
            </a:pPr>
            <a:fld id="{2FD94E2C-93DF-451E-92AF-F12579E10FA4}"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t>IMPRS Young Scientist Workshop – July, 23-30, 2010                                                                            C. Koffmane HLL, MPI für Physik, TU Berlin</a:t>
            </a:r>
            <a:endParaRPr lang="de-DE" dirty="0"/>
          </a:p>
        </p:txBody>
      </p:sp>
      <p:cxnSp>
        <p:nvCxnSpPr>
          <p:cNvPr id="6" name="Gerade Verbindung 215"/>
          <p:cNvCxnSpPr/>
          <p:nvPr/>
        </p:nvCxnSpPr>
        <p:spPr bwMode="auto">
          <a:xfrm>
            <a:off x="2500313" y="5072063"/>
            <a:ext cx="3357562" cy="1587"/>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sp>
        <p:nvSpPr>
          <p:cNvPr id="7" name="Textplatzhalter 113"/>
          <p:cNvSpPr txBox="1">
            <a:spLocks/>
          </p:cNvSpPr>
          <p:nvPr/>
        </p:nvSpPr>
        <p:spPr bwMode="auto">
          <a:xfrm>
            <a:off x="2154242" y="5405780"/>
            <a:ext cx="6786562" cy="9286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61938" marR="0" lvl="0" indent="-261938" algn="l" defTabSz="914400" rtl="0" eaLnBrk="0" fontAlgn="base" latinLnBrk="0" hangingPunct="0">
              <a:lnSpc>
                <a:spcPct val="100000"/>
              </a:lnSpc>
              <a:spcBef>
                <a:spcPct val="20000"/>
              </a:spcBef>
              <a:spcAft>
                <a:spcPct val="0"/>
              </a:spcAft>
              <a:buClr>
                <a:schemeClr val="tx1"/>
              </a:buClr>
              <a:buSzTx/>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Slow shaping, no signal subtraction → low noise</a:t>
            </a:r>
          </a:p>
          <a:p>
            <a:pPr marL="261938" marR="0" lvl="0" indent="-261938" algn="l" defTabSz="914400" rtl="0" eaLnBrk="0" fontAlgn="base" latinLnBrk="0" hangingPunct="0">
              <a:lnSpc>
                <a:spcPct val="100000"/>
              </a:lnSpc>
              <a:spcBef>
                <a:spcPct val="20000"/>
              </a:spcBef>
              <a:spcAft>
                <a:spcPct val="0"/>
              </a:spcAft>
              <a:buClr>
                <a:schemeClr val="tx1"/>
              </a:buClr>
              <a:buSzTx/>
              <a:buFont typeface="Symbol" pitchFamily="18" charset="2"/>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Need DAC Data (here: 2 bits, from DHP → extra pins)</a:t>
            </a:r>
          </a:p>
        </p:txBody>
      </p:sp>
      <p:cxnSp>
        <p:nvCxnSpPr>
          <p:cNvPr id="8" name="Gerade Verbindung 32"/>
          <p:cNvCxnSpPr>
            <a:cxnSpLocks noChangeShapeType="1"/>
          </p:cNvCxnSpPr>
          <p:nvPr/>
        </p:nvCxnSpPr>
        <p:spPr bwMode="auto">
          <a:xfrm rot="5400000">
            <a:off x="713581" y="2285207"/>
            <a:ext cx="1571625" cy="1588"/>
          </a:xfrm>
          <a:prstGeom prst="line">
            <a:avLst/>
          </a:prstGeom>
          <a:noFill/>
          <a:ln w="28575" cap="rnd" algn="ctr">
            <a:solidFill>
              <a:schemeClr val="tx1"/>
            </a:solidFill>
            <a:round/>
            <a:headEnd/>
            <a:tailEnd/>
          </a:ln>
        </p:spPr>
      </p:cxnSp>
      <p:cxnSp>
        <p:nvCxnSpPr>
          <p:cNvPr id="9" name="Gerade Verbindung 36"/>
          <p:cNvCxnSpPr>
            <a:cxnSpLocks noChangeShapeType="1"/>
          </p:cNvCxnSpPr>
          <p:nvPr/>
        </p:nvCxnSpPr>
        <p:spPr bwMode="auto">
          <a:xfrm rot="5400000">
            <a:off x="1822451" y="1177925"/>
            <a:ext cx="214312" cy="1587"/>
          </a:xfrm>
          <a:prstGeom prst="line">
            <a:avLst/>
          </a:prstGeom>
          <a:noFill/>
          <a:ln w="28575" cap="rnd" algn="ctr">
            <a:solidFill>
              <a:schemeClr val="tx1"/>
            </a:solidFill>
            <a:round/>
            <a:headEnd/>
            <a:tailEnd/>
          </a:ln>
        </p:spPr>
      </p:cxnSp>
      <p:cxnSp>
        <p:nvCxnSpPr>
          <p:cNvPr id="10" name="Gerade Verbindung 37"/>
          <p:cNvCxnSpPr>
            <a:cxnSpLocks noChangeShapeType="1"/>
          </p:cNvCxnSpPr>
          <p:nvPr/>
        </p:nvCxnSpPr>
        <p:spPr bwMode="auto">
          <a:xfrm rot="5400000">
            <a:off x="1822450" y="1677988"/>
            <a:ext cx="214313" cy="1587"/>
          </a:xfrm>
          <a:prstGeom prst="line">
            <a:avLst/>
          </a:prstGeom>
          <a:noFill/>
          <a:ln w="28575" cap="rnd" algn="ctr">
            <a:solidFill>
              <a:schemeClr val="tx1"/>
            </a:solidFill>
            <a:round/>
            <a:headEnd/>
            <a:tailEnd/>
          </a:ln>
        </p:spPr>
      </p:cxnSp>
      <p:cxnSp>
        <p:nvCxnSpPr>
          <p:cNvPr id="11" name="Gerade Verbindung 38"/>
          <p:cNvCxnSpPr>
            <a:cxnSpLocks noChangeShapeType="1"/>
          </p:cNvCxnSpPr>
          <p:nvPr/>
        </p:nvCxnSpPr>
        <p:spPr bwMode="auto">
          <a:xfrm rot="5400000" flipH="1" flipV="1">
            <a:off x="2000250" y="1428750"/>
            <a:ext cx="285750" cy="0"/>
          </a:xfrm>
          <a:prstGeom prst="line">
            <a:avLst/>
          </a:prstGeom>
          <a:noFill/>
          <a:ln w="28575" cap="rnd" algn="ctr">
            <a:solidFill>
              <a:schemeClr val="tx1"/>
            </a:solidFill>
            <a:round/>
            <a:headEnd/>
            <a:tailEnd/>
          </a:ln>
        </p:spPr>
      </p:cxnSp>
      <p:cxnSp>
        <p:nvCxnSpPr>
          <p:cNvPr id="12" name="Gerade Verbindung 39"/>
          <p:cNvCxnSpPr>
            <a:cxnSpLocks noChangeShapeType="1"/>
          </p:cNvCxnSpPr>
          <p:nvPr/>
        </p:nvCxnSpPr>
        <p:spPr bwMode="auto">
          <a:xfrm>
            <a:off x="1928813" y="1285875"/>
            <a:ext cx="214312" cy="1588"/>
          </a:xfrm>
          <a:prstGeom prst="line">
            <a:avLst/>
          </a:prstGeom>
          <a:noFill/>
          <a:ln w="28575" cap="rnd" algn="ctr">
            <a:solidFill>
              <a:schemeClr val="tx1"/>
            </a:solidFill>
            <a:round/>
            <a:headEnd/>
            <a:tailEnd type="triangle" w="med" len="med"/>
          </a:ln>
        </p:spPr>
      </p:cxnSp>
      <p:cxnSp>
        <p:nvCxnSpPr>
          <p:cNvPr id="13" name="Gerade Verbindung 40"/>
          <p:cNvCxnSpPr>
            <a:cxnSpLocks noChangeShapeType="1"/>
          </p:cNvCxnSpPr>
          <p:nvPr/>
        </p:nvCxnSpPr>
        <p:spPr bwMode="auto">
          <a:xfrm>
            <a:off x="1928813" y="1571625"/>
            <a:ext cx="214312" cy="1588"/>
          </a:xfrm>
          <a:prstGeom prst="line">
            <a:avLst/>
          </a:prstGeom>
          <a:noFill/>
          <a:ln w="28575" cap="rnd" algn="ctr">
            <a:solidFill>
              <a:schemeClr val="tx1"/>
            </a:solidFill>
            <a:round/>
            <a:headEnd/>
            <a:tailEnd/>
          </a:ln>
        </p:spPr>
      </p:cxnSp>
      <p:cxnSp>
        <p:nvCxnSpPr>
          <p:cNvPr id="14" name="Gerade Verbindung 41"/>
          <p:cNvCxnSpPr>
            <a:cxnSpLocks noChangeShapeType="1"/>
          </p:cNvCxnSpPr>
          <p:nvPr/>
        </p:nvCxnSpPr>
        <p:spPr bwMode="auto">
          <a:xfrm rot="5400000" flipH="1" flipV="1">
            <a:off x="2071688" y="1428750"/>
            <a:ext cx="285750" cy="0"/>
          </a:xfrm>
          <a:prstGeom prst="line">
            <a:avLst/>
          </a:prstGeom>
          <a:noFill/>
          <a:ln w="28575" cap="rnd" algn="ctr">
            <a:solidFill>
              <a:schemeClr val="tx1"/>
            </a:solidFill>
            <a:round/>
            <a:headEnd/>
            <a:tailEnd/>
          </a:ln>
        </p:spPr>
      </p:cxnSp>
      <p:cxnSp>
        <p:nvCxnSpPr>
          <p:cNvPr id="15" name="Gerade Verbindung 42"/>
          <p:cNvCxnSpPr>
            <a:cxnSpLocks noChangeShapeType="1"/>
          </p:cNvCxnSpPr>
          <p:nvPr/>
        </p:nvCxnSpPr>
        <p:spPr bwMode="auto">
          <a:xfrm>
            <a:off x="2214563" y="1428750"/>
            <a:ext cx="214312" cy="1588"/>
          </a:xfrm>
          <a:prstGeom prst="line">
            <a:avLst/>
          </a:prstGeom>
          <a:noFill/>
          <a:ln w="28575" cap="rnd" algn="ctr">
            <a:solidFill>
              <a:schemeClr val="tx1"/>
            </a:solidFill>
            <a:round/>
            <a:headEnd/>
            <a:tailEnd/>
          </a:ln>
        </p:spPr>
      </p:cxnSp>
      <p:cxnSp>
        <p:nvCxnSpPr>
          <p:cNvPr id="16" name="Gerade Verbindung 43"/>
          <p:cNvCxnSpPr>
            <a:cxnSpLocks noChangeShapeType="1"/>
            <a:stCxn id="17" idx="6"/>
          </p:cNvCxnSpPr>
          <p:nvPr/>
        </p:nvCxnSpPr>
        <p:spPr bwMode="auto">
          <a:xfrm>
            <a:off x="1571625" y="1785938"/>
            <a:ext cx="357188" cy="1587"/>
          </a:xfrm>
          <a:prstGeom prst="line">
            <a:avLst/>
          </a:prstGeom>
          <a:noFill/>
          <a:ln w="28575" cap="rnd" algn="ctr">
            <a:solidFill>
              <a:schemeClr val="tx1"/>
            </a:solidFill>
            <a:round/>
            <a:headEnd/>
            <a:tailEnd/>
          </a:ln>
        </p:spPr>
      </p:cxnSp>
      <p:sp>
        <p:nvSpPr>
          <p:cNvPr id="17" name="Ellipse 44"/>
          <p:cNvSpPr>
            <a:spLocks noChangeArrowheads="1"/>
          </p:cNvSpPr>
          <p:nvPr/>
        </p:nvSpPr>
        <p:spPr bwMode="auto">
          <a:xfrm>
            <a:off x="1428750" y="1714500"/>
            <a:ext cx="142875" cy="142875"/>
          </a:xfrm>
          <a:prstGeom prst="ellipse">
            <a:avLst/>
          </a:prstGeom>
          <a:solidFill>
            <a:schemeClr val="tx1"/>
          </a:solidFill>
          <a:ln w="12700" cap="rnd" algn="ctr">
            <a:solidFill>
              <a:schemeClr val="tx1"/>
            </a:solidFill>
            <a:round/>
            <a:headEnd/>
            <a:tailEnd/>
          </a:ln>
        </p:spPr>
        <p:txBody>
          <a:bodyPr lIns="0" tIns="0" rIns="18000" bIns="18000" anchor="b"/>
          <a:lstStyle/>
          <a:p>
            <a:pPr algn="r"/>
            <a:endParaRPr lang="en-US" sz="1100"/>
          </a:p>
        </p:txBody>
      </p:sp>
      <p:cxnSp>
        <p:nvCxnSpPr>
          <p:cNvPr id="18" name="Gerade Verbindung 45"/>
          <p:cNvCxnSpPr>
            <a:cxnSpLocks noChangeShapeType="1"/>
          </p:cNvCxnSpPr>
          <p:nvPr/>
        </p:nvCxnSpPr>
        <p:spPr bwMode="auto">
          <a:xfrm rot="5400000">
            <a:off x="1822451" y="2035175"/>
            <a:ext cx="214312" cy="1587"/>
          </a:xfrm>
          <a:prstGeom prst="line">
            <a:avLst/>
          </a:prstGeom>
          <a:noFill/>
          <a:ln w="28575" cap="rnd" algn="ctr">
            <a:solidFill>
              <a:schemeClr val="tx1"/>
            </a:solidFill>
            <a:round/>
            <a:headEnd/>
            <a:tailEnd/>
          </a:ln>
        </p:spPr>
      </p:cxnSp>
      <p:cxnSp>
        <p:nvCxnSpPr>
          <p:cNvPr id="19" name="Gerade Verbindung 46"/>
          <p:cNvCxnSpPr>
            <a:cxnSpLocks noChangeShapeType="1"/>
          </p:cNvCxnSpPr>
          <p:nvPr/>
        </p:nvCxnSpPr>
        <p:spPr bwMode="auto">
          <a:xfrm rot="5400000">
            <a:off x="1822450" y="2535238"/>
            <a:ext cx="214313" cy="1587"/>
          </a:xfrm>
          <a:prstGeom prst="line">
            <a:avLst/>
          </a:prstGeom>
          <a:noFill/>
          <a:ln w="28575" cap="rnd" algn="ctr">
            <a:solidFill>
              <a:schemeClr val="tx1"/>
            </a:solidFill>
            <a:round/>
            <a:headEnd/>
            <a:tailEnd/>
          </a:ln>
        </p:spPr>
      </p:cxnSp>
      <p:cxnSp>
        <p:nvCxnSpPr>
          <p:cNvPr id="20" name="Gerade Verbindung 47"/>
          <p:cNvCxnSpPr>
            <a:cxnSpLocks noChangeShapeType="1"/>
          </p:cNvCxnSpPr>
          <p:nvPr/>
        </p:nvCxnSpPr>
        <p:spPr bwMode="auto">
          <a:xfrm rot="5400000" flipH="1" flipV="1">
            <a:off x="2000250" y="2286000"/>
            <a:ext cx="285750" cy="0"/>
          </a:xfrm>
          <a:prstGeom prst="line">
            <a:avLst/>
          </a:prstGeom>
          <a:noFill/>
          <a:ln w="28575" cap="rnd" algn="ctr">
            <a:solidFill>
              <a:schemeClr val="tx1"/>
            </a:solidFill>
            <a:round/>
            <a:headEnd/>
            <a:tailEnd/>
          </a:ln>
        </p:spPr>
      </p:cxnSp>
      <p:cxnSp>
        <p:nvCxnSpPr>
          <p:cNvPr id="21" name="Gerade Verbindung 48"/>
          <p:cNvCxnSpPr>
            <a:cxnSpLocks noChangeShapeType="1"/>
          </p:cNvCxnSpPr>
          <p:nvPr/>
        </p:nvCxnSpPr>
        <p:spPr bwMode="auto">
          <a:xfrm>
            <a:off x="1928813" y="2143125"/>
            <a:ext cx="214312" cy="1588"/>
          </a:xfrm>
          <a:prstGeom prst="line">
            <a:avLst/>
          </a:prstGeom>
          <a:noFill/>
          <a:ln w="28575" cap="rnd" algn="ctr">
            <a:solidFill>
              <a:schemeClr val="tx1"/>
            </a:solidFill>
            <a:round/>
            <a:headEnd/>
            <a:tailEnd type="triangle" w="med" len="med"/>
          </a:ln>
        </p:spPr>
      </p:cxnSp>
      <p:cxnSp>
        <p:nvCxnSpPr>
          <p:cNvPr id="22" name="Gerade Verbindung 49"/>
          <p:cNvCxnSpPr>
            <a:cxnSpLocks noChangeShapeType="1"/>
          </p:cNvCxnSpPr>
          <p:nvPr/>
        </p:nvCxnSpPr>
        <p:spPr bwMode="auto">
          <a:xfrm>
            <a:off x="1928813" y="2428875"/>
            <a:ext cx="214312" cy="1588"/>
          </a:xfrm>
          <a:prstGeom prst="line">
            <a:avLst/>
          </a:prstGeom>
          <a:noFill/>
          <a:ln w="28575" cap="rnd" algn="ctr">
            <a:solidFill>
              <a:schemeClr val="tx1"/>
            </a:solidFill>
            <a:round/>
            <a:headEnd/>
            <a:tailEnd/>
          </a:ln>
        </p:spPr>
      </p:cxnSp>
      <p:cxnSp>
        <p:nvCxnSpPr>
          <p:cNvPr id="23" name="Gerade Verbindung 50"/>
          <p:cNvCxnSpPr>
            <a:cxnSpLocks noChangeShapeType="1"/>
          </p:cNvCxnSpPr>
          <p:nvPr/>
        </p:nvCxnSpPr>
        <p:spPr bwMode="auto">
          <a:xfrm rot="5400000" flipH="1" flipV="1">
            <a:off x="2071688" y="2286000"/>
            <a:ext cx="285750" cy="0"/>
          </a:xfrm>
          <a:prstGeom prst="line">
            <a:avLst/>
          </a:prstGeom>
          <a:noFill/>
          <a:ln w="28575" cap="rnd" algn="ctr">
            <a:solidFill>
              <a:schemeClr val="tx1"/>
            </a:solidFill>
            <a:round/>
            <a:headEnd/>
            <a:tailEnd/>
          </a:ln>
        </p:spPr>
      </p:cxnSp>
      <p:cxnSp>
        <p:nvCxnSpPr>
          <p:cNvPr id="24" name="Gerade Verbindung 51"/>
          <p:cNvCxnSpPr>
            <a:cxnSpLocks noChangeShapeType="1"/>
          </p:cNvCxnSpPr>
          <p:nvPr/>
        </p:nvCxnSpPr>
        <p:spPr bwMode="auto">
          <a:xfrm>
            <a:off x="2214563" y="2286000"/>
            <a:ext cx="214312" cy="1588"/>
          </a:xfrm>
          <a:prstGeom prst="line">
            <a:avLst/>
          </a:prstGeom>
          <a:noFill/>
          <a:ln w="28575" cap="rnd" algn="ctr">
            <a:solidFill>
              <a:schemeClr val="tx1"/>
            </a:solidFill>
            <a:round/>
            <a:headEnd/>
            <a:tailEnd/>
          </a:ln>
        </p:spPr>
      </p:cxnSp>
      <p:cxnSp>
        <p:nvCxnSpPr>
          <p:cNvPr id="25" name="Gerade Verbindung 52"/>
          <p:cNvCxnSpPr>
            <a:cxnSpLocks noChangeShapeType="1"/>
            <a:stCxn id="26" idx="6"/>
          </p:cNvCxnSpPr>
          <p:nvPr/>
        </p:nvCxnSpPr>
        <p:spPr bwMode="auto">
          <a:xfrm>
            <a:off x="1571625" y="2643188"/>
            <a:ext cx="357188" cy="1587"/>
          </a:xfrm>
          <a:prstGeom prst="line">
            <a:avLst/>
          </a:prstGeom>
          <a:noFill/>
          <a:ln w="28575" cap="rnd" algn="ctr">
            <a:solidFill>
              <a:schemeClr val="tx1"/>
            </a:solidFill>
            <a:round/>
            <a:headEnd/>
            <a:tailEnd/>
          </a:ln>
        </p:spPr>
      </p:cxnSp>
      <p:sp>
        <p:nvSpPr>
          <p:cNvPr id="26" name="Ellipse 53"/>
          <p:cNvSpPr>
            <a:spLocks noChangeArrowheads="1"/>
          </p:cNvSpPr>
          <p:nvPr/>
        </p:nvSpPr>
        <p:spPr bwMode="auto">
          <a:xfrm>
            <a:off x="1428750" y="2571750"/>
            <a:ext cx="142875" cy="142875"/>
          </a:xfrm>
          <a:prstGeom prst="ellipse">
            <a:avLst/>
          </a:prstGeom>
          <a:solidFill>
            <a:schemeClr val="tx1"/>
          </a:solidFill>
          <a:ln w="12700" cap="rnd" algn="ctr">
            <a:noFill/>
            <a:round/>
            <a:headEnd/>
            <a:tailEnd/>
          </a:ln>
        </p:spPr>
        <p:txBody>
          <a:bodyPr lIns="0" tIns="0" rIns="18000" bIns="18000" anchor="b"/>
          <a:lstStyle/>
          <a:p>
            <a:pPr algn="r"/>
            <a:endParaRPr lang="en-US" sz="1100"/>
          </a:p>
        </p:txBody>
      </p:sp>
      <p:cxnSp>
        <p:nvCxnSpPr>
          <p:cNvPr id="27" name="Gerade Verbindung 82"/>
          <p:cNvCxnSpPr>
            <a:cxnSpLocks noChangeShapeType="1"/>
          </p:cNvCxnSpPr>
          <p:nvPr/>
        </p:nvCxnSpPr>
        <p:spPr bwMode="auto">
          <a:xfrm>
            <a:off x="1857375" y="1071563"/>
            <a:ext cx="142875" cy="1587"/>
          </a:xfrm>
          <a:prstGeom prst="line">
            <a:avLst/>
          </a:prstGeom>
          <a:noFill/>
          <a:ln w="28575" cap="rnd" algn="ctr">
            <a:solidFill>
              <a:schemeClr val="tx1"/>
            </a:solidFill>
            <a:round/>
            <a:headEnd/>
            <a:tailEnd/>
          </a:ln>
        </p:spPr>
      </p:cxnSp>
      <p:cxnSp>
        <p:nvCxnSpPr>
          <p:cNvPr id="28" name="Gerade Verbindung 86"/>
          <p:cNvCxnSpPr>
            <a:cxnSpLocks noChangeShapeType="1"/>
          </p:cNvCxnSpPr>
          <p:nvPr/>
        </p:nvCxnSpPr>
        <p:spPr bwMode="auto">
          <a:xfrm>
            <a:off x="1857375" y="1928813"/>
            <a:ext cx="142875" cy="1587"/>
          </a:xfrm>
          <a:prstGeom prst="line">
            <a:avLst/>
          </a:prstGeom>
          <a:noFill/>
          <a:ln w="28575" cap="rnd" algn="ctr">
            <a:solidFill>
              <a:schemeClr val="tx1"/>
            </a:solidFill>
            <a:round/>
            <a:headEnd/>
            <a:tailEnd/>
          </a:ln>
        </p:spPr>
      </p:cxnSp>
      <p:cxnSp>
        <p:nvCxnSpPr>
          <p:cNvPr id="29" name="Gerade Verbindung 88"/>
          <p:cNvCxnSpPr>
            <a:cxnSpLocks noChangeShapeType="1"/>
          </p:cNvCxnSpPr>
          <p:nvPr/>
        </p:nvCxnSpPr>
        <p:spPr bwMode="auto">
          <a:xfrm rot="5400000">
            <a:off x="1250951" y="1320800"/>
            <a:ext cx="500062" cy="1587"/>
          </a:xfrm>
          <a:prstGeom prst="line">
            <a:avLst/>
          </a:prstGeom>
          <a:noFill/>
          <a:ln w="28575" cap="rnd" algn="ctr">
            <a:solidFill>
              <a:schemeClr val="tx1"/>
            </a:solidFill>
            <a:prstDash val="dash"/>
            <a:round/>
            <a:headEnd/>
            <a:tailEnd/>
          </a:ln>
        </p:spPr>
      </p:cxnSp>
      <p:cxnSp>
        <p:nvCxnSpPr>
          <p:cNvPr id="30" name="Gerade Verbindung 69"/>
          <p:cNvCxnSpPr>
            <a:cxnSpLocks noChangeShapeType="1"/>
          </p:cNvCxnSpPr>
          <p:nvPr/>
        </p:nvCxnSpPr>
        <p:spPr bwMode="auto">
          <a:xfrm>
            <a:off x="2786063" y="1285875"/>
            <a:ext cx="928687" cy="1588"/>
          </a:xfrm>
          <a:prstGeom prst="line">
            <a:avLst/>
          </a:prstGeom>
          <a:noFill/>
          <a:ln w="28575" cap="rnd" algn="ctr">
            <a:solidFill>
              <a:srgbClr val="0070C0"/>
            </a:solidFill>
            <a:round/>
            <a:headEnd/>
            <a:tailEnd/>
          </a:ln>
        </p:spPr>
      </p:cxnSp>
      <p:cxnSp>
        <p:nvCxnSpPr>
          <p:cNvPr id="31" name="Gerade Verbindung 70"/>
          <p:cNvCxnSpPr>
            <a:cxnSpLocks noChangeShapeType="1"/>
          </p:cNvCxnSpPr>
          <p:nvPr/>
        </p:nvCxnSpPr>
        <p:spPr bwMode="auto">
          <a:xfrm>
            <a:off x="3857625" y="1571625"/>
            <a:ext cx="500063" cy="1588"/>
          </a:xfrm>
          <a:prstGeom prst="line">
            <a:avLst/>
          </a:prstGeom>
          <a:noFill/>
          <a:ln w="28575" cap="rnd" algn="ctr">
            <a:solidFill>
              <a:srgbClr val="0070C0"/>
            </a:solidFill>
            <a:round/>
            <a:headEnd/>
            <a:tailEnd/>
          </a:ln>
        </p:spPr>
      </p:cxnSp>
      <p:cxnSp>
        <p:nvCxnSpPr>
          <p:cNvPr id="32" name="Gerade Verbindung 71"/>
          <p:cNvCxnSpPr>
            <a:cxnSpLocks noChangeShapeType="1"/>
          </p:cNvCxnSpPr>
          <p:nvPr/>
        </p:nvCxnSpPr>
        <p:spPr bwMode="auto">
          <a:xfrm rot="16200000" flipV="1">
            <a:off x="3642519" y="1356519"/>
            <a:ext cx="287337" cy="142875"/>
          </a:xfrm>
          <a:prstGeom prst="line">
            <a:avLst/>
          </a:prstGeom>
          <a:noFill/>
          <a:ln w="28575" cap="rnd" algn="ctr">
            <a:solidFill>
              <a:srgbClr val="0070C0"/>
            </a:solidFill>
            <a:round/>
            <a:headEnd/>
            <a:tailEnd/>
          </a:ln>
        </p:spPr>
      </p:cxnSp>
      <p:cxnSp>
        <p:nvCxnSpPr>
          <p:cNvPr id="33" name="Gerade Verbindung 72"/>
          <p:cNvCxnSpPr>
            <a:cxnSpLocks noChangeShapeType="1"/>
          </p:cNvCxnSpPr>
          <p:nvPr/>
        </p:nvCxnSpPr>
        <p:spPr bwMode="auto">
          <a:xfrm rot="5400000" flipH="1" flipV="1">
            <a:off x="4287044" y="1356519"/>
            <a:ext cx="284163" cy="142875"/>
          </a:xfrm>
          <a:prstGeom prst="line">
            <a:avLst/>
          </a:prstGeom>
          <a:noFill/>
          <a:ln w="28575" cap="rnd" algn="ctr">
            <a:solidFill>
              <a:srgbClr val="0070C0"/>
            </a:solidFill>
            <a:round/>
            <a:headEnd/>
            <a:tailEnd/>
          </a:ln>
        </p:spPr>
      </p:cxnSp>
      <p:cxnSp>
        <p:nvCxnSpPr>
          <p:cNvPr id="34" name="Gerade Verbindung 73"/>
          <p:cNvCxnSpPr>
            <a:cxnSpLocks noChangeShapeType="1"/>
          </p:cNvCxnSpPr>
          <p:nvPr/>
        </p:nvCxnSpPr>
        <p:spPr bwMode="auto">
          <a:xfrm>
            <a:off x="4500563" y="1285875"/>
            <a:ext cx="1357312" cy="1588"/>
          </a:xfrm>
          <a:prstGeom prst="line">
            <a:avLst/>
          </a:prstGeom>
          <a:noFill/>
          <a:ln w="28575" cap="rnd" algn="ctr">
            <a:solidFill>
              <a:srgbClr val="0070C0"/>
            </a:solidFill>
            <a:round/>
            <a:headEnd/>
            <a:tailEnd/>
          </a:ln>
        </p:spPr>
      </p:cxnSp>
      <p:cxnSp>
        <p:nvCxnSpPr>
          <p:cNvPr id="35" name="Gerade Verbindung 91"/>
          <p:cNvCxnSpPr>
            <a:cxnSpLocks noChangeShapeType="1"/>
          </p:cNvCxnSpPr>
          <p:nvPr/>
        </p:nvCxnSpPr>
        <p:spPr bwMode="auto">
          <a:xfrm>
            <a:off x="2428875" y="1428750"/>
            <a:ext cx="285750" cy="1588"/>
          </a:xfrm>
          <a:prstGeom prst="line">
            <a:avLst/>
          </a:prstGeom>
          <a:noFill/>
          <a:ln w="28575" cap="rnd" algn="ctr">
            <a:solidFill>
              <a:srgbClr val="0070C0"/>
            </a:solidFill>
            <a:round/>
            <a:headEnd type="triangle" w="med" len="med"/>
            <a:tailEnd/>
          </a:ln>
        </p:spPr>
      </p:cxnSp>
      <p:cxnSp>
        <p:nvCxnSpPr>
          <p:cNvPr id="36" name="Gerade Verbindung 139"/>
          <p:cNvCxnSpPr/>
          <p:nvPr/>
        </p:nvCxnSpPr>
        <p:spPr bwMode="auto">
          <a:xfrm rot="16200000" flipH="1">
            <a:off x="3643313" y="4143375"/>
            <a:ext cx="285750" cy="142875"/>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37" name="Gerade Verbindung 143"/>
          <p:cNvCxnSpPr/>
          <p:nvPr/>
        </p:nvCxnSpPr>
        <p:spPr bwMode="auto">
          <a:xfrm>
            <a:off x="3857625" y="4357688"/>
            <a:ext cx="500063" cy="158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38" name="Gerade Verbindung 76"/>
          <p:cNvCxnSpPr>
            <a:cxnSpLocks noChangeShapeType="1"/>
          </p:cNvCxnSpPr>
          <p:nvPr/>
        </p:nvCxnSpPr>
        <p:spPr bwMode="auto">
          <a:xfrm>
            <a:off x="2786063" y="2143125"/>
            <a:ext cx="1571625" cy="1588"/>
          </a:xfrm>
          <a:prstGeom prst="line">
            <a:avLst/>
          </a:prstGeom>
          <a:noFill/>
          <a:ln w="28575" cap="rnd" algn="ctr">
            <a:solidFill>
              <a:srgbClr val="0070C0"/>
            </a:solidFill>
            <a:round/>
            <a:headEnd/>
            <a:tailEnd/>
          </a:ln>
        </p:spPr>
      </p:cxnSp>
      <p:cxnSp>
        <p:nvCxnSpPr>
          <p:cNvPr id="39" name="Gerade Verbindung 77"/>
          <p:cNvCxnSpPr>
            <a:cxnSpLocks noChangeShapeType="1"/>
          </p:cNvCxnSpPr>
          <p:nvPr/>
        </p:nvCxnSpPr>
        <p:spPr bwMode="auto">
          <a:xfrm>
            <a:off x="4500563" y="2427288"/>
            <a:ext cx="500062" cy="1587"/>
          </a:xfrm>
          <a:prstGeom prst="line">
            <a:avLst/>
          </a:prstGeom>
          <a:noFill/>
          <a:ln w="28575" cap="rnd" algn="ctr">
            <a:solidFill>
              <a:srgbClr val="0070C0"/>
            </a:solidFill>
            <a:round/>
            <a:headEnd/>
            <a:tailEnd/>
          </a:ln>
        </p:spPr>
      </p:cxnSp>
      <p:cxnSp>
        <p:nvCxnSpPr>
          <p:cNvPr id="40" name="Gerade Verbindung 78"/>
          <p:cNvCxnSpPr>
            <a:cxnSpLocks noChangeShapeType="1"/>
          </p:cNvCxnSpPr>
          <p:nvPr/>
        </p:nvCxnSpPr>
        <p:spPr bwMode="auto">
          <a:xfrm rot="16200000" flipV="1">
            <a:off x="4287044" y="2213769"/>
            <a:ext cx="284163" cy="142875"/>
          </a:xfrm>
          <a:prstGeom prst="line">
            <a:avLst/>
          </a:prstGeom>
          <a:noFill/>
          <a:ln w="28575" cap="rnd" algn="ctr">
            <a:solidFill>
              <a:srgbClr val="0070C0"/>
            </a:solidFill>
            <a:round/>
            <a:headEnd/>
            <a:tailEnd/>
          </a:ln>
        </p:spPr>
      </p:cxnSp>
      <p:cxnSp>
        <p:nvCxnSpPr>
          <p:cNvPr id="41" name="Gerade Verbindung 79"/>
          <p:cNvCxnSpPr>
            <a:cxnSpLocks noChangeShapeType="1"/>
          </p:cNvCxnSpPr>
          <p:nvPr/>
        </p:nvCxnSpPr>
        <p:spPr bwMode="auto">
          <a:xfrm rot="5400000" flipH="1" flipV="1">
            <a:off x="4929981" y="2213769"/>
            <a:ext cx="284163" cy="142875"/>
          </a:xfrm>
          <a:prstGeom prst="line">
            <a:avLst/>
          </a:prstGeom>
          <a:noFill/>
          <a:ln w="28575" cap="rnd" algn="ctr">
            <a:solidFill>
              <a:srgbClr val="0070C0"/>
            </a:solidFill>
            <a:round/>
            <a:headEnd/>
            <a:tailEnd/>
          </a:ln>
        </p:spPr>
      </p:cxnSp>
      <p:cxnSp>
        <p:nvCxnSpPr>
          <p:cNvPr id="42" name="Gerade Verbindung 80"/>
          <p:cNvCxnSpPr>
            <a:cxnSpLocks noChangeShapeType="1"/>
          </p:cNvCxnSpPr>
          <p:nvPr/>
        </p:nvCxnSpPr>
        <p:spPr bwMode="auto">
          <a:xfrm>
            <a:off x="5143500" y="2143125"/>
            <a:ext cx="714375" cy="1588"/>
          </a:xfrm>
          <a:prstGeom prst="line">
            <a:avLst/>
          </a:prstGeom>
          <a:noFill/>
          <a:ln w="28575" cap="rnd" algn="ctr">
            <a:solidFill>
              <a:srgbClr val="0070C0"/>
            </a:solidFill>
            <a:round/>
            <a:headEnd/>
            <a:tailEnd/>
          </a:ln>
        </p:spPr>
      </p:cxnSp>
      <p:cxnSp>
        <p:nvCxnSpPr>
          <p:cNvPr id="43" name="Gerade Verbindung 92"/>
          <p:cNvCxnSpPr>
            <a:cxnSpLocks noChangeShapeType="1"/>
          </p:cNvCxnSpPr>
          <p:nvPr/>
        </p:nvCxnSpPr>
        <p:spPr bwMode="auto">
          <a:xfrm>
            <a:off x="2428875" y="2286000"/>
            <a:ext cx="285750" cy="1588"/>
          </a:xfrm>
          <a:prstGeom prst="line">
            <a:avLst/>
          </a:prstGeom>
          <a:noFill/>
          <a:ln w="28575" cap="rnd" algn="ctr">
            <a:solidFill>
              <a:srgbClr val="0070C0"/>
            </a:solidFill>
            <a:round/>
            <a:headEnd type="triangle" w="med" len="med"/>
            <a:tailEnd/>
          </a:ln>
        </p:spPr>
      </p:cxnSp>
      <p:cxnSp>
        <p:nvCxnSpPr>
          <p:cNvPr id="44" name="Gerade Verbindung 144"/>
          <p:cNvCxnSpPr/>
          <p:nvPr/>
        </p:nvCxnSpPr>
        <p:spPr bwMode="auto">
          <a:xfrm rot="5400000">
            <a:off x="4071938" y="3929063"/>
            <a:ext cx="714375" cy="142875"/>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45" name="Gerade Verbindung 147"/>
          <p:cNvCxnSpPr/>
          <p:nvPr/>
        </p:nvCxnSpPr>
        <p:spPr bwMode="auto">
          <a:xfrm>
            <a:off x="4500563" y="3643313"/>
            <a:ext cx="500062" cy="158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46" name="Gerade Verbindung 148"/>
          <p:cNvCxnSpPr/>
          <p:nvPr/>
        </p:nvCxnSpPr>
        <p:spPr bwMode="auto">
          <a:xfrm rot="16200000" flipH="1">
            <a:off x="4893469" y="3750469"/>
            <a:ext cx="357187" cy="142875"/>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47" name="Gerade Verbindung 149"/>
          <p:cNvCxnSpPr/>
          <p:nvPr/>
        </p:nvCxnSpPr>
        <p:spPr bwMode="auto">
          <a:xfrm>
            <a:off x="5143500" y="3998913"/>
            <a:ext cx="714375" cy="158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48" name="Gerade Verbindung 132"/>
          <p:cNvCxnSpPr/>
          <p:nvPr/>
        </p:nvCxnSpPr>
        <p:spPr bwMode="auto">
          <a:xfrm>
            <a:off x="2786063" y="2714625"/>
            <a:ext cx="285750" cy="1588"/>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49" name="Gerade Verbindung 133"/>
          <p:cNvCxnSpPr/>
          <p:nvPr/>
        </p:nvCxnSpPr>
        <p:spPr bwMode="auto">
          <a:xfrm rot="16200000" flipH="1">
            <a:off x="2464594" y="3321844"/>
            <a:ext cx="1357313" cy="142875"/>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50" name="Gerade Verbindung 140"/>
          <p:cNvCxnSpPr/>
          <p:nvPr/>
        </p:nvCxnSpPr>
        <p:spPr bwMode="auto">
          <a:xfrm>
            <a:off x="3214688" y="4071938"/>
            <a:ext cx="500062" cy="158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51" name="Gerade Verbindung 151"/>
          <p:cNvCxnSpPr/>
          <p:nvPr/>
        </p:nvCxnSpPr>
        <p:spPr bwMode="auto">
          <a:xfrm>
            <a:off x="2786063" y="2714625"/>
            <a:ext cx="3286125" cy="1588"/>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grpSp>
        <p:nvGrpSpPr>
          <p:cNvPr id="3" name="Gruppieren 110"/>
          <p:cNvGrpSpPr>
            <a:grpSpLocks/>
          </p:cNvGrpSpPr>
          <p:nvPr/>
        </p:nvGrpSpPr>
        <p:grpSpPr bwMode="auto">
          <a:xfrm>
            <a:off x="3141663" y="1071563"/>
            <a:ext cx="1930400" cy="2573337"/>
            <a:chOff x="3141651" y="1214422"/>
            <a:chExt cx="1930415" cy="3358380"/>
          </a:xfrm>
        </p:grpSpPr>
        <p:cxnSp>
          <p:nvCxnSpPr>
            <p:cNvPr id="53" name="Gerade Verbindung 109"/>
            <p:cNvCxnSpPr>
              <a:cxnSpLocks noChangeShapeType="1"/>
            </p:cNvCxnSpPr>
            <p:nvPr/>
          </p:nvCxnSpPr>
          <p:spPr bwMode="auto">
            <a:xfrm rot="5400000">
              <a:off x="1463652" y="2893215"/>
              <a:ext cx="3357586" cy="1588"/>
            </a:xfrm>
            <a:prstGeom prst="line">
              <a:avLst/>
            </a:prstGeom>
            <a:noFill/>
            <a:ln w="12700" algn="ctr">
              <a:solidFill>
                <a:schemeClr val="tx1"/>
              </a:solidFill>
              <a:prstDash val="dash"/>
              <a:round/>
              <a:headEnd/>
              <a:tailEnd/>
            </a:ln>
          </p:spPr>
        </p:cxnSp>
        <p:cxnSp>
          <p:nvCxnSpPr>
            <p:cNvPr id="54" name="Gerade Verbindung 118"/>
            <p:cNvCxnSpPr>
              <a:cxnSpLocks noChangeShapeType="1"/>
            </p:cNvCxnSpPr>
            <p:nvPr/>
          </p:nvCxnSpPr>
          <p:spPr bwMode="auto">
            <a:xfrm rot="5400000">
              <a:off x="2106594" y="2892421"/>
              <a:ext cx="3357586" cy="1588"/>
            </a:xfrm>
            <a:prstGeom prst="line">
              <a:avLst/>
            </a:prstGeom>
            <a:noFill/>
            <a:ln w="12700" algn="ctr">
              <a:solidFill>
                <a:schemeClr val="tx1"/>
              </a:solidFill>
              <a:prstDash val="dash"/>
              <a:round/>
              <a:headEnd/>
              <a:tailEnd/>
            </a:ln>
          </p:spPr>
        </p:cxnSp>
        <p:cxnSp>
          <p:nvCxnSpPr>
            <p:cNvPr id="55" name="Gerade Verbindung 123"/>
            <p:cNvCxnSpPr>
              <a:cxnSpLocks noChangeShapeType="1"/>
            </p:cNvCxnSpPr>
            <p:nvPr/>
          </p:nvCxnSpPr>
          <p:spPr bwMode="auto">
            <a:xfrm rot="5400000">
              <a:off x="2751125" y="2892421"/>
              <a:ext cx="3357586" cy="1588"/>
            </a:xfrm>
            <a:prstGeom prst="line">
              <a:avLst/>
            </a:prstGeom>
            <a:noFill/>
            <a:ln w="12700" algn="ctr">
              <a:solidFill>
                <a:schemeClr val="tx1"/>
              </a:solidFill>
              <a:prstDash val="dash"/>
              <a:round/>
              <a:headEnd/>
              <a:tailEnd/>
            </a:ln>
          </p:spPr>
        </p:cxnSp>
        <p:cxnSp>
          <p:nvCxnSpPr>
            <p:cNvPr id="56" name="Gerade Verbindung 124"/>
            <p:cNvCxnSpPr>
              <a:cxnSpLocks noChangeShapeType="1"/>
            </p:cNvCxnSpPr>
            <p:nvPr/>
          </p:nvCxnSpPr>
          <p:spPr bwMode="auto">
            <a:xfrm rot="5400000">
              <a:off x="3392479" y="2892421"/>
              <a:ext cx="3357586" cy="1588"/>
            </a:xfrm>
            <a:prstGeom prst="line">
              <a:avLst/>
            </a:prstGeom>
            <a:noFill/>
            <a:ln w="12700" algn="ctr">
              <a:solidFill>
                <a:schemeClr val="tx1"/>
              </a:solidFill>
              <a:prstDash val="dash"/>
              <a:round/>
              <a:headEnd/>
              <a:tailEnd/>
            </a:ln>
          </p:spPr>
        </p:cxnSp>
      </p:grpSp>
      <p:sp>
        <p:nvSpPr>
          <p:cNvPr id="57" name="Ellipse 184"/>
          <p:cNvSpPr>
            <a:spLocks noChangeArrowheads="1"/>
          </p:cNvSpPr>
          <p:nvPr/>
        </p:nvSpPr>
        <p:spPr bwMode="auto">
          <a:xfrm>
            <a:off x="1643063" y="1357313"/>
            <a:ext cx="428625" cy="142875"/>
          </a:xfrm>
          <a:prstGeom prst="ellipse">
            <a:avLst/>
          </a:prstGeom>
          <a:solidFill>
            <a:srgbClr val="92D050"/>
          </a:solidFill>
          <a:ln w="12700" algn="ctr">
            <a:noFill/>
            <a:round/>
            <a:headEnd/>
            <a:tailEnd/>
          </a:ln>
        </p:spPr>
        <p:txBody>
          <a:bodyPr lIns="0" tIns="0" rIns="18000" bIns="18000" anchor="b"/>
          <a:lstStyle/>
          <a:p>
            <a:pPr algn="r"/>
            <a:endParaRPr lang="en-US" sz="1100"/>
          </a:p>
        </p:txBody>
      </p:sp>
      <p:cxnSp>
        <p:nvCxnSpPr>
          <p:cNvPr id="58" name="Gerade Verbindung 185"/>
          <p:cNvCxnSpPr/>
          <p:nvPr/>
        </p:nvCxnSpPr>
        <p:spPr bwMode="auto">
          <a:xfrm rot="16200000" flipH="1">
            <a:off x="3571875" y="4214813"/>
            <a:ext cx="428625" cy="142875"/>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59" name="Gerade Verbindung 187"/>
          <p:cNvCxnSpPr/>
          <p:nvPr/>
        </p:nvCxnSpPr>
        <p:spPr bwMode="auto">
          <a:xfrm>
            <a:off x="3857625" y="4500563"/>
            <a:ext cx="500063" cy="1587"/>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sp>
        <p:nvSpPr>
          <p:cNvPr id="60" name="Ellipse 190"/>
          <p:cNvSpPr>
            <a:spLocks noChangeArrowheads="1"/>
          </p:cNvSpPr>
          <p:nvPr/>
        </p:nvSpPr>
        <p:spPr bwMode="auto">
          <a:xfrm>
            <a:off x="3929063" y="4429125"/>
            <a:ext cx="357187" cy="142875"/>
          </a:xfrm>
          <a:prstGeom prst="ellipse">
            <a:avLst/>
          </a:prstGeom>
          <a:solidFill>
            <a:srgbClr val="92D050"/>
          </a:solidFill>
          <a:ln w="12700" algn="ctr">
            <a:noFill/>
            <a:round/>
            <a:headEnd/>
            <a:tailEnd/>
          </a:ln>
        </p:spPr>
        <p:txBody>
          <a:bodyPr lIns="0" tIns="0" rIns="18000" bIns="18000" anchor="b"/>
          <a:lstStyle/>
          <a:p>
            <a:pPr algn="r"/>
            <a:endParaRPr lang="en-US" sz="1100"/>
          </a:p>
        </p:txBody>
      </p:sp>
      <p:cxnSp>
        <p:nvCxnSpPr>
          <p:cNvPr id="61" name="Gerade Verbindung 235"/>
          <p:cNvCxnSpPr>
            <a:cxnSpLocks noChangeShapeType="1"/>
          </p:cNvCxnSpPr>
          <p:nvPr/>
        </p:nvCxnSpPr>
        <p:spPr bwMode="auto">
          <a:xfrm rot="5400000">
            <a:off x="571500" y="3643313"/>
            <a:ext cx="1857375" cy="0"/>
          </a:xfrm>
          <a:prstGeom prst="line">
            <a:avLst/>
          </a:prstGeom>
          <a:noFill/>
          <a:ln w="28575" cap="rnd" algn="ctr">
            <a:solidFill>
              <a:schemeClr val="tx1"/>
            </a:solidFill>
            <a:round/>
            <a:headEnd/>
            <a:tailEnd type="triangle" w="lg" len="lg"/>
          </a:ln>
        </p:spPr>
      </p:cxnSp>
      <p:cxnSp>
        <p:nvCxnSpPr>
          <p:cNvPr id="62" name="Gerade Verbindung 94"/>
          <p:cNvCxnSpPr>
            <a:cxnSpLocks noChangeShapeType="1"/>
          </p:cNvCxnSpPr>
          <p:nvPr/>
        </p:nvCxnSpPr>
        <p:spPr bwMode="auto">
          <a:xfrm>
            <a:off x="1071563" y="3643313"/>
            <a:ext cx="428625" cy="1587"/>
          </a:xfrm>
          <a:prstGeom prst="line">
            <a:avLst/>
          </a:prstGeom>
          <a:noFill/>
          <a:ln w="28575" cap="rnd" algn="ctr">
            <a:solidFill>
              <a:schemeClr val="tx1"/>
            </a:solidFill>
            <a:round/>
            <a:headEnd/>
            <a:tailEnd/>
          </a:ln>
        </p:spPr>
      </p:cxnSp>
      <p:sp>
        <p:nvSpPr>
          <p:cNvPr id="63" name="Gleichschenkliges Dreieck 97"/>
          <p:cNvSpPr/>
          <p:nvPr/>
        </p:nvSpPr>
        <p:spPr bwMode="auto">
          <a:xfrm rot="10800000">
            <a:off x="1285875" y="3071813"/>
            <a:ext cx="428625" cy="357187"/>
          </a:xfrm>
          <a:prstGeom prst="triangle">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cxnSp>
        <p:nvCxnSpPr>
          <p:cNvPr id="64" name="Gerade Verbindung 100"/>
          <p:cNvCxnSpPr>
            <a:cxnSpLocks noChangeShapeType="1"/>
          </p:cNvCxnSpPr>
          <p:nvPr/>
        </p:nvCxnSpPr>
        <p:spPr bwMode="auto">
          <a:xfrm rot="10800000">
            <a:off x="1071563" y="2857500"/>
            <a:ext cx="428625" cy="1588"/>
          </a:xfrm>
          <a:prstGeom prst="line">
            <a:avLst/>
          </a:prstGeom>
          <a:noFill/>
          <a:ln w="28575" cap="rnd" algn="ctr">
            <a:solidFill>
              <a:schemeClr val="tx1"/>
            </a:solidFill>
            <a:round/>
            <a:headEnd/>
            <a:tailEnd/>
          </a:ln>
        </p:spPr>
      </p:cxnSp>
      <p:cxnSp>
        <p:nvCxnSpPr>
          <p:cNvPr id="65" name="Gerade Verbindung 101"/>
          <p:cNvCxnSpPr>
            <a:cxnSpLocks noChangeShapeType="1"/>
          </p:cNvCxnSpPr>
          <p:nvPr/>
        </p:nvCxnSpPr>
        <p:spPr bwMode="auto">
          <a:xfrm rot="5400000">
            <a:off x="965200" y="2963863"/>
            <a:ext cx="214313" cy="1587"/>
          </a:xfrm>
          <a:prstGeom prst="line">
            <a:avLst/>
          </a:prstGeom>
          <a:noFill/>
          <a:ln w="28575" cap="rnd" algn="ctr">
            <a:solidFill>
              <a:schemeClr val="tx1"/>
            </a:solidFill>
            <a:round/>
            <a:headEnd/>
            <a:tailEnd/>
          </a:ln>
        </p:spPr>
      </p:cxnSp>
      <p:cxnSp>
        <p:nvCxnSpPr>
          <p:cNvPr id="66" name="Gerade Verbindung 105"/>
          <p:cNvCxnSpPr>
            <a:cxnSpLocks noChangeShapeType="1"/>
          </p:cNvCxnSpPr>
          <p:nvPr/>
        </p:nvCxnSpPr>
        <p:spPr bwMode="auto">
          <a:xfrm rot="5400000">
            <a:off x="965200" y="3535363"/>
            <a:ext cx="214313" cy="1587"/>
          </a:xfrm>
          <a:prstGeom prst="line">
            <a:avLst/>
          </a:prstGeom>
          <a:noFill/>
          <a:ln w="28575" cap="rnd" algn="ctr">
            <a:solidFill>
              <a:schemeClr val="tx1"/>
            </a:solidFill>
            <a:round/>
            <a:headEnd/>
            <a:tailEnd/>
          </a:ln>
        </p:spPr>
      </p:cxnSp>
      <p:sp>
        <p:nvSpPr>
          <p:cNvPr id="67" name="Ellipse 106"/>
          <p:cNvSpPr>
            <a:spLocks noChangeArrowheads="1"/>
          </p:cNvSpPr>
          <p:nvPr/>
        </p:nvSpPr>
        <p:spPr bwMode="auto">
          <a:xfrm rot="5400000">
            <a:off x="1428750" y="2786063"/>
            <a:ext cx="142875" cy="142875"/>
          </a:xfrm>
          <a:prstGeom prst="ellipse">
            <a:avLst/>
          </a:prstGeom>
          <a:solidFill>
            <a:schemeClr val="tx1"/>
          </a:solidFill>
          <a:ln w="12700" cap="rnd" algn="ctr">
            <a:noFill/>
            <a:round/>
            <a:headEnd/>
            <a:tailEnd/>
          </a:ln>
        </p:spPr>
        <p:txBody>
          <a:bodyPr lIns="0" tIns="0" rIns="18000" bIns="18000" anchor="b"/>
          <a:lstStyle/>
          <a:p>
            <a:pPr algn="r"/>
            <a:endParaRPr lang="en-US" sz="1100"/>
          </a:p>
        </p:txBody>
      </p:sp>
      <p:sp>
        <p:nvSpPr>
          <p:cNvPr id="68" name="Ellipse 107"/>
          <p:cNvSpPr>
            <a:spLocks noChangeArrowheads="1"/>
          </p:cNvSpPr>
          <p:nvPr/>
        </p:nvSpPr>
        <p:spPr bwMode="auto">
          <a:xfrm rot="5400000">
            <a:off x="1428750" y="3357563"/>
            <a:ext cx="142875" cy="142875"/>
          </a:xfrm>
          <a:prstGeom prst="ellipse">
            <a:avLst/>
          </a:prstGeom>
          <a:solidFill>
            <a:schemeClr val="tx1"/>
          </a:solidFill>
          <a:ln w="12700" cap="rnd" algn="ctr">
            <a:noFill/>
            <a:round/>
            <a:headEnd/>
            <a:tailEnd/>
          </a:ln>
        </p:spPr>
        <p:txBody>
          <a:bodyPr lIns="0" tIns="0" rIns="18000" bIns="18000" anchor="b"/>
          <a:lstStyle/>
          <a:p>
            <a:pPr algn="r"/>
            <a:endParaRPr lang="en-US" sz="1100"/>
          </a:p>
        </p:txBody>
      </p:sp>
      <p:sp>
        <p:nvSpPr>
          <p:cNvPr id="69" name="Ellipse 156"/>
          <p:cNvSpPr>
            <a:spLocks noChangeArrowheads="1"/>
          </p:cNvSpPr>
          <p:nvPr/>
        </p:nvSpPr>
        <p:spPr bwMode="auto">
          <a:xfrm rot="5400000">
            <a:off x="1428750" y="3571875"/>
            <a:ext cx="142875" cy="142875"/>
          </a:xfrm>
          <a:prstGeom prst="ellipse">
            <a:avLst/>
          </a:prstGeom>
          <a:solidFill>
            <a:schemeClr val="tx1"/>
          </a:solidFill>
          <a:ln w="12700" cap="rnd" algn="ctr">
            <a:noFill/>
            <a:round/>
            <a:headEnd/>
            <a:tailEnd/>
          </a:ln>
        </p:spPr>
        <p:txBody>
          <a:bodyPr lIns="0" tIns="0" rIns="18000" bIns="18000" anchor="b"/>
          <a:lstStyle/>
          <a:p>
            <a:pPr algn="r"/>
            <a:endParaRPr lang="en-US" sz="1100"/>
          </a:p>
        </p:txBody>
      </p:sp>
      <p:sp>
        <p:nvSpPr>
          <p:cNvPr id="70" name="Rechteck 99"/>
          <p:cNvSpPr/>
          <p:nvPr/>
        </p:nvSpPr>
        <p:spPr bwMode="auto">
          <a:xfrm rot="5400000">
            <a:off x="892969" y="3178969"/>
            <a:ext cx="357187" cy="142875"/>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1" name="Richtungspfeil 112"/>
          <p:cNvSpPr/>
          <p:nvPr/>
        </p:nvSpPr>
        <p:spPr bwMode="auto">
          <a:xfrm rot="16200000">
            <a:off x="1000125" y="5143500"/>
            <a:ext cx="714375" cy="1000125"/>
          </a:xfrm>
          <a:prstGeom prst="homePlate">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vert="vert" lIns="0" tIns="0" rIns="18000" bIns="18000" anchor="ctr" anchorCtr="1"/>
          <a:lstStyle/>
          <a:p>
            <a:pPr algn="r">
              <a:defRPr/>
            </a:pPr>
            <a:r>
              <a:rPr lang="en-US" dirty="0"/>
              <a:t>ADC</a:t>
            </a:r>
          </a:p>
        </p:txBody>
      </p:sp>
      <p:grpSp>
        <p:nvGrpSpPr>
          <p:cNvPr id="52" name="Gruppieren 210"/>
          <p:cNvGrpSpPr>
            <a:grpSpLocks/>
          </p:cNvGrpSpPr>
          <p:nvPr/>
        </p:nvGrpSpPr>
        <p:grpSpPr bwMode="auto">
          <a:xfrm>
            <a:off x="6072188" y="4929188"/>
            <a:ext cx="428625" cy="357187"/>
            <a:chOff x="7500958" y="4500570"/>
            <a:chExt cx="428628" cy="857256"/>
          </a:xfrm>
        </p:grpSpPr>
        <p:sp>
          <p:nvSpPr>
            <p:cNvPr id="73" name="Rechteck 114"/>
            <p:cNvSpPr/>
            <p:nvPr/>
          </p:nvSpPr>
          <p:spPr bwMode="auto">
            <a:xfrm>
              <a:off x="7500958" y="4500570"/>
              <a:ext cx="428628" cy="72389"/>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4" name="Rechteck 115"/>
            <p:cNvSpPr/>
            <p:nvPr/>
          </p:nvSpPr>
          <p:spPr bwMode="auto">
            <a:xfrm>
              <a:off x="7500958" y="4572959"/>
              <a:ext cx="428628" cy="72392"/>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5" name="Rechteck 116"/>
            <p:cNvSpPr/>
            <p:nvPr/>
          </p:nvSpPr>
          <p:spPr bwMode="auto">
            <a:xfrm>
              <a:off x="7500958" y="4645351"/>
              <a:ext cx="428628" cy="68581"/>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6" name="Rechteck 117"/>
            <p:cNvSpPr/>
            <p:nvPr/>
          </p:nvSpPr>
          <p:spPr bwMode="auto">
            <a:xfrm>
              <a:off x="7500958" y="4713932"/>
              <a:ext cx="428628" cy="72389"/>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7" name="Rechteck 119"/>
            <p:cNvSpPr/>
            <p:nvPr/>
          </p:nvSpPr>
          <p:spPr bwMode="auto">
            <a:xfrm>
              <a:off x="7500958" y="4786321"/>
              <a:ext cx="428628" cy="72392"/>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8" name="Rechteck 120"/>
            <p:cNvSpPr/>
            <p:nvPr/>
          </p:nvSpPr>
          <p:spPr bwMode="auto">
            <a:xfrm>
              <a:off x="7500958" y="4858713"/>
              <a:ext cx="428628" cy="72389"/>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79" name="Rechteck 121"/>
            <p:cNvSpPr/>
            <p:nvPr/>
          </p:nvSpPr>
          <p:spPr bwMode="auto">
            <a:xfrm>
              <a:off x="7500958" y="4931102"/>
              <a:ext cx="428628" cy="68581"/>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80" name="Rechteck 122"/>
            <p:cNvSpPr/>
            <p:nvPr/>
          </p:nvSpPr>
          <p:spPr bwMode="auto">
            <a:xfrm>
              <a:off x="7500958" y="4999683"/>
              <a:ext cx="428628" cy="72392"/>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81" name="Rechteck 125"/>
            <p:cNvSpPr/>
            <p:nvPr/>
          </p:nvSpPr>
          <p:spPr bwMode="auto">
            <a:xfrm>
              <a:off x="7500958" y="5072075"/>
              <a:ext cx="428628" cy="72389"/>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82" name="Rechteck 126"/>
            <p:cNvSpPr/>
            <p:nvPr/>
          </p:nvSpPr>
          <p:spPr bwMode="auto">
            <a:xfrm>
              <a:off x="7500958" y="5144464"/>
              <a:ext cx="428628" cy="72392"/>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83" name="Rechteck 127"/>
            <p:cNvSpPr/>
            <p:nvPr/>
          </p:nvSpPr>
          <p:spPr bwMode="auto">
            <a:xfrm>
              <a:off x="7500958" y="5216856"/>
              <a:ext cx="428628" cy="68581"/>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84" name="Rechteck 128"/>
            <p:cNvSpPr/>
            <p:nvPr/>
          </p:nvSpPr>
          <p:spPr bwMode="auto">
            <a:xfrm>
              <a:off x="7500958" y="5285437"/>
              <a:ext cx="428628" cy="72389"/>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grpSp>
      <p:cxnSp>
        <p:nvCxnSpPr>
          <p:cNvPr id="85" name="Gerade Verbindung mit Pfeil 135"/>
          <p:cNvCxnSpPr>
            <a:cxnSpLocks noChangeShapeType="1"/>
          </p:cNvCxnSpPr>
          <p:nvPr/>
        </p:nvCxnSpPr>
        <p:spPr bwMode="auto">
          <a:xfrm flipV="1">
            <a:off x="1357313" y="5072063"/>
            <a:ext cx="1000125" cy="71437"/>
          </a:xfrm>
          <a:prstGeom prst="straightConnector1">
            <a:avLst/>
          </a:prstGeom>
          <a:noFill/>
          <a:ln w="28575" algn="ctr">
            <a:solidFill>
              <a:srgbClr val="FFC000"/>
            </a:solidFill>
            <a:round/>
            <a:headEnd/>
            <a:tailEnd type="arrow" w="med" len="med"/>
          </a:ln>
        </p:spPr>
      </p:cxnSp>
      <p:cxnSp>
        <p:nvCxnSpPr>
          <p:cNvPr id="86" name="Gerade Verbindung 104"/>
          <p:cNvCxnSpPr>
            <a:cxnSpLocks noChangeShapeType="1"/>
          </p:cNvCxnSpPr>
          <p:nvPr/>
        </p:nvCxnSpPr>
        <p:spPr bwMode="auto">
          <a:xfrm rot="5400000" flipH="1" flipV="1">
            <a:off x="1107281" y="4393407"/>
            <a:ext cx="357187" cy="0"/>
          </a:xfrm>
          <a:prstGeom prst="line">
            <a:avLst/>
          </a:prstGeom>
          <a:noFill/>
          <a:ln w="28575" cap="rnd" algn="ctr">
            <a:solidFill>
              <a:schemeClr val="tx1"/>
            </a:solidFill>
            <a:round/>
            <a:headEnd type="triangle" w="lg" len="lg"/>
            <a:tailEnd/>
          </a:ln>
        </p:spPr>
      </p:cxnSp>
      <p:sp>
        <p:nvSpPr>
          <p:cNvPr id="87" name="Rechteck 131"/>
          <p:cNvSpPr/>
          <p:nvPr/>
        </p:nvSpPr>
        <p:spPr bwMode="auto">
          <a:xfrm>
            <a:off x="1143000" y="4572000"/>
            <a:ext cx="438150" cy="366713"/>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wrap="none" lIns="0" tIns="0" rIns="18000" bIns="18000" anchor="ctr" anchorCtr="1"/>
          <a:lstStyle/>
          <a:p>
            <a:pPr algn="r">
              <a:defRPr/>
            </a:pPr>
            <a:r>
              <a:rPr lang="en-US" sz="2000" b="1" dirty="0"/>
              <a:t>-</a:t>
            </a:r>
          </a:p>
        </p:txBody>
      </p:sp>
      <p:cxnSp>
        <p:nvCxnSpPr>
          <p:cNvPr id="88" name="Gerade Verbindung 134"/>
          <p:cNvCxnSpPr>
            <a:cxnSpLocks noChangeShapeType="1"/>
            <a:stCxn id="87" idx="2"/>
            <a:endCxn id="71" idx="3"/>
          </p:cNvCxnSpPr>
          <p:nvPr/>
        </p:nvCxnSpPr>
        <p:spPr bwMode="auto">
          <a:xfrm rot="5400000">
            <a:off x="1185863" y="5110163"/>
            <a:ext cx="347662" cy="4762"/>
          </a:xfrm>
          <a:prstGeom prst="line">
            <a:avLst/>
          </a:prstGeom>
          <a:noFill/>
          <a:ln w="28575" cap="rnd" algn="ctr">
            <a:solidFill>
              <a:schemeClr val="tx1"/>
            </a:solidFill>
            <a:round/>
            <a:headEnd/>
            <a:tailEnd/>
          </a:ln>
        </p:spPr>
      </p:cxnSp>
      <p:cxnSp>
        <p:nvCxnSpPr>
          <p:cNvPr id="89" name="Gerade Verbindung 137"/>
          <p:cNvCxnSpPr>
            <a:cxnSpLocks noChangeShapeType="1"/>
          </p:cNvCxnSpPr>
          <p:nvPr/>
        </p:nvCxnSpPr>
        <p:spPr bwMode="auto">
          <a:xfrm>
            <a:off x="928688" y="4214813"/>
            <a:ext cx="357187" cy="1587"/>
          </a:xfrm>
          <a:prstGeom prst="line">
            <a:avLst/>
          </a:prstGeom>
          <a:noFill/>
          <a:ln w="28575" cap="rnd" algn="ctr">
            <a:solidFill>
              <a:schemeClr val="tx1"/>
            </a:solidFill>
            <a:round/>
            <a:headEnd/>
            <a:tailEnd/>
          </a:ln>
        </p:spPr>
      </p:cxnSp>
      <p:cxnSp>
        <p:nvCxnSpPr>
          <p:cNvPr id="90" name="Gerade Verbindung 154"/>
          <p:cNvCxnSpPr/>
          <p:nvPr/>
        </p:nvCxnSpPr>
        <p:spPr bwMode="auto">
          <a:xfrm rot="5400000" flipH="1" flipV="1">
            <a:off x="4000501" y="4000500"/>
            <a:ext cx="857250" cy="142875"/>
          </a:xfrm>
          <a:prstGeom prst="line">
            <a:avLst/>
          </a:prstGeom>
          <a:solidFill>
            <a:srgbClr val="FFFF00"/>
          </a:solidFill>
          <a:ln w="28575" cap="rnd" cmpd="sng" algn="ctr">
            <a:solidFill>
              <a:schemeClr val="accent2">
                <a:lumMod val="60000"/>
                <a:lumOff val="40000"/>
              </a:schemeClr>
            </a:solidFill>
            <a:prstDash val="solid"/>
            <a:round/>
            <a:headEnd type="none" w="med" len="med"/>
            <a:tailEnd type="none" w="med" len="med"/>
          </a:ln>
          <a:effectLst/>
        </p:spPr>
      </p:cxnSp>
      <p:cxnSp>
        <p:nvCxnSpPr>
          <p:cNvPr id="91" name="Gerade Verbindung 157"/>
          <p:cNvCxnSpPr>
            <a:cxnSpLocks noChangeShapeType="1"/>
          </p:cNvCxnSpPr>
          <p:nvPr/>
        </p:nvCxnSpPr>
        <p:spPr bwMode="auto">
          <a:xfrm>
            <a:off x="2786063" y="1214438"/>
            <a:ext cx="1571625" cy="1587"/>
          </a:xfrm>
          <a:prstGeom prst="line">
            <a:avLst/>
          </a:prstGeom>
          <a:noFill/>
          <a:ln w="28575" cap="rnd" algn="ctr">
            <a:solidFill>
              <a:srgbClr val="00B050"/>
            </a:solidFill>
            <a:round/>
            <a:headEnd/>
            <a:tailEnd/>
          </a:ln>
        </p:spPr>
      </p:cxnSp>
      <p:cxnSp>
        <p:nvCxnSpPr>
          <p:cNvPr id="92" name="Gerade Verbindung 159"/>
          <p:cNvCxnSpPr>
            <a:cxnSpLocks noChangeShapeType="1"/>
          </p:cNvCxnSpPr>
          <p:nvPr/>
        </p:nvCxnSpPr>
        <p:spPr bwMode="auto">
          <a:xfrm>
            <a:off x="4429125" y="1214438"/>
            <a:ext cx="1428750" cy="1587"/>
          </a:xfrm>
          <a:prstGeom prst="line">
            <a:avLst/>
          </a:prstGeom>
          <a:noFill/>
          <a:ln w="28575" cap="rnd" algn="ctr">
            <a:solidFill>
              <a:srgbClr val="00B050"/>
            </a:solidFill>
            <a:round/>
            <a:headEnd/>
            <a:tailEnd/>
          </a:ln>
        </p:spPr>
      </p:cxnSp>
      <p:cxnSp>
        <p:nvCxnSpPr>
          <p:cNvPr id="93" name="Gerade Verbindung 161"/>
          <p:cNvCxnSpPr>
            <a:cxnSpLocks noChangeShapeType="1"/>
          </p:cNvCxnSpPr>
          <p:nvPr/>
        </p:nvCxnSpPr>
        <p:spPr bwMode="auto">
          <a:xfrm rot="5400000" flipH="1" flipV="1">
            <a:off x="4215607" y="1070769"/>
            <a:ext cx="285750" cy="1587"/>
          </a:xfrm>
          <a:prstGeom prst="line">
            <a:avLst/>
          </a:prstGeom>
          <a:noFill/>
          <a:ln w="28575" cap="rnd" algn="ctr">
            <a:solidFill>
              <a:srgbClr val="00B050"/>
            </a:solidFill>
            <a:round/>
            <a:headEnd/>
            <a:tailEnd/>
          </a:ln>
        </p:spPr>
      </p:cxnSp>
      <p:cxnSp>
        <p:nvCxnSpPr>
          <p:cNvPr id="94" name="Gerade Verbindung 165"/>
          <p:cNvCxnSpPr>
            <a:cxnSpLocks noChangeShapeType="1"/>
          </p:cNvCxnSpPr>
          <p:nvPr/>
        </p:nvCxnSpPr>
        <p:spPr bwMode="auto">
          <a:xfrm rot="5400000" flipH="1" flipV="1">
            <a:off x="4287044" y="1070769"/>
            <a:ext cx="285750" cy="1588"/>
          </a:xfrm>
          <a:prstGeom prst="line">
            <a:avLst/>
          </a:prstGeom>
          <a:noFill/>
          <a:ln w="28575" cap="rnd" algn="ctr">
            <a:solidFill>
              <a:srgbClr val="00B050"/>
            </a:solidFill>
            <a:round/>
            <a:headEnd/>
            <a:tailEnd/>
          </a:ln>
        </p:spPr>
      </p:cxnSp>
      <p:cxnSp>
        <p:nvCxnSpPr>
          <p:cNvPr id="95" name="Gerade Verbindung 166"/>
          <p:cNvCxnSpPr>
            <a:cxnSpLocks noChangeShapeType="1"/>
          </p:cNvCxnSpPr>
          <p:nvPr/>
        </p:nvCxnSpPr>
        <p:spPr bwMode="auto">
          <a:xfrm>
            <a:off x="4357688" y="928688"/>
            <a:ext cx="71437" cy="1587"/>
          </a:xfrm>
          <a:prstGeom prst="line">
            <a:avLst/>
          </a:prstGeom>
          <a:noFill/>
          <a:ln w="28575" cap="rnd" algn="ctr">
            <a:solidFill>
              <a:srgbClr val="00B050"/>
            </a:solidFill>
            <a:round/>
            <a:headEnd/>
            <a:tailEnd/>
          </a:ln>
        </p:spPr>
      </p:cxnSp>
      <p:cxnSp>
        <p:nvCxnSpPr>
          <p:cNvPr id="96" name="Gerade Verbindung 170"/>
          <p:cNvCxnSpPr>
            <a:cxnSpLocks noChangeShapeType="1"/>
          </p:cNvCxnSpPr>
          <p:nvPr/>
        </p:nvCxnSpPr>
        <p:spPr bwMode="auto">
          <a:xfrm>
            <a:off x="2786063" y="2071688"/>
            <a:ext cx="2214562" cy="1587"/>
          </a:xfrm>
          <a:prstGeom prst="line">
            <a:avLst/>
          </a:prstGeom>
          <a:noFill/>
          <a:ln w="28575" cap="rnd" algn="ctr">
            <a:solidFill>
              <a:srgbClr val="00B050"/>
            </a:solidFill>
            <a:round/>
            <a:headEnd/>
            <a:tailEnd/>
          </a:ln>
        </p:spPr>
      </p:cxnSp>
      <p:cxnSp>
        <p:nvCxnSpPr>
          <p:cNvPr id="97" name="Gerade Verbindung 171"/>
          <p:cNvCxnSpPr>
            <a:cxnSpLocks noChangeShapeType="1"/>
          </p:cNvCxnSpPr>
          <p:nvPr/>
        </p:nvCxnSpPr>
        <p:spPr bwMode="auto">
          <a:xfrm>
            <a:off x="5072063" y="2071688"/>
            <a:ext cx="785812" cy="1587"/>
          </a:xfrm>
          <a:prstGeom prst="line">
            <a:avLst/>
          </a:prstGeom>
          <a:noFill/>
          <a:ln w="28575" cap="rnd" algn="ctr">
            <a:solidFill>
              <a:srgbClr val="00B050"/>
            </a:solidFill>
            <a:round/>
            <a:headEnd/>
            <a:tailEnd/>
          </a:ln>
        </p:spPr>
      </p:cxnSp>
      <p:cxnSp>
        <p:nvCxnSpPr>
          <p:cNvPr id="98" name="Gerade Verbindung 172"/>
          <p:cNvCxnSpPr>
            <a:cxnSpLocks noChangeShapeType="1"/>
          </p:cNvCxnSpPr>
          <p:nvPr/>
        </p:nvCxnSpPr>
        <p:spPr bwMode="auto">
          <a:xfrm rot="5400000" flipH="1" flipV="1">
            <a:off x="4858544" y="1928019"/>
            <a:ext cx="285750" cy="1588"/>
          </a:xfrm>
          <a:prstGeom prst="line">
            <a:avLst/>
          </a:prstGeom>
          <a:noFill/>
          <a:ln w="28575" cap="rnd" algn="ctr">
            <a:solidFill>
              <a:srgbClr val="00B050"/>
            </a:solidFill>
            <a:round/>
            <a:headEnd/>
            <a:tailEnd/>
          </a:ln>
        </p:spPr>
      </p:cxnSp>
      <p:cxnSp>
        <p:nvCxnSpPr>
          <p:cNvPr id="99" name="Gerade Verbindung 173"/>
          <p:cNvCxnSpPr>
            <a:cxnSpLocks noChangeShapeType="1"/>
          </p:cNvCxnSpPr>
          <p:nvPr/>
        </p:nvCxnSpPr>
        <p:spPr bwMode="auto">
          <a:xfrm rot="5400000" flipH="1" flipV="1">
            <a:off x="4929982" y="1928019"/>
            <a:ext cx="285750" cy="1587"/>
          </a:xfrm>
          <a:prstGeom prst="line">
            <a:avLst/>
          </a:prstGeom>
          <a:noFill/>
          <a:ln w="28575" cap="rnd" algn="ctr">
            <a:solidFill>
              <a:srgbClr val="00B050"/>
            </a:solidFill>
            <a:round/>
            <a:headEnd/>
            <a:tailEnd/>
          </a:ln>
        </p:spPr>
      </p:cxnSp>
      <p:cxnSp>
        <p:nvCxnSpPr>
          <p:cNvPr id="100" name="Gerade Verbindung 175"/>
          <p:cNvCxnSpPr>
            <a:cxnSpLocks noChangeShapeType="1"/>
          </p:cNvCxnSpPr>
          <p:nvPr/>
        </p:nvCxnSpPr>
        <p:spPr bwMode="auto">
          <a:xfrm>
            <a:off x="5000625" y="1785938"/>
            <a:ext cx="71438" cy="1587"/>
          </a:xfrm>
          <a:prstGeom prst="line">
            <a:avLst/>
          </a:prstGeom>
          <a:noFill/>
          <a:ln w="28575" cap="rnd" algn="ctr">
            <a:solidFill>
              <a:srgbClr val="00B050"/>
            </a:solidFill>
            <a:round/>
            <a:headEnd/>
            <a:tailEnd/>
          </a:ln>
        </p:spPr>
      </p:cxnSp>
      <p:cxnSp>
        <p:nvCxnSpPr>
          <p:cNvPr id="101" name="Gerade Verbindung 179"/>
          <p:cNvCxnSpPr/>
          <p:nvPr/>
        </p:nvCxnSpPr>
        <p:spPr bwMode="auto">
          <a:xfrm>
            <a:off x="2357438" y="3571875"/>
            <a:ext cx="3571875" cy="1588"/>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cxnSp>
        <p:nvCxnSpPr>
          <p:cNvPr id="102" name="Gerade Verbindung mit Pfeil 189"/>
          <p:cNvCxnSpPr>
            <a:cxnSpLocks noChangeShapeType="1"/>
          </p:cNvCxnSpPr>
          <p:nvPr/>
        </p:nvCxnSpPr>
        <p:spPr bwMode="auto">
          <a:xfrm rot="16200000" flipH="1">
            <a:off x="2536032" y="2750344"/>
            <a:ext cx="3143250" cy="71437"/>
          </a:xfrm>
          <a:prstGeom prst="straightConnector1">
            <a:avLst/>
          </a:prstGeom>
          <a:noFill/>
          <a:ln w="19050" algn="ctr">
            <a:solidFill>
              <a:schemeClr val="tx1"/>
            </a:solidFill>
            <a:round/>
            <a:headEnd/>
            <a:tailEnd type="arrow" w="med" len="med"/>
          </a:ln>
        </p:spPr>
      </p:cxnSp>
      <p:cxnSp>
        <p:nvCxnSpPr>
          <p:cNvPr id="103" name="Gerade Verbindung mit Pfeil 193"/>
          <p:cNvCxnSpPr>
            <a:cxnSpLocks noChangeShapeType="1"/>
          </p:cNvCxnSpPr>
          <p:nvPr/>
        </p:nvCxnSpPr>
        <p:spPr bwMode="auto">
          <a:xfrm flipV="1">
            <a:off x="1285875" y="4071938"/>
            <a:ext cx="571500" cy="214312"/>
          </a:xfrm>
          <a:prstGeom prst="straightConnector1">
            <a:avLst/>
          </a:prstGeom>
          <a:noFill/>
          <a:ln w="28575" algn="ctr">
            <a:solidFill>
              <a:schemeClr val="tx1"/>
            </a:solidFill>
            <a:round/>
            <a:headEnd/>
            <a:tailEnd type="arrow" w="med" len="med"/>
          </a:ln>
        </p:spPr>
      </p:cxnSp>
      <p:cxnSp>
        <p:nvCxnSpPr>
          <p:cNvPr id="104" name="Gerade Verbindung 197"/>
          <p:cNvCxnSpPr>
            <a:cxnSpLocks noChangeShapeType="1"/>
          </p:cNvCxnSpPr>
          <p:nvPr/>
        </p:nvCxnSpPr>
        <p:spPr bwMode="auto">
          <a:xfrm>
            <a:off x="3214688" y="5000625"/>
            <a:ext cx="1143000" cy="1588"/>
          </a:xfrm>
          <a:prstGeom prst="line">
            <a:avLst/>
          </a:prstGeom>
          <a:noFill/>
          <a:ln w="28575" cap="rnd" algn="ctr">
            <a:solidFill>
              <a:srgbClr val="FFC000"/>
            </a:solidFill>
            <a:round/>
            <a:headEnd/>
            <a:tailEnd/>
          </a:ln>
        </p:spPr>
      </p:cxnSp>
      <p:cxnSp>
        <p:nvCxnSpPr>
          <p:cNvPr id="105" name="Gerade Verbindung 199"/>
          <p:cNvCxnSpPr>
            <a:cxnSpLocks noChangeShapeType="1"/>
          </p:cNvCxnSpPr>
          <p:nvPr/>
        </p:nvCxnSpPr>
        <p:spPr bwMode="auto">
          <a:xfrm>
            <a:off x="3857625" y="5143500"/>
            <a:ext cx="571500" cy="1588"/>
          </a:xfrm>
          <a:prstGeom prst="line">
            <a:avLst/>
          </a:prstGeom>
          <a:noFill/>
          <a:ln w="28575" cap="rnd" algn="ctr">
            <a:solidFill>
              <a:srgbClr val="FFC000"/>
            </a:solidFill>
            <a:round/>
            <a:headEnd/>
            <a:tailEnd/>
          </a:ln>
        </p:spPr>
      </p:cxnSp>
      <p:cxnSp>
        <p:nvCxnSpPr>
          <p:cNvPr id="106" name="Gerade Verbindung 201"/>
          <p:cNvCxnSpPr>
            <a:cxnSpLocks noChangeShapeType="1"/>
          </p:cNvCxnSpPr>
          <p:nvPr/>
        </p:nvCxnSpPr>
        <p:spPr bwMode="auto">
          <a:xfrm>
            <a:off x="4429125" y="5143500"/>
            <a:ext cx="571500" cy="1588"/>
          </a:xfrm>
          <a:prstGeom prst="line">
            <a:avLst/>
          </a:prstGeom>
          <a:noFill/>
          <a:ln w="28575" cap="rnd" algn="ctr">
            <a:solidFill>
              <a:srgbClr val="FFC000"/>
            </a:solidFill>
            <a:round/>
            <a:headEnd/>
            <a:tailEnd/>
          </a:ln>
        </p:spPr>
      </p:cxnSp>
      <p:cxnSp>
        <p:nvCxnSpPr>
          <p:cNvPr id="107" name="Gerade Verbindung 202"/>
          <p:cNvCxnSpPr>
            <a:cxnSpLocks noChangeShapeType="1"/>
          </p:cNvCxnSpPr>
          <p:nvPr/>
        </p:nvCxnSpPr>
        <p:spPr bwMode="auto">
          <a:xfrm rot="16200000" flipV="1">
            <a:off x="3714750" y="5000625"/>
            <a:ext cx="142875" cy="142875"/>
          </a:xfrm>
          <a:prstGeom prst="line">
            <a:avLst/>
          </a:prstGeom>
          <a:noFill/>
          <a:ln w="28575" cap="rnd" algn="ctr">
            <a:solidFill>
              <a:srgbClr val="FFC000"/>
            </a:solidFill>
            <a:round/>
            <a:headEnd/>
            <a:tailEnd/>
          </a:ln>
        </p:spPr>
      </p:cxnSp>
      <p:cxnSp>
        <p:nvCxnSpPr>
          <p:cNvPr id="108" name="Gerade Verbindung 206"/>
          <p:cNvCxnSpPr>
            <a:cxnSpLocks noChangeShapeType="1"/>
          </p:cNvCxnSpPr>
          <p:nvPr/>
        </p:nvCxnSpPr>
        <p:spPr bwMode="auto">
          <a:xfrm rot="16200000" flipV="1">
            <a:off x="4321969" y="5036344"/>
            <a:ext cx="142875" cy="71437"/>
          </a:xfrm>
          <a:prstGeom prst="line">
            <a:avLst/>
          </a:prstGeom>
          <a:noFill/>
          <a:ln w="28575" cap="rnd" algn="ctr">
            <a:solidFill>
              <a:srgbClr val="FFC000"/>
            </a:solidFill>
            <a:round/>
            <a:headEnd/>
            <a:tailEnd/>
          </a:ln>
        </p:spPr>
      </p:cxnSp>
      <p:sp>
        <p:nvSpPr>
          <p:cNvPr id="109" name="Richtungspfeil 150"/>
          <p:cNvSpPr/>
          <p:nvPr/>
        </p:nvSpPr>
        <p:spPr bwMode="auto">
          <a:xfrm>
            <a:off x="285750" y="4000500"/>
            <a:ext cx="785813" cy="428625"/>
          </a:xfrm>
          <a:prstGeom prst="homePlate">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ctr" anchorCtr="1"/>
          <a:lstStyle/>
          <a:p>
            <a:pPr algn="r">
              <a:defRPr/>
            </a:pPr>
            <a:r>
              <a:rPr lang="en-US" dirty="0"/>
              <a:t>DAC</a:t>
            </a:r>
          </a:p>
        </p:txBody>
      </p:sp>
      <p:sp>
        <p:nvSpPr>
          <p:cNvPr id="110" name="Rechteck 152"/>
          <p:cNvSpPr/>
          <p:nvPr/>
        </p:nvSpPr>
        <p:spPr bwMode="auto">
          <a:xfrm>
            <a:off x="1928813" y="3571875"/>
            <a:ext cx="428625" cy="285750"/>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111" name="Rechteck 178"/>
          <p:cNvSpPr/>
          <p:nvPr/>
        </p:nvSpPr>
        <p:spPr bwMode="auto">
          <a:xfrm>
            <a:off x="1928813" y="3857625"/>
            <a:ext cx="428625" cy="285750"/>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112" name="Rechteck 180"/>
          <p:cNvSpPr/>
          <p:nvPr/>
        </p:nvSpPr>
        <p:spPr bwMode="auto">
          <a:xfrm>
            <a:off x="1928813" y="4143375"/>
            <a:ext cx="428625" cy="285750"/>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sp>
        <p:nvSpPr>
          <p:cNvPr id="113" name="Rechteck 181"/>
          <p:cNvSpPr/>
          <p:nvPr/>
        </p:nvSpPr>
        <p:spPr bwMode="auto">
          <a:xfrm>
            <a:off x="1928813" y="4429125"/>
            <a:ext cx="428625" cy="285750"/>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lIns="0" tIns="0" rIns="18000" bIns="18000" anchor="b"/>
          <a:lstStyle/>
          <a:p>
            <a:pPr algn="r">
              <a:defRPr/>
            </a:pPr>
            <a:endParaRPr lang="en-US" sz="1100" dirty="0"/>
          </a:p>
        </p:txBody>
      </p:sp>
      <p:cxnSp>
        <p:nvCxnSpPr>
          <p:cNvPr id="114" name="Gerade Verbindung 186"/>
          <p:cNvCxnSpPr/>
          <p:nvPr/>
        </p:nvCxnSpPr>
        <p:spPr bwMode="auto">
          <a:xfrm>
            <a:off x="2357438" y="3856038"/>
            <a:ext cx="3571875" cy="1587"/>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cxnSp>
        <p:nvCxnSpPr>
          <p:cNvPr id="115" name="Gerade Verbindung 188"/>
          <p:cNvCxnSpPr/>
          <p:nvPr/>
        </p:nvCxnSpPr>
        <p:spPr bwMode="auto">
          <a:xfrm>
            <a:off x="2357438" y="4141788"/>
            <a:ext cx="3571875" cy="1587"/>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cxnSp>
        <p:nvCxnSpPr>
          <p:cNvPr id="116" name="Gerade Verbindung 191"/>
          <p:cNvCxnSpPr/>
          <p:nvPr/>
        </p:nvCxnSpPr>
        <p:spPr bwMode="auto">
          <a:xfrm>
            <a:off x="2357438" y="4427538"/>
            <a:ext cx="3571875" cy="1587"/>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cxnSp>
        <p:nvCxnSpPr>
          <p:cNvPr id="117" name="Gerade Verbindung 192"/>
          <p:cNvCxnSpPr/>
          <p:nvPr/>
        </p:nvCxnSpPr>
        <p:spPr bwMode="auto">
          <a:xfrm>
            <a:off x="2357438" y="4713288"/>
            <a:ext cx="3571875" cy="1587"/>
          </a:xfrm>
          <a:prstGeom prst="line">
            <a:avLst/>
          </a:prstGeom>
          <a:solidFill>
            <a:srgbClr val="FFFF00"/>
          </a:solidFill>
          <a:ln w="19050" cap="rnd" cmpd="sng" algn="ctr">
            <a:solidFill>
              <a:schemeClr val="bg1">
                <a:lumMod val="65000"/>
              </a:schemeClr>
            </a:solidFill>
            <a:prstDash val="dash"/>
            <a:round/>
            <a:headEnd type="none" w="med" len="med"/>
            <a:tailEnd type="none" w="med" len="med"/>
          </a:ln>
          <a:effectLst/>
        </p:spPr>
      </p:cxnSp>
      <p:cxnSp>
        <p:nvCxnSpPr>
          <p:cNvPr id="118" name="Gerade Verbindung 195"/>
          <p:cNvCxnSpPr>
            <a:cxnSpLocks noChangeShapeType="1"/>
          </p:cNvCxnSpPr>
          <p:nvPr/>
        </p:nvCxnSpPr>
        <p:spPr bwMode="auto">
          <a:xfrm>
            <a:off x="2571750" y="5072063"/>
            <a:ext cx="571500" cy="1587"/>
          </a:xfrm>
          <a:prstGeom prst="line">
            <a:avLst/>
          </a:prstGeom>
          <a:noFill/>
          <a:ln w="28575" cap="rnd" algn="ctr">
            <a:solidFill>
              <a:srgbClr val="FFC000"/>
            </a:solidFill>
            <a:round/>
            <a:headEnd/>
            <a:tailEnd/>
          </a:ln>
        </p:spPr>
      </p:cxnSp>
      <p:cxnSp>
        <p:nvCxnSpPr>
          <p:cNvPr id="119" name="Gerade Verbindung 196"/>
          <p:cNvCxnSpPr>
            <a:cxnSpLocks noChangeShapeType="1"/>
          </p:cNvCxnSpPr>
          <p:nvPr/>
        </p:nvCxnSpPr>
        <p:spPr bwMode="auto">
          <a:xfrm rot="5400000">
            <a:off x="3143250" y="5000625"/>
            <a:ext cx="71438" cy="71438"/>
          </a:xfrm>
          <a:prstGeom prst="line">
            <a:avLst/>
          </a:prstGeom>
          <a:noFill/>
          <a:ln w="28575" cap="rnd" algn="ctr">
            <a:solidFill>
              <a:srgbClr val="FFC000"/>
            </a:solidFill>
            <a:round/>
            <a:headEnd/>
            <a:tailEnd/>
          </a:ln>
        </p:spPr>
      </p:cxnSp>
      <p:cxnSp>
        <p:nvCxnSpPr>
          <p:cNvPr id="120" name="Gerade Verbindung 218"/>
          <p:cNvCxnSpPr>
            <a:cxnSpLocks noChangeShapeType="1"/>
          </p:cNvCxnSpPr>
          <p:nvPr/>
        </p:nvCxnSpPr>
        <p:spPr bwMode="auto">
          <a:xfrm rot="10800000">
            <a:off x="5000625" y="5143500"/>
            <a:ext cx="142875" cy="71438"/>
          </a:xfrm>
          <a:prstGeom prst="line">
            <a:avLst/>
          </a:prstGeom>
          <a:noFill/>
          <a:ln w="28575" cap="rnd" algn="ctr">
            <a:solidFill>
              <a:srgbClr val="FFC000"/>
            </a:solidFill>
            <a:round/>
            <a:headEnd/>
            <a:tailEnd/>
          </a:ln>
        </p:spPr>
      </p:cxnSp>
      <p:cxnSp>
        <p:nvCxnSpPr>
          <p:cNvPr id="121" name="Gerade Verbindung 219"/>
          <p:cNvCxnSpPr>
            <a:cxnSpLocks noChangeShapeType="1"/>
          </p:cNvCxnSpPr>
          <p:nvPr/>
        </p:nvCxnSpPr>
        <p:spPr bwMode="auto">
          <a:xfrm>
            <a:off x="5143500" y="5214938"/>
            <a:ext cx="714375" cy="1587"/>
          </a:xfrm>
          <a:prstGeom prst="line">
            <a:avLst/>
          </a:prstGeom>
          <a:noFill/>
          <a:ln w="28575" cap="rnd" algn="ctr">
            <a:solidFill>
              <a:srgbClr val="FFC000"/>
            </a:solidFill>
            <a:round/>
            <a:headEnd/>
            <a:tailEnd/>
          </a:ln>
        </p:spPr>
      </p:cxnSp>
      <p:sp>
        <p:nvSpPr>
          <p:cNvPr id="122" name="Ellipse 224"/>
          <p:cNvSpPr>
            <a:spLocks noChangeArrowheads="1"/>
          </p:cNvSpPr>
          <p:nvPr/>
        </p:nvSpPr>
        <p:spPr bwMode="auto">
          <a:xfrm>
            <a:off x="3929063" y="5072063"/>
            <a:ext cx="357187" cy="142875"/>
          </a:xfrm>
          <a:prstGeom prst="ellipse">
            <a:avLst/>
          </a:prstGeom>
          <a:solidFill>
            <a:srgbClr val="92D050"/>
          </a:solidFill>
          <a:ln w="12700" algn="ctr">
            <a:noFill/>
            <a:round/>
            <a:headEnd/>
            <a:tailEnd/>
          </a:ln>
        </p:spPr>
        <p:txBody>
          <a:bodyPr lIns="0" tIns="0" rIns="18000" bIns="18000" anchor="b"/>
          <a:lstStyle/>
          <a:p>
            <a:pPr algn="r"/>
            <a:endParaRPr lang="en-US" sz="1100"/>
          </a:p>
        </p:txBody>
      </p:sp>
      <p:sp>
        <p:nvSpPr>
          <p:cNvPr id="124" name="Rechteckige Legende 182"/>
          <p:cNvSpPr>
            <a:spLocks noChangeArrowheads="1"/>
          </p:cNvSpPr>
          <p:nvPr/>
        </p:nvSpPr>
        <p:spPr bwMode="auto">
          <a:xfrm>
            <a:off x="6524986" y="1857375"/>
            <a:ext cx="2357437" cy="357188"/>
          </a:xfrm>
          <a:prstGeom prst="wedgeRectCallout">
            <a:avLst>
              <a:gd name="adj1" fmla="val -77874"/>
              <a:gd name="adj2" fmla="val -1342"/>
            </a:avLst>
          </a:prstGeom>
          <a:solidFill>
            <a:srgbClr val="FFC000"/>
          </a:solidFill>
          <a:ln w="12700" algn="ctr">
            <a:noFill/>
            <a:round/>
            <a:headEnd/>
            <a:tailEnd/>
          </a:ln>
        </p:spPr>
        <p:txBody>
          <a:bodyPr wrap="none" lIns="0" tIns="0" rIns="0" bIns="0" anchor="ctr" anchorCtr="1"/>
          <a:lstStyle/>
          <a:p>
            <a:pPr algn="r"/>
            <a:r>
              <a:rPr lang="en-US" sz="1400"/>
              <a:t>Clear Pulse</a:t>
            </a:r>
            <a:endParaRPr lang="en-US" sz="1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up)">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of PXD-5 Matrices </a:t>
            </a:r>
            <a:endParaRPr lang="en-US" dirty="0"/>
          </a:p>
        </p:txBody>
      </p:sp>
      <p:sp>
        <p:nvSpPr>
          <p:cNvPr id="4" name="Slide Number Placeholder 3"/>
          <p:cNvSpPr>
            <a:spLocks noGrp="1"/>
          </p:cNvSpPr>
          <p:nvPr>
            <p:ph type="sldNum" sz="quarter" idx="10"/>
          </p:nvPr>
        </p:nvSpPr>
        <p:spPr/>
        <p:txBody>
          <a:bodyPr/>
          <a:lstStyle/>
          <a:p>
            <a:pPr>
              <a:defRPr/>
            </a:pPr>
            <a:fld id="{2FD94E2C-93DF-451E-92AF-F12579E10FA4}"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t>IMPRS Young Scientist Workshop – July, 23-30, 2010                                                                            C. Koffmane HLL, MPI für Physik, TU Berlin</a:t>
            </a:r>
            <a:endParaRPr lang="de-DE" dirty="0"/>
          </a:p>
        </p:txBody>
      </p:sp>
      <p:pic>
        <p:nvPicPr>
          <p:cNvPr id="6" name="Picture 1"/>
          <p:cNvPicPr>
            <a:picLocks noGrp="1" noChangeAspect="1" noChangeArrowheads="1"/>
          </p:cNvPicPr>
          <p:nvPr>
            <p:ph idx="1"/>
          </p:nvPr>
        </p:nvPicPr>
        <p:blipFill>
          <a:blip r:embed="rId2" cstate="print"/>
          <a:srcRect l="3452"/>
          <a:stretch>
            <a:fillRect/>
          </a:stretch>
        </p:blipFill>
        <p:spPr>
          <a:xfrm>
            <a:off x="385763" y="3811588"/>
            <a:ext cx="4397375" cy="2827337"/>
          </a:xfrm>
        </p:spPr>
      </p:pic>
      <p:pic>
        <p:nvPicPr>
          <p:cNvPr id="7" name="Picture 2"/>
          <p:cNvPicPr>
            <a:picLocks noChangeAspect="1" noChangeArrowheads="1"/>
          </p:cNvPicPr>
          <p:nvPr/>
        </p:nvPicPr>
        <p:blipFill>
          <a:blip r:embed="rId3" cstate="print"/>
          <a:srcRect l="604" t="366" r="723" b="1027"/>
          <a:stretch>
            <a:fillRect/>
          </a:stretch>
        </p:blipFill>
        <p:spPr bwMode="auto">
          <a:xfrm>
            <a:off x="5334000" y="1293813"/>
            <a:ext cx="2895600" cy="2259012"/>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385763" y="968375"/>
            <a:ext cx="4348162" cy="2787650"/>
          </a:xfrm>
          <a:prstGeom prst="rect">
            <a:avLst/>
          </a:prstGeom>
          <a:noFill/>
          <a:ln w="9525">
            <a:noFill/>
            <a:miter lim="800000"/>
            <a:headEnd/>
            <a:tailEnd/>
          </a:ln>
        </p:spPr>
      </p:pic>
      <p:sp>
        <p:nvSpPr>
          <p:cNvPr id="9" name="Content Placeholder 2"/>
          <p:cNvSpPr txBox="1">
            <a:spLocks/>
          </p:cNvSpPr>
          <p:nvPr/>
        </p:nvSpPr>
        <p:spPr bwMode="auto">
          <a:xfrm>
            <a:off x="5268913" y="5682343"/>
            <a:ext cx="3751262" cy="912132"/>
          </a:xfrm>
          <a:prstGeom prst="rect">
            <a:avLst/>
          </a:prstGeom>
          <a:noFill/>
          <a:ln w="9525">
            <a:noFill/>
            <a:miter lim="800000"/>
            <a:headEnd/>
            <a:tailEnd/>
          </a:ln>
        </p:spPr>
        <p:txBody>
          <a:bodyPr/>
          <a:lstStyle/>
          <a:p>
            <a:pPr eaLnBrk="0" hangingPunct="0">
              <a:lnSpc>
                <a:spcPct val="150000"/>
              </a:lnSpc>
              <a:spcBef>
                <a:spcPts val="300"/>
              </a:spcBef>
              <a:buClr>
                <a:schemeClr val="tx1"/>
              </a:buClr>
              <a:defRPr/>
            </a:pPr>
            <a:r>
              <a:rPr lang="de-DE" kern="0" dirty="0">
                <a:latin typeface="Calibri" pitchFamily="34" charset="0"/>
                <a:cs typeface="Calibri" pitchFamily="34" charset="0"/>
                <a:sym typeface="Wingdings" pitchFamily="2" charset="2"/>
              </a:rPr>
              <a:t>Measurements of a DEPFET matrix by Manuel Koch – University of </a:t>
            </a:r>
            <a:r>
              <a:rPr lang="de-DE" kern="0" dirty="0" smtClean="0">
                <a:latin typeface="Calibri" pitchFamily="34" charset="0"/>
                <a:cs typeface="Calibri" pitchFamily="34" charset="0"/>
                <a:sym typeface="Wingdings" pitchFamily="2" charset="2"/>
              </a:rPr>
              <a:t>Bonn</a:t>
            </a:r>
            <a:endParaRPr lang="de-DE" kern="0" dirty="0">
              <a:latin typeface="Calibri" pitchFamily="34" charset="0"/>
              <a:cs typeface="Calibri" pitchFamily="34" charset="0"/>
              <a:sym typeface="Wingdings" pitchFamily="2" charset="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PXD Electrical Simulation</a:t>
            </a:r>
            <a:endParaRPr lang="en-US" dirty="0"/>
          </a:p>
        </p:txBody>
      </p:sp>
      <p:sp>
        <p:nvSpPr>
          <p:cNvPr id="4" name="Slide Number Placeholder 3"/>
          <p:cNvSpPr>
            <a:spLocks noGrp="1"/>
          </p:cNvSpPr>
          <p:nvPr>
            <p:ph type="sldNum" sz="quarter" idx="10"/>
          </p:nvPr>
        </p:nvSpPr>
        <p:spPr/>
        <p:txBody>
          <a:bodyPr/>
          <a:lstStyle/>
          <a:p>
            <a:pPr>
              <a:defRPr/>
            </a:pPr>
            <a:fld id="{2FD94E2C-93DF-451E-92AF-F12579E10FA4}"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t>IMPRS Young Scientist Workshop – July, 23-30, 2010                                                                            C. Koffmane HLL, MPI für Physik, TU Berlin</a:t>
            </a:r>
            <a:endParaRPr lang="de-DE" dirty="0"/>
          </a:p>
        </p:txBody>
      </p:sp>
      <p:sp>
        <p:nvSpPr>
          <p:cNvPr id="6" name="Content Placeholder 2"/>
          <p:cNvSpPr txBox="1">
            <a:spLocks/>
          </p:cNvSpPr>
          <p:nvPr/>
        </p:nvSpPr>
        <p:spPr bwMode="auto">
          <a:xfrm>
            <a:off x="904875" y="1240971"/>
            <a:ext cx="7847013" cy="208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50000"/>
              </a:lnSpc>
              <a:spcBef>
                <a:spcPts val="300"/>
              </a:spcBef>
              <a:spcAft>
                <a:spcPct val="0"/>
              </a:spcAft>
              <a:buClr>
                <a:schemeClr val="tx1"/>
              </a:buClr>
              <a:buSzTx/>
              <a:buFont typeface="Wingdings" pitchFamily="2" charset="2"/>
              <a:buChar char="à"/>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Aim: test the electrical behavior of the PXD before it’s physical implementation </a:t>
            </a:r>
          </a:p>
        </p:txBody>
      </p:sp>
      <p:sp>
        <p:nvSpPr>
          <p:cNvPr id="7" name="Rectangle 8"/>
          <p:cNvSpPr>
            <a:spLocks noChangeArrowheads="1"/>
          </p:cNvSpPr>
          <p:nvPr/>
        </p:nvSpPr>
        <p:spPr bwMode="auto">
          <a:xfrm>
            <a:off x="904875" y="4125458"/>
            <a:ext cx="8097838" cy="2015936"/>
          </a:xfrm>
          <a:prstGeom prst="rect">
            <a:avLst/>
          </a:prstGeom>
          <a:noFill/>
          <a:ln w="9525">
            <a:noFill/>
            <a:miter lim="800000"/>
            <a:headEnd/>
            <a:tailEnd/>
          </a:ln>
        </p:spPr>
        <p:txBody>
          <a:bodyPr>
            <a:spAutoFit/>
          </a:bodyPr>
          <a:lstStyle/>
          <a:p>
            <a:pPr marL="273050" indent="-273050" eaLnBrk="0" hangingPunct="0">
              <a:lnSpc>
                <a:spcPct val="150000"/>
              </a:lnSpc>
              <a:spcBef>
                <a:spcPts val="300"/>
              </a:spcBef>
              <a:buClr>
                <a:schemeClr val="tx1"/>
              </a:buClr>
            </a:pPr>
            <a:r>
              <a:rPr lang="en-US" sz="2000" dirty="0">
                <a:latin typeface="Calibri" pitchFamily="34" charset="0"/>
                <a:cs typeface="Calibri" pitchFamily="34" charset="0"/>
              </a:rPr>
              <a:t>Simulation of integrated circuits is state of the </a:t>
            </a:r>
            <a:r>
              <a:rPr lang="en-US" sz="2000" dirty="0" smtClean="0">
                <a:latin typeface="Calibri" pitchFamily="34" charset="0"/>
                <a:cs typeface="Calibri" pitchFamily="34" charset="0"/>
              </a:rPr>
              <a:t>art:</a:t>
            </a:r>
          </a:p>
          <a:p>
            <a:pPr marL="273050" indent="-273050" eaLnBrk="0" hangingPunct="0">
              <a:lnSpc>
                <a:spcPct val="150000"/>
              </a:lnSpc>
              <a:spcBef>
                <a:spcPts val="300"/>
              </a:spcBef>
              <a:buClr>
                <a:schemeClr val="tx1"/>
              </a:buClr>
              <a:buFont typeface="Wingdings" pitchFamily="2" charset="2"/>
              <a:buChar char="à"/>
            </a:pPr>
            <a:r>
              <a:rPr lang="en-US" sz="2000" dirty="0" smtClean="0">
                <a:latin typeface="Calibri" pitchFamily="34" charset="0"/>
                <a:cs typeface="Calibri" pitchFamily="34" charset="0"/>
              </a:rPr>
              <a:t>Models for Switcher and DCD ready (since standard technologies are used)</a:t>
            </a:r>
          </a:p>
          <a:p>
            <a:pPr marL="273050" indent="-273050" eaLnBrk="0" hangingPunct="0">
              <a:lnSpc>
                <a:spcPct val="150000"/>
              </a:lnSpc>
              <a:spcBef>
                <a:spcPts val="300"/>
              </a:spcBef>
              <a:buClr>
                <a:schemeClr val="tx1"/>
              </a:buClr>
              <a:buFont typeface="Wingdings" pitchFamily="2" charset="2"/>
              <a:buChar char="à"/>
            </a:pPr>
            <a:r>
              <a:rPr lang="en-US" sz="2000" dirty="0" smtClean="0">
                <a:latin typeface="Calibri" pitchFamily="34" charset="0"/>
                <a:cs typeface="Calibri" pitchFamily="34" charset="0"/>
                <a:sym typeface="Wingdings" pitchFamily="2" charset="2"/>
              </a:rPr>
              <a:t>for </a:t>
            </a:r>
            <a:r>
              <a:rPr lang="en-US" sz="2000" dirty="0">
                <a:latin typeface="Calibri" pitchFamily="34" charset="0"/>
                <a:cs typeface="Calibri" pitchFamily="34" charset="0"/>
                <a:sym typeface="Wingdings" pitchFamily="2" charset="2"/>
              </a:rPr>
              <a:t>a DEPFET </a:t>
            </a:r>
            <a:r>
              <a:rPr lang="en-US" sz="2000" dirty="0" smtClean="0">
                <a:latin typeface="Calibri" pitchFamily="34" charset="0"/>
                <a:cs typeface="Calibri" pitchFamily="34" charset="0"/>
                <a:sym typeface="Wingdings" pitchFamily="2" charset="2"/>
              </a:rPr>
              <a:t>matrix a </a:t>
            </a:r>
            <a:r>
              <a:rPr lang="en-US" sz="2000" dirty="0">
                <a:latin typeface="Calibri" pitchFamily="34" charset="0"/>
                <a:cs typeface="Calibri" pitchFamily="34" charset="0"/>
                <a:sym typeface="Wingdings" pitchFamily="2" charset="2"/>
              </a:rPr>
              <a:t>new model has to be implemented</a:t>
            </a:r>
          </a:p>
        </p:txBody>
      </p:sp>
      <p:pic>
        <p:nvPicPr>
          <p:cNvPr id="8" name="Picture 19" descr="sBelle-module-TDR-50-50_landscape.png"/>
          <p:cNvPicPr>
            <a:picLocks noChangeAspect="1"/>
          </p:cNvPicPr>
          <p:nvPr/>
        </p:nvPicPr>
        <p:blipFill>
          <a:blip r:embed="rId2" cstate="print"/>
          <a:srcRect/>
          <a:stretch>
            <a:fillRect/>
          </a:stretch>
        </p:blipFill>
        <p:spPr bwMode="auto">
          <a:xfrm>
            <a:off x="1681163" y="2412091"/>
            <a:ext cx="5575300" cy="1658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depfet_cross_v1.png"/>
          <p:cNvPicPr>
            <a:picLocks noChangeAspect="1"/>
          </p:cNvPicPr>
          <p:nvPr/>
        </p:nvPicPr>
        <p:blipFill>
          <a:blip r:embed="rId3" cstate="print"/>
          <a:srcRect/>
          <a:stretch>
            <a:fillRect/>
          </a:stretch>
        </p:blipFill>
        <p:spPr bwMode="auto">
          <a:xfrm>
            <a:off x="5267325" y="1370013"/>
            <a:ext cx="3635375" cy="2947987"/>
          </a:xfrm>
          <a:prstGeom prst="rect">
            <a:avLst/>
          </a:prstGeom>
          <a:noFill/>
          <a:ln w="9525">
            <a:noFill/>
            <a:miter lim="800000"/>
            <a:headEnd/>
            <a:tailEnd/>
          </a:ln>
        </p:spPr>
      </p:pic>
      <p:sp>
        <p:nvSpPr>
          <p:cNvPr id="12291" name="Title 1"/>
          <p:cNvSpPr>
            <a:spLocks noGrp="1"/>
          </p:cNvSpPr>
          <p:nvPr>
            <p:ph type="title"/>
          </p:nvPr>
        </p:nvSpPr>
        <p:spPr/>
        <p:txBody>
          <a:bodyPr/>
          <a:lstStyle/>
          <a:p>
            <a:r>
              <a:rPr lang="en-US" smtClean="0"/>
              <a:t>Specific DEPFET Model</a:t>
            </a:r>
          </a:p>
        </p:txBody>
      </p:sp>
      <p:sp>
        <p:nvSpPr>
          <p:cNvPr id="12292" name="Slide Number Placeholder 3"/>
          <p:cNvSpPr>
            <a:spLocks noGrp="1"/>
          </p:cNvSpPr>
          <p:nvPr>
            <p:ph type="sldNum" sz="quarter" idx="10"/>
          </p:nvPr>
        </p:nvSpPr>
        <p:spPr>
          <a:noFill/>
        </p:spPr>
        <p:txBody>
          <a:bodyPr/>
          <a:lstStyle/>
          <a:p>
            <a:fld id="{3061DBC4-4CDC-478A-99BC-A3BEB2C5F8B5}" type="slidenum">
              <a:rPr lang="en-US" smtClean="0"/>
              <a:pPr/>
              <a:t>9</a:t>
            </a:fld>
            <a:endParaRPr lang="en-US" smtClean="0"/>
          </a:p>
        </p:txBody>
      </p:sp>
      <p:sp>
        <p:nvSpPr>
          <p:cNvPr id="12293" name="Footer Placeholder 4"/>
          <p:cNvSpPr>
            <a:spLocks noGrp="1"/>
          </p:cNvSpPr>
          <p:nvPr>
            <p:ph type="ftr" sz="quarter" idx="11"/>
          </p:nvPr>
        </p:nvSpPr>
        <p:spPr>
          <a:noFill/>
        </p:spPr>
        <p:txBody>
          <a:bodyPr/>
          <a:lstStyle/>
          <a:p>
            <a:r>
              <a:rPr lang="en-US" smtClean="0"/>
              <a:t>IMPRS Young Scientist Workshop – July, 23-30, 2010                                                                            C. Koffmane HLL, MPI für Physik, TU Berlin</a:t>
            </a:r>
            <a:endParaRPr lang="de-DE"/>
          </a:p>
        </p:txBody>
      </p:sp>
      <p:sp>
        <p:nvSpPr>
          <p:cNvPr id="7" name="Content Placeholder 2"/>
          <p:cNvSpPr txBox="1">
            <a:spLocks/>
          </p:cNvSpPr>
          <p:nvPr/>
        </p:nvSpPr>
        <p:spPr bwMode="auto">
          <a:xfrm>
            <a:off x="576263" y="1612900"/>
            <a:ext cx="4789487" cy="3709988"/>
          </a:xfrm>
          <a:prstGeom prst="rect">
            <a:avLst/>
          </a:prstGeom>
          <a:noFill/>
          <a:ln w="9525">
            <a:noFill/>
            <a:miter lim="800000"/>
            <a:headEnd/>
            <a:tailEnd/>
          </a:ln>
        </p:spPr>
        <p:txBody>
          <a:bodyPr/>
          <a:lstStyle/>
          <a:p>
            <a:pPr marL="273050" indent="-273050" eaLnBrk="0" hangingPunct="0">
              <a:spcBef>
                <a:spcPts val="300"/>
              </a:spcBef>
              <a:spcAft>
                <a:spcPts val="1200"/>
              </a:spcAft>
              <a:buClr>
                <a:schemeClr val="tx1"/>
              </a:buClr>
              <a:buFont typeface="Wingdings" pitchFamily="2" charset="2"/>
              <a:buChar char="§"/>
              <a:defRPr/>
            </a:pPr>
            <a:r>
              <a:rPr lang="en-US" sz="2000" kern="0" dirty="0">
                <a:latin typeface="Calibri" pitchFamily="34" charset="0"/>
                <a:cs typeface="Calibri" pitchFamily="34" charset="0"/>
              </a:rPr>
              <a:t>Influence of the internal gate on the drain current </a:t>
            </a:r>
          </a:p>
          <a:p>
            <a:pPr marL="273050" indent="-273050" eaLnBrk="0" hangingPunct="0">
              <a:spcBef>
                <a:spcPts val="300"/>
              </a:spcBef>
              <a:spcAft>
                <a:spcPts val="1200"/>
              </a:spcAft>
              <a:buClr>
                <a:schemeClr val="tx1"/>
              </a:buClr>
              <a:buFont typeface="Wingdings" pitchFamily="2" charset="2"/>
              <a:buChar char="§"/>
              <a:defRPr/>
            </a:pPr>
            <a:r>
              <a:rPr lang="en-US" sz="2000" kern="0" dirty="0">
                <a:latin typeface="Calibri" pitchFamily="34" charset="0"/>
                <a:cs typeface="Calibri" pitchFamily="34" charset="0"/>
              </a:rPr>
              <a:t>Transconductance of the clear and clear-gate electrode on the drain current</a:t>
            </a:r>
          </a:p>
          <a:p>
            <a:pPr marL="273050" indent="-273050" eaLnBrk="0" hangingPunct="0">
              <a:spcBef>
                <a:spcPts val="300"/>
              </a:spcBef>
              <a:spcAft>
                <a:spcPts val="1200"/>
              </a:spcAft>
              <a:buClr>
                <a:schemeClr val="tx1"/>
              </a:buClr>
              <a:buFont typeface="Wingdings" pitchFamily="2" charset="2"/>
              <a:buChar char="§"/>
              <a:defRPr/>
            </a:pPr>
            <a:r>
              <a:rPr lang="en-US" sz="2000" kern="0" dirty="0">
                <a:latin typeface="Calibri" pitchFamily="34" charset="0"/>
                <a:cs typeface="Calibri" pitchFamily="34" charset="0"/>
              </a:rPr>
              <a:t>Clear mechanism</a:t>
            </a:r>
          </a:p>
          <a:p>
            <a:pPr marL="273050" indent="-273050" eaLnBrk="0" hangingPunct="0">
              <a:spcBef>
                <a:spcPts val="300"/>
              </a:spcBef>
              <a:buClr>
                <a:schemeClr val="tx1"/>
              </a:buClr>
              <a:defRPr/>
            </a:pPr>
            <a:endParaRPr lang="en-US" sz="2000" kern="0" dirty="0">
              <a:latin typeface="Calibri" pitchFamily="34" charset="0"/>
              <a:cs typeface="Calibri" pitchFamily="34" charset="0"/>
            </a:endParaRPr>
          </a:p>
        </p:txBody>
      </p:sp>
      <p:sp>
        <p:nvSpPr>
          <p:cNvPr id="13" name="Rectangle 12"/>
          <p:cNvSpPr/>
          <p:nvPr/>
        </p:nvSpPr>
        <p:spPr>
          <a:xfrm>
            <a:off x="576263" y="5032375"/>
            <a:ext cx="7772400" cy="708025"/>
          </a:xfrm>
          <a:prstGeom prst="rect">
            <a:avLst/>
          </a:prstGeom>
        </p:spPr>
        <p:txBody>
          <a:bodyPr>
            <a:spAutoFit/>
          </a:bodyPr>
          <a:lstStyle/>
          <a:p>
            <a:pPr eaLnBrk="0" hangingPunct="0">
              <a:spcBef>
                <a:spcPts val="300"/>
              </a:spcBef>
              <a:buClr>
                <a:schemeClr val="tx1"/>
              </a:buClr>
              <a:defRPr/>
            </a:pPr>
            <a:r>
              <a:rPr lang="en-US" sz="2000" kern="0" dirty="0">
                <a:latin typeface="Calibri" pitchFamily="34" charset="0"/>
                <a:cs typeface="Calibri" pitchFamily="34" charset="0"/>
              </a:rPr>
              <a:t>For an array of DEPFET pixels the line resistance and the capacitive coupling to neighboring lines are also important.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st facilities PXD6">
  <a:themeElements>
    <a:clrScheme name="Test facilities PXD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st facilities PXD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76200" cap="flat" cmpd="sng" algn="ctr">
          <a:solidFill>
            <a:srgbClr val="7030A0"/>
          </a:solidFill>
          <a:prstDash val="sysDash"/>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solidFill>
          <a:schemeClr val="bg1"/>
        </a:solidFill>
        <a:ln w="12700" cap="flat" cmpd="sng" algn="ctr">
          <a:solidFill>
            <a:srgbClr val="7030A0"/>
          </a:solidFill>
          <a:prstDash val="solid"/>
          <a:round/>
          <a:headEnd type="none" w="med" len="med"/>
          <a:tailEnd type="none" w="med" len="med"/>
        </a:ln>
        <a:effectLst/>
      </a:spPr>
      <a:bodyPr/>
      <a:lstStyle/>
    </a:lnDef>
    <a:txDef>
      <a:spPr bwMode="auto">
        <a:noFill/>
        <a:ln w="9525">
          <a:noFill/>
          <a:miter lim="800000"/>
          <a:headEnd/>
          <a:tailEnd/>
        </a:ln>
      </a:spPr>
      <a:bodyPr wrap="none">
        <a:spAutoFit/>
      </a:bodyPr>
      <a:lstStyle>
        <a:defPPr algn="l">
          <a:spcBef>
            <a:spcPts val="0"/>
          </a:spcBef>
          <a:defRPr sz="1600" dirty="0">
            <a:latin typeface="Calibri" pitchFamily="34" charset="0"/>
            <a:cs typeface="Calibri" pitchFamily="34" charset="0"/>
          </a:defRPr>
        </a:defPPr>
      </a:lstStyle>
    </a:txDef>
  </a:objectDefaults>
  <a:extraClrSchemeLst>
    <a:extraClrScheme>
      <a:clrScheme name="Test facilities PXD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st facilities PXD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st facilities PXD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st facilities PXD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st facilities PXD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st facilities PXD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st facilities PXD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1887</Words>
  <Application>Microsoft Office PowerPoint</Application>
  <PresentationFormat>On-screen Show (4:3)</PresentationFormat>
  <Paragraphs>283</Paragraphs>
  <Slides>26</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Test facilities PXD6</vt:lpstr>
      <vt:lpstr>Equation</vt:lpstr>
      <vt:lpstr>Formel</vt:lpstr>
      <vt:lpstr>Simulation of a DEPFET Pixel Detector  IMPRS Young Scientist Workshop July, 26 – 30, 2010 </vt:lpstr>
      <vt:lpstr>Overview</vt:lpstr>
      <vt:lpstr>Why is there the Need for electr. Simulations?</vt:lpstr>
      <vt:lpstr>DEPFET Readout</vt:lpstr>
      <vt:lpstr>Readout Scheme 1: Double Sampling</vt:lpstr>
      <vt:lpstr>Readout Scheme 2: Single Sampling</vt:lpstr>
      <vt:lpstr>Measurements of PXD-5 Matrices </vt:lpstr>
      <vt:lpstr>PXD Electrical Simulation</vt:lpstr>
      <vt:lpstr>Specific DEPFET Model</vt:lpstr>
      <vt:lpstr>DEPFET Tabular Model </vt:lpstr>
      <vt:lpstr>DEPFET Specific Properties</vt:lpstr>
      <vt:lpstr>DEPFET Model without parasitic RCs</vt:lpstr>
      <vt:lpstr>DEPFET Model without parasitic RCs</vt:lpstr>
      <vt:lpstr>Specific Parameters of a DEPFET Model</vt:lpstr>
      <vt:lpstr>DEPFET Cross Section incl. Parasitic Capacitances </vt:lpstr>
      <vt:lpstr>Synopsys Raphael RCV + Sentaurus Structure Editor </vt:lpstr>
      <vt:lpstr>PXD5 Long Matrix (ILC –like)</vt:lpstr>
      <vt:lpstr>3D Model of PXD5 ILC-like Cell</vt:lpstr>
      <vt:lpstr>Capacitance Extraction</vt:lpstr>
      <vt:lpstr>Example: Worst Case Pixel</vt:lpstr>
      <vt:lpstr>Simulation PXD5 COCG - Double Sampling</vt:lpstr>
      <vt:lpstr>Simulation PXD5 COCG - Single Sampling</vt:lpstr>
      <vt:lpstr>Summary and Outlook</vt:lpstr>
      <vt:lpstr>Slide 24</vt:lpstr>
      <vt:lpstr>MPI Semiconductor Laboratory</vt:lpstr>
      <vt:lpstr>MPI Semiconductor Laboratory</vt:lpstr>
    </vt:vector>
  </TitlesOfParts>
  <Company>whi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Belle II DEPFET Pixel Detector</dc:title>
  <dc:creator>Christian Koffmane</dc:creator>
  <cp:lastModifiedBy>Christian Koffmane</cp:lastModifiedBy>
  <cp:revision>1017</cp:revision>
  <cp:lastPrinted>2001-12-17T12:31:23Z</cp:lastPrinted>
  <dcterms:created xsi:type="dcterms:W3CDTF">2009-09-30T11:33:46Z</dcterms:created>
  <dcterms:modified xsi:type="dcterms:W3CDTF">2010-07-29T06:43:29Z</dcterms:modified>
</cp:coreProperties>
</file>