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311" r:id="rId9"/>
    <p:sldId id="304" r:id="rId10"/>
    <p:sldId id="305" r:id="rId11"/>
    <p:sldId id="306" r:id="rId12"/>
    <p:sldId id="292" r:id="rId13"/>
    <p:sldId id="294" r:id="rId14"/>
    <p:sldId id="307" r:id="rId15"/>
    <p:sldId id="308" r:id="rId16"/>
    <p:sldId id="309" r:id="rId17"/>
    <p:sldId id="259" r:id="rId18"/>
    <p:sldId id="310" r:id="rId19"/>
    <p:sldId id="298" r:id="rId20"/>
    <p:sldId id="299" r:id="rId21"/>
    <p:sldId id="300" r:id="rId22"/>
    <p:sldId id="315" r:id="rId23"/>
    <p:sldId id="301" r:id="rId24"/>
    <p:sldId id="302" r:id="rId25"/>
    <p:sldId id="303" r:id="rId26"/>
    <p:sldId id="312" r:id="rId27"/>
    <p:sldId id="314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D10"/>
    <a:srgbClr val="005295"/>
    <a:srgbClr val="0067BC"/>
    <a:srgbClr val="C9E7FF"/>
    <a:srgbClr val="A3D5FF"/>
    <a:srgbClr val="7DC4FF"/>
    <a:srgbClr val="57B3FF"/>
    <a:srgbClr val="2FA1FF"/>
    <a:srgbClr val="0990FF"/>
    <a:srgbClr val="007C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Grid="0">
      <p:cViewPr>
        <p:scale>
          <a:sx n="75" d="100"/>
          <a:sy n="75" d="100"/>
        </p:scale>
        <p:origin x="-780" y="-252"/>
      </p:cViewPr>
      <p:guideLst>
        <p:guide orient="horz" pos="871"/>
        <p:guide orient="horz"/>
        <p:guide orient="horz" pos="2614"/>
        <p:guide orient="horz" pos="1735"/>
        <p:guide orient="horz" pos="3466"/>
        <p:guide orient="horz" pos="4319"/>
        <p:guide pos="1156"/>
        <p:guide pos="2290"/>
        <p:guide pos="3470"/>
        <p:guide pos="460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3D550-6EBD-454B-BF21-AEC7BFF7C782}" type="datetimeFigureOut">
              <a:rPr lang="en-US" smtClean="0"/>
              <a:t>7/27/2010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B55F6-FEAA-4BD4-ADF6-0FEBABEAD5FD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Abgerundetes Rechteck 7"/>
          <p:cNvSpPr/>
          <p:nvPr userDrawn="1"/>
        </p:nvSpPr>
        <p:spPr>
          <a:xfrm>
            <a:off x="0" y="1374775"/>
            <a:ext cx="1835150" cy="1373188"/>
          </a:xfrm>
          <a:prstGeom prst="roundRect">
            <a:avLst/>
          </a:prstGeom>
          <a:solidFill>
            <a:srgbClr val="0052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7316788" y="1381126"/>
            <a:ext cx="1835150" cy="1366837"/>
          </a:xfrm>
          <a:prstGeom prst="roundRect">
            <a:avLst/>
          </a:prstGeom>
          <a:solidFill>
            <a:srgbClr val="1B7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bgerundetes Rechteck 9"/>
          <p:cNvSpPr/>
          <p:nvPr userDrawn="1"/>
        </p:nvSpPr>
        <p:spPr>
          <a:xfrm>
            <a:off x="5491163" y="1374775"/>
            <a:ext cx="1825625" cy="1373188"/>
          </a:xfrm>
          <a:prstGeom prst="roundRect">
            <a:avLst/>
          </a:prstGeom>
          <a:solidFill>
            <a:srgbClr val="8A0D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bgerundetes Rechteck 10"/>
          <p:cNvSpPr/>
          <p:nvPr userDrawn="1"/>
        </p:nvSpPr>
        <p:spPr>
          <a:xfrm>
            <a:off x="3656013" y="1381126"/>
            <a:ext cx="1825625" cy="1366837"/>
          </a:xfrm>
          <a:prstGeom prst="roundRect">
            <a:avLst/>
          </a:prstGeom>
          <a:solidFill>
            <a:srgbClr val="CA67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bgerundetes Rechteck 11"/>
          <p:cNvSpPr/>
          <p:nvPr userDrawn="1"/>
        </p:nvSpPr>
        <p:spPr>
          <a:xfrm>
            <a:off x="0" y="1587"/>
            <a:ext cx="1835150" cy="1373188"/>
          </a:xfrm>
          <a:prstGeom prst="roundRect">
            <a:avLst/>
          </a:prstGeom>
          <a:solidFill>
            <a:srgbClr val="003D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 userDrawn="1"/>
        </p:nvSpPr>
        <p:spPr>
          <a:xfrm>
            <a:off x="0" y="2741612"/>
            <a:ext cx="1835150" cy="1373188"/>
          </a:xfrm>
          <a:prstGeom prst="roundRect">
            <a:avLst/>
          </a:prstGeom>
          <a:solidFill>
            <a:srgbClr val="0067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bgerundetes Rechteck 13"/>
          <p:cNvSpPr/>
          <p:nvPr userDrawn="1"/>
        </p:nvSpPr>
        <p:spPr>
          <a:xfrm>
            <a:off x="0" y="4106862"/>
            <a:ext cx="1835150" cy="1373188"/>
          </a:xfrm>
          <a:prstGeom prst="roundRect">
            <a:avLst/>
          </a:prstGeom>
          <a:solidFill>
            <a:srgbClr val="007C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bgerundetes Rechteck 14"/>
          <p:cNvSpPr/>
          <p:nvPr userDrawn="1"/>
        </p:nvSpPr>
        <p:spPr>
          <a:xfrm>
            <a:off x="0" y="5480050"/>
            <a:ext cx="1835150" cy="1373188"/>
          </a:xfrm>
          <a:prstGeom prst="roundRect">
            <a:avLst/>
          </a:prstGeom>
          <a:solidFill>
            <a:srgbClr val="099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-1500230" y="2071678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Color</a:t>
            </a:r>
            <a:endParaRPr lang="en-US" dirty="0"/>
          </a:p>
        </p:txBody>
      </p:sp>
      <p:cxnSp>
        <p:nvCxnSpPr>
          <p:cNvPr id="18" name="Gerade Verbindung mit Pfeil 17"/>
          <p:cNvCxnSpPr/>
          <p:nvPr userDrawn="1"/>
        </p:nvCxnSpPr>
        <p:spPr>
          <a:xfrm>
            <a:off x="-1500230" y="200024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 userDrawn="1"/>
        </p:nvSpPr>
        <p:spPr>
          <a:xfrm>
            <a:off x="1825625" y="0"/>
            <a:ext cx="1835150" cy="1373188"/>
          </a:xfrm>
          <a:prstGeom prst="roundRect">
            <a:avLst/>
          </a:prstGeom>
          <a:solidFill>
            <a:srgbClr val="2FA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1835150" y="2741612"/>
            <a:ext cx="1835150" cy="1373188"/>
          </a:xfrm>
          <a:prstGeom prst="roundRect">
            <a:avLst/>
          </a:prstGeom>
          <a:solidFill>
            <a:srgbClr val="57B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1835150" y="4114800"/>
            <a:ext cx="1835150" cy="1373188"/>
          </a:xfrm>
          <a:prstGeom prst="roundRect">
            <a:avLst/>
          </a:prstGeom>
          <a:solidFill>
            <a:srgbClr val="7DC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825625" y="5484812"/>
            <a:ext cx="1835150" cy="1373188"/>
          </a:xfrm>
          <a:prstGeom prst="roundRect">
            <a:avLst/>
          </a:prstGeom>
          <a:solidFill>
            <a:srgbClr val="A3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bgerundetes Rechteck 22"/>
          <p:cNvSpPr/>
          <p:nvPr userDrawn="1"/>
        </p:nvSpPr>
        <p:spPr>
          <a:xfrm>
            <a:off x="3646488" y="5480050"/>
            <a:ext cx="1835150" cy="1373188"/>
          </a:xfrm>
          <a:prstGeom prst="roundRect">
            <a:avLst/>
          </a:prstGeom>
          <a:solidFill>
            <a:srgbClr val="C9E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374775"/>
            <a:ext cx="3660775" cy="274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3660775" cy="1365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374775"/>
            <a:ext cx="3660775" cy="4105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und Schlagw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382714"/>
            <a:ext cx="7308850" cy="136525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1827213" y="2748756"/>
            <a:ext cx="7308850" cy="27320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0" y="1374775"/>
            <a:ext cx="3660775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316788" y="6491288"/>
            <a:ext cx="182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87A2-3FBC-4343-ACCB-EA8C0301244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0" r:id="rId4"/>
    <p:sldLayoutId id="2147483650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oleObject" Target="file:///C:\Users\axr.SCLAB\Pictures\Allgemein\depfet_cross_v1_3.ai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xr.SCLAB\Pictures\Allgemein\depfet_cross_v1_3.ai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xr.SCLAB\Pictures\Allgemein\depfet_cross_v1_3.ai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374775"/>
            <a:ext cx="5508625" cy="2740025"/>
          </a:xfrm>
        </p:spPr>
        <p:txBody>
          <a:bodyPr>
            <a:normAutofit/>
          </a:bodyPr>
          <a:lstStyle/>
          <a:p>
            <a:r>
              <a:rPr lang="en-US" b="1" dirty="0" smtClean="0"/>
              <a:t>Radiation Hardness of DEPFET Pixel Sensors</a:t>
            </a:r>
            <a:endParaRPr lang="en-US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5508625" cy="13652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Andreas Ritter</a:t>
            </a:r>
          </a:p>
          <a:p>
            <a:r>
              <a:rPr lang="en-US" dirty="0" smtClean="0"/>
              <a:t>IMPRS - Young Scientist Workshop 2010, </a:t>
            </a:r>
            <a:r>
              <a:rPr lang="en-US" dirty="0" err="1" smtClean="0"/>
              <a:t>Ringberg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Grafik 3" descr="Untitled-2.png"/>
          <p:cNvPicPr>
            <a:picLocks noChangeAspect="1"/>
          </p:cNvPicPr>
          <p:nvPr/>
        </p:nvPicPr>
        <p:blipFill>
          <a:blip r:embed="rId3" cstate="print"/>
          <a:srcRect t="6340" r="2487" b="7583"/>
          <a:stretch>
            <a:fillRect/>
          </a:stretch>
        </p:blipFill>
        <p:spPr>
          <a:xfrm>
            <a:off x="5444931" y="4317996"/>
            <a:ext cx="1857343" cy="1000108"/>
          </a:xfrm>
          <a:prstGeom prst="rect">
            <a:avLst/>
          </a:prstGeom>
        </p:spPr>
      </p:pic>
      <p:pic>
        <p:nvPicPr>
          <p:cNvPr id="5" name="Picture 12" descr="hll-log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2410" y="4149725"/>
            <a:ext cx="183159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AmpMeter.png"/>
          <p:cNvPicPr>
            <a:picLocks noChangeAspect="1"/>
          </p:cNvPicPr>
          <p:nvPr/>
        </p:nvPicPr>
        <p:blipFill>
          <a:blip r:embed="rId5" cstate="print"/>
          <a:srcRect l="3527" t="3125" r="3348"/>
          <a:stretch>
            <a:fillRect/>
          </a:stretch>
        </p:blipFill>
        <p:spPr>
          <a:xfrm>
            <a:off x="7594600" y="1362054"/>
            <a:ext cx="1235075" cy="1392259"/>
          </a:xfrm>
          <a:prstGeom prst="rect">
            <a:avLst/>
          </a:prstGeom>
        </p:spPr>
      </p:pic>
      <p:pic>
        <p:nvPicPr>
          <p:cNvPr id="7" name="Grafik 6" descr="Transistor.png"/>
          <p:cNvPicPr>
            <a:picLocks noChangeAspect="1"/>
          </p:cNvPicPr>
          <p:nvPr/>
        </p:nvPicPr>
        <p:blipFill>
          <a:blip r:embed="rId6" cstate="print"/>
          <a:srcRect l="86121" t="53125" r="2591" b="29167"/>
          <a:stretch>
            <a:fillRect/>
          </a:stretch>
        </p:blipFill>
        <p:spPr>
          <a:xfrm>
            <a:off x="6048396" y="1370013"/>
            <a:ext cx="733404" cy="1246787"/>
          </a:xfrm>
          <a:prstGeom prst="rect">
            <a:avLst/>
          </a:prstGeom>
        </p:spPr>
      </p:pic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508625" y="2688809"/>
          <a:ext cx="1800225" cy="1460916"/>
        </p:xfrm>
        <a:graphic>
          <a:graphicData uri="http://schemas.openxmlformats.org/presentationml/2006/ole">
            <p:oleObj spid="_x0000_s62466" name="Artwork" r:id="rId7" imgW="9701587" imgH="7886926" progId="Adobe.Illustrator.14">
              <p:link updateAutomatic="1"/>
            </p:oleObj>
          </a:graphicData>
        </a:graphic>
      </p:graphicFrame>
      <p:pic>
        <p:nvPicPr>
          <p:cNvPr id="14" name="Grafik 13" descr="photo_40pin_ceramic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9649" y="2754313"/>
            <a:ext cx="1744265" cy="139541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47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Damage to Device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833563" y="1370013"/>
            <a:ext cx="7308850" cy="4132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Bulk Damage = Lattice Displacements in Silicon</a:t>
            </a:r>
          </a:p>
          <a:p>
            <a:pPr lvl="2"/>
            <a:r>
              <a:rPr lang="en-US" dirty="0" smtClean="0"/>
              <a:t>Vacancies</a:t>
            </a:r>
          </a:p>
          <a:p>
            <a:pPr lvl="2"/>
            <a:r>
              <a:rPr lang="en-US" dirty="0" smtClean="0"/>
              <a:t>Interstitials</a:t>
            </a:r>
          </a:p>
          <a:p>
            <a:pPr lvl="2"/>
            <a:r>
              <a:rPr lang="en-US" dirty="0" err="1" smtClean="0"/>
              <a:t>Substitials</a:t>
            </a:r>
            <a:endParaRPr lang="en-US" dirty="0" smtClean="0"/>
          </a:p>
          <a:p>
            <a:pPr lvl="2"/>
            <a:r>
              <a:rPr lang="en-US" dirty="0" smtClean="0"/>
              <a:t>Clusters</a:t>
            </a:r>
          </a:p>
          <a:p>
            <a:r>
              <a:rPr lang="en-US" dirty="0" smtClean="0"/>
              <a:t>Oxide Damage</a:t>
            </a:r>
          </a:p>
          <a:p>
            <a:pPr lvl="2"/>
            <a:r>
              <a:rPr lang="en-US" dirty="0" smtClean="0"/>
              <a:t>Build up of Oxide Charge</a:t>
            </a:r>
          </a:p>
          <a:p>
            <a:pPr lvl="2"/>
            <a:r>
              <a:rPr lang="en-US" dirty="0" smtClean="0"/>
              <a:t>Generation of Interface Traps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Oxide Charge and Interface Traps – Origin and Generation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118" y="1341438"/>
            <a:ext cx="1281980" cy="413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SiO2CrystalPh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8268" y="2579332"/>
            <a:ext cx="1835149" cy="1564048"/>
          </a:xfrm>
          <a:prstGeom prst="rect">
            <a:avLst/>
          </a:prstGeom>
        </p:spPr>
      </p:pic>
      <p:pic>
        <p:nvPicPr>
          <p:cNvPr id="7" name="Grafik 6" descr="silicon_tetrahedro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0604" y="2747963"/>
            <a:ext cx="1420552" cy="136525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iO2_Lattice4_hexag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375" y="1370013"/>
            <a:ext cx="5187929" cy="542446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47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Defects – Creation of Oxide Charge (I)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0" y="1370013"/>
            <a:ext cx="4120738" cy="4132262"/>
          </a:xfrm>
        </p:spPr>
        <p:txBody>
          <a:bodyPr>
            <a:normAutofit/>
          </a:bodyPr>
          <a:lstStyle/>
          <a:p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 Crystal structure</a:t>
            </a:r>
          </a:p>
          <a:p>
            <a:r>
              <a:rPr lang="en-US" dirty="0" smtClean="0"/>
              <a:t>Interface between Si and SiO</a:t>
            </a:r>
            <a:r>
              <a:rPr lang="en-US" baseline="-25000" dirty="0" smtClean="0"/>
              <a:t>2</a:t>
            </a:r>
            <a:r>
              <a:rPr lang="en-US" dirty="0" smtClean="0"/>
              <a:t>: Lattice mismatch </a:t>
            </a:r>
            <a:r>
              <a:rPr lang="en-US" dirty="0" smtClean="0">
                <a:sym typeface="Wingdings" pitchFamily="2" charset="2"/>
              </a:rPr>
              <a:t> Bond from Si to Si</a:t>
            </a:r>
          </a:p>
          <a:p>
            <a:r>
              <a:rPr lang="en-US" dirty="0" smtClean="0">
                <a:sym typeface="Wingdings" pitchFamily="2" charset="2"/>
              </a:rPr>
              <a:t>Strained Bond can be broken…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Grafik 5" descr="SiO2_Lattice_m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2528" y="2165659"/>
            <a:ext cx="4221900" cy="3486995"/>
          </a:xfrm>
          <a:prstGeom prst="rect">
            <a:avLst/>
          </a:prstGeom>
        </p:spPr>
      </p:pic>
      <p:sp>
        <p:nvSpPr>
          <p:cNvPr id="14" name="Freihandform 13"/>
          <p:cNvSpPr/>
          <p:nvPr/>
        </p:nvSpPr>
        <p:spPr>
          <a:xfrm>
            <a:off x="6258296" y="3040083"/>
            <a:ext cx="2667990" cy="3792187"/>
          </a:xfrm>
          <a:custGeom>
            <a:avLst/>
            <a:gdLst>
              <a:gd name="connsiteX0" fmla="*/ 2220686 w 2667990"/>
              <a:gd name="connsiteY0" fmla="*/ 23751 h 3792187"/>
              <a:gd name="connsiteX1" fmla="*/ 1686296 w 2667990"/>
              <a:gd name="connsiteY1" fmla="*/ 190005 h 3792187"/>
              <a:gd name="connsiteX2" fmla="*/ 1531917 w 2667990"/>
              <a:gd name="connsiteY2" fmla="*/ 736270 h 3792187"/>
              <a:gd name="connsiteX3" fmla="*/ 617517 w 2667990"/>
              <a:gd name="connsiteY3" fmla="*/ 498764 h 3792187"/>
              <a:gd name="connsiteX4" fmla="*/ 391886 w 2667990"/>
              <a:gd name="connsiteY4" fmla="*/ 641268 h 3792187"/>
              <a:gd name="connsiteX5" fmla="*/ 391886 w 2667990"/>
              <a:gd name="connsiteY5" fmla="*/ 985652 h 3792187"/>
              <a:gd name="connsiteX6" fmla="*/ 1211283 w 2667990"/>
              <a:gd name="connsiteY6" fmla="*/ 1235034 h 3792187"/>
              <a:gd name="connsiteX7" fmla="*/ 1377538 w 2667990"/>
              <a:gd name="connsiteY7" fmla="*/ 1876301 h 3792187"/>
              <a:gd name="connsiteX8" fmla="*/ 1080655 w 2667990"/>
              <a:gd name="connsiteY8" fmla="*/ 2042556 h 3792187"/>
              <a:gd name="connsiteX9" fmla="*/ 795647 w 2667990"/>
              <a:gd name="connsiteY9" fmla="*/ 2137559 h 3792187"/>
              <a:gd name="connsiteX10" fmla="*/ 807522 w 2667990"/>
              <a:gd name="connsiteY10" fmla="*/ 2576946 h 3792187"/>
              <a:gd name="connsiteX11" fmla="*/ 748146 w 2667990"/>
              <a:gd name="connsiteY11" fmla="*/ 2802577 h 3792187"/>
              <a:gd name="connsiteX12" fmla="*/ 605642 w 2667990"/>
              <a:gd name="connsiteY12" fmla="*/ 2861953 h 3792187"/>
              <a:gd name="connsiteX13" fmla="*/ 130629 w 2667990"/>
              <a:gd name="connsiteY13" fmla="*/ 2956956 h 3792187"/>
              <a:gd name="connsiteX14" fmla="*/ 47501 w 2667990"/>
              <a:gd name="connsiteY14" fmla="*/ 3289465 h 3792187"/>
              <a:gd name="connsiteX15" fmla="*/ 415636 w 2667990"/>
              <a:gd name="connsiteY15" fmla="*/ 3562598 h 3792187"/>
              <a:gd name="connsiteX16" fmla="*/ 878774 w 2667990"/>
              <a:gd name="connsiteY16" fmla="*/ 3301340 h 3792187"/>
              <a:gd name="connsiteX17" fmla="*/ 1187533 w 2667990"/>
              <a:gd name="connsiteY17" fmla="*/ 3182587 h 3792187"/>
              <a:gd name="connsiteX18" fmla="*/ 1816925 w 2667990"/>
              <a:gd name="connsiteY18" fmla="*/ 3384468 h 3792187"/>
              <a:gd name="connsiteX19" fmla="*/ 2066307 w 2667990"/>
              <a:gd name="connsiteY19" fmla="*/ 3716977 h 3792187"/>
              <a:gd name="connsiteX20" fmla="*/ 2505694 w 2667990"/>
              <a:gd name="connsiteY20" fmla="*/ 3776353 h 3792187"/>
              <a:gd name="connsiteX21" fmla="*/ 2660073 w 2667990"/>
              <a:gd name="connsiteY21" fmla="*/ 3621974 h 3792187"/>
              <a:gd name="connsiteX22" fmla="*/ 2458192 w 2667990"/>
              <a:gd name="connsiteY22" fmla="*/ 3099460 h 3792187"/>
              <a:gd name="connsiteX23" fmla="*/ 1793174 w 2667990"/>
              <a:gd name="connsiteY23" fmla="*/ 2850078 h 3792187"/>
              <a:gd name="connsiteX24" fmla="*/ 1745673 w 2667990"/>
              <a:gd name="connsiteY24" fmla="*/ 2410691 h 3792187"/>
              <a:gd name="connsiteX25" fmla="*/ 2078182 w 2667990"/>
              <a:gd name="connsiteY25" fmla="*/ 2054431 h 3792187"/>
              <a:gd name="connsiteX26" fmla="*/ 1852551 w 2667990"/>
              <a:gd name="connsiteY26" fmla="*/ 1662546 h 3792187"/>
              <a:gd name="connsiteX27" fmla="*/ 2161309 w 2667990"/>
              <a:gd name="connsiteY27" fmla="*/ 1413164 h 3792187"/>
              <a:gd name="connsiteX28" fmla="*/ 1983179 w 2667990"/>
              <a:gd name="connsiteY28" fmla="*/ 1021278 h 3792187"/>
              <a:gd name="connsiteX29" fmla="*/ 2078182 w 2667990"/>
              <a:gd name="connsiteY29" fmla="*/ 653143 h 3792187"/>
              <a:gd name="connsiteX30" fmla="*/ 2470068 w 2667990"/>
              <a:gd name="connsiteY30" fmla="*/ 534390 h 3792187"/>
              <a:gd name="connsiteX31" fmla="*/ 2553195 w 2667990"/>
              <a:gd name="connsiteY31" fmla="*/ 142504 h 3792187"/>
              <a:gd name="connsiteX32" fmla="*/ 2363190 w 2667990"/>
              <a:gd name="connsiteY32" fmla="*/ 47501 h 3792187"/>
              <a:gd name="connsiteX33" fmla="*/ 2220686 w 2667990"/>
              <a:gd name="connsiteY33" fmla="*/ 23751 h 379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667990" h="3792187">
                <a:moveTo>
                  <a:pt x="2220686" y="23751"/>
                </a:moveTo>
                <a:cubicBezTo>
                  <a:pt x="2107870" y="47502"/>
                  <a:pt x="1801091" y="71252"/>
                  <a:pt x="1686296" y="190005"/>
                </a:cubicBezTo>
                <a:cubicBezTo>
                  <a:pt x="1571501" y="308758"/>
                  <a:pt x="1710047" y="684810"/>
                  <a:pt x="1531917" y="736270"/>
                </a:cubicBezTo>
                <a:cubicBezTo>
                  <a:pt x="1353787" y="787730"/>
                  <a:pt x="807522" y="514598"/>
                  <a:pt x="617517" y="498764"/>
                </a:cubicBezTo>
                <a:cubicBezTo>
                  <a:pt x="427512" y="482930"/>
                  <a:pt x="429491" y="560120"/>
                  <a:pt x="391886" y="641268"/>
                </a:cubicBezTo>
                <a:cubicBezTo>
                  <a:pt x="354281" y="722416"/>
                  <a:pt x="255320" y="886691"/>
                  <a:pt x="391886" y="985652"/>
                </a:cubicBezTo>
                <a:cubicBezTo>
                  <a:pt x="528452" y="1084613"/>
                  <a:pt x="1047008" y="1086593"/>
                  <a:pt x="1211283" y="1235034"/>
                </a:cubicBezTo>
                <a:cubicBezTo>
                  <a:pt x="1375558" y="1383475"/>
                  <a:pt x="1399309" y="1741714"/>
                  <a:pt x="1377538" y="1876301"/>
                </a:cubicBezTo>
                <a:cubicBezTo>
                  <a:pt x="1355767" y="2010888"/>
                  <a:pt x="1177637" y="1999013"/>
                  <a:pt x="1080655" y="2042556"/>
                </a:cubicBezTo>
                <a:cubicBezTo>
                  <a:pt x="983673" y="2086099"/>
                  <a:pt x="841169" y="2048494"/>
                  <a:pt x="795647" y="2137559"/>
                </a:cubicBezTo>
                <a:cubicBezTo>
                  <a:pt x="750125" y="2226624"/>
                  <a:pt x="815439" y="2466110"/>
                  <a:pt x="807522" y="2576946"/>
                </a:cubicBezTo>
                <a:cubicBezTo>
                  <a:pt x="799605" y="2687782"/>
                  <a:pt x="781793" y="2755076"/>
                  <a:pt x="748146" y="2802577"/>
                </a:cubicBezTo>
                <a:cubicBezTo>
                  <a:pt x="714499" y="2850078"/>
                  <a:pt x="708561" y="2836223"/>
                  <a:pt x="605642" y="2861953"/>
                </a:cubicBezTo>
                <a:cubicBezTo>
                  <a:pt x="502723" y="2887683"/>
                  <a:pt x="223652" y="2885704"/>
                  <a:pt x="130629" y="2956956"/>
                </a:cubicBezTo>
                <a:cubicBezTo>
                  <a:pt x="37606" y="3028208"/>
                  <a:pt x="0" y="3188525"/>
                  <a:pt x="47501" y="3289465"/>
                </a:cubicBezTo>
                <a:cubicBezTo>
                  <a:pt x="95002" y="3390405"/>
                  <a:pt x="277091" y="3560619"/>
                  <a:pt x="415636" y="3562598"/>
                </a:cubicBezTo>
                <a:cubicBezTo>
                  <a:pt x="554182" y="3564577"/>
                  <a:pt x="750125" y="3364675"/>
                  <a:pt x="878774" y="3301340"/>
                </a:cubicBezTo>
                <a:cubicBezTo>
                  <a:pt x="1007423" y="3238005"/>
                  <a:pt x="1031175" y="3168732"/>
                  <a:pt x="1187533" y="3182587"/>
                </a:cubicBezTo>
                <a:cubicBezTo>
                  <a:pt x="1343891" y="3196442"/>
                  <a:pt x="1670463" y="3295403"/>
                  <a:pt x="1816925" y="3384468"/>
                </a:cubicBezTo>
                <a:cubicBezTo>
                  <a:pt x="1963387" y="3473533"/>
                  <a:pt x="1951512" y="3651663"/>
                  <a:pt x="2066307" y="3716977"/>
                </a:cubicBezTo>
                <a:cubicBezTo>
                  <a:pt x="2181102" y="3782291"/>
                  <a:pt x="2406733" y="3792187"/>
                  <a:pt x="2505694" y="3776353"/>
                </a:cubicBezTo>
                <a:cubicBezTo>
                  <a:pt x="2604655" y="3760519"/>
                  <a:pt x="2667990" y="3734789"/>
                  <a:pt x="2660073" y="3621974"/>
                </a:cubicBezTo>
                <a:cubicBezTo>
                  <a:pt x="2652156" y="3509159"/>
                  <a:pt x="2602675" y="3228109"/>
                  <a:pt x="2458192" y="3099460"/>
                </a:cubicBezTo>
                <a:cubicBezTo>
                  <a:pt x="2313709" y="2970811"/>
                  <a:pt x="1911927" y="2964873"/>
                  <a:pt x="1793174" y="2850078"/>
                </a:cubicBezTo>
                <a:cubicBezTo>
                  <a:pt x="1674421" y="2735283"/>
                  <a:pt x="1698172" y="2543299"/>
                  <a:pt x="1745673" y="2410691"/>
                </a:cubicBezTo>
                <a:cubicBezTo>
                  <a:pt x="1793174" y="2278083"/>
                  <a:pt x="2060369" y="2179122"/>
                  <a:pt x="2078182" y="2054431"/>
                </a:cubicBezTo>
                <a:cubicBezTo>
                  <a:pt x="2095995" y="1929740"/>
                  <a:pt x="1838697" y="1769424"/>
                  <a:pt x="1852551" y="1662546"/>
                </a:cubicBezTo>
                <a:cubicBezTo>
                  <a:pt x="1866406" y="1555668"/>
                  <a:pt x="2139538" y="1520042"/>
                  <a:pt x="2161309" y="1413164"/>
                </a:cubicBezTo>
                <a:cubicBezTo>
                  <a:pt x="2183080" y="1306286"/>
                  <a:pt x="1997033" y="1147948"/>
                  <a:pt x="1983179" y="1021278"/>
                </a:cubicBezTo>
                <a:cubicBezTo>
                  <a:pt x="1969325" y="894608"/>
                  <a:pt x="1997034" y="734291"/>
                  <a:pt x="2078182" y="653143"/>
                </a:cubicBezTo>
                <a:cubicBezTo>
                  <a:pt x="2159330" y="571995"/>
                  <a:pt x="2390899" y="619496"/>
                  <a:pt x="2470068" y="534390"/>
                </a:cubicBezTo>
                <a:cubicBezTo>
                  <a:pt x="2549237" y="449284"/>
                  <a:pt x="2571008" y="223652"/>
                  <a:pt x="2553195" y="142504"/>
                </a:cubicBezTo>
                <a:cubicBezTo>
                  <a:pt x="2535382" y="61356"/>
                  <a:pt x="2424546" y="65314"/>
                  <a:pt x="2363190" y="47501"/>
                </a:cubicBezTo>
                <a:cubicBezTo>
                  <a:pt x="2301834" y="29688"/>
                  <a:pt x="2333502" y="0"/>
                  <a:pt x="2220686" y="23751"/>
                </a:cubicBezTo>
                <a:close/>
              </a:path>
            </a:pathLst>
          </a:cu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-19050" y="1370013"/>
            <a:ext cx="3654425" cy="4132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Oxygen Vacancy</a:t>
            </a:r>
          </a:p>
          <a:p>
            <a:r>
              <a:rPr lang="en-US" dirty="0" smtClean="0"/>
              <a:t>Electron-hole-pair generation by ionizing radiation</a:t>
            </a:r>
          </a:p>
          <a:p>
            <a:r>
              <a:rPr lang="en-US" dirty="0" smtClean="0"/>
              <a:t>Hole meets vacancy</a:t>
            </a:r>
          </a:p>
          <a:p>
            <a:r>
              <a:rPr lang="en-US" dirty="0" smtClean="0"/>
              <a:t>Formation of trapped </a:t>
            </a:r>
            <a:r>
              <a:rPr lang="en-US" dirty="0" smtClean="0"/>
              <a:t>hole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Grafik 3" descr="SiO2_Lattice3_mod.png"/>
          <p:cNvPicPr>
            <a:picLocks noChangeAspect="1"/>
          </p:cNvPicPr>
          <p:nvPr/>
        </p:nvPicPr>
        <p:blipFill>
          <a:blip r:embed="rId2" cstate="print"/>
          <a:srcRect l="-177" r="113" b="77"/>
          <a:stretch>
            <a:fillRect/>
          </a:stretch>
        </p:blipFill>
        <p:spPr>
          <a:xfrm>
            <a:off x="4107585" y="1395413"/>
            <a:ext cx="5036415" cy="4132262"/>
          </a:xfrm>
          <a:prstGeom prst="rect">
            <a:avLst/>
          </a:prstGeom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-19050" y="0"/>
            <a:ext cx="7308850" cy="1365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Defects – Creation of Oxide Charge (II)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Grafik 8" descr="SiO2_Lattice_mod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7500" y="1382712"/>
            <a:ext cx="5014913" cy="4141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At the Interface between Si and SiO</a:t>
            </a:r>
            <a:r>
              <a:rPr lang="en-US" b="1" baseline="-25000" dirty="0" smtClean="0"/>
              <a:t>2</a:t>
            </a:r>
            <a:r>
              <a:rPr lang="en-US" b="1" dirty="0" smtClean="0"/>
              <a:t>…</a:t>
            </a:r>
            <a:endParaRPr lang="en-US" b="1" baseline="-25000" dirty="0"/>
          </a:p>
        </p:txBody>
      </p:sp>
      <p:pic>
        <p:nvPicPr>
          <p:cNvPr id="5" name="Grafik 4" descr="silicon_tetrahedron2OpenBindin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2" y="1522354"/>
            <a:ext cx="3660775" cy="3957696"/>
          </a:xfrm>
          <a:prstGeom prst="rect">
            <a:avLst/>
          </a:prstGeom>
        </p:spPr>
      </p:pic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3660775" y="1341438"/>
            <a:ext cx="5475288" cy="4139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Lattice constants of Si and SiO</a:t>
            </a:r>
            <a:r>
              <a:rPr lang="en-US" baseline="-25000" dirty="0" smtClean="0"/>
              <a:t>2</a:t>
            </a:r>
            <a:r>
              <a:rPr lang="en-US" dirty="0" smtClean="0"/>
              <a:t> do not match</a:t>
            </a:r>
          </a:p>
          <a:p>
            <a:pPr marL="0" indent="0">
              <a:buNone/>
            </a:pPr>
            <a:r>
              <a:rPr lang="en-US" dirty="0" smtClean="0"/>
              <a:t>	open bindings</a:t>
            </a:r>
          </a:p>
          <a:p>
            <a:pPr marL="0" indent="0">
              <a:buNone/>
            </a:pPr>
            <a:r>
              <a:rPr lang="en-US" dirty="0" smtClean="0"/>
              <a:t>	highly electrically active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Pfeil nach rechts 9"/>
          <p:cNvSpPr/>
          <p:nvPr/>
        </p:nvSpPr>
        <p:spPr>
          <a:xfrm>
            <a:off x="3857620" y="2781300"/>
            <a:ext cx="714380" cy="428628"/>
          </a:xfrm>
          <a:prstGeom prst="rightArrow">
            <a:avLst/>
          </a:prstGeom>
          <a:solidFill>
            <a:srgbClr val="00529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At the Interface between Si and SiO</a:t>
            </a:r>
            <a:r>
              <a:rPr lang="en-US" b="1" baseline="-25000" dirty="0" smtClean="0"/>
              <a:t>2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3660775" y="1341438"/>
            <a:ext cx="5475288" cy="413940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781300"/>
            <a:ext cx="836613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10001288" y="857232"/>
            <a:ext cx="215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 diff </a:t>
            </a:r>
            <a:r>
              <a:rPr lang="en-US" dirty="0" err="1" smtClean="0"/>
              <a:t>zum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passivation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9858412" y="2214554"/>
            <a:ext cx="2514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getroffen</a:t>
            </a:r>
            <a:endParaRPr lang="en-US" dirty="0" smtClean="0"/>
          </a:p>
          <a:p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übrig</a:t>
            </a:r>
            <a:r>
              <a:rPr lang="en-US" dirty="0" smtClean="0"/>
              <a:t>, </a:t>
            </a:r>
            <a:r>
              <a:rPr lang="en-US" dirty="0" err="1" smtClean="0"/>
              <a:t>liegen</a:t>
            </a:r>
            <a:r>
              <a:rPr lang="en-US" dirty="0" smtClean="0"/>
              <a:t> 0.2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Von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andkante</a:t>
            </a:r>
            <a:endParaRPr lang="en-US" dirty="0"/>
          </a:p>
        </p:txBody>
      </p:sp>
      <p:pic>
        <p:nvPicPr>
          <p:cNvPr id="25" name="Grafik 24" descr="silicon_tetrahedron2OpenBind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" y="1522354"/>
            <a:ext cx="3660775" cy="3957696"/>
          </a:xfrm>
          <a:prstGeom prst="rect">
            <a:avLst/>
          </a:prstGeom>
        </p:spPr>
      </p:pic>
      <p:pic>
        <p:nvPicPr>
          <p:cNvPr id="8" name="Grafik 7" descr="silicon_tetrahedron2PassivationWithHydro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43987"/>
            <a:ext cx="3797849" cy="4236063"/>
          </a:xfrm>
          <a:prstGeom prst="rect">
            <a:avLst/>
          </a:prstGeom>
        </p:spPr>
      </p:pic>
      <p:pic>
        <p:nvPicPr>
          <p:cNvPr id="20" name="Grafik 19" descr="hydr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622867"/>
            <a:ext cx="316865" cy="316865"/>
          </a:xfrm>
          <a:prstGeom prst="rect">
            <a:avLst/>
          </a:prstGeom>
        </p:spPr>
      </p:pic>
      <p:pic>
        <p:nvPicPr>
          <p:cNvPr id="21" name="Grafik 20" descr="hydr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285992"/>
            <a:ext cx="316865" cy="316865"/>
          </a:xfrm>
          <a:prstGeom prst="rect">
            <a:avLst/>
          </a:prstGeom>
        </p:spPr>
      </p:pic>
      <p:pic>
        <p:nvPicPr>
          <p:cNvPr id="22" name="Grafik 21" descr="hydr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214554"/>
            <a:ext cx="316865" cy="316865"/>
          </a:xfrm>
          <a:prstGeom prst="rect">
            <a:avLst/>
          </a:prstGeom>
        </p:spPr>
      </p:pic>
      <p:pic>
        <p:nvPicPr>
          <p:cNvPr id="23" name="Grafik 22" descr="hydr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2464435"/>
            <a:ext cx="316865" cy="316865"/>
          </a:xfrm>
          <a:prstGeom prst="rect">
            <a:avLst/>
          </a:prstGeom>
        </p:spPr>
      </p:pic>
      <p:pic>
        <p:nvPicPr>
          <p:cNvPr id="24" name="Grafik 23" descr="hydr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464435"/>
            <a:ext cx="316865" cy="316865"/>
          </a:xfrm>
          <a:prstGeom prst="rect">
            <a:avLst/>
          </a:prstGeom>
        </p:spPr>
      </p:pic>
      <p:pic>
        <p:nvPicPr>
          <p:cNvPr id="26" name="Grafik 25" descr="hydr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2622867"/>
            <a:ext cx="316865" cy="316865"/>
          </a:xfrm>
          <a:prstGeom prst="rect">
            <a:avLst/>
          </a:prstGeom>
        </p:spPr>
      </p:pic>
      <p:pic>
        <p:nvPicPr>
          <p:cNvPr id="27" name="Grafik 26" descr="hydrog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2928934"/>
            <a:ext cx="316865" cy="31686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481637" y="2781300"/>
            <a:ext cx="3660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Hydrogen (Forming Gas) to get rid of Interface Traps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Passivation</a:t>
            </a:r>
            <a:endParaRPr lang="en-US" sz="2800" dirty="0"/>
          </a:p>
        </p:txBody>
      </p:sp>
      <p:sp>
        <p:nvSpPr>
          <p:cNvPr id="28" name="Pfeil nach rechts 27"/>
          <p:cNvSpPr/>
          <p:nvPr/>
        </p:nvSpPr>
        <p:spPr>
          <a:xfrm>
            <a:off x="5715008" y="4090350"/>
            <a:ext cx="571504" cy="500066"/>
          </a:xfrm>
          <a:prstGeom prst="rightArrow">
            <a:avLst/>
          </a:prstGeom>
          <a:solidFill>
            <a:srgbClr val="00529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4467 C -0.01892 -0.06713 -0.05729 -0.08217 -0.08038 -0.09352 C -0.10121 -0.1037 -0.12048 -0.11458 -0.14149 -0.12361 C -0.15833 -0.13055 -0.17291 -0.14097 -0.19062 -0.14467 C -0.19652 -0.1493 -0.20086 -0.15347 -0.2085 -0.15463 C -0.21701 -0.15903 -0.22569 -0.16227 -0.23524 -0.16366 C -0.24461 -0.16805 -0.23385 -0.16366 -0.24982 -0.1669 C -0.26892 -0.17083 -0.28715 -0.17917 -0.30642 -0.18241 C -0.31736 -0.18773 -0.33159 -0.18819 -0.3434 -0.18912 C -0.34895 -0.19004 -0.35451 -0.19004 -0.36007 -0.19143 C -0.37031 -0.19375 -0.37014 -0.19583 -0.38003 -0.19583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-0.05255 C 0.02917 -0.0713 -0.00746 -0.0838 -0.02968 -0.09329 C -0.04982 -0.10186 -0.06823 -0.11088 -0.08854 -0.11852 C -0.10451 -0.12431 -0.11857 -0.13287 -0.13541 -0.13588 C -0.14132 -0.13982 -0.14531 -0.14329 -0.1526 -0.14422 C -0.16076 -0.14792 -0.16909 -0.1507 -0.17812 -0.15186 C -0.18732 -0.15556 -0.17691 -0.15186 -0.19218 -0.1544 C -0.21041 -0.15787 -0.22812 -0.16482 -0.24652 -0.16737 C -0.25694 -0.17176 -0.27066 -0.17223 -0.28194 -0.17292 C -0.28732 -0.17385 -0.29253 -0.17385 -0.29791 -0.175 C -0.30781 -0.17686 -0.30746 -0.17848 -0.31701 -0.17848 " pathEditMode="relative" rAng="0" ptsTypes="ffffffffff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3843 C 0.03698 0.01181 0.01788 -0.00601 0.00625 -0.01944 C -0.00417 -0.03148 -0.01389 -0.04421 -0.02448 -0.05486 C -0.03281 -0.06319 -0.04011 -0.07546 -0.04896 -0.07986 C -0.05208 -0.08518 -0.05417 -0.09004 -0.05799 -0.09143 C -0.06233 -0.09675 -0.06649 -0.10046 -0.07136 -0.10208 C -0.07604 -0.1074 -0.07066 -0.10208 -0.07865 -0.10601 C -0.0882 -0.11064 -0.0974 -0.12037 -0.10695 -0.1243 C -0.1125 -0.13055 -0.11962 -0.13125 -0.12552 -0.13217 C -0.1283 -0.13333 -0.13108 -0.13333 -0.13386 -0.13495 C -0.13889 -0.13773 -0.13889 -0.14004 -0.14375 -0.14004 " pathEditMode="relative" rAng="0" ptsTypes="ffffffffff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0.02315 C 0.04688 0.00069 0.03195 -0.01435 0.02292 -0.0257 C 0.01493 -0.03588 0.0073 -0.04676 -0.00086 -0.05579 C -0.00746 -0.06273 -0.01319 -0.07315 -0.01996 -0.07685 C -0.02239 -0.08148 -0.02395 -0.08565 -0.02691 -0.08681 C -0.0302 -0.09121 -0.03368 -0.09445 -0.03732 -0.09584 C -0.04097 -0.10023 -0.0368 -0.09584 -0.04305 -0.09908 C -0.05034 -0.10301 -0.05764 -0.11135 -0.0651 -0.11459 C -0.06927 -0.11991 -0.07482 -0.12037 -0.07934 -0.1213 C -0.08159 -0.12222 -0.08368 -0.12222 -0.08593 -0.12361 C -0.08993 -0.12593 -0.08975 -0.12801 -0.09357 -0.12801 " pathEditMode="relative" rAng="0" ptsTypes="ffffffffff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7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0.00208 C -0.04948 -0.02454 -0.08732 -0.04236 -0.11059 -0.05579 C -0.13107 -0.06783 -0.15017 -0.08056 -0.17118 -0.09121 C -0.18767 -0.09954 -0.20208 -0.11181 -0.21961 -0.11621 C -0.22569 -0.12153 -0.22968 -0.12639 -0.23732 -0.12778 C -0.24583 -0.1331 -0.25434 -0.13681 -0.26389 -0.13843 C -0.27326 -0.14375 -0.2625 -0.13843 -0.27829 -0.14236 C -0.29722 -0.14699 -0.31527 -0.15672 -0.33437 -0.16065 C -0.34531 -0.1669 -0.35937 -0.1676 -0.371 -0.16852 C -0.37656 -0.16968 -0.38211 -0.16968 -0.38767 -0.1713 C -0.39774 -0.17408 -0.39757 -0.17639 -0.40729 -0.17639 " pathEditMode="relative" rAng="0" ptsTypes="ffffffffff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-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-0.01389 C -0.04323 -0.03264 -0.06632 -0.04537 -0.08038 -0.05486 C -0.09288 -0.06319 -0.10469 -0.07245 -0.11736 -0.07986 C -0.12761 -0.08565 -0.13646 -0.09444 -0.14705 -0.09745 C -0.1507 -0.10139 -0.1533 -0.10486 -0.15781 -0.10579 C -0.16302 -0.10949 -0.16823 -0.11204 -0.17396 -0.11319 C -0.17969 -0.1169 -0.17309 -0.11319 -0.18281 -0.11597 C -0.19427 -0.11921 -0.20538 -0.12616 -0.21702 -0.12893 C -0.22361 -0.13333 -0.23229 -0.13379 -0.23941 -0.13449 C -0.24271 -0.13542 -0.24618 -0.13542 -0.24948 -0.13657 C -0.25573 -0.13842 -0.25556 -0.14004 -0.26146 -0.14004 " pathEditMode="relative" rAng="0" ptsTypes="ffffffffff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-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0.04189 C -0.1066 0.00578 -0.14983 -0.01829 -0.17587 -0.03635 C -0.19913 -0.05278 -0.22101 -0.06991 -0.24496 -0.0845 C -0.26371 -0.09561 -0.28021 -0.11227 -0.3 -0.11806 C -0.30677 -0.12547 -0.31163 -0.13195 -0.32014 -0.1338 C -0.32986 -0.14098 -0.33941 -0.14607 -0.35017 -0.14838 C -0.36094 -0.15556 -0.34861 -0.14838 -0.36667 -0.15348 C -0.38802 -0.15996 -0.40868 -0.17338 -0.43055 -0.17825 C -0.44288 -0.18681 -0.45868 -0.18774 -0.47205 -0.18889 C -0.4783 -0.19051 -0.48455 -0.19051 -0.4908 -0.19283 C -0.50243 -0.19653 -0.50208 -0.19954 -0.51319 -0.19954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0" y="0"/>
            <a:ext cx="7308850" cy="1365250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Interface between Si and SiO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86400" y="2754313"/>
            <a:ext cx="366077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Ionizing radiation creates/frees protons somewhere in the device.</a:t>
            </a:r>
          </a:p>
          <a:p>
            <a:r>
              <a:rPr lang="en-US" sz="2400" dirty="0" smtClean="0"/>
              <a:t>Via diffusion and drift Hydrogen nuclei get to the interface.</a:t>
            </a:r>
          </a:p>
          <a:p>
            <a:r>
              <a:rPr lang="en-US" sz="2400" dirty="0" smtClean="0"/>
              <a:t>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Si-H </a:t>
            </a:r>
            <a:r>
              <a:rPr lang="en-US" sz="2400" dirty="0" smtClean="0">
                <a:sym typeface="Wingdings" pitchFamily="2" charset="2"/>
              </a:rPr>
              <a:t> Si</a:t>
            </a:r>
            <a:r>
              <a:rPr lang="en-US" sz="2400" baseline="30000" dirty="0" smtClean="0">
                <a:sym typeface="Wingdings" pitchFamily="2" charset="2"/>
              </a:rPr>
              <a:t>+</a:t>
            </a:r>
            <a:r>
              <a:rPr lang="en-US" sz="2400" dirty="0" smtClean="0">
                <a:sym typeface="Wingdings" pitchFamily="2" charset="2"/>
              </a:rPr>
              <a:t>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endParaRPr lang="en-US" sz="2400" baseline="-25000" dirty="0" smtClean="0"/>
          </a:p>
          <a:p>
            <a:endParaRPr lang="en-US" dirty="0"/>
          </a:p>
        </p:txBody>
      </p:sp>
      <p:pic>
        <p:nvPicPr>
          <p:cNvPr id="13" name="Grafik 12" descr="hydro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857760"/>
            <a:ext cx="323866" cy="323864"/>
          </a:xfrm>
          <a:prstGeom prst="rect">
            <a:avLst/>
          </a:prstGeom>
        </p:spPr>
      </p:pic>
      <p:pic>
        <p:nvPicPr>
          <p:cNvPr id="18" name="Grafik 17" descr="silicon_tetrahedron2PassivationWithHydrog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667" y="1243987"/>
            <a:ext cx="3797849" cy="4236063"/>
          </a:xfrm>
          <a:prstGeom prst="rect">
            <a:avLst/>
          </a:prstGeom>
        </p:spPr>
      </p:pic>
      <p:pic>
        <p:nvPicPr>
          <p:cNvPr id="14" name="Grafik 13" descr="hydro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714884"/>
            <a:ext cx="323866" cy="323864"/>
          </a:xfrm>
          <a:prstGeom prst="rect">
            <a:avLst/>
          </a:prstGeom>
        </p:spPr>
      </p:pic>
      <p:pic>
        <p:nvPicPr>
          <p:cNvPr id="15" name="Grafik 14" descr="hydro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4786322"/>
            <a:ext cx="323866" cy="323864"/>
          </a:xfrm>
          <a:prstGeom prst="rect">
            <a:avLst/>
          </a:prstGeom>
        </p:spPr>
      </p:pic>
      <p:pic>
        <p:nvPicPr>
          <p:cNvPr id="20" name="Grafik 19" descr="hydrog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284" y="4357694"/>
            <a:ext cx="323866" cy="323864"/>
          </a:xfrm>
          <a:prstGeom prst="rect">
            <a:avLst/>
          </a:prstGeom>
        </p:spPr>
      </p:pic>
      <p:pic>
        <p:nvPicPr>
          <p:cNvPr id="21" name="Grafik 20" descr="irradi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257209">
            <a:off x="1963473" y="4037123"/>
            <a:ext cx="1877295" cy="225202"/>
          </a:xfrm>
          <a:prstGeom prst="rect">
            <a:avLst/>
          </a:prstGeom>
        </p:spPr>
      </p:pic>
      <p:pic>
        <p:nvPicPr>
          <p:cNvPr id="22" name="Grafik 21" descr="irradi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257209">
            <a:off x="1798390" y="4733799"/>
            <a:ext cx="1877295" cy="225202"/>
          </a:xfrm>
          <a:prstGeom prst="rect">
            <a:avLst/>
          </a:prstGeom>
        </p:spPr>
      </p:pic>
      <p:pic>
        <p:nvPicPr>
          <p:cNvPr id="23" name="Grafik 22" descr="irradi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257209">
            <a:off x="1177655" y="5162427"/>
            <a:ext cx="1877295" cy="225202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91027E-6 C -0.03056 -0.05573 -0.06094 -0.11146 -0.05573 -0.20073 C -0.05052 -0.29 -0.00955 -0.41327 0.0316 -0.5363 " pathEditMode="relative" ptsTypes="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06938E-6 C -0.0191 -0.0643 -0.03802 -0.12836 -0.02153 -0.20398 C -0.00504 -0.27961 0.07864 -0.41305 0.09861 -0.45352 " pathEditMode="relative" ptsTypes="a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3.9408E-6 C -0.01598 -0.06198 -0.03195 -0.12396 -0.00383 -0.20074 C 0.0243 -0.27752 0.09635 -0.3691 0.1684 -0.46045 " pathEditMode="relative" ptsTypes="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" y="0"/>
            <a:ext cx="9142413" cy="1365250"/>
          </a:xfrm>
        </p:spPr>
        <p:txBody>
          <a:bodyPr anchor="b"/>
          <a:lstStyle/>
          <a:p>
            <a:pPr>
              <a:buNone/>
            </a:pPr>
            <a:r>
              <a:rPr lang="en-US" dirty="0" smtClean="0"/>
              <a:t>Interface Traps depend on: Density</a:t>
            </a:r>
            <a:endParaRPr lang="en-US" dirty="0"/>
          </a:p>
        </p:txBody>
      </p:sp>
      <p:pic>
        <p:nvPicPr>
          <p:cNvPr id="7" name="Inhaltsplatzhalter 3" descr="DitHalfFi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3589" y="1397000"/>
            <a:ext cx="1610706" cy="4105275"/>
          </a:xfrm>
          <a:prstGeom prst="rect">
            <a:avLst/>
          </a:prstGeom>
        </p:spPr>
      </p:pic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5468938" y="1971519"/>
          <a:ext cx="3673475" cy="3530756"/>
        </p:xfrm>
        <a:graphic>
          <a:graphicData uri="http://schemas.openxmlformats.org/presentationml/2006/ole">
            <p:oleObj spid="_x0000_s35841" name="Acrobat Document" r:id="rId4" imgW="5638680" imgH="5419545" progId="AcroExch.Document.7">
              <p:embed/>
            </p:oleObj>
          </a:graphicData>
        </a:graphic>
      </p:graphicFrame>
      <p:pic>
        <p:nvPicPr>
          <p:cNvPr id="35842" name="Picture 2" descr="C:\Users\axr.SCLAB\Pictures\Allgemein\silicon111-3_m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27920"/>
            <a:ext cx="3954483" cy="3374355"/>
          </a:xfrm>
          <a:prstGeom prst="rect">
            <a:avLst/>
          </a:prstGeom>
          <a:noFill/>
        </p:spPr>
      </p:pic>
      <p:sp>
        <p:nvSpPr>
          <p:cNvPr id="22" name="Textfeld 21"/>
          <p:cNvSpPr txBox="1"/>
          <p:nvPr/>
        </p:nvSpPr>
        <p:spPr>
          <a:xfrm>
            <a:off x="1835150" y="5502275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[111]</a:t>
            </a:r>
            <a:endParaRPr lang="en-US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7308850" y="5502275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[100]</a:t>
            </a:r>
            <a:endParaRPr lang="en-US" sz="2800" dirty="0"/>
          </a:p>
        </p:txBody>
      </p:sp>
      <p:sp>
        <p:nvSpPr>
          <p:cNvPr id="24" name="Textfeld 23"/>
          <p:cNvSpPr txBox="1"/>
          <p:nvPr/>
        </p:nvSpPr>
        <p:spPr>
          <a:xfrm>
            <a:off x="5508625" y="5787342"/>
            <a:ext cx="2609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…and Location</a:t>
            </a:r>
            <a:endParaRPr lang="en-US" sz="3200" dirty="0"/>
          </a:p>
        </p:txBody>
      </p:sp>
      <p:pic>
        <p:nvPicPr>
          <p:cNvPr id="25" name="Inhaltsplatzhalter 6" descr="BandDiagLocation.png"/>
          <p:cNvPicPr>
            <a:picLocks noChangeAspect="1"/>
          </p:cNvPicPr>
          <p:nvPr/>
        </p:nvPicPr>
        <p:blipFill>
          <a:blip r:embed="rId6" cstate="print"/>
          <a:srcRect l="11409"/>
          <a:stretch>
            <a:fillRect/>
          </a:stretch>
        </p:blipFill>
        <p:spPr>
          <a:xfrm>
            <a:off x="3753271" y="1370013"/>
            <a:ext cx="5013562" cy="4085961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762"/>
          <a:stretch>
            <a:fillRect/>
          </a:stretch>
        </p:blipFill>
        <p:spPr bwMode="auto">
          <a:xfrm>
            <a:off x="3747698" y="1357298"/>
            <a:ext cx="5182020" cy="419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 txBox="1">
            <a:spLocks/>
          </p:cNvSpPr>
          <p:nvPr/>
        </p:nvSpPr>
        <p:spPr>
          <a:xfrm>
            <a:off x="0" y="0"/>
            <a:ext cx="7308850" cy="1365250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the Interface between Si and SiO</a:t>
            </a:r>
            <a:r>
              <a:rPr kumimoji="0" lang="en-US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-1" y="1341437"/>
            <a:ext cx="3660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most common interface trap is called </a:t>
            </a:r>
            <a:r>
              <a:rPr lang="en-US" sz="2400" dirty="0" err="1" smtClean="0"/>
              <a:t>Pb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5480051" y="5480050"/>
            <a:ext cx="366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Hot-electron induced </a:t>
            </a:r>
            <a:r>
              <a:rPr 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passivation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silicon dangling bonds</a:t>
            </a:r>
          </a:p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 the Si(111)/SiO</a:t>
            </a:r>
            <a:r>
              <a:rPr lang="en-US" sz="1200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interface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 Cartier and J. H.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Stathis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from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Appl. Phys.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Lett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Vol. 69, No. 1, 1 July 1996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754313"/>
            <a:ext cx="3635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Interface trap is </a:t>
            </a:r>
            <a:r>
              <a:rPr lang="en-US" sz="2400" dirty="0" err="1" smtClean="0"/>
              <a:t>amphoteric</a:t>
            </a:r>
            <a:r>
              <a:rPr lang="en-US" sz="2400" dirty="0" smtClean="0"/>
              <a:t> = act as Donor or as Acceptor.</a:t>
            </a:r>
          </a:p>
          <a:p>
            <a:endParaRPr lang="en-US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4149725"/>
            <a:ext cx="3635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lower Half Band Gap mostly acceptor type, in the upper half donor-type.</a:t>
            </a:r>
          </a:p>
          <a:p>
            <a:endParaRPr lang="en-US" sz="24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Impact of Oxide Charge on the DEPFET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-1" y="4521200"/>
            <a:ext cx="9142413" cy="9810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Oxide charges are </a:t>
            </a:r>
            <a:r>
              <a:rPr lang="en-US" dirty="0" smtClean="0"/>
              <a:t>trapped holes in the oxide</a:t>
            </a:r>
          </a:p>
          <a:p>
            <a:r>
              <a:rPr lang="en-US" dirty="0" smtClean="0"/>
              <a:t>Change threshold voltage and may create parasitic channels</a:t>
            </a:r>
            <a:endParaRPr lang="en-US" dirty="0"/>
          </a:p>
        </p:txBody>
      </p:sp>
      <p:pic>
        <p:nvPicPr>
          <p:cNvPr id="4" name="Grafik 3" descr="DEPFET-Basic_oxideCh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150" y="1823585"/>
            <a:ext cx="5473700" cy="263761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827213" y="1382714"/>
            <a:ext cx="7308850" cy="409813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	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DEPFET		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Defects		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Measurement	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Outlook		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3635375" y="1370013"/>
            <a:ext cx="5507038" cy="41322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Voltages for DEPFET ON/OFF are supplied via Switcher-Chips. Adjustments necessary</a:t>
            </a:r>
          </a:p>
          <a:p>
            <a:r>
              <a:rPr lang="en-US" dirty="0" smtClean="0"/>
              <a:t>DEPFETs may receive different amounts of radiation</a:t>
            </a:r>
          </a:p>
          <a:p>
            <a:r>
              <a:rPr lang="en-US" dirty="0" smtClean="0"/>
              <a:t>No Space for so many voltage lines</a:t>
            </a:r>
          </a:p>
          <a:p>
            <a:r>
              <a:rPr lang="en-US" b="1" dirty="0" smtClean="0"/>
              <a:t>Necessary: Reduce threshold voltage change</a:t>
            </a:r>
            <a:endParaRPr lang="en-US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-19050" y="47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Impact of Oxide Charge on the ladder</a:t>
            </a:r>
            <a:endParaRPr lang="en-US" b="1" dirty="0"/>
          </a:p>
        </p:txBody>
      </p:sp>
      <p:pic>
        <p:nvPicPr>
          <p:cNvPr id="6" name="Grafik 5" descr="Ladder_schematic.png"/>
          <p:cNvPicPr>
            <a:picLocks noChangeAspect="1"/>
          </p:cNvPicPr>
          <p:nvPr/>
        </p:nvPicPr>
        <p:blipFill>
          <a:blip r:embed="rId2" cstate="print"/>
          <a:srcRect l="15896" t="13109" r="17650"/>
          <a:stretch>
            <a:fillRect/>
          </a:stretch>
        </p:blipFill>
        <p:spPr>
          <a:xfrm>
            <a:off x="168275" y="1535235"/>
            <a:ext cx="3921125" cy="3967040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Impact of Interface Traps on the DEPFET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833563" y="1382713"/>
            <a:ext cx="7308850" cy="41195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Interface traps are located near the Si-SiO</a:t>
            </a:r>
            <a:r>
              <a:rPr lang="en-US" baseline="-25000" dirty="0" smtClean="0"/>
              <a:t>2</a:t>
            </a:r>
            <a:r>
              <a:rPr lang="en-US" dirty="0" smtClean="0"/>
              <a:t> Interface </a:t>
            </a:r>
            <a:r>
              <a:rPr lang="en-US" dirty="0" smtClean="0">
                <a:sym typeface="Wingdings" pitchFamily="2" charset="2"/>
              </a:rPr>
              <a:t> Charge in channel is influenced</a:t>
            </a:r>
          </a:p>
          <a:p>
            <a:r>
              <a:rPr lang="en-US" dirty="0" smtClean="0"/>
              <a:t>Interface traps trap charge in the channel and emits them after some time </a:t>
            </a:r>
            <a:r>
              <a:rPr lang="en-US" dirty="0" smtClean="0">
                <a:sym typeface="Wingdings" pitchFamily="2" charset="2"/>
              </a:rPr>
              <a:t> 1/f Noise increase</a:t>
            </a:r>
          </a:p>
          <a:p>
            <a:r>
              <a:rPr lang="en-US" dirty="0" smtClean="0">
                <a:sym typeface="Wingdings" pitchFamily="2" charset="2"/>
              </a:rPr>
              <a:t>In general: Traps reduce the mobility of the charge in the channel  </a:t>
            </a:r>
            <a:r>
              <a:rPr lang="en-US" dirty="0" err="1" smtClean="0">
                <a:sym typeface="Wingdings" pitchFamily="2" charset="2"/>
              </a:rPr>
              <a:t>transconductance</a:t>
            </a:r>
            <a:r>
              <a:rPr lang="en-US" dirty="0" smtClean="0">
                <a:sym typeface="Wingdings" pitchFamily="2" charset="2"/>
              </a:rPr>
              <a:t> (amplification)                   is reduced</a:t>
            </a:r>
            <a:endParaRPr lang="en-US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616450" y="4666153"/>
          <a:ext cx="1352550" cy="836122"/>
        </p:xfrm>
        <a:graphic>
          <a:graphicData uri="http://schemas.openxmlformats.org/presentationml/2006/ole">
            <p:oleObj spid="_x0000_s106498" name="Formel" r:id="rId3" imgW="698400" imgH="431640" progId="Equation.3">
              <p:embed/>
            </p:oleObj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3371850" y="2487613"/>
          <a:ext cx="2516401" cy="2041525"/>
        </p:xfrm>
        <a:graphic>
          <a:graphicData uri="http://schemas.openxmlformats.org/presentationml/2006/ole">
            <p:oleObj spid="_x0000_s92162" name="Artwork" r:id="rId3" imgW="9701587" imgH="7886926" progId="Adobe.Illustrator.14">
              <p:link updateAutomatic="1"/>
            </p:oleObj>
          </a:graphicData>
        </a:graphic>
      </p:graphicFrame>
      <p:pic>
        <p:nvPicPr>
          <p:cNvPr id="6" name="Grafik 5" descr="photo_40pin_ceramic4.png"/>
          <p:cNvPicPr>
            <a:picLocks noChangeAspect="1"/>
          </p:cNvPicPr>
          <p:nvPr/>
        </p:nvPicPr>
        <p:blipFill>
          <a:blip r:embed="rId4" cstate="print"/>
          <a:srcRect l="12014" t="20136" r="7167"/>
          <a:stretch>
            <a:fillRect/>
          </a:stretch>
        </p:blipFill>
        <p:spPr>
          <a:xfrm>
            <a:off x="7378863" y="2741614"/>
            <a:ext cx="1765137" cy="139541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9050" y="1382713"/>
            <a:ext cx="3654425" cy="4119562"/>
          </a:xfrm>
        </p:spPr>
        <p:txBody>
          <a:bodyPr anchor="ctr"/>
          <a:lstStyle/>
          <a:p>
            <a:pPr>
              <a:buNone/>
            </a:pPr>
            <a:r>
              <a:rPr lang="en-US" b="1" dirty="0" smtClean="0"/>
              <a:t>Measurements - DEPFETs and MOS Capacitors</a:t>
            </a:r>
            <a:endParaRPr lang="en-US" b="1" dirty="0"/>
          </a:p>
        </p:txBody>
      </p:sp>
      <p:pic>
        <p:nvPicPr>
          <p:cNvPr id="4" name="Inhaltsplatzhalter 3" descr="AmpMeter.png"/>
          <p:cNvPicPr>
            <a:picLocks noGrp="1" noChangeAspect="1"/>
          </p:cNvPicPr>
          <p:nvPr>
            <p:ph idx="13"/>
          </p:nvPr>
        </p:nvPicPr>
        <p:blipFill>
          <a:blip r:embed="rId5" cstate="print"/>
          <a:stretch>
            <a:fillRect/>
          </a:stretch>
        </p:blipFill>
        <p:spPr>
          <a:xfrm>
            <a:off x="5508625" y="2197100"/>
            <a:ext cx="2174044" cy="2355850"/>
          </a:xfr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:\Users\axr.SCLAB\Pictures\DEPFET - Irrad by pmm\Threshold-dut93_DEPF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605" y="1560513"/>
            <a:ext cx="5737807" cy="3928130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0" y="1382713"/>
            <a:ext cx="3635375" cy="41195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Irradiation with 60 </a:t>
            </a:r>
            <a:r>
              <a:rPr lang="en-US" dirty="0" err="1" smtClean="0"/>
              <a:t>keV</a:t>
            </a:r>
            <a:r>
              <a:rPr lang="en-US" dirty="0" smtClean="0"/>
              <a:t> X-ray. DEPFETs with thick Oxides</a:t>
            </a:r>
          </a:p>
          <a:p>
            <a:r>
              <a:rPr lang="en-US" dirty="0" smtClean="0"/>
              <a:t>Zero Gate Voltage during Irradiation</a:t>
            </a:r>
          </a:p>
          <a:p>
            <a:r>
              <a:rPr lang="en-US" dirty="0" smtClean="0"/>
              <a:t>13 V shift in ideal case</a:t>
            </a:r>
          </a:p>
          <a:p>
            <a:r>
              <a:rPr lang="en-US" dirty="0" smtClean="0"/>
              <a:t>To much shift </a:t>
            </a:r>
            <a:r>
              <a:rPr lang="en-US" dirty="0" smtClean="0">
                <a:sym typeface="Wingdings" pitchFamily="2" charset="2"/>
              </a:rPr>
              <a:t> Remedy thin oxides: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Lower voltage needed to steer DEPFET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and</a:t>
            </a:r>
            <a:r>
              <a:rPr lang="en-US" dirty="0" smtClean="0">
                <a:sym typeface="Wingdings" pitchFamily="2" charset="2"/>
              </a:rPr>
              <a:t> deposited dose only half as much as with ½ thick oxides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9050" y="0"/>
            <a:ext cx="91630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X-ray irradiations – DEPFETs with thick oxides</a:t>
            </a:r>
            <a:endParaRPr lang="en-US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042077" y="5502275"/>
            <a:ext cx="310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by Peter </a:t>
            </a:r>
            <a:r>
              <a:rPr lang="en-US" dirty="0" err="1" smtClean="0"/>
              <a:t>Müller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6438900" y="4149725"/>
            <a:ext cx="230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1 J/kg = 100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V_FB_HF_si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1357" y="1270817"/>
            <a:ext cx="6785674" cy="4761683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9050" y="0"/>
            <a:ext cx="91630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X-ray irradiations – MOS Capacitors with thin oxides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0" y="1382713"/>
            <a:ext cx="3635375" cy="4119562"/>
          </a:xfrm>
        </p:spPr>
        <p:txBody>
          <a:bodyPr/>
          <a:lstStyle/>
          <a:p>
            <a:r>
              <a:rPr lang="en-US" dirty="0" smtClean="0"/>
              <a:t>Capacitors react in the same way as DEPFETs (flat band voltage = threshold voltage)</a:t>
            </a:r>
          </a:p>
          <a:p>
            <a:r>
              <a:rPr lang="en-US" dirty="0" smtClean="0"/>
              <a:t>No Gate Voltage</a:t>
            </a:r>
          </a:p>
          <a:p>
            <a:r>
              <a:rPr lang="en-US" dirty="0" smtClean="0"/>
              <a:t>No Annealing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9050" y="174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Annealing</a:t>
            </a:r>
            <a:endParaRPr lang="en-US" b="1" dirty="0"/>
          </a:p>
        </p:txBody>
      </p:sp>
      <p:pic>
        <p:nvPicPr>
          <p:cNvPr id="5" name="Inhaltsplatzhalter 5" descr="Graph25.png"/>
          <p:cNvPicPr>
            <a:picLocks noChangeAspect="1"/>
          </p:cNvPicPr>
          <p:nvPr/>
        </p:nvPicPr>
        <p:blipFill>
          <a:blip r:embed="rId2" cstate="print"/>
          <a:srcRect l="7671" t="10432" r="10897" b="3453"/>
          <a:stretch>
            <a:fillRect/>
          </a:stretch>
        </p:blipFill>
        <p:spPr>
          <a:xfrm>
            <a:off x="3609975" y="1478774"/>
            <a:ext cx="5507038" cy="4070419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3"/>
          </p:nvPr>
        </p:nvSpPr>
        <p:spPr>
          <a:xfrm>
            <a:off x="-19050" y="1382713"/>
            <a:ext cx="3654425" cy="41195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Tunneling from electrons </a:t>
            </a:r>
            <a:r>
              <a:rPr lang="en-US" dirty="0" smtClean="0"/>
              <a:t>into SiO</a:t>
            </a:r>
            <a:r>
              <a:rPr lang="en-US" baseline="-25000" dirty="0" smtClean="0"/>
              <a:t>2</a:t>
            </a:r>
            <a:r>
              <a:rPr lang="en-US" dirty="0" smtClean="0"/>
              <a:t> (trapped </a:t>
            </a:r>
            <a:r>
              <a:rPr lang="en-US" dirty="0" smtClean="0"/>
              <a:t>holes)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neutralizes </a:t>
            </a:r>
            <a:r>
              <a:rPr lang="en-US" dirty="0" smtClean="0"/>
              <a:t>traps</a:t>
            </a:r>
          </a:p>
          <a:p>
            <a:r>
              <a:rPr lang="en-US" dirty="0" smtClean="0"/>
              <a:t>More electrons by temperature and light</a:t>
            </a:r>
          </a:p>
          <a:p>
            <a:r>
              <a:rPr lang="en-US" dirty="0" smtClean="0"/>
              <a:t>Annealing was done at room temperature</a:t>
            </a:r>
            <a:endParaRPr lang="en-US" dirty="0"/>
          </a:p>
        </p:txBody>
      </p:sp>
      <p:cxnSp>
        <p:nvCxnSpPr>
          <p:cNvPr id="11" name="Gerade Verbindung mit Pfeil 10"/>
          <p:cNvCxnSpPr/>
          <p:nvPr/>
        </p:nvCxnSpPr>
        <p:spPr>
          <a:xfrm rot="5400000" flipH="1" flipV="1">
            <a:off x="2393950" y="3397250"/>
            <a:ext cx="37973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136900" y="5956300"/>
            <a:ext cx="325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~3V after 10 </a:t>
            </a:r>
            <a:r>
              <a:rPr lang="en-US" dirty="0" err="1" smtClean="0"/>
              <a:t>Mrad</a:t>
            </a:r>
            <a:r>
              <a:rPr lang="en-US" dirty="0" smtClean="0"/>
              <a:t> was set to “0”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9050" y="174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Influence of Gate Voltage</a:t>
            </a:r>
            <a:endParaRPr lang="en-US" b="1" dirty="0"/>
          </a:p>
        </p:txBody>
      </p:sp>
      <p:pic>
        <p:nvPicPr>
          <p:cNvPr id="4" name="Inhaltsplatzhalter 3" descr="V_FB_vs_V_g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601" y="1803400"/>
            <a:ext cx="3689024" cy="3492500"/>
          </a:xfrm>
          <a:prstGeom prst="rect">
            <a:avLst/>
          </a:prstGeom>
        </p:spPr>
      </p:pic>
      <p:pic>
        <p:nvPicPr>
          <p:cNvPr id="5" name="Inhaltsplatzhalter 29" descr="MOSTerminologyForCharges-e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0125" y="1559012"/>
            <a:ext cx="4038600" cy="414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0" y="5490369"/>
            <a:ext cx="9142412" cy="136763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Ideal case (≈0V) means no electric field in the oxide </a:t>
            </a:r>
            <a:r>
              <a:rPr lang="en-US" dirty="0" smtClean="0">
                <a:sym typeface="Wingdings" pitchFamily="2" charset="2"/>
              </a:rPr>
              <a:t> Recombination is enhanced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9050" y="174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Outlook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833563" y="1382713"/>
            <a:ext cx="7308850" cy="41195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ELSA – simulate damage of electrons via electron irradiation</a:t>
            </a:r>
          </a:p>
          <a:p>
            <a:endParaRPr lang="en-US" dirty="0" smtClean="0"/>
          </a:p>
          <a:p>
            <a:r>
              <a:rPr lang="en-US" dirty="0" smtClean="0"/>
              <a:t>Prague </a:t>
            </a:r>
            <a:r>
              <a:rPr lang="en-US" dirty="0" err="1" smtClean="0"/>
              <a:t>Minimatrix</a:t>
            </a:r>
            <a:r>
              <a:rPr lang="en-US" dirty="0" smtClean="0"/>
              <a:t> Board – Noise studies on DEPFET matrices</a:t>
            </a:r>
          </a:p>
          <a:p>
            <a:endParaRPr lang="en-US" dirty="0" smtClean="0"/>
          </a:p>
          <a:p>
            <a:r>
              <a:rPr lang="en-US" dirty="0" smtClean="0"/>
              <a:t>Study thin oxide in different design variations</a:t>
            </a:r>
            <a:endParaRPr lang="en-US" dirty="0"/>
          </a:p>
        </p:txBody>
      </p:sp>
      <p:pic>
        <p:nvPicPr>
          <p:cNvPr id="6" name="Grafik 5" descr="ELSA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3725" y="1804987"/>
            <a:ext cx="1930159" cy="116825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085" b="9848"/>
          <a:stretch>
            <a:fillRect/>
          </a:stretch>
        </p:blipFill>
        <p:spPr bwMode="auto">
          <a:xfrm>
            <a:off x="2671762" y="1171574"/>
            <a:ext cx="4429919" cy="4432301"/>
          </a:xfrm>
          <a:prstGeom prst="rect">
            <a:avLst/>
          </a:prstGeom>
          <a:noFill/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" y="17463"/>
            <a:ext cx="9142413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Motivation – </a:t>
            </a:r>
            <a:r>
              <a:rPr lang="en-US" b="1" dirty="0" err="1" smtClean="0"/>
              <a:t>SuperKEKB</a:t>
            </a:r>
            <a:r>
              <a:rPr lang="en-US" b="1" dirty="0" smtClean="0"/>
              <a:t> and the Belle II Experiment 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0" y="1382713"/>
            <a:ext cx="3635375" cy="41036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Accelerator KEKB (now </a:t>
            </a:r>
            <a:r>
              <a:rPr lang="en-US" dirty="0" err="1" smtClean="0"/>
              <a:t>SuperKEKB</a:t>
            </a:r>
            <a:r>
              <a:rPr lang="en-US" dirty="0" smtClean="0"/>
              <a:t>), experiment Belle (now Belle II)</a:t>
            </a:r>
          </a:p>
          <a:p>
            <a:r>
              <a:rPr lang="en-US" dirty="0" smtClean="0"/>
              <a:t>e+ / e- collider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GeV</a:t>
            </a:r>
            <a:r>
              <a:rPr lang="en-US" dirty="0" smtClean="0"/>
              <a:t> / 7 </a:t>
            </a:r>
            <a:r>
              <a:rPr lang="en-US" dirty="0" err="1" smtClean="0"/>
              <a:t>GeV</a:t>
            </a:r>
            <a:r>
              <a:rPr lang="en-US" dirty="0" smtClean="0"/>
              <a:t> Energy</a:t>
            </a:r>
          </a:p>
          <a:p>
            <a:r>
              <a:rPr lang="en-US" dirty="0" smtClean="0"/>
              <a:t>Operated at the Y(4S) resonance (10.58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397398"/>
            <a:ext cx="1670049" cy="135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mit Pfeil 15"/>
          <p:cNvCxnSpPr/>
          <p:nvPr/>
        </p:nvCxnSpPr>
        <p:spPr>
          <a:xfrm rot="10800000" flipV="1">
            <a:off x="6299200" y="1765300"/>
            <a:ext cx="1009650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482856" y="4149725"/>
          <a:ext cx="2739018" cy="786200"/>
        </p:xfrm>
        <a:graphic>
          <a:graphicData uri="http://schemas.openxmlformats.org/presentationml/2006/ole">
            <p:oleObj spid="_x0000_s60417" name="Formel" r:id="rId5" imgW="1371600" imgH="393480" progId="Equation.3">
              <p:embed/>
            </p:oleObj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471489" y="4863590"/>
          <a:ext cx="3097212" cy="793172"/>
        </p:xfrm>
        <a:graphic>
          <a:graphicData uri="http://schemas.openxmlformats.org/presentationml/2006/ole">
            <p:oleObj spid="_x0000_s60418" name="Formel" r:id="rId6" imgW="1536480" imgH="393480" progId="Equation.3">
              <p:embed/>
            </p:oleObj>
          </a:graphicData>
        </a:graphic>
      </p:graphicFrame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Motivation – The Belle II Experiment (II)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3635375" y="2748756"/>
            <a:ext cx="5500688" cy="27320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Location in Japan, Tsukuba</a:t>
            </a:r>
          </a:p>
          <a:p>
            <a:r>
              <a:rPr lang="en-US" dirty="0" smtClean="0"/>
              <a:t>Only experiment at Super-KEKB, control of Beam</a:t>
            </a:r>
          </a:p>
          <a:p>
            <a:r>
              <a:rPr lang="en-US" dirty="0" smtClean="0"/>
              <a:t>Upgrade, of accelerator KEKB -&gt; </a:t>
            </a:r>
            <a:r>
              <a:rPr lang="en-US" dirty="0" err="1" smtClean="0"/>
              <a:t>SuberKEKB</a:t>
            </a:r>
            <a:endParaRPr lang="en-US" dirty="0" smtClean="0"/>
          </a:p>
          <a:p>
            <a:r>
              <a:rPr lang="en-US" dirty="0" smtClean="0"/>
              <a:t>Belle -&gt; Belle II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Mrad</a:t>
            </a:r>
            <a:r>
              <a:rPr lang="en-US" dirty="0" smtClean="0"/>
              <a:t>(yr)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47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The PX Detector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0" y="1370013"/>
            <a:ext cx="3635375" cy="41163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pixel Detector at </a:t>
            </a:r>
            <a:r>
              <a:rPr lang="en-US" dirty="0" smtClean="0"/>
              <a:t> </a:t>
            </a:r>
            <a:r>
              <a:rPr lang="en-US" dirty="0" smtClean="0"/>
              <a:t>Belle </a:t>
            </a:r>
            <a:r>
              <a:rPr lang="en-US" dirty="0" smtClean="0"/>
              <a:t>II</a:t>
            </a:r>
          </a:p>
          <a:p>
            <a:r>
              <a:rPr lang="en-US" dirty="0" smtClean="0"/>
              <a:t>Part of Vertex </a:t>
            </a:r>
            <a:r>
              <a:rPr lang="en-US" dirty="0" smtClean="0"/>
              <a:t>detector, innermost 2 layer</a:t>
            </a:r>
          </a:p>
          <a:p>
            <a:r>
              <a:rPr lang="en-US" dirty="0" smtClean="0"/>
              <a:t>Detector resolution ≈ 1.3 µm 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  <a:p>
            <a:r>
              <a:rPr lang="en-US" dirty="0" smtClean="0"/>
              <a:t>Close to IP for good resolutions of         reconstruction</a:t>
            </a:r>
            <a:endParaRPr lang="en-US" baseline="30000" dirty="0" smtClean="0"/>
          </a:p>
          <a:p>
            <a:r>
              <a:rPr lang="en-US" dirty="0" smtClean="0"/>
              <a:t>Consists of DEPFETs, developed at </a:t>
            </a:r>
            <a:r>
              <a:rPr lang="en-US" dirty="0" smtClean="0"/>
              <a:t>the MPI Semiconductor </a:t>
            </a:r>
            <a:r>
              <a:rPr lang="en-US" dirty="0" smtClean="0"/>
              <a:t>Laboratory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 t="16337" r="35290" b="59307"/>
          <a:stretch>
            <a:fillRect/>
          </a:stretch>
        </p:blipFill>
        <p:spPr bwMode="auto">
          <a:xfrm>
            <a:off x="3892550" y="4149725"/>
            <a:ext cx="47767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178050" y="3416300"/>
          <a:ext cx="441325" cy="330200"/>
        </p:xfrm>
        <a:graphic>
          <a:graphicData uri="http://schemas.openxmlformats.org/presentationml/2006/ole">
            <p:oleObj spid="_x0000_s58372" name="Formel" r:id="rId4" imgW="253800" imgH="190440" progId="Equation.3">
              <p:embed/>
            </p:oleObj>
          </a:graphicData>
        </a:graphic>
      </p:graphicFrame>
      <p:pic>
        <p:nvPicPr>
          <p:cNvPr id="7" name="Grafik 6" descr="photo_pxd_orig_modell_m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8715" y="1382713"/>
            <a:ext cx="5522520" cy="239553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508624" y="5502275"/>
            <a:ext cx="3635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DEPFET Vertex Detectors: Status and Plans, Frank Simon,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LCWS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Proceedings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DEPFET-Basic_active_channel_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" y="2314337"/>
            <a:ext cx="5508625" cy="2654442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19050" y="47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DEPFET  - Charge Collection and Signal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5487988" y="1370013"/>
            <a:ext cx="3656012" cy="4132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Charge generation in DEPFET</a:t>
            </a:r>
          </a:p>
          <a:p>
            <a:r>
              <a:rPr lang="en-US" dirty="0" smtClean="0"/>
              <a:t>Sideward depletion --&gt; internal Gate</a:t>
            </a:r>
          </a:p>
          <a:p>
            <a:r>
              <a:rPr lang="en-US" dirty="0" smtClean="0"/>
              <a:t>Current Modulation by collected Charge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Grafik 4" descr="DEPFET-Bas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" y="2314681"/>
            <a:ext cx="5508624" cy="2654442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 rot="10800000">
            <a:off x="-269009" y="2754313"/>
            <a:ext cx="3265714" cy="2244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467261" y="3408218"/>
            <a:ext cx="261257" cy="261257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1130298" y="3394365"/>
            <a:ext cx="261257" cy="261257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619661" y="3560618"/>
            <a:ext cx="261257" cy="261257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772061" y="3713018"/>
            <a:ext cx="261257" cy="261257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924461" y="3865418"/>
            <a:ext cx="261257" cy="261257"/>
          </a:xfrm>
          <a:prstGeom prst="ellipse">
            <a:avLst/>
          </a:prstGeom>
          <a:solidFill>
            <a:srgbClr val="8A0D1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1282698" y="3546765"/>
            <a:ext cx="261257" cy="261257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435098" y="3699165"/>
            <a:ext cx="261257" cy="261257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1587498" y="3851565"/>
            <a:ext cx="261257" cy="261257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feld 18"/>
          <p:cNvSpPr txBox="1"/>
          <p:nvPr/>
        </p:nvSpPr>
        <p:spPr>
          <a:xfrm>
            <a:off x="1835150" y="5040610"/>
            <a:ext cx="189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-High Voltage</a:t>
            </a:r>
            <a:endParaRPr lang="en-US" b="1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53 0.40842 L -0.25643 -0.241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25069E-8 L -3.33333E-6 0.1237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5763E-6 L -0.00261 0.156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42276E-6 L -0.00122 0.1618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1212E-6 L 0.00261 0.1965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C 0.01129 -0.01806 0.02275 -0.03588 0.05226 -0.04584 C 0.08177 -0.05579 0.15591 -0.05764 0.17674 -0.05996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3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C 0.01076 -0.01134 0.0217 -0.02268 0.05 -0.02893 C 0.07829 -0.03518 0.14948 -0.03634 0.16944 -0.03773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C 0.01024 -0.00509 0.02066 -0.01018 0.04757 -0.01296 C 0.07448 -0.01574 0.14201 -0.01643 0.16111 -0.0169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C 0.0099 0.00185 0.01997 0.00393 0.04601 0.00509 C 0.07205 0.00602 0.1375 0.00625 0.15591 0.00671 " pathEditMode="relative" rAng="0" ptsTypes="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-1" y="1130300"/>
          <a:ext cx="5388935" cy="4371975"/>
        </p:xfrm>
        <a:graphic>
          <a:graphicData uri="http://schemas.openxmlformats.org/presentationml/2006/ole">
            <p:oleObj spid="_x0000_s104450" name="Artwork" r:id="rId3" imgW="9701587" imgH="7886926" progId="Adobe.Illustrator.14">
              <p:link updateAutomatic="1"/>
            </p:oleObj>
          </a:graphicData>
        </a:graphic>
      </p:graphicFrame>
      <p:pic>
        <p:nvPicPr>
          <p:cNvPr id="5" name="Grafik 4" descr="DEPFET-Clear.png"/>
          <p:cNvPicPr>
            <a:picLocks noChangeAspect="1"/>
          </p:cNvPicPr>
          <p:nvPr/>
        </p:nvPicPr>
        <p:blipFill>
          <a:blip r:embed="rId4" cstate="print"/>
          <a:srcRect r="10187"/>
          <a:stretch>
            <a:fillRect/>
          </a:stretch>
        </p:blipFill>
        <p:spPr>
          <a:xfrm>
            <a:off x="76200" y="1808220"/>
            <a:ext cx="5321687" cy="308763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5508625" y="1370014"/>
            <a:ext cx="3627438" cy="41108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Measure Current1 with charged internal Gate</a:t>
            </a:r>
          </a:p>
          <a:p>
            <a:r>
              <a:rPr lang="en-US" dirty="0" smtClean="0"/>
              <a:t>Then charge has to be removed of the internal Gate </a:t>
            </a:r>
            <a:r>
              <a:rPr lang="en-US" dirty="0" smtClean="0">
                <a:sym typeface="Wingdings" pitchFamily="2" charset="2"/>
              </a:rPr>
              <a:t> Clear Contact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(pos. Bias)</a:t>
            </a:r>
          </a:p>
          <a:p>
            <a:r>
              <a:rPr lang="en-US" dirty="0" smtClean="0">
                <a:sym typeface="Wingdings" pitchFamily="2" charset="2"/>
              </a:rPr>
              <a:t>Measure Current2</a:t>
            </a:r>
          </a:p>
          <a:p>
            <a:r>
              <a:rPr lang="en-US" dirty="0" smtClean="0">
                <a:sym typeface="Wingdings" pitchFamily="2" charset="2"/>
              </a:rPr>
              <a:t>Difference of currents = Signal</a:t>
            </a:r>
          </a:p>
          <a:p>
            <a:r>
              <a:rPr lang="en-US" dirty="0" smtClean="0">
                <a:sym typeface="Wingdings" pitchFamily="2" charset="2"/>
              </a:rPr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9050" y="0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DEPFET – Clear mechanism</a:t>
            </a:r>
            <a:endParaRPr lang="en-US" b="1" dirty="0"/>
          </a:p>
        </p:txBody>
      </p:sp>
      <p:sp>
        <p:nvSpPr>
          <p:cNvPr id="7" name="Ellipse 6"/>
          <p:cNvSpPr/>
          <p:nvPr/>
        </p:nvSpPr>
        <p:spPr>
          <a:xfrm>
            <a:off x="812798" y="3114965"/>
            <a:ext cx="261257" cy="261257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092198" y="3140365"/>
            <a:ext cx="261257" cy="261257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1396998" y="3114965"/>
            <a:ext cx="261257" cy="261257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650093" y="3118140"/>
            <a:ext cx="261257" cy="261257"/>
          </a:xfrm>
          <a:prstGeom prst="ellipse">
            <a:avLst/>
          </a:prstGeom>
          <a:solidFill>
            <a:srgbClr val="00529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uppieren 17"/>
          <p:cNvGrpSpPr/>
          <p:nvPr/>
        </p:nvGrpSpPr>
        <p:grpSpPr>
          <a:xfrm>
            <a:off x="914400" y="1803400"/>
            <a:ext cx="368300" cy="368300"/>
            <a:chOff x="685800" y="1866900"/>
            <a:chExt cx="368300" cy="368300"/>
          </a:xfrm>
        </p:grpSpPr>
        <p:sp>
          <p:nvSpPr>
            <p:cNvPr id="12" name="Ellipse 11"/>
            <p:cNvSpPr/>
            <p:nvPr/>
          </p:nvSpPr>
          <p:spPr>
            <a:xfrm>
              <a:off x="685800" y="1866900"/>
              <a:ext cx="368300" cy="368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Gerade Verbindung 13"/>
            <p:cNvCxnSpPr>
              <a:stCxn id="12" idx="1"/>
              <a:endCxn id="12" idx="5"/>
            </p:cNvCxnSpPr>
            <p:nvPr/>
          </p:nvCxnSpPr>
          <p:spPr>
            <a:xfrm rot="16200000" flipH="1">
              <a:off x="739736" y="1920836"/>
              <a:ext cx="260428" cy="2604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>
              <a:stCxn id="12" idx="3"/>
              <a:endCxn id="12" idx="7"/>
            </p:cNvCxnSpPr>
            <p:nvPr/>
          </p:nvCxnSpPr>
          <p:spPr>
            <a:xfrm rot="5400000" flipH="1" flipV="1">
              <a:off x="739736" y="1920836"/>
              <a:ext cx="260428" cy="2604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76200" y="15240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3711575" y="16002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3060700" y="137001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+</a:t>
            </a:r>
            <a:endParaRPr lang="en-US" b="1" dirty="0"/>
          </a:p>
        </p:txBody>
      </p:sp>
      <p:sp>
        <p:nvSpPr>
          <p:cNvPr id="22" name="Legende mit Linie 1 (ohne Rahmen) 21"/>
          <p:cNvSpPr/>
          <p:nvPr/>
        </p:nvSpPr>
        <p:spPr>
          <a:xfrm>
            <a:off x="2498725" y="4968875"/>
            <a:ext cx="2425700" cy="533400"/>
          </a:xfrm>
          <a:prstGeom prst="callout1">
            <a:avLst>
              <a:gd name="adj1" fmla="val -364583"/>
              <a:gd name="adj2" fmla="val 58683"/>
              <a:gd name="adj3" fmla="val 29166"/>
              <a:gd name="adj4" fmla="val 496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Clear  Insulator (p+)</a:t>
            </a:r>
            <a:endParaRPr lang="en-US" dirty="0"/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5905500" y="4841875"/>
          <a:ext cx="1403350" cy="908050"/>
        </p:xfrm>
        <a:graphic>
          <a:graphicData uri="http://schemas.openxmlformats.org/presentationml/2006/ole">
            <p:oleObj spid="_x0000_s104449" name="Formel" r:id="rId5" imgW="647640" imgH="419040" progId="Equation.3">
              <p:embed/>
            </p:oleObj>
          </a:graphicData>
        </a:graphic>
      </p:graphicFrame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0.03768 -0.00509 0.0757 -0.01018 0.11337 -0.02222 C 0.15105 -0.03426 0.18889 -0.05324 0.22691 -0.07199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3958 -0.00509 0.07969 -0.01019 0.11945 -0.02222 C 0.15903 -0.03403 0.19879 -0.05278 0.23889 -0.07153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0.04201 -0.00532 0.08437 -0.01065 0.12639 -0.02315 C 0.1684 -0.03588 0.21059 -0.05555 0.25295 -0.07523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4393 -0.00509 0.08802 -0.01019 0.13212 -0.02222 C 0.17604 -0.03403 0.21997 -0.05278 0.26424 -0.07153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7" grpId="0"/>
      <p:bldP spid="19" grpId="0"/>
      <p:bldP spid="20" grpId="0"/>
      <p:bldP spid="20" grpId="1"/>
      <p:bldP spid="20" grpId="2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99" y="1370013"/>
            <a:ext cx="410643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4763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Matrix Operation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5508626" y="1370013"/>
            <a:ext cx="3633788" cy="4132262"/>
          </a:xfrm>
        </p:spPr>
        <p:txBody>
          <a:bodyPr>
            <a:normAutofit/>
          </a:bodyPr>
          <a:lstStyle/>
          <a:p>
            <a:r>
              <a:rPr lang="en-US" dirty="0" smtClean="0"/>
              <a:t>Matrix Operations need 2 Switcher (Gate and Clear)</a:t>
            </a:r>
          </a:p>
          <a:p>
            <a:r>
              <a:rPr lang="en-US" dirty="0" smtClean="0"/>
              <a:t>Also Current read-out required</a:t>
            </a:r>
          </a:p>
          <a:p>
            <a:r>
              <a:rPr lang="en-US" dirty="0" smtClean="0"/>
              <a:t>Read out in rolling shutter mode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763688" y="1689100"/>
            <a:ext cx="1871687" cy="368300"/>
          </a:xfrm>
          <a:prstGeom prst="rect">
            <a:avLst/>
          </a:prstGeom>
          <a:noFill/>
          <a:ln w="57150">
            <a:solidFill>
              <a:srgbClr val="8A0D1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1.11111E-6 0.2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0"/>
            <a:ext cx="7308850" cy="1365250"/>
          </a:xfrm>
        </p:spPr>
        <p:txBody>
          <a:bodyPr anchor="b"/>
          <a:lstStyle/>
          <a:p>
            <a:pPr>
              <a:buNone/>
            </a:pPr>
            <a:r>
              <a:rPr lang="en-US" b="1" dirty="0" smtClean="0"/>
              <a:t>Radiation sources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833563" y="1370013"/>
            <a:ext cx="7308850" cy="41322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Luminosity related QED process</a:t>
            </a:r>
          </a:p>
          <a:p>
            <a:pPr lvl="1">
              <a:buNone/>
            </a:pPr>
            <a:r>
              <a:rPr lang="en-US" dirty="0" smtClean="0"/>
              <a:t>--&gt; Creation of electron/positron pairs</a:t>
            </a:r>
          </a:p>
          <a:p>
            <a:pPr lvl="1">
              <a:buNone/>
            </a:pPr>
            <a:r>
              <a:rPr lang="en-US" dirty="0" smtClean="0"/>
              <a:t>--&gt; Ionizing as well as Bulk Damage</a:t>
            </a:r>
          </a:p>
          <a:p>
            <a:r>
              <a:rPr lang="en-US" dirty="0" smtClean="0"/>
              <a:t>Synchrotron Radiation</a:t>
            </a:r>
          </a:p>
          <a:p>
            <a:r>
              <a:rPr lang="en-US" dirty="0" err="1" smtClean="0"/>
              <a:t>Beamgas</a:t>
            </a:r>
            <a:r>
              <a:rPr lang="en-US" dirty="0" smtClean="0"/>
              <a:t> interactions</a:t>
            </a:r>
          </a:p>
          <a:p>
            <a:pPr lvl="1">
              <a:buNone/>
            </a:pPr>
            <a:r>
              <a:rPr lang="en-US" dirty="0" smtClean="0"/>
              <a:t>--&gt; Belle II will have a bad vacuum in the Interaction Region of the </a:t>
            </a:r>
            <a:r>
              <a:rPr lang="en-US" dirty="0" err="1" smtClean="0"/>
              <a:t>beampipe</a:t>
            </a:r>
            <a:endParaRPr lang="en-US" dirty="0" smtClean="0"/>
          </a:p>
          <a:p>
            <a:r>
              <a:rPr lang="en-US" dirty="0" err="1" smtClean="0"/>
              <a:t>Touschek</a:t>
            </a:r>
            <a:r>
              <a:rPr lang="en-US" dirty="0" smtClean="0"/>
              <a:t> effect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87A2-3FBC-4343-ACCB-EA8C030124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Bildschirmpräsentation (4:3)</PresentationFormat>
  <Paragraphs>170</Paragraphs>
  <Slides>27</Slides>
  <Notes>0</Notes>
  <HiddenSlides>2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Verknüpfungen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Larissa-Design</vt:lpstr>
      <vt:lpstr>C:\Users\axr.SCLAB\Pictures\Allgemein\depfet_cross_v1_3.ai</vt:lpstr>
      <vt:lpstr>C:\Users\axr.SCLAB\Pictures\Allgemein\depfet_cross_v1_3.ai</vt:lpstr>
      <vt:lpstr>C:\Users\axr.SCLAB\Pictures\Allgemein\depfet_cross_v1_3.ai</vt:lpstr>
      <vt:lpstr>Formel</vt:lpstr>
      <vt:lpstr>Acrobat Document</vt:lpstr>
      <vt:lpstr>Radiation Hardness of DEPFET Pixel Sensors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Oxide Charge and Interface Traps – Origin and Generation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</vt:vector>
  </TitlesOfParts>
  <Company>hll - mpg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axr</dc:creator>
  <cp:lastModifiedBy>axr</cp:lastModifiedBy>
  <cp:revision>305</cp:revision>
  <dcterms:created xsi:type="dcterms:W3CDTF">2010-04-07T11:53:24Z</dcterms:created>
  <dcterms:modified xsi:type="dcterms:W3CDTF">2010-07-27T19:19:53Z</dcterms:modified>
</cp:coreProperties>
</file>