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5" r:id="rId3"/>
    <p:sldId id="290" r:id="rId4"/>
    <p:sldId id="277" r:id="rId5"/>
    <p:sldId id="278" r:id="rId6"/>
    <p:sldId id="279" r:id="rId7"/>
    <p:sldId id="282" r:id="rId8"/>
    <p:sldId id="292" r:id="rId9"/>
    <p:sldId id="280" r:id="rId10"/>
    <p:sldId id="281" r:id="rId11"/>
    <p:sldId id="284" r:id="rId12"/>
    <p:sldId id="285" r:id="rId13"/>
    <p:sldId id="286" r:id="rId14"/>
    <p:sldId id="287" r:id="rId15"/>
    <p:sldId id="288" r:id="rId16"/>
    <p:sldId id="289" r:id="rId17"/>
    <p:sldId id="274" r:id="rId18"/>
    <p:sldId id="293" r:id="rId19"/>
    <p:sldId id="273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75" autoAdjust="0"/>
  </p:normalViewPr>
  <p:slideViewPr>
    <p:cSldViewPr snapToGrid="0">
      <p:cViewPr varScale="1">
        <p:scale>
          <a:sx n="104" d="100"/>
          <a:sy n="104" d="100"/>
        </p:scale>
        <p:origin x="13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A4A64-DABA-45D6-9E32-06BF76D8D552}" type="datetimeFigureOut">
              <a:rPr lang="de-DE" smtClean="0"/>
              <a:t>14.12.2022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0CEA2-EAE6-41BB-BEDF-C97A379764D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50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04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62192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4"/>
            <a:ext cx="10296524" cy="4759146"/>
          </a:xfrm>
        </p:spPr>
        <p:txBody>
          <a:bodyPr numCol="1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defRPr spc="120"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46638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48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1648853"/>
            <a:ext cx="48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4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elder mit Überschrift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1276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947739" y="1648853"/>
            <a:ext cx="486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2"/>
          </p:nvPr>
        </p:nvSpPr>
        <p:spPr>
          <a:xfrm>
            <a:off x="6384263" y="1648853"/>
            <a:ext cx="486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3518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059122B-6621-47D1-A7DC-B86D3C66D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6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1413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73405DF-DDE4-4B3F-BD48-FC67B9175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66001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63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4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5" name="Datumsplatzhalter 7"/>
          <p:cNvSpPr>
            <a:spLocks noGrp="1"/>
          </p:cNvSpPr>
          <p:nvPr>
            <p:ph type="dt" sz="half" idx="14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1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6558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C182B74-8C6D-4413-AFAC-24A2B937F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0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0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71067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8CA7A7F-18CF-42AB-93B5-CE02169C7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99914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4263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2089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5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6" name="Datumsplatzhalter 7"/>
          <p:cNvSpPr>
            <a:spLocks noGrp="1"/>
          </p:cNvSpPr>
          <p:nvPr>
            <p:ph type="dt" sz="half" idx="15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8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198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0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1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itstrahl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3596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6C115C0-79EA-0549-85C6-2A33D1CD630D}"/>
              </a:ext>
            </a:extLst>
          </p:cNvPr>
          <p:cNvCxnSpPr>
            <a:cxnSpLocks/>
          </p:cNvCxnSpPr>
          <p:nvPr/>
        </p:nvCxnSpPr>
        <p:spPr>
          <a:xfrm>
            <a:off x="972000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124B1C9-EBC8-174A-B6ED-4A26C4C9822F}"/>
              </a:ext>
            </a:extLst>
          </p:cNvPr>
          <p:cNvCxnSpPr>
            <a:cxnSpLocks/>
          </p:cNvCxnSpPr>
          <p:nvPr/>
        </p:nvCxnSpPr>
        <p:spPr>
          <a:xfrm>
            <a:off x="3628541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FD12061-FE46-DB45-A5E2-49B615F2FA2D}"/>
              </a:ext>
            </a:extLst>
          </p:cNvPr>
          <p:cNvCxnSpPr>
            <a:cxnSpLocks/>
          </p:cNvCxnSpPr>
          <p:nvPr/>
        </p:nvCxnSpPr>
        <p:spPr>
          <a:xfrm>
            <a:off x="6276117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B7F0CD26-D7E1-FF4D-9D19-415BA3A918C1}"/>
              </a:ext>
            </a:extLst>
          </p:cNvPr>
          <p:cNvCxnSpPr>
            <a:cxnSpLocks/>
          </p:cNvCxnSpPr>
          <p:nvPr/>
        </p:nvCxnSpPr>
        <p:spPr>
          <a:xfrm>
            <a:off x="8932658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5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6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4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0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8903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FDE2241-1AF0-49A8-922F-CB987C6D8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648853"/>
            <a:ext cx="66421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dunkel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28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5038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A1D4A37-1331-435B-A211-7068997FD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7170" y="1648853"/>
            <a:ext cx="3037093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739" y="1648853"/>
            <a:ext cx="66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3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043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5F05C30-C7CF-4BED-ACA7-6138A5FB0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5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nur Text ohne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FOLIE OHNE TITEL (Ausnahme)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8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9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7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0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6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9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2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6870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8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1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2988000"/>
            <a:ext cx="10717200" cy="360000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</a:t>
            </a:r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</a:t>
            </a:r>
            <a:endParaRPr lang="de-DE" dirty="0"/>
          </a:p>
        </p:txBody>
      </p:sp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44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7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hell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0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7866434" y="499354"/>
            <a:ext cx="3800272" cy="118029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35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892374" y="538264"/>
            <a:ext cx="4105073" cy="132296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11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6825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46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39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rgbClr val="29485D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9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3925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9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8791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0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68"/>
          <a:stretch/>
        </p:blipFill>
        <p:spPr>
          <a:xfrm>
            <a:off x="10421565" y="64850"/>
            <a:ext cx="1684800" cy="84447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08"/>
          <a:stretch/>
        </p:blipFill>
        <p:spPr>
          <a:xfrm>
            <a:off x="10421565" y="64850"/>
            <a:ext cx="1684800" cy="831621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5783423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think-cell Folie" r:id="rId31" imgW="384" imgH="385" progId="TCLayout.ActiveDocument.1">
                  <p:embed/>
                </p:oleObj>
              </mc:Choice>
              <mc:Fallback>
                <p:oleObj name="think-cell Folie" r:id="rId31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FBFD33-14B0-4B26-8D25-D9E05002D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gesperrt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1648853"/>
            <a:ext cx="10296524" cy="4767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Ebene 1: Headlines</a:t>
            </a:r>
          </a:p>
          <a:p>
            <a:pPr lvl="1"/>
            <a:r>
              <a:rPr lang="de-DE" dirty="0"/>
              <a:t>Ebene 2: Fließtext</a:t>
            </a:r>
          </a:p>
          <a:p>
            <a:pPr lvl="3"/>
            <a:r>
              <a:rPr lang="de-DE" dirty="0"/>
              <a:t>Ebene 3: Stichpunkte</a:t>
            </a:r>
          </a:p>
          <a:p>
            <a:pPr lvl="2"/>
            <a:r>
              <a:rPr lang="de-DE" dirty="0"/>
              <a:t>Ebene 4: Stichpunkte hervorgehoben</a:t>
            </a:r>
          </a:p>
          <a:p>
            <a:pPr lvl="4"/>
            <a:r>
              <a:rPr lang="de-DE" dirty="0"/>
              <a:t>Ebene 5: Stichpunkte eingerückt</a:t>
            </a:r>
          </a:p>
          <a:p>
            <a:pPr lvl="5"/>
            <a:r>
              <a:rPr lang="de-DE" dirty="0"/>
              <a:t>Ebene 6: Stichpunkte weiter eingerückt</a:t>
            </a:r>
          </a:p>
          <a:p>
            <a:pPr lvl="6"/>
            <a:r>
              <a:rPr lang="de-DE" dirty="0"/>
              <a:t>Ebene 7: Zusatzinfo</a:t>
            </a:r>
          </a:p>
          <a:p>
            <a:pPr lvl="7"/>
            <a:r>
              <a:rPr lang="de-DE" dirty="0"/>
              <a:t>Ebene 8: Bildunterschrift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</a:t>
            </a:r>
            <a:endParaRPr lang="de-D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5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7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12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3844764" cy="2160000"/>
          </a:xfrm>
        </p:spPr>
        <p:txBody>
          <a:bodyPr/>
          <a:lstStyle/>
          <a:p>
            <a:pPr algn="ctr"/>
            <a:r>
              <a:rPr lang="de-DE" dirty="0" smtClean="0"/>
              <a:t>Fast Small Pixel</a:t>
            </a:r>
            <a:br>
              <a:rPr lang="de-DE" dirty="0" smtClean="0"/>
            </a:br>
            <a:r>
              <a:rPr lang="de-DE" dirty="0" smtClean="0"/>
              <a:t>The </a:t>
            </a:r>
            <a:r>
              <a:rPr lang="de-DE" dirty="0" err="1" smtClean="0"/>
              <a:t>next</a:t>
            </a:r>
            <a:r>
              <a:rPr lang="de-DE" dirty="0" smtClean="0"/>
              <a:t> Generation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6311" y="2855212"/>
            <a:ext cx="3010542" cy="169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and cooling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10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6" y="2394744"/>
            <a:ext cx="4819650" cy="321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2394744"/>
            <a:ext cx="481965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cable + vacuum feedthrough</a:t>
            </a:r>
          </a:p>
          <a:p>
            <a:endParaRPr lang="en-US" dirty="0"/>
          </a:p>
          <a:p>
            <a:r>
              <a:rPr lang="en-US" dirty="0" smtClean="0"/>
              <a:t>concept for connection (still </a:t>
            </a:r>
            <a:r>
              <a:rPr lang="en-US" dirty="0" smtClean="0"/>
              <a:t>subject to changes)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</a:t>
            </a:r>
            <a:r>
              <a:rPr lang="en-US" dirty="0" smtClean="0"/>
              <a:t>hybrid/</a:t>
            </a:r>
            <a:r>
              <a:rPr lang="en-US" dirty="0" err="1" smtClean="0"/>
              <a:t>IIC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11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716" y="1984024"/>
            <a:ext cx="1304528" cy="841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455" y="1825625"/>
            <a:ext cx="1478868" cy="999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31" y="3091420"/>
            <a:ext cx="3979985" cy="2984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3" y="3226871"/>
            <a:ext cx="6339701" cy="28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S7 Sequencer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GB/10 GB Ethernet connection (slow control/fast </a:t>
            </a:r>
            <a:r>
              <a:rPr lang="en-US" dirty="0" err="1"/>
              <a:t>datatransfer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I2C interface (programming/readout of </a:t>
            </a:r>
            <a:r>
              <a:rPr lang="en-US" dirty="0" err="1"/>
              <a:t>ASICs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SPI</a:t>
            </a:r>
            <a:r>
              <a:rPr lang="en-US" dirty="0"/>
              <a:t> interface (</a:t>
            </a:r>
            <a:r>
              <a:rPr lang="en-US" dirty="0" err="1"/>
              <a:t>ASIC</a:t>
            </a:r>
            <a:r>
              <a:rPr lang="en-US" dirty="0"/>
              <a:t> programming)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JESD</a:t>
            </a:r>
            <a:r>
              <a:rPr lang="en-US" dirty="0"/>
              <a:t>-B connection (communication ADC-</a:t>
            </a:r>
            <a:r>
              <a:rPr lang="en-US" dirty="0" err="1"/>
              <a:t>SoC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ADC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Metadata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12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947739" y="5762212"/>
            <a:ext cx="2683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/>
              <a:t>Talk of </a:t>
            </a:r>
            <a:r>
              <a:rPr lang="en-GB" sz="3000" dirty="0" smtClean="0"/>
              <a:t>Mikhail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9964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communication ADC-</a:t>
            </a:r>
            <a:r>
              <a:rPr lang="en-GB" dirty="0" err="1"/>
              <a:t>SoC</a:t>
            </a:r>
            <a:r>
              <a:rPr lang="en-GB" dirty="0"/>
              <a:t>-PC implemented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test- and analogue data can be recorded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still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synchronization of ADC and </a:t>
            </a:r>
            <a:r>
              <a:rPr lang="en-GB" dirty="0" err="1"/>
              <a:t>SoC</a:t>
            </a:r>
            <a:r>
              <a:rPr lang="en-GB" dirty="0"/>
              <a:t>/sequencer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analogue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integration with </a:t>
            </a:r>
            <a:r>
              <a:rPr lang="en-GB" dirty="0" err="1"/>
              <a:t>SoC</a:t>
            </a:r>
            <a:r>
              <a:rPr lang="en-GB" dirty="0"/>
              <a:t> firmware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ADC 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13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3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System &amp; Housekeeping Software </a:t>
            </a:r>
          </a:p>
          <a:p>
            <a:r>
              <a:rPr lang="en-GB" dirty="0"/>
              <a:t>I2C commands for different </a:t>
            </a:r>
            <a:r>
              <a:rPr lang="en-GB" dirty="0" err="1"/>
              <a:t>Ics</a:t>
            </a:r>
            <a:endParaRPr lang="en-GB" dirty="0"/>
          </a:p>
          <a:p>
            <a:r>
              <a:rPr lang="en-GB" dirty="0"/>
              <a:t>voltage settings</a:t>
            </a:r>
          </a:p>
          <a:p>
            <a:r>
              <a:rPr lang="en-GB" dirty="0"/>
              <a:t>automated current monitoring</a:t>
            </a:r>
          </a:p>
          <a:p>
            <a:r>
              <a:rPr lang="en-GB" dirty="0"/>
              <a:t>automated </a:t>
            </a:r>
            <a:r>
              <a:rPr lang="en-GB" dirty="0" err="1"/>
              <a:t>startup</a:t>
            </a:r>
            <a:r>
              <a:rPr lang="en-GB" dirty="0"/>
              <a:t>/shutdown</a:t>
            </a:r>
          </a:p>
          <a:p>
            <a:r>
              <a:rPr lang="en-GB" dirty="0"/>
              <a:t>emergency shutdown</a:t>
            </a:r>
          </a:p>
          <a:p>
            <a:r>
              <a:rPr lang="en-GB" dirty="0"/>
              <a:t>etc.</a:t>
            </a:r>
          </a:p>
          <a:p>
            <a:pPr marL="457200"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14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947739" y="5762212"/>
            <a:ext cx="24711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/>
              <a:t>Talk of </a:t>
            </a:r>
            <a:r>
              <a:rPr lang="en-GB" sz="3000" dirty="0" smtClean="0"/>
              <a:t>Martin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1862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receive and store data</a:t>
            </a:r>
          </a:p>
          <a:p>
            <a:pPr lvl="1"/>
            <a:r>
              <a:rPr lang="en-GB" dirty="0"/>
              <a:t>(data format coordination with </a:t>
            </a:r>
            <a:r>
              <a:rPr lang="en-GB" dirty="0" err="1"/>
              <a:t>MPI</a:t>
            </a:r>
            <a:r>
              <a:rPr lang="en-GB" dirty="0"/>
              <a:t> IS)</a:t>
            </a:r>
          </a:p>
          <a:p>
            <a:r>
              <a:rPr lang="en-GB" dirty="0"/>
              <a:t>provide online monitor</a:t>
            </a:r>
          </a:p>
          <a:p>
            <a:endParaRPr lang="en-GB" dirty="0"/>
          </a:p>
          <a:p>
            <a:r>
              <a:rPr lang="en-GB" dirty="0"/>
              <a:t>“Online” post-processing for development?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acquisition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15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947739" y="5762212"/>
            <a:ext cx="25990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/>
              <a:t>Talk of </a:t>
            </a:r>
            <a:r>
              <a:rPr lang="en-GB" sz="3000" dirty="0" smtClean="0"/>
              <a:t>Andrey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6305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blocks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16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 dirty="0"/>
          </a:p>
        </p:txBody>
      </p:sp>
      <p:sp>
        <p:nvSpPr>
          <p:cNvPr id="13" name="Rechteck 6"/>
          <p:cNvSpPr/>
          <p:nvPr/>
        </p:nvSpPr>
        <p:spPr>
          <a:xfrm>
            <a:off x="327319" y="1140856"/>
            <a:ext cx="4038018" cy="33547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Hybrids</a:t>
            </a:r>
            <a:r>
              <a:rPr lang="en-US" sz="1400" dirty="0"/>
              <a:t>	</a:t>
            </a:r>
            <a:r>
              <a:rPr lang="en-US" sz="1400" dirty="0" smtClean="0"/>
              <a:t>	available</a:t>
            </a:r>
            <a:r>
              <a:rPr lang="en-US" sz="1400" dirty="0"/>
              <a:t>		+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HIC		</a:t>
            </a:r>
            <a:r>
              <a:rPr lang="en-US" sz="1400" dirty="0" smtClean="0"/>
              <a:t>available</a:t>
            </a:r>
            <a:r>
              <a:rPr lang="en-US" sz="1400" dirty="0"/>
              <a:t>		</a:t>
            </a:r>
            <a:r>
              <a:rPr lang="en-US" sz="1400" dirty="0" smtClean="0"/>
              <a:t>+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IIC  </a:t>
            </a:r>
            <a:r>
              <a:rPr lang="en-US" sz="1400" dirty="0" smtClean="0">
                <a:solidFill>
                  <a:srgbClr val="00B050"/>
                </a:solidFill>
              </a:rPr>
              <a:t> 		ordered	</a:t>
            </a:r>
            <a:r>
              <a:rPr lang="en-US" sz="1400" dirty="0">
                <a:solidFill>
                  <a:srgbClr val="00B050"/>
                </a:solidFill>
              </a:rPr>
              <a:t>	</a:t>
            </a:r>
            <a:r>
              <a:rPr lang="en-US" sz="1400" dirty="0" smtClean="0">
                <a:solidFill>
                  <a:srgbClr val="00B050"/>
                </a:solidFill>
              </a:rPr>
              <a:t>-</a:t>
            </a:r>
            <a:endParaRPr lang="de-DE" sz="1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Phi-driver</a:t>
            </a:r>
            <a:r>
              <a:rPr lang="en-US" sz="1400" dirty="0"/>
              <a:t>	</a:t>
            </a:r>
            <a:r>
              <a:rPr lang="en-US" sz="1400" dirty="0" smtClean="0"/>
              <a:t>available</a:t>
            </a:r>
            <a:r>
              <a:rPr lang="en-US" sz="1400" dirty="0"/>
              <a:t>		+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XU1 </a:t>
            </a:r>
            <a:r>
              <a:rPr lang="en-US" sz="1400" dirty="0" smtClean="0"/>
              <a:t>		available</a:t>
            </a:r>
            <a:r>
              <a:rPr lang="en-US" sz="1400" dirty="0"/>
              <a:t>	</a:t>
            </a:r>
            <a:r>
              <a:rPr lang="en-US" sz="1400" dirty="0" smtClean="0"/>
              <a:t>	+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92D050"/>
                </a:solidFill>
              </a:rPr>
              <a:t>MC-ADC		Layout done		-</a:t>
            </a:r>
            <a:endParaRPr lang="de-DE" sz="1400" dirty="0">
              <a:solidFill>
                <a:srgbClr val="92D050"/>
              </a:solidFill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 err="1" smtClean="0">
                <a:solidFill>
                  <a:srgbClr val="92D050"/>
                </a:solidFill>
              </a:rPr>
              <a:t>analogue</a:t>
            </a:r>
            <a:r>
              <a:rPr lang="de-DE" sz="1400" dirty="0" smtClean="0">
                <a:solidFill>
                  <a:srgbClr val="92D050"/>
                </a:solidFill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</a:rPr>
              <a:t>test</a:t>
            </a:r>
            <a:r>
              <a:rPr lang="de-DE" sz="1400" dirty="0" smtClean="0">
                <a:solidFill>
                  <a:srgbClr val="92D050"/>
                </a:solidFill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</a:rPr>
              <a:t>of</a:t>
            </a:r>
            <a:r>
              <a:rPr lang="de-DE" sz="1400" dirty="0" smtClean="0">
                <a:solidFill>
                  <a:srgbClr val="92D050"/>
                </a:solidFill>
              </a:rPr>
              <a:t> EM </a:t>
            </a:r>
            <a:r>
              <a:rPr lang="de-DE" sz="1400" dirty="0" err="1" smtClean="0">
                <a:solidFill>
                  <a:srgbClr val="92D050"/>
                </a:solidFill>
              </a:rPr>
              <a:t>ongoing</a:t>
            </a:r>
            <a:endParaRPr lang="de-DE" sz="1400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FF0000"/>
                </a:solidFill>
              </a:rPr>
              <a:t>FPM				-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 err="1">
                <a:solidFill>
                  <a:srgbClr val="FF0000"/>
                </a:solidFill>
              </a:rPr>
              <a:t>Concept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work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done</a:t>
            </a:r>
            <a:endParaRPr lang="de-DE" sz="14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 err="1" smtClean="0">
                <a:solidFill>
                  <a:srgbClr val="FF0000"/>
                </a:solidFill>
              </a:rPr>
              <a:t>Schematic</a:t>
            </a:r>
            <a:r>
              <a:rPr lang="de-DE" sz="1400" dirty="0" smtClean="0">
                <a:solidFill>
                  <a:srgbClr val="FF0000"/>
                </a:solidFill>
              </a:rPr>
              <a:t> in </a:t>
            </a:r>
            <a:r>
              <a:rPr lang="de-DE" sz="1400" dirty="0" err="1" smtClean="0">
                <a:solidFill>
                  <a:srgbClr val="FF0000"/>
                </a:solidFill>
              </a:rPr>
              <a:t>progress</a:t>
            </a:r>
            <a:endParaRPr lang="de-DE" sz="14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 smtClean="0">
                <a:solidFill>
                  <a:srgbClr val="FF0000"/>
                </a:solidFill>
              </a:rPr>
              <a:t>Layout </a:t>
            </a:r>
            <a:r>
              <a:rPr lang="de-DE" sz="1400" dirty="0" err="1">
                <a:solidFill>
                  <a:srgbClr val="FF0000"/>
                </a:solidFill>
              </a:rPr>
              <a:t>missing</a:t>
            </a:r>
            <a:endParaRPr lang="de-DE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FF0000"/>
                </a:solidFill>
              </a:rPr>
              <a:t>Vacuum</a:t>
            </a:r>
            <a:r>
              <a:rPr lang="de-DE" sz="1400" dirty="0" smtClean="0">
                <a:solidFill>
                  <a:srgbClr val="FF0000"/>
                </a:solidFill>
              </a:rPr>
              <a:t> Interconnect 		-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 err="1" smtClean="0">
                <a:solidFill>
                  <a:srgbClr val="FF0000"/>
                </a:solidFill>
              </a:rPr>
              <a:t>progressing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4" name="Rechteck 7"/>
          <p:cNvSpPr/>
          <p:nvPr/>
        </p:nvSpPr>
        <p:spPr>
          <a:xfrm>
            <a:off x="4512908" y="1140856"/>
            <a:ext cx="4200657" cy="48628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600" dirty="0" err="1" smtClean="0"/>
              <a:t>SoC</a:t>
            </a:r>
            <a:r>
              <a:rPr lang="de-DE" sz="1600" dirty="0" smtClean="0"/>
              <a:t> </a:t>
            </a:r>
            <a:r>
              <a:rPr lang="de-DE" sz="1600" dirty="0" err="1" smtClean="0"/>
              <a:t>programming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Sequencer</a:t>
            </a:r>
            <a:r>
              <a:rPr lang="de-DE" sz="1400" dirty="0" smtClean="0"/>
              <a:t> S7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00B050"/>
                </a:solidFill>
              </a:rPr>
              <a:t>migration</a:t>
            </a:r>
            <a:r>
              <a:rPr lang="de-DE" sz="1400" dirty="0" smtClean="0">
                <a:solidFill>
                  <a:srgbClr val="00B050"/>
                </a:solidFill>
              </a:rPr>
              <a:t> </a:t>
            </a:r>
            <a:r>
              <a:rPr lang="de-DE" sz="1400" dirty="0" err="1" smtClean="0">
                <a:solidFill>
                  <a:srgbClr val="00B050"/>
                </a:solidFill>
              </a:rPr>
              <a:t>to</a:t>
            </a:r>
            <a:r>
              <a:rPr lang="de-DE" sz="1400" dirty="0" smtClean="0">
                <a:solidFill>
                  <a:srgbClr val="00B050"/>
                </a:solidFill>
              </a:rPr>
              <a:t> XU1		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FF0000"/>
                </a:solidFill>
              </a:rPr>
              <a:t>additions</a:t>
            </a:r>
            <a:r>
              <a:rPr lang="de-DE" sz="1400" dirty="0">
                <a:solidFill>
                  <a:srgbClr val="FF0000"/>
                </a:solidFill>
              </a:rPr>
              <a:t>	</a:t>
            </a:r>
            <a:r>
              <a:rPr lang="de-DE" sz="1400" dirty="0" smtClean="0">
                <a:solidFill>
                  <a:srgbClr val="FF0000"/>
                </a:solidFill>
              </a:rPr>
              <a:t>		-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FF0000"/>
                </a:solidFill>
              </a:rPr>
              <a:t>c</a:t>
            </a:r>
            <a:r>
              <a:rPr lang="de-DE" sz="1400" dirty="0" err="1" smtClean="0">
                <a:solidFill>
                  <a:srgbClr val="FF0000"/>
                </a:solidFill>
              </a:rPr>
              <a:t>lock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a</a:t>
            </a:r>
            <a:r>
              <a:rPr lang="de-DE" sz="1400" dirty="0" err="1" smtClean="0">
                <a:solidFill>
                  <a:srgbClr val="FF0000"/>
                </a:solidFill>
              </a:rPr>
              <a:t>djustment</a:t>
            </a:r>
            <a:endParaRPr lang="de-DE" sz="1400" dirty="0" smtClean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FF0000"/>
                </a:solidFill>
              </a:rPr>
              <a:t>sample </a:t>
            </a:r>
            <a:r>
              <a:rPr lang="de-DE" sz="1400" dirty="0" err="1" smtClean="0">
                <a:solidFill>
                  <a:srgbClr val="FF0000"/>
                </a:solidFill>
              </a:rPr>
              <a:t>point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adjustment</a:t>
            </a:r>
            <a:endParaRPr lang="de-DE" sz="1400" dirty="0" smtClean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FF0000"/>
                </a:solidFill>
              </a:rPr>
              <a:t>additional </a:t>
            </a:r>
            <a:r>
              <a:rPr lang="de-DE" sz="1400" dirty="0" err="1">
                <a:solidFill>
                  <a:srgbClr val="FF0000"/>
                </a:solidFill>
              </a:rPr>
              <a:t>u</a:t>
            </a:r>
            <a:r>
              <a:rPr lang="de-DE" sz="1400" dirty="0" err="1" smtClean="0">
                <a:solidFill>
                  <a:srgbClr val="FF0000"/>
                </a:solidFill>
              </a:rPr>
              <a:t>ser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registers</a:t>
            </a:r>
            <a:endParaRPr lang="de-DE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00B050"/>
                </a:solidFill>
              </a:rPr>
              <a:t>JESD</a:t>
            </a:r>
            <a:r>
              <a:rPr lang="de-DE" sz="1400" smtClean="0">
                <a:solidFill>
                  <a:srgbClr val="00B050"/>
                </a:solidFill>
              </a:rPr>
              <a:t>-B</a:t>
            </a:r>
            <a:r>
              <a:rPr lang="de-DE" sz="1400" dirty="0" smtClean="0">
                <a:solidFill>
                  <a:srgbClr val="00B050"/>
                </a:solidFill>
              </a:rPr>
              <a:t>			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00B050"/>
                </a:solidFill>
              </a:rPr>
              <a:t>Clock</a:t>
            </a:r>
            <a:r>
              <a:rPr lang="de-DE" sz="1400" dirty="0" smtClean="0">
                <a:solidFill>
                  <a:srgbClr val="00B050"/>
                </a:solidFill>
              </a:rPr>
              <a:t> Management			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Online Monitoring		</a:t>
            </a:r>
            <a:r>
              <a:rPr lang="de-DE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de-DE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FF0000"/>
                </a:solidFill>
              </a:rPr>
              <a:t>Watchdog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for</a:t>
            </a:r>
            <a:r>
              <a:rPr lang="de-DE" sz="1400" dirty="0" smtClean="0">
                <a:solidFill>
                  <a:srgbClr val="FF0000"/>
                </a:solidFill>
              </a:rPr>
              <a:t> digital </a:t>
            </a:r>
            <a:r>
              <a:rPr lang="de-DE" sz="1400" dirty="0" err="1" smtClean="0">
                <a:solidFill>
                  <a:srgbClr val="FF0000"/>
                </a:solidFill>
              </a:rPr>
              <a:t>signals</a:t>
            </a:r>
            <a:r>
              <a:rPr lang="de-DE" sz="1400" dirty="0">
                <a:solidFill>
                  <a:srgbClr val="FF0000"/>
                </a:solidFill>
              </a:rPr>
              <a:t>	</a:t>
            </a:r>
            <a:r>
              <a:rPr lang="de-DE" sz="1400" dirty="0" smtClean="0">
                <a:solidFill>
                  <a:srgbClr val="FF0000"/>
                </a:solidFill>
              </a:rPr>
              <a:t>	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92D050"/>
                </a:solidFill>
              </a:rPr>
              <a:t>ADC Konfiguration 			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Veritas</a:t>
            </a:r>
            <a:r>
              <a:rPr lang="de-DE" sz="1400" dirty="0" smtClean="0"/>
              <a:t> </a:t>
            </a:r>
            <a:r>
              <a:rPr lang="de-DE" sz="1400" dirty="0" err="1" smtClean="0"/>
              <a:t>Configuration</a:t>
            </a:r>
            <a:r>
              <a:rPr lang="de-DE" sz="1400" dirty="0" smtClean="0"/>
              <a:t>			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Sequencer</a:t>
            </a:r>
            <a:r>
              <a:rPr lang="de-DE" sz="1400" dirty="0" smtClean="0"/>
              <a:t> </a:t>
            </a:r>
            <a:r>
              <a:rPr lang="de-DE" sz="1400" dirty="0" err="1" smtClean="0"/>
              <a:t>Configuration</a:t>
            </a:r>
            <a:r>
              <a:rPr lang="de-DE" sz="1400" dirty="0" smtClean="0"/>
              <a:t>		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I2C </a:t>
            </a:r>
            <a:r>
              <a:rPr lang="de-DE" sz="1400" dirty="0" err="1" smtClean="0"/>
              <a:t>interface</a:t>
            </a:r>
            <a:r>
              <a:rPr lang="de-DE" sz="1400" dirty="0" smtClean="0"/>
              <a:t>			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1GB/10GB Ethernet			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FF0000"/>
                </a:solidFill>
              </a:rPr>
              <a:t>Metadata</a:t>
            </a:r>
            <a:r>
              <a:rPr lang="de-DE" sz="1400" dirty="0" smtClean="0">
                <a:solidFill>
                  <a:srgbClr val="FF0000"/>
                </a:solidFill>
              </a:rPr>
              <a:t> Generation/		-</a:t>
            </a:r>
            <a:br>
              <a:rPr lang="de-DE" sz="1400" dirty="0" smtClean="0">
                <a:solidFill>
                  <a:srgbClr val="FF0000"/>
                </a:solidFill>
              </a:rPr>
            </a:br>
            <a:r>
              <a:rPr lang="de-DE" sz="1400" dirty="0" smtClean="0">
                <a:solidFill>
                  <a:srgbClr val="FF0000"/>
                </a:solidFill>
              </a:rPr>
              <a:t>Data Processing/			-</a:t>
            </a:r>
            <a:br>
              <a:rPr lang="de-DE" sz="1400" dirty="0" smtClean="0">
                <a:solidFill>
                  <a:srgbClr val="FF0000"/>
                </a:solidFill>
              </a:rPr>
            </a:br>
            <a:r>
              <a:rPr lang="de-DE" sz="1400" dirty="0" smtClean="0">
                <a:solidFill>
                  <a:srgbClr val="FF0000"/>
                </a:solidFill>
              </a:rPr>
              <a:t>Data </a:t>
            </a:r>
            <a:r>
              <a:rPr lang="de-DE" sz="1400" dirty="0" err="1" smtClean="0">
                <a:solidFill>
                  <a:srgbClr val="FF0000"/>
                </a:solidFill>
              </a:rPr>
              <a:t>Reduction</a:t>
            </a:r>
            <a:r>
              <a:rPr lang="de-DE" sz="1400" dirty="0" smtClean="0">
                <a:solidFill>
                  <a:srgbClr val="FF0000"/>
                </a:solidFill>
              </a:rPr>
              <a:t>			-</a:t>
            </a:r>
          </a:p>
        </p:txBody>
      </p:sp>
      <p:sp>
        <p:nvSpPr>
          <p:cNvPr id="15" name="Rechteck 8"/>
          <p:cNvSpPr/>
          <p:nvPr/>
        </p:nvSpPr>
        <p:spPr>
          <a:xfrm>
            <a:off x="8861136" y="1140856"/>
            <a:ext cx="32385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600" dirty="0" smtClean="0"/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92D050"/>
                </a:solidFill>
              </a:rPr>
              <a:t>Adaption </a:t>
            </a:r>
            <a:r>
              <a:rPr lang="de-DE" sz="1400" dirty="0" err="1" smtClean="0">
                <a:solidFill>
                  <a:srgbClr val="92D050"/>
                </a:solidFill>
              </a:rPr>
              <a:t>of</a:t>
            </a:r>
            <a:r>
              <a:rPr lang="de-DE" sz="1400" dirty="0" smtClean="0">
                <a:solidFill>
                  <a:srgbClr val="92D050"/>
                </a:solidFill>
              </a:rPr>
              <a:t> VI Client/Server	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92D050"/>
                </a:solidFill>
              </a:rPr>
              <a:t>Online Monitoring</a:t>
            </a:r>
            <a:endParaRPr lang="de-DE" sz="1400" dirty="0">
              <a:solidFill>
                <a:srgbClr val="92D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92D050"/>
                </a:solidFill>
              </a:rPr>
              <a:t>Houskeeping</a:t>
            </a:r>
            <a:r>
              <a:rPr lang="de-DE" sz="1400" dirty="0" smtClean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Data </a:t>
            </a:r>
            <a:r>
              <a:rPr lang="de-DE" sz="1400" dirty="0" err="1" smtClean="0"/>
              <a:t>analysis</a:t>
            </a:r>
            <a:r>
              <a:rPr lang="de-DE" sz="1400" dirty="0" smtClean="0"/>
              <a:t>		~</a:t>
            </a:r>
          </a:p>
        </p:txBody>
      </p:sp>
      <p:sp>
        <p:nvSpPr>
          <p:cNvPr id="16" name="Textfeld 9"/>
          <p:cNvSpPr txBox="1"/>
          <p:nvPr/>
        </p:nvSpPr>
        <p:spPr>
          <a:xfrm>
            <a:off x="8861136" y="2942429"/>
            <a:ext cx="3238500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92D050"/>
                </a:solidFill>
              </a:rPr>
              <a:t>Mechanics</a:t>
            </a:r>
            <a:r>
              <a:rPr lang="de-DE" sz="1600" dirty="0" smtClean="0">
                <a:solidFill>
                  <a:srgbClr val="92D050"/>
                </a:solidFill>
              </a:rPr>
              <a:t>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92D050"/>
                </a:solidFill>
              </a:rPr>
              <a:t>Design </a:t>
            </a:r>
            <a:r>
              <a:rPr lang="de-DE" sz="1400" dirty="0" err="1" smtClean="0">
                <a:solidFill>
                  <a:srgbClr val="92D050"/>
                </a:solidFill>
              </a:rPr>
              <a:t>of</a:t>
            </a:r>
            <a:r>
              <a:rPr lang="de-DE" sz="1400" dirty="0" smtClean="0">
                <a:solidFill>
                  <a:srgbClr val="92D050"/>
                </a:solidFill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</a:rPr>
              <a:t>new</a:t>
            </a:r>
            <a:r>
              <a:rPr lang="de-DE" sz="1400" dirty="0" smtClean="0">
                <a:solidFill>
                  <a:srgbClr val="92D050"/>
                </a:solidFill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</a:rPr>
              <a:t>mechanics</a:t>
            </a:r>
            <a:endParaRPr lang="de-DE" sz="1400" dirty="0" smtClean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92D050"/>
                </a:solidFill>
              </a:rPr>
              <a:t>Coupling</a:t>
            </a:r>
            <a:r>
              <a:rPr lang="de-DE" sz="1400" dirty="0" smtClean="0">
                <a:solidFill>
                  <a:srgbClr val="92D050"/>
                </a:solidFill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</a:rPr>
              <a:t>of</a:t>
            </a:r>
            <a:r>
              <a:rPr lang="de-DE" sz="1400" dirty="0" smtClean="0">
                <a:solidFill>
                  <a:srgbClr val="92D050"/>
                </a:solidFill>
              </a:rPr>
              <a:t> TEC </a:t>
            </a:r>
            <a:r>
              <a:rPr lang="de-DE" sz="1400" dirty="0" err="1" smtClean="0">
                <a:solidFill>
                  <a:srgbClr val="92D050"/>
                </a:solidFill>
              </a:rPr>
              <a:t>to</a:t>
            </a:r>
            <a:r>
              <a:rPr lang="de-DE" sz="1400" dirty="0" smtClean="0">
                <a:solidFill>
                  <a:srgbClr val="92D050"/>
                </a:solidFill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</a:rPr>
              <a:t>water</a:t>
            </a:r>
            <a:r>
              <a:rPr lang="de-DE" sz="1400" dirty="0" smtClean="0">
                <a:solidFill>
                  <a:srgbClr val="92D050"/>
                </a:solidFill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</a:rPr>
              <a:t>cooling</a:t>
            </a:r>
            <a:endParaRPr lang="de-DE" sz="1400" dirty="0" smtClean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92D050"/>
                </a:solidFill>
              </a:rPr>
              <a:t>Optimization</a:t>
            </a:r>
            <a:r>
              <a:rPr lang="de-DE" sz="1400" dirty="0" smtClean="0">
                <a:solidFill>
                  <a:srgbClr val="92D050"/>
                </a:solidFill>
              </a:rPr>
              <a:t> TEC </a:t>
            </a:r>
            <a:r>
              <a:rPr lang="de-DE" sz="1400" dirty="0" err="1" smtClean="0">
                <a:solidFill>
                  <a:srgbClr val="92D050"/>
                </a:solidFill>
              </a:rPr>
              <a:t>to</a:t>
            </a:r>
            <a:r>
              <a:rPr lang="de-DE" sz="1400" dirty="0" smtClean="0">
                <a:solidFill>
                  <a:srgbClr val="92D050"/>
                </a:solidFill>
              </a:rPr>
              <a:t> Sensor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0929" y="6358522"/>
            <a:ext cx="554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realistic date for first prototype (minimum functionality)?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7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667970"/>
          </a:xfrm>
        </p:spPr>
        <p:txBody>
          <a:bodyPr/>
          <a:lstStyle/>
          <a:p>
            <a:r>
              <a:rPr lang="en-GB" dirty="0" smtClean="0"/>
              <a:t>Thanks for listening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5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IIC</a:t>
            </a:r>
            <a:endParaRPr lang="en-GB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“Mainboard”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voltage generation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current/voltage monitoring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mounts</a:t>
            </a:r>
          </a:p>
          <a:p>
            <a:pPr lvl="5">
              <a:lnSpc>
                <a:spcPct val="100000"/>
              </a:lnSpc>
              <a:spcAft>
                <a:spcPts val="600"/>
              </a:spcAft>
            </a:pP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HIC (Hybrid Interface Card)</a:t>
            </a:r>
          </a:p>
          <a:p>
            <a:pPr lvl="5">
              <a:lnSpc>
                <a:spcPct val="100000"/>
              </a:lnSpc>
              <a:spcAft>
                <a:spcPts val="600"/>
              </a:spcAft>
            </a:pP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XU1 (</a:t>
            </a:r>
            <a:r>
              <a:rPr lang="en-GB" b="1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</a:t>
            </a: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  <a:p>
            <a:pPr lvl="5">
              <a:lnSpc>
                <a:spcPct val="100000"/>
              </a:lnSpc>
              <a:spcAft>
                <a:spcPts val="600"/>
              </a:spcAft>
            </a:pPr>
            <a:r>
              <a:rPr lang="en-GB" b="1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MCADC</a:t>
            </a: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lvl="5">
              <a:lnSpc>
                <a:spcPct val="100000"/>
              </a:lnSpc>
              <a:spcAft>
                <a:spcPts val="600"/>
              </a:spcAft>
            </a:pPr>
            <a:r>
              <a:rPr lang="en-GB" b="1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FPB</a:t>
            </a: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GB" b="1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FSP</a:t>
            </a: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Power Board)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provides physical connection between </a:t>
            </a:r>
            <a:r>
              <a:rPr lang="en-GB" b="1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components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Hybrids connected via HIC</a:t>
            </a:r>
            <a:endParaRPr lang="en-GB" b="1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FSP</a:t>
            </a:r>
            <a:r>
              <a:rPr lang="en-US" dirty="0"/>
              <a:t> </a:t>
            </a:r>
            <a:r>
              <a:rPr lang="en-US" dirty="0" err="1"/>
              <a:t>TNG</a:t>
            </a:r>
            <a:r>
              <a:rPr lang="en-US" dirty="0"/>
              <a:t> - concept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18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pic>
        <p:nvPicPr>
          <p:cNvPr id="11" name="Grafik 6"/>
          <p:cNvPicPr>
            <a:picLocks noChangeAspect="1"/>
          </p:cNvPicPr>
          <p:nvPr/>
        </p:nvPicPr>
        <p:blipFill rotWithShape="1">
          <a:blip r:embed="rId2"/>
          <a:srcRect l="10823" t="-474" r="-223" b="11190"/>
          <a:stretch/>
        </p:blipFill>
        <p:spPr>
          <a:xfrm>
            <a:off x="6770596" y="560893"/>
            <a:ext cx="4070467" cy="57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</a:p>
          <a:p>
            <a:r>
              <a:rPr lang="de-DE" dirty="0"/>
              <a:t>	</a:t>
            </a:r>
            <a:r>
              <a:rPr lang="de-DE" dirty="0" smtClean="0"/>
              <a:t>minor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endParaRPr lang="de-DE" dirty="0" smtClean="0"/>
          </a:p>
          <a:p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feedthrough</a:t>
            </a:r>
            <a:r>
              <a:rPr lang="de-DE" dirty="0" smtClean="0"/>
              <a:t> in </a:t>
            </a:r>
            <a:r>
              <a:rPr lang="de-DE" dirty="0" err="1" smtClean="0"/>
              <a:t>development</a:t>
            </a:r>
            <a:endParaRPr lang="de-DE" dirty="0" smtClean="0"/>
          </a:p>
          <a:p>
            <a:r>
              <a:rPr lang="de-DE" dirty="0" err="1" smtClean="0"/>
              <a:t>IIC</a:t>
            </a:r>
            <a:r>
              <a:rPr lang="de-DE" dirty="0" smtClean="0"/>
              <a:t> </a:t>
            </a:r>
            <a:r>
              <a:rPr lang="de-DE" dirty="0" err="1" smtClean="0"/>
              <a:t>ordered</a:t>
            </a:r>
            <a:r>
              <a:rPr lang="de-DE" dirty="0" smtClean="0"/>
              <a:t>, </a:t>
            </a:r>
            <a:r>
              <a:rPr lang="de-DE" dirty="0" err="1" smtClean="0"/>
              <a:t>population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PCBs</a:t>
            </a:r>
            <a:endParaRPr lang="de-DE" dirty="0" smtClean="0"/>
          </a:p>
          <a:p>
            <a:r>
              <a:rPr lang="de-DE" dirty="0" err="1" smtClean="0"/>
              <a:t>ADC</a:t>
            </a:r>
            <a:r>
              <a:rPr lang="de-DE" dirty="0" smtClean="0"/>
              <a:t> EM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ongoing</a:t>
            </a:r>
            <a:endParaRPr lang="de-DE" dirty="0" smtClean="0"/>
          </a:p>
          <a:p>
            <a:r>
              <a:rPr lang="de-DE" dirty="0"/>
              <a:t>electronic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ongoing</a:t>
            </a:r>
            <a:r>
              <a:rPr lang="de-DE" dirty="0"/>
              <a:t> (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IIC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meeting</a:t>
            </a:r>
            <a:r>
              <a:rPr lang="de-DE" dirty="0" smtClean="0"/>
              <a:t> at </a:t>
            </a:r>
            <a:r>
              <a:rPr lang="de-DE" dirty="0" err="1" smtClean="0"/>
              <a:t>BESSY</a:t>
            </a:r>
            <a:r>
              <a:rPr lang="de-DE" dirty="0" smtClean="0"/>
              <a:t>? </a:t>
            </a:r>
          </a:p>
          <a:p>
            <a:r>
              <a:rPr lang="de-DE" dirty="0" smtClean="0"/>
              <a:t>	</a:t>
            </a:r>
            <a:r>
              <a:rPr lang="de-DE" dirty="0" err="1" smtClean="0"/>
              <a:t>Mechanical</a:t>
            </a:r>
            <a:r>
              <a:rPr lang="de-DE" dirty="0" smtClean="0"/>
              <a:t> design </a:t>
            </a:r>
            <a:r>
              <a:rPr lang="de-DE" dirty="0" err="1" smtClean="0"/>
              <a:t>fits</a:t>
            </a:r>
            <a:endParaRPr lang="de-DE" dirty="0" smtClean="0"/>
          </a:p>
          <a:p>
            <a:r>
              <a:rPr lang="de-DE" dirty="0"/>
              <a:t>	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feedthrough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19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0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MAXYMUS</a:t>
            </a:r>
            <a:r>
              <a:rPr lang="en-GB" dirty="0" smtClean="0"/>
              <a:t>/</a:t>
            </a:r>
            <a:r>
              <a:rPr lang="en-GB" dirty="0" err="1" smtClean="0"/>
              <a:t>MYSTIIC</a:t>
            </a:r>
            <a:r>
              <a:rPr lang="en-GB" dirty="0" smtClean="0"/>
              <a:t> </a:t>
            </a:r>
            <a:r>
              <a:rPr lang="en-GB" dirty="0" smtClean="0"/>
              <a:t>@ Bessy II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027316" y="5589772"/>
            <a:ext cx="4273550" cy="703006"/>
          </a:xfrm>
          <a:prstGeom prst="rect">
            <a:avLst/>
          </a:prstGeom>
          <a:solidFill>
            <a:srgbClr val="FFFFCC"/>
          </a:soli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00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BESSY II, Helmholtz-Zentrum, Berlin</a:t>
            </a:r>
            <a:endParaRPr lang="de-DE" sz="2000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2" descr="C:\Users\Weigand\Downloads\470,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316" y="1765786"/>
            <a:ext cx="4665676" cy="336389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feld 23"/>
          <p:cNvSpPr txBox="1"/>
          <p:nvPr/>
        </p:nvSpPr>
        <p:spPr>
          <a:xfrm>
            <a:off x="7347068" y="5707892"/>
            <a:ext cx="3213605" cy="64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*</a:t>
            </a:r>
            <a:r>
              <a:rPr lang="de-DE" dirty="0" err="1" smtClean="0">
                <a:solidFill>
                  <a:srgbClr val="0000FF"/>
                </a:solidFill>
              </a:rPr>
              <a:t>MA</a:t>
            </a:r>
            <a:r>
              <a:rPr lang="de-DE" dirty="0" err="1" smtClean="0"/>
              <a:t>gnetic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X</a:t>
            </a:r>
            <a:r>
              <a:rPr lang="de-DE" dirty="0" smtClean="0"/>
              <a:t>-</a:t>
            </a:r>
            <a:r>
              <a:rPr lang="de-DE" dirty="0" err="1" smtClean="0"/>
              <a:t>ra</a:t>
            </a:r>
            <a:r>
              <a:rPr lang="de-DE" dirty="0" err="1" smtClean="0">
                <a:solidFill>
                  <a:srgbClr val="0000FF"/>
                </a:solidFill>
              </a:rPr>
              <a:t>Y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M</a:t>
            </a:r>
            <a:r>
              <a:rPr lang="de-DE" dirty="0" err="1" smtClean="0"/>
              <a:t>icroscope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U</a:t>
            </a:r>
            <a:r>
              <a:rPr lang="de-DE" dirty="0" smtClean="0"/>
              <a:t>HV </a:t>
            </a:r>
            <a:r>
              <a:rPr lang="de-DE" dirty="0" err="1" smtClean="0">
                <a:solidFill>
                  <a:srgbClr val="0000FF"/>
                </a:solidFill>
              </a:rPr>
              <a:t>S</a:t>
            </a:r>
            <a:r>
              <a:rPr lang="de-DE" dirty="0" err="1" smtClean="0"/>
              <a:t>pectroscopy</a:t>
            </a:r>
            <a:endParaRPr lang="de-DE" dirty="0"/>
          </a:p>
        </p:txBody>
      </p:sp>
      <p:pic>
        <p:nvPicPr>
          <p:cNvPr id="10" name="Picture 2" descr="C:\Users\Weigand\Documents\Documents\Konferenzen und co\Vortrag SXM workshop\_MG_7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34" y="884617"/>
            <a:ext cx="3417239" cy="4802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3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Ptychography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3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grpSp>
        <p:nvGrpSpPr>
          <p:cNvPr id="7" name="Gruppieren 14"/>
          <p:cNvGrpSpPr/>
          <p:nvPr/>
        </p:nvGrpSpPr>
        <p:grpSpPr>
          <a:xfrm>
            <a:off x="142659" y="1170633"/>
            <a:ext cx="5688474" cy="5240582"/>
            <a:chOff x="0" y="3380288"/>
            <a:chExt cx="3818145" cy="3383340"/>
          </a:xfrm>
        </p:grpSpPr>
        <p:grpSp>
          <p:nvGrpSpPr>
            <p:cNvPr id="8" name="Gruppieren 15"/>
            <p:cNvGrpSpPr/>
            <p:nvPr/>
          </p:nvGrpSpPr>
          <p:grpSpPr>
            <a:xfrm>
              <a:off x="0" y="3556318"/>
              <a:ext cx="3756150" cy="2357753"/>
              <a:chOff x="1043608" y="4417608"/>
              <a:chExt cx="3756150" cy="246418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640" y="4417608"/>
                <a:ext cx="3468118" cy="2464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Rechteck 19"/>
              <p:cNvSpPr/>
              <p:nvPr/>
            </p:nvSpPr>
            <p:spPr>
              <a:xfrm>
                <a:off x="1043608" y="5517232"/>
                <a:ext cx="1128069" cy="9368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36" y="5089217"/>
              <a:ext cx="1862363" cy="1533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hteck 17"/>
            <p:cNvSpPr/>
            <p:nvPr/>
          </p:nvSpPr>
          <p:spPr>
            <a:xfrm>
              <a:off x="169796" y="3380288"/>
              <a:ext cx="3648349" cy="33833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hteck 46"/>
          <p:cNvSpPr/>
          <p:nvPr/>
        </p:nvSpPr>
        <p:spPr>
          <a:xfrm>
            <a:off x="571578" y="3852862"/>
            <a:ext cx="2874214" cy="2388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982987" y="5202388"/>
            <a:ext cx="4448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record n pictures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move </a:t>
            </a:r>
            <a:r>
              <a:rPr lang="en-GB" dirty="0" smtClean="0"/>
              <a:t>sample in x and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 this for m positions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reconstruct sample from </a:t>
            </a:r>
            <a:r>
              <a:rPr lang="en-GB" dirty="0" smtClean="0"/>
              <a:t>m x n </a:t>
            </a:r>
            <a:r>
              <a:rPr lang="en-GB" dirty="0" smtClean="0"/>
              <a:t>pictures</a:t>
            </a:r>
            <a:endParaRPr lang="en-GB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899" y="1638475"/>
            <a:ext cx="3372868" cy="2404396"/>
          </a:xfrm>
          <a:prstGeom prst="rect">
            <a:avLst/>
          </a:prstGeom>
        </p:spPr>
      </p:pic>
      <p:sp>
        <p:nvSpPr>
          <p:cNvPr id="16" name="Ellipse 32"/>
          <p:cNvSpPr/>
          <p:nvPr/>
        </p:nvSpPr>
        <p:spPr>
          <a:xfrm>
            <a:off x="7109221" y="2705282"/>
            <a:ext cx="613682" cy="618860"/>
          </a:xfrm>
          <a:prstGeom prst="ellipse">
            <a:avLst/>
          </a:prstGeom>
          <a:solidFill>
            <a:srgbClr val="FF33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33"/>
          <p:cNvSpPr/>
          <p:nvPr/>
        </p:nvSpPr>
        <p:spPr>
          <a:xfrm>
            <a:off x="7580290" y="2705282"/>
            <a:ext cx="613682" cy="618860"/>
          </a:xfrm>
          <a:prstGeom prst="ellipse">
            <a:avLst/>
          </a:prstGeom>
          <a:solidFill>
            <a:srgbClr val="FF33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34"/>
          <p:cNvSpPr/>
          <p:nvPr/>
        </p:nvSpPr>
        <p:spPr>
          <a:xfrm>
            <a:off x="6626505" y="2221631"/>
            <a:ext cx="613682" cy="618860"/>
          </a:xfrm>
          <a:prstGeom prst="ellipse">
            <a:avLst/>
          </a:prstGeom>
          <a:solidFill>
            <a:srgbClr val="FF33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35"/>
          <p:cNvSpPr/>
          <p:nvPr/>
        </p:nvSpPr>
        <p:spPr>
          <a:xfrm>
            <a:off x="7100003" y="2231497"/>
            <a:ext cx="613682" cy="618860"/>
          </a:xfrm>
          <a:prstGeom prst="ellipse">
            <a:avLst/>
          </a:prstGeom>
          <a:solidFill>
            <a:srgbClr val="FF33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36"/>
          <p:cNvSpPr/>
          <p:nvPr/>
        </p:nvSpPr>
        <p:spPr>
          <a:xfrm>
            <a:off x="7573501" y="2241363"/>
            <a:ext cx="613682" cy="618860"/>
          </a:xfrm>
          <a:prstGeom prst="ellipse">
            <a:avLst/>
          </a:prstGeom>
          <a:solidFill>
            <a:srgbClr val="FF33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38"/>
          <p:cNvSpPr/>
          <p:nvPr/>
        </p:nvSpPr>
        <p:spPr>
          <a:xfrm>
            <a:off x="6623889" y="2705282"/>
            <a:ext cx="613682" cy="618860"/>
          </a:xfrm>
          <a:prstGeom prst="ellipse">
            <a:avLst/>
          </a:prstGeom>
          <a:solidFill>
            <a:srgbClr val="FF33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uppieren 16"/>
          <p:cNvGrpSpPr/>
          <p:nvPr/>
        </p:nvGrpSpPr>
        <p:grpSpPr>
          <a:xfrm>
            <a:off x="6105001" y="4092100"/>
            <a:ext cx="4526532" cy="2295302"/>
            <a:chOff x="1691680" y="7029400"/>
            <a:chExt cx="15028401" cy="7520474"/>
          </a:xfrm>
        </p:grpSpPr>
        <p:pic>
          <p:nvPicPr>
            <p:cNvPr id="23" name="Grafik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1680" y="7029400"/>
              <a:ext cx="3690999" cy="3704050"/>
            </a:xfrm>
            <a:prstGeom prst="rect">
              <a:avLst/>
            </a:prstGeom>
          </p:spPr>
        </p:pic>
        <p:pic>
          <p:nvPicPr>
            <p:cNvPr id="24" name="Grafik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9769" y="7029400"/>
              <a:ext cx="3690999" cy="3704050"/>
            </a:xfrm>
            <a:prstGeom prst="rect">
              <a:avLst/>
            </a:prstGeom>
          </p:spPr>
        </p:pic>
        <p:pic>
          <p:nvPicPr>
            <p:cNvPr id="25" name="Grafik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47858" y="7029400"/>
              <a:ext cx="3690999" cy="3704050"/>
            </a:xfrm>
            <a:prstGeom prst="rect">
              <a:avLst/>
            </a:prstGeom>
          </p:spPr>
        </p:pic>
        <p:pic>
          <p:nvPicPr>
            <p:cNvPr id="26" name="Grafik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25947" y="7029400"/>
              <a:ext cx="3690999" cy="3704050"/>
            </a:xfrm>
            <a:prstGeom prst="rect">
              <a:avLst/>
            </a:prstGeom>
          </p:spPr>
        </p:pic>
        <p:pic>
          <p:nvPicPr>
            <p:cNvPr id="27" name="Grafik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029082" y="10845824"/>
              <a:ext cx="3690999" cy="3704050"/>
            </a:xfrm>
            <a:prstGeom prst="rect">
              <a:avLst/>
            </a:prstGeom>
          </p:spPr>
        </p:pic>
        <p:pic>
          <p:nvPicPr>
            <p:cNvPr id="28" name="Grafik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47857" y="10845824"/>
              <a:ext cx="3690999" cy="3704050"/>
            </a:xfrm>
            <a:prstGeom prst="rect">
              <a:avLst/>
            </a:prstGeom>
          </p:spPr>
        </p:pic>
        <p:pic>
          <p:nvPicPr>
            <p:cNvPr id="29" name="Grafik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69768" y="10845824"/>
              <a:ext cx="3690999" cy="3704050"/>
            </a:xfrm>
            <a:prstGeom prst="rect">
              <a:avLst/>
            </a:prstGeom>
          </p:spPr>
        </p:pic>
        <p:pic>
          <p:nvPicPr>
            <p:cNvPr id="30" name="Grafik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91680" y="10845824"/>
              <a:ext cx="3690999" cy="3704050"/>
            </a:xfrm>
            <a:prstGeom prst="rect">
              <a:avLst/>
            </a:prstGeom>
          </p:spPr>
        </p:pic>
      </p:grpSp>
      <p:pic>
        <p:nvPicPr>
          <p:cNvPr id="31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786" y="4079427"/>
            <a:ext cx="1119938" cy="1123899"/>
          </a:xfrm>
          <a:prstGeom prst="rect">
            <a:avLst/>
          </a:prstGeom>
        </p:spPr>
      </p:pic>
      <p:grpSp>
        <p:nvGrpSpPr>
          <p:cNvPr id="32" name="Gruppieren 35"/>
          <p:cNvGrpSpPr/>
          <p:nvPr/>
        </p:nvGrpSpPr>
        <p:grpSpPr>
          <a:xfrm>
            <a:off x="9518865" y="1343024"/>
            <a:ext cx="3511315" cy="2933701"/>
            <a:chOff x="6479551" y="1788319"/>
            <a:chExt cx="3812644" cy="3545312"/>
          </a:xfrm>
        </p:grpSpPr>
        <p:pic>
          <p:nvPicPr>
            <p:cNvPr id="33" name="Picture 3" descr="C:\Users\Iuliia Bykova\Desktop\Real_161009030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941" y="2325193"/>
              <a:ext cx="2019418" cy="2105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feld 37"/>
            <p:cNvSpPr txBox="1"/>
            <p:nvPr/>
          </p:nvSpPr>
          <p:spPr>
            <a:xfrm>
              <a:off x="6479551" y="4423743"/>
              <a:ext cx="3812644" cy="909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5 </a:t>
              </a:r>
              <a:r>
                <a:rPr lang="de-DE" sz="1600" dirty="0" err="1"/>
                <a:t>nm</a:t>
              </a:r>
              <a:r>
                <a:rPr lang="de-DE" sz="1600" dirty="0"/>
                <a:t> half-</a:t>
              </a:r>
              <a:r>
                <a:rPr lang="de-DE" sz="1600" dirty="0" err="1"/>
                <a:t>pitch</a:t>
              </a:r>
              <a:r>
                <a:rPr lang="de-DE" sz="1600" dirty="0"/>
                <a:t> </a:t>
              </a:r>
              <a:r>
                <a:rPr lang="de-DE" sz="1600" dirty="0" smtClean="0"/>
                <a:t/>
              </a:r>
              <a:br>
                <a:rPr lang="de-DE" sz="1600" dirty="0" smtClean="0"/>
              </a:br>
              <a:r>
                <a:rPr lang="de-DE" sz="1600" dirty="0" err="1" smtClean="0"/>
                <a:t>resolution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aperture</a:t>
              </a:r>
              <a:r>
                <a:rPr lang="de-DE" sz="1600" dirty="0" smtClean="0"/>
                <a:t> limited </a:t>
              </a:r>
            </a:p>
            <a:p>
              <a:endParaRPr lang="en-US" sz="1600" dirty="0"/>
            </a:p>
          </p:txBody>
        </p:sp>
        <p:sp>
          <p:nvSpPr>
            <p:cNvPr id="35" name="TextBox 6"/>
            <p:cNvSpPr txBox="1"/>
            <p:nvPr/>
          </p:nvSpPr>
          <p:spPr>
            <a:xfrm>
              <a:off x="8560676" y="4146745"/>
              <a:ext cx="772381" cy="30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200 </a:t>
              </a:r>
              <a:r>
                <a:rPr lang="de-DE" sz="1200" dirty="0" err="1"/>
                <a:t>nm</a:t>
              </a:r>
              <a:r>
                <a:rPr lang="en-US" sz="1200" dirty="0"/>
                <a:t>  </a:t>
              </a:r>
              <a:endParaRPr lang="de-DE" sz="1200" dirty="0"/>
            </a:p>
          </p:txBody>
        </p:sp>
        <p:cxnSp>
          <p:nvCxnSpPr>
            <p:cNvPr id="36" name="Straight Arrow Connector 3"/>
            <p:cNvCxnSpPr/>
            <p:nvPr/>
          </p:nvCxnSpPr>
          <p:spPr>
            <a:xfrm>
              <a:off x="8610148" y="4032672"/>
              <a:ext cx="427118" cy="0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40"/>
            <p:cNvSpPr txBox="1"/>
            <p:nvPr/>
          </p:nvSpPr>
          <p:spPr>
            <a:xfrm>
              <a:off x="6504941" y="1788319"/>
              <a:ext cx="24499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Ptychographic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reconstrution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of</a:t>
              </a:r>
              <a:endParaRPr lang="de-DE" sz="1400" dirty="0" smtClean="0"/>
            </a:p>
            <a:p>
              <a:r>
                <a:rPr lang="de-DE" sz="1400" dirty="0" err="1"/>
                <a:t>c</a:t>
              </a:r>
              <a:r>
                <a:rPr lang="de-DE" sz="1400" dirty="0" err="1" smtClean="0"/>
                <a:t>ommercial</a:t>
              </a:r>
              <a:r>
                <a:rPr lang="de-DE" sz="1400" dirty="0" smtClean="0"/>
                <a:t> Fresnel </a:t>
              </a:r>
              <a:r>
                <a:rPr lang="de-DE" sz="1400" dirty="0"/>
                <a:t>Zone Plate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77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ptychography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4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7" name="Rectangle 12"/>
          <p:cNvSpPr/>
          <p:nvPr/>
        </p:nvSpPr>
        <p:spPr>
          <a:xfrm>
            <a:off x="1420622" y="2665616"/>
            <a:ext cx="22826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/>
              <a:t>Numerical aperture (NA)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8336"/>
          <a:stretch/>
        </p:blipFill>
        <p:spPr bwMode="auto">
          <a:xfrm>
            <a:off x="1309775" y="3110128"/>
            <a:ext cx="4143295" cy="18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70" y="1999656"/>
            <a:ext cx="4658670" cy="427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1"/>
          <p:cNvSpPr/>
          <p:nvPr/>
        </p:nvSpPr>
        <p:spPr>
          <a:xfrm>
            <a:off x="5813111" y="1603666"/>
            <a:ext cx="30368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Reconstractions with different NA </a:t>
            </a:r>
          </a:p>
        </p:txBody>
      </p:sp>
    </p:spTree>
    <p:extLst>
      <p:ext uri="{BB962C8B-B14F-4D97-AF65-F5344CB8AC3E}">
        <p14:creationId xmlns:p14="http://schemas.microsoft.com/office/powerpoint/2010/main" val="26999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camera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a </a:t>
            </a:r>
          </a:p>
          <a:p>
            <a:pPr lvl="1"/>
            <a:r>
              <a:rPr lang="de-DE" dirty="0"/>
              <a:t>1MPix </a:t>
            </a:r>
            <a:r>
              <a:rPr lang="de-DE" dirty="0" err="1"/>
              <a:t>pnCCD</a:t>
            </a:r>
            <a:endParaRPr lang="de-DE" dirty="0"/>
          </a:p>
          <a:p>
            <a:pPr lvl="1"/>
            <a:r>
              <a:rPr lang="de-DE" dirty="0"/>
              <a:t>36x36µm² Pixels</a:t>
            </a:r>
          </a:p>
          <a:p>
            <a:pPr lvl="1"/>
            <a:r>
              <a:rPr lang="de-DE" dirty="0" err="1"/>
              <a:t>framestore</a:t>
            </a:r>
            <a:r>
              <a:rPr lang="de-DE" dirty="0"/>
              <a:t> </a:t>
            </a:r>
            <a:r>
              <a:rPr lang="de-DE" dirty="0" err="1"/>
              <a:t>area</a:t>
            </a:r>
            <a:endParaRPr lang="de-DE" dirty="0"/>
          </a:p>
          <a:p>
            <a:pPr lvl="1"/>
            <a:r>
              <a:rPr lang="de-DE" dirty="0" err="1"/>
              <a:t>read</a:t>
            </a:r>
            <a:r>
              <a:rPr lang="de-DE" dirty="0"/>
              <a:t> out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sides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Veritas-ASIC</a:t>
            </a:r>
            <a:endParaRPr lang="de-DE" dirty="0"/>
          </a:p>
          <a:p>
            <a:endParaRPr lang="de-DE" dirty="0"/>
          </a:p>
          <a:p>
            <a:r>
              <a:rPr lang="de-DE" dirty="0" smtClean="0"/>
              <a:t>t</a:t>
            </a:r>
            <a:r>
              <a:rPr lang="de-DE" dirty="0" smtClean="0"/>
              <a:t>hermo-</a:t>
            </a:r>
            <a:r>
              <a:rPr lang="de-DE" dirty="0" err="1" smtClean="0"/>
              <a:t>mechanics</a:t>
            </a:r>
            <a:endParaRPr lang="de-DE" dirty="0"/>
          </a:p>
          <a:p>
            <a:r>
              <a:rPr lang="de-DE" dirty="0" err="1" smtClean="0"/>
              <a:t>electronics</a:t>
            </a:r>
            <a:endParaRPr lang="de-DE" dirty="0"/>
          </a:p>
          <a:p>
            <a:r>
              <a:rPr lang="de-DE" dirty="0"/>
              <a:t>s</a:t>
            </a:r>
            <a:r>
              <a:rPr lang="de-DE" dirty="0" smtClean="0"/>
              <a:t>oft-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firmware</a:t>
            </a:r>
            <a:r>
              <a:rPr lang="de-DE" dirty="0" smtClean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operation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runtime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2 </a:t>
            </a:r>
            <a:r>
              <a:rPr lang="de-DE" dirty="0" err="1"/>
              <a:t>years</a:t>
            </a:r>
            <a:endParaRPr lang="de-DE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FSP</a:t>
            </a:r>
            <a:r>
              <a:rPr lang="en-US" dirty="0" smtClean="0"/>
              <a:t> </a:t>
            </a:r>
            <a:r>
              <a:rPr lang="en-US" dirty="0" err="1" smtClean="0"/>
              <a:t>TNG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5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pic>
        <p:nvPicPr>
          <p:cNvPr id="7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998" y="1225854"/>
            <a:ext cx="5145986" cy="48634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632133" y="3993389"/>
            <a:ext cx="1689984" cy="21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spc="0" dirty="0" smtClean="0">
              <a:ln w="0"/>
              <a:solidFill>
                <a:schemeClr val="accent1"/>
              </a:solidFill>
            </a:endParaRPr>
          </a:p>
          <a:p>
            <a:endParaRPr lang="de-DE" spc="0" dirty="0">
              <a:ln w="0"/>
              <a:solidFill>
                <a:schemeClr val="accent1"/>
              </a:solidFill>
            </a:endParaRPr>
          </a:p>
          <a:p>
            <a:r>
              <a:rPr lang="de-DE" spc="0" dirty="0" err="1" smtClean="0">
                <a:ln w="0"/>
                <a:solidFill>
                  <a:schemeClr val="accent1"/>
                </a:solidFill>
              </a:rPr>
              <a:t>sensor</a:t>
            </a:r>
            <a:r>
              <a:rPr lang="de-DE" spc="0" dirty="0" smtClean="0">
                <a:ln w="0"/>
                <a:solidFill>
                  <a:schemeClr val="accent1"/>
                </a:solidFill>
              </a:rPr>
              <a:t> </a:t>
            </a:r>
            <a:r>
              <a:rPr lang="de-DE" spc="0" dirty="0">
                <a:ln w="0"/>
                <a:solidFill>
                  <a:schemeClr val="accent1"/>
                </a:solidFill>
              </a:rPr>
              <a:t>+ </a:t>
            </a:r>
            <a:r>
              <a:rPr lang="de-DE" spc="0" dirty="0" err="1" smtClean="0">
                <a:ln w="0"/>
                <a:solidFill>
                  <a:schemeClr val="accent1"/>
                </a:solidFill>
              </a:rPr>
              <a:t>hybrids</a:t>
            </a:r>
            <a:r>
              <a:rPr lang="de-DE" spc="0" dirty="0" smtClean="0">
                <a:ln w="0"/>
                <a:solidFill>
                  <a:schemeClr val="accent1"/>
                </a:solidFill>
              </a:rPr>
              <a:t> </a:t>
            </a:r>
            <a:r>
              <a:rPr lang="de-DE" spc="0" dirty="0" err="1">
                <a:ln w="0"/>
                <a:solidFill>
                  <a:schemeClr val="accent1"/>
                </a:solidFill>
              </a:rPr>
              <a:t>inside</a:t>
            </a:r>
            <a:r>
              <a:rPr lang="de-DE" spc="0" dirty="0">
                <a:ln w="0"/>
                <a:solidFill>
                  <a:schemeClr val="accent1"/>
                </a:solidFill>
              </a:rPr>
              <a:t> </a:t>
            </a:r>
            <a:r>
              <a:rPr lang="de-DE" spc="0" dirty="0" err="1" smtClean="0">
                <a:ln w="0"/>
                <a:solidFill>
                  <a:schemeClr val="accent1"/>
                </a:solidFill>
              </a:rPr>
              <a:t>vacuum</a:t>
            </a:r>
            <a:endParaRPr lang="de-DE" spc="0" dirty="0">
              <a:ln w="0"/>
              <a:solidFill>
                <a:schemeClr val="accent1"/>
              </a:solidFill>
            </a:endParaRPr>
          </a:p>
          <a:p>
            <a:endParaRPr lang="de-DE" spc="0" dirty="0" smtClean="0">
              <a:ln w="0"/>
              <a:solidFill>
                <a:schemeClr val="accent1"/>
              </a:solidFill>
            </a:endParaRPr>
          </a:p>
          <a:p>
            <a:endParaRPr lang="de-DE" spc="0" dirty="0">
              <a:ln w="0"/>
              <a:solidFill>
                <a:schemeClr val="accent1"/>
              </a:solidFill>
            </a:endParaRPr>
          </a:p>
          <a:p>
            <a:endParaRPr lang="de-DE" spc="0" dirty="0">
              <a:ln w="0"/>
              <a:solidFill>
                <a:schemeClr val="accent1"/>
              </a:solidFill>
            </a:endParaRPr>
          </a:p>
          <a:p>
            <a:r>
              <a:rPr lang="de-DE" spc="0" dirty="0" err="1">
                <a:ln w="0"/>
                <a:solidFill>
                  <a:schemeClr val="accent1"/>
                </a:solidFill>
              </a:rPr>
              <a:t>IIC</a:t>
            </a:r>
            <a:r>
              <a:rPr lang="de-DE" spc="0" dirty="0">
                <a:ln w="0"/>
                <a:solidFill>
                  <a:schemeClr val="accent1"/>
                </a:solidFill>
              </a:rPr>
              <a:t> + </a:t>
            </a:r>
            <a:r>
              <a:rPr lang="de-DE" spc="0" dirty="0" err="1" smtClean="0">
                <a:ln w="0"/>
                <a:solidFill>
                  <a:schemeClr val="accent1"/>
                </a:solidFill>
              </a:rPr>
              <a:t>mezanine</a:t>
            </a:r>
            <a:r>
              <a:rPr lang="de-DE" spc="0" dirty="0" smtClean="0">
                <a:ln w="0"/>
                <a:solidFill>
                  <a:schemeClr val="accent1"/>
                </a:solidFill>
              </a:rPr>
              <a:t> </a:t>
            </a:r>
            <a:r>
              <a:rPr lang="de-DE" spc="0" dirty="0" err="1">
                <a:ln w="0"/>
                <a:solidFill>
                  <a:schemeClr val="accent1"/>
                </a:solidFill>
              </a:rPr>
              <a:t>cards</a:t>
            </a:r>
            <a:r>
              <a:rPr lang="de-DE" spc="0" dirty="0">
                <a:ln w="0"/>
                <a:solidFill>
                  <a:schemeClr val="accent1"/>
                </a:solidFill>
              </a:rPr>
              <a:t> outside </a:t>
            </a:r>
            <a:r>
              <a:rPr lang="de-DE" spc="0" dirty="0" err="1" smtClean="0">
                <a:ln w="0"/>
                <a:solidFill>
                  <a:schemeClr val="accent1"/>
                </a:solidFill>
              </a:rPr>
              <a:t>vacuum</a:t>
            </a:r>
            <a:endParaRPr lang="de-DE" spc="0" dirty="0" smtClean="0">
              <a:ln w="0"/>
              <a:solidFill>
                <a:schemeClr val="accent1"/>
              </a:solidFill>
            </a:endParaRPr>
          </a:p>
          <a:p>
            <a:endParaRPr lang="de-DE" spc="0" dirty="0" smtClean="0">
              <a:ln w="0"/>
              <a:solidFill>
                <a:schemeClr val="accent1"/>
              </a:solidFill>
            </a:endParaRPr>
          </a:p>
          <a:p>
            <a:endParaRPr lang="en-US" spc="0" dirty="0">
              <a:ln w="0"/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FSP</a:t>
            </a:r>
            <a:r>
              <a:rPr lang="en-US" dirty="0"/>
              <a:t> </a:t>
            </a:r>
            <a:r>
              <a:rPr lang="en-US" dirty="0" err="1" smtClean="0"/>
              <a:t>TNG</a:t>
            </a:r>
            <a:r>
              <a:rPr lang="en-US" dirty="0" smtClean="0"/>
              <a:t> - concept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6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10823" t="-474" r="-223" b="11190"/>
          <a:stretch/>
        </p:blipFill>
        <p:spPr>
          <a:xfrm>
            <a:off x="6770596" y="560893"/>
            <a:ext cx="4070467" cy="57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FSP</a:t>
            </a:r>
            <a:r>
              <a:rPr lang="en-US" dirty="0"/>
              <a:t> </a:t>
            </a:r>
            <a:r>
              <a:rPr lang="en-US" dirty="0" err="1"/>
              <a:t>TNG</a:t>
            </a:r>
            <a:r>
              <a:rPr lang="en-US" dirty="0"/>
              <a:t> - concept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7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947739" y="2056351"/>
            <a:ext cx="6096000" cy="21826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ts val="2300"/>
              </a:lnSpc>
              <a:spcBef>
                <a:spcPts val="1150"/>
              </a:spcBef>
            </a:pPr>
            <a:r>
              <a:rPr lang="de-DE" sz="1600" b="1" kern="600" dirty="0" smtClean="0">
                <a:ln w="0"/>
                <a:solidFill>
                  <a:srgbClr val="006C66"/>
                </a:solidFill>
              </a:rPr>
              <a:t>Control </a:t>
            </a:r>
            <a:r>
              <a:rPr lang="de-DE" sz="1600" b="1" kern="600" dirty="0" err="1" smtClean="0">
                <a:ln w="0"/>
                <a:solidFill>
                  <a:srgbClr val="006C66"/>
                </a:solidFill>
              </a:rPr>
              <a:t>over</a:t>
            </a:r>
            <a:r>
              <a:rPr lang="de-DE" sz="1600" b="1" kern="600" dirty="0" smtClean="0">
                <a:ln w="0"/>
                <a:solidFill>
                  <a:srgbClr val="006C66"/>
                </a:solidFill>
              </a:rPr>
              <a:t> Mercury XU1</a:t>
            </a:r>
          </a:p>
          <a:p>
            <a:pPr marL="285750" lvl="1" indent="-285750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600" b="1" kern="600" dirty="0" smtClean="0">
                <a:ln w="0"/>
                <a:solidFill>
                  <a:srgbClr val="006C66"/>
                </a:solidFill>
              </a:rPr>
              <a:t>1 </a:t>
            </a:r>
            <a:r>
              <a:rPr lang="de-DE" sz="1600" b="1" kern="600" dirty="0" err="1" smtClean="0">
                <a:ln w="0"/>
                <a:solidFill>
                  <a:srgbClr val="006C66"/>
                </a:solidFill>
              </a:rPr>
              <a:t>GB</a:t>
            </a:r>
            <a:r>
              <a:rPr lang="de-DE" sz="1600" b="1" kern="600" dirty="0" smtClean="0">
                <a:ln w="0"/>
                <a:solidFill>
                  <a:srgbClr val="006C66"/>
                </a:solidFill>
              </a:rPr>
              <a:t> – </a:t>
            </a:r>
            <a:r>
              <a:rPr lang="de-DE" sz="1600" b="1" kern="600" dirty="0" err="1" smtClean="0">
                <a:ln w="0"/>
                <a:solidFill>
                  <a:srgbClr val="006C66"/>
                </a:solidFill>
              </a:rPr>
              <a:t>slow</a:t>
            </a:r>
            <a:r>
              <a:rPr lang="de-DE" sz="1600" b="1" kern="600" dirty="0" smtClean="0">
                <a:ln w="0"/>
                <a:solidFill>
                  <a:srgbClr val="006C66"/>
                </a:solidFill>
              </a:rPr>
              <a:t> </a:t>
            </a:r>
            <a:r>
              <a:rPr lang="de-DE" sz="1600" b="1" kern="600" dirty="0" err="1" smtClean="0">
                <a:ln w="0"/>
                <a:solidFill>
                  <a:srgbClr val="006C66"/>
                </a:solidFill>
              </a:rPr>
              <a:t>control</a:t>
            </a:r>
            <a:r>
              <a:rPr lang="de-DE" sz="1600" b="1" kern="600" dirty="0" smtClean="0">
                <a:ln w="0"/>
                <a:solidFill>
                  <a:srgbClr val="006C66"/>
                </a:solidFill>
              </a:rPr>
              <a:t> </a:t>
            </a:r>
            <a:r>
              <a:rPr lang="de-DE" sz="1600" b="1" kern="600" dirty="0" err="1" smtClean="0">
                <a:ln w="0"/>
                <a:solidFill>
                  <a:srgbClr val="006C66"/>
                </a:solidFill>
              </a:rPr>
              <a:t>from</a:t>
            </a:r>
            <a:r>
              <a:rPr lang="de-DE" sz="1600" b="1" kern="600" dirty="0" smtClean="0">
                <a:ln w="0"/>
                <a:solidFill>
                  <a:srgbClr val="006C66"/>
                </a:solidFill>
              </a:rPr>
              <a:t> PC</a:t>
            </a:r>
          </a:p>
          <a:p>
            <a:pPr marL="285750" lvl="1" indent="-285750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600" b="1" kern="400" dirty="0">
                <a:ln w="0"/>
                <a:solidFill>
                  <a:srgbClr val="006C66"/>
                </a:solidFill>
              </a:rPr>
              <a:t>10 </a:t>
            </a:r>
            <a:r>
              <a:rPr lang="de-DE" sz="1600" b="1" kern="400" dirty="0" err="1">
                <a:ln w="0"/>
                <a:solidFill>
                  <a:srgbClr val="006C66"/>
                </a:solidFill>
              </a:rPr>
              <a:t>GB</a:t>
            </a:r>
            <a:r>
              <a:rPr lang="de-DE" sz="1600" b="1" kern="400" dirty="0">
                <a:ln w="0"/>
                <a:solidFill>
                  <a:srgbClr val="006C66"/>
                </a:solidFill>
              </a:rPr>
              <a:t> Ethernet – </a:t>
            </a:r>
            <a:r>
              <a:rPr lang="de-DE" sz="1600" b="1" kern="400" dirty="0" err="1">
                <a:ln w="0"/>
                <a:solidFill>
                  <a:srgbClr val="006C66"/>
                </a:solidFill>
              </a:rPr>
              <a:t>datatransfer</a:t>
            </a:r>
            <a:r>
              <a:rPr lang="de-DE" sz="1600" b="1" kern="400" dirty="0">
                <a:ln w="0"/>
                <a:solidFill>
                  <a:srgbClr val="006C66"/>
                </a:solidFill>
              </a:rPr>
              <a:t> XU1 </a:t>
            </a:r>
            <a:r>
              <a:rPr lang="de-DE" sz="1600" b="1" kern="400" dirty="0" err="1">
                <a:ln w="0"/>
                <a:solidFill>
                  <a:srgbClr val="006C66"/>
                </a:solidFill>
              </a:rPr>
              <a:t>to</a:t>
            </a:r>
            <a:r>
              <a:rPr lang="de-DE" sz="1600" b="1" kern="400" dirty="0">
                <a:ln w="0"/>
                <a:solidFill>
                  <a:srgbClr val="006C66"/>
                </a:solidFill>
              </a:rPr>
              <a:t> </a:t>
            </a:r>
            <a:r>
              <a:rPr lang="de-DE" sz="1600" b="1" kern="400" dirty="0" smtClean="0">
                <a:ln w="0"/>
                <a:solidFill>
                  <a:srgbClr val="006C66"/>
                </a:solidFill>
              </a:rPr>
              <a:t>Storage</a:t>
            </a:r>
            <a:endParaRPr lang="de-DE" sz="1600" b="1" kern="600" dirty="0" smtClean="0">
              <a:ln w="0"/>
              <a:solidFill>
                <a:srgbClr val="006C66"/>
              </a:solidFill>
            </a:endParaRPr>
          </a:p>
          <a:p>
            <a:pPr marL="0" lvl="1">
              <a:lnSpc>
                <a:spcPts val="2300"/>
              </a:lnSpc>
              <a:spcBef>
                <a:spcPts val="1150"/>
              </a:spcBef>
            </a:pPr>
            <a:r>
              <a:rPr lang="de-DE" sz="1600" b="1" kern="600" dirty="0" err="1" smtClean="0">
                <a:ln w="0"/>
                <a:solidFill>
                  <a:srgbClr val="006C66"/>
                </a:solidFill>
              </a:rPr>
              <a:t>MCADC</a:t>
            </a:r>
            <a:r>
              <a:rPr lang="de-DE" sz="1600" b="1" kern="600" dirty="0" smtClean="0">
                <a:ln w="0"/>
                <a:solidFill>
                  <a:srgbClr val="006C66"/>
                </a:solidFill>
              </a:rPr>
              <a:t> </a:t>
            </a:r>
            <a:r>
              <a:rPr lang="de-DE" sz="1600" b="1" kern="600" dirty="0" err="1" smtClean="0">
                <a:ln w="0"/>
                <a:solidFill>
                  <a:srgbClr val="006C66"/>
                </a:solidFill>
              </a:rPr>
              <a:t>for</a:t>
            </a:r>
            <a:r>
              <a:rPr lang="de-DE" sz="1600" b="1" kern="600" dirty="0" smtClean="0">
                <a:ln w="0"/>
                <a:solidFill>
                  <a:srgbClr val="006C66"/>
                </a:solidFill>
              </a:rPr>
              <a:t> </a:t>
            </a:r>
            <a:r>
              <a:rPr lang="de-DE" sz="1600" b="1" kern="600" dirty="0" err="1" smtClean="0">
                <a:ln w="0"/>
                <a:solidFill>
                  <a:srgbClr val="006C66"/>
                </a:solidFill>
              </a:rPr>
              <a:t>data</a:t>
            </a:r>
            <a:r>
              <a:rPr lang="de-DE" sz="1600" b="1" kern="600" dirty="0" smtClean="0">
                <a:ln w="0"/>
                <a:solidFill>
                  <a:srgbClr val="006C66"/>
                </a:solidFill>
              </a:rPr>
              <a:t> </a:t>
            </a:r>
            <a:r>
              <a:rPr lang="de-DE" sz="1600" b="1" kern="600" dirty="0" err="1" smtClean="0">
                <a:ln w="0"/>
                <a:solidFill>
                  <a:srgbClr val="006C66"/>
                </a:solidFill>
              </a:rPr>
              <a:t>aquisiton</a:t>
            </a:r>
            <a:endParaRPr lang="de-DE" sz="1600" b="1" kern="600" dirty="0" smtClean="0">
              <a:ln w="0"/>
              <a:solidFill>
                <a:srgbClr val="006C66"/>
              </a:solidFill>
            </a:endParaRPr>
          </a:p>
          <a:p>
            <a:pPr marL="179388" lvl="2" indent="-179388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600" b="1" kern="400" dirty="0" err="1" smtClean="0">
                <a:ln w="0"/>
                <a:solidFill>
                  <a:srgbClr val="006C66"/>
                </a:solidFill>
              </a:rPr>
              <a:t>JESD</a:t>
            </a:r>
            <a:r>
              <a:rPr lang="de-DE" sz="1600" b="1" kern="400" dirty="0" smtClean="0">
                <a:ln w="0"/>
                <a:solidFill>
                  <a:srgbClr val="006C66"/>
                </a:solidFill>
              </a:rPr>
              <a:t> - </a:t>
            </a:r>
            <a:r>
              <a:rPr lang="de-DE" sz="1600" b="1" kern="400" dirty="0" err="1" smtClean="0">
                <a:ln w="0"/>
                <a:solidFill>
                  <a:srgbClr val="006C66"/>
                </a:solidFill>
              </a:rPr>
              <a:t>ADC</a:t>
            </a:r>
            <a:r>
              <a:rPr lang="de-DE" sz="1600" b="1" kern="400" dirty="0" smtClean="0">
                <a:ln w="0"/>
                <a:solidFill>
                  <a:srgbClr val="006C66"/>
                </a:solidFill>
              </a:rPr>
              <a:t> </a:t>
            </a:r>
            <a:r>
              <a:rPr lang="de-DE" sz="1600" b="1" kern="400" dirty="0" err="1" smtClean="0">
                <a:ln w="0"/>
                <a:solidFill>
                  <a:srgbClr val="006C66"/>
                </a:solidFill>
              </a:rPr>
              <a:t>to</a:t>
            </a:r>
            <a:r>
              <a:rPr lang="de-DE" sz="1600" b="1" kern="400" dirty="0" smtClean="0">
                <a:ln w="0"/>
                <a:solidFill>
                  <a:srgbClr val="006C66"/>
                </a:solidFill>
              </a:rPr>
              <a:t> XU1</a:t>
            </a:r>
          </a:p>
        </p:txBody>
      </p:sp>
      <p:pic>
        <p:nvPicPr>
          <p:cNvPr id="11" name="Grafik 6"/>
          <p:cNvPicPr>
            <a:picLocks noChangeAspect="1"/>
          </p:cNvPicPr>
          <p:nvPr/>
        </p:nvPicPr>
        <p:blipFill rotWithShape="1">
          <a:blip r:embed="rId2"/>
          <a:srcRect l="10823" t="-474" r="-223" b="11190"/>
          <a:stretch/>
        </p:blipFill>
        <p:spPr>
          <a:xfrm>
            <a:off x="6770596" y="560893"/>
            <a:ext cx="4070467" cy="57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layout for PCBs finished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apart from </a:t>
            </a:r>
            <a:r>
              <a:rPr lang="en-GB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MCADC</a:t>
            </a:r>
            <a:r>
              <a:rPr lang="en-GB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all PCBs ordered or already available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shortage</a:t>
            </a:r>
            <a:r>
              <a:rPr lang="de-D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 </a:t>
            </a:r>
            <a:r>
              <a:rPr lang="de-D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component</a:t>
            </a:r>
            <a:r>
              <a:rPr lang="de-D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supply</a:t>
            </a:r>
            <a:r>
              <a:rPr lang="de-D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caused</a:t>
            </a:r>
            <a:r>
              <a:rPr lang="de-D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quite</a:t>
            </a:r>
            <a:r>
              <a:rPr lang="de-D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some</a:t>
            </a:r>
            <a:r>
              <a:rPr lang="de-D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delays</a:t>
            </a:r>
            <a:endParaRPr lang="en-US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8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pic>
        <p:nvPicPr>
          <p:cNvPr id="11" name="Grafik 6"/>
          <p:cNvPicPr>
            <a:picLocks noChangeAspect="1"/>
          </p:cNvPicPr>
          <p:nvPr/>
        </p:nvPicPr>
        <p:blipFill rotWithShape="1">
          <a:blip r:embed="rId2"/>
          <a:srcRect l="10823" t="-474" r="-223" b="11190"/>
          <a:stretch/>
        </p:blipFill>
        <p:spPr>
          <a:xfrm>
            <a:off x="6770596" y="560893"/>
            <a:ext cx="4070467" cy="57494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7739" y="4028427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Layout for </a:t>
            </a:r>
            <a:r>
              <a:rPr lang="en-GB" b="1" dirty="0" smtClean="0">
                <a:solidFill>
                  <a:srgbClr val="00B050"/>
                </a:solidFill>
              </a:rPr>
              <a:t>PCBs </a:t>
            </a:r>
            <a:r>
              <a:rPr lang="en-GB" b="1" dirty="0" smtClean="0">
                <a:solidFill>
                  <a:srgbClr val="00B050"/>
                </a:solidFill>
              </a:rPr>
              <a:t>finished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Stock for PCB population available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947739" y="451730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GB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GB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Full test requires all components</a:t>
            </a:r>
          </a:p>
          <a:p>
            <a:r>
              <a:rPr lang="en-GB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limited test done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I2C components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ASICs</a:t>
            </a:r>
            <a:endParaRPr lang="en-GB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GB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92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mechanics and cooling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9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82" y="2019477"/>
            <a:ext cx="3851519" cy="2888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74" y="2019477"/>
            <a:ext cx="3851031" cy="2888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30" y="3903520"/>
            <a:ext cx="3259079" cy="2237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30" y="1288527"/>
            <a:ext cx="3412416" cy="24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LL-Master_en_v2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LL-Master_en_v2" id="{82EC59AB-7798-4AEC-B6ED-FA8D0F397309}" vid="{FD1E4B78-A164-4158-B68D-15F623A080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HLL-Master_en_v2</Template>
  <TotalTime>417</TotalTime>
  <Words>463</Words>
  <Application>Microsoft Office PowerPoint</Application>
  <PresentationFormat>Widescreen</PresentationFormat>
  <Paragraphs>222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.SF NS Symbols Regular</vt:lpstr>
      <vt:lpstr>Arial</vt:lpstr>
      <vt:lpstr>Calibri</vt:lpstr>
      <vt:lpstr>Symbol</vt:lpstr>
      <vt:lpstr>Wingdings 3</vt:lpstr>
      <vt:lpstr>HLL-Master_en_v2</vt:lpstr>
      <vt:lpstr>think-cell Folie</vt:lpstr>
      <vt:lpstr>Fast Small Pixel The next Generation   </vt:lpstr>
      <vt:lpstr>MAXYMUS/MYSTIIC @ Bessy II</vt:lpstr>
      <vt:lpstr>Ptychography</vt:lpstr>
      <vt:lpstr>ptychography</vt:lpstr>
      <vt:lpstr>FSP TNG</vt:lpstr>
      <vt:lpstr>FSP TNG - concept</vt:lpstr>
      <vt:lpstr>FSP TNG - concept</vt:lpstr>
      <vt:lpstr>Electronics</vt:lpstr>
      <vt:lpstr>mechanics and cooling</vt:lpstr>
      <vt:lpstr>mechanics and cooling</vt:lpstr>
      <vt:lpstr>connection hybrid/IIC </vt:lpstr>
      <vt:lpstr>Firmware</vt:lpstr>
      <vt:lpstr>ADC development</vt:lpstr>
      <vt:lpstr>Software</vt:lpstr>
      <vt:lpstr>Data acquisition</vt:lpstr>
      <vt:lpstr>development blocks</vt:lpstr>
      <vt:lpstr>Thanks for listening</vt:lpstr>
      <vt:lpstr>FSP TNG - concept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Small Pixel The next Generation</dc:title>
  <dc:creator>Alexander Bähr</dc:creator>
  <cp:lastModifiedBy>Alexander Bähr</cp:lastModifiedBy>
  <cp:revision>80</cp:revision>
  <dcterms:created xsi:type="dcterms:W3CDTF">2022-07-25T15:00:07Z</dcterms:created>
  <dcterms:modified xsi:type="dcterms:W3CDTF">2022-12-14T10:17:11Z</dcterms:modified>
</cp:coreProperties>
</file>