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307" r:id="rId3"/>
    <p:sldId id="311" r:id="rId4"/>
    <p:sldId id="309" r:id="rId5"/>
    <p:sldId id="326" r:id="rId6"/>
    <p:sldId id="313" r:id="rId7"/>
    <p:sldId id="330" r:id="rId8"/>
    <p:sldId id="328" r:id="rId9"/>
    <p:sldId id="302" r:id="rId10"/>
    <p:sldId id="329" r:id="rId11"/>
    <p:sldId id="314" r:id="rId12"/>
    <p:sldId id="315" r:id="rId13"/>
    <p:sldId id="316" r:id="rId14"/>
    <p:sldId id="317" r:id="rId15"/>
    <p:sldId id="318" r:id="rId16"/>
    <p:sldId id="295" r:id="rId17"/>
    <p:sldId id="324" r:id="rId18"/>
    <p:sldId id="323" r:id="rId19"/>
    <p:sldId id="296" r:id="rId20"/>
    <p:sldId id="331" r:id="rId21"/>
    <p:sldId id="278" r:id="rId22"/>
    <p:sldId id="310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5"/>
    <a:srgbClr val="3A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5995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735F5-D7B1-4621-9763-17146344A410}" type="datetimeFigureOut">
              <a:rPr lang="de-DE" smtClean="0"/>
              <a:t>14.12.2022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620CE-646E-44DE-8C6C-023EFC977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90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65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33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53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4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MeV implant @ ~3 µm depth; n-type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63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98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81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13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7916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4"/>
            <a:ext cx="10296524" cy="4759146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0007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mit Überschrift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3457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947739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6384263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3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810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4473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4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5" name="Datumsplatzhalter 7"/>
          <p:cNvSpPr>
            <a:spLocks noGrp="1"/>
          </p:cNvSpPr>
          <p:nvPr>
            <p:ph type="dt" sz="half" idx="14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3006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1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14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6" name="Datumsplatzhalter 7"/>
          <p:cNvSpPr>
            <a:spLocks noGrp="1"/>
          </p:cNvSpPr>
          <p:nvPr>
            <p:ph type="dt" sz="half" idx="15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4907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strahl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7423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6C115C0-79EA-0549-85C6-2A33D1CD630D}"/>
              </a:ext>
            </a:extLst>
          </p:cNvPr>
          <p:cNvCxnSpPr>
            <a:cxnSpLocks/>
          </p:cNvCxnSpPr>
          <p:nvPr/>
        </p:nvCxnSpPr>
        <p:spPr>
          <a:xfrm>
            <a:off x="972000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124B1C9-EBC8-174A-B6ED-4A26C4C9822F}"/>
              </a:ext>
            </a:extLst>
          </p:cNvPr>
          <p:cNvCxnSpPr>
            <a:cxnSpLocks/>
          </p:cNvCxnSpPr>
          <p:nvPr/>
        </p:nvCxnSpPr>
        <p:spPr>
          <a:xfrm>
            <a:off x="3628541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FD12061-FE46-DB45-A5E2-49B615F2FA2D}"/>
              </a:ext>
            </a:extLst>
          </p:cNvPr>
          <p:cNvCxnSpPr>
            <a:cxnSpLocks/>
          </p:cNvCxnSpPr>
          <p:nvPr/>
        </p:nvCxnSpPr>
        <p:spPr>
          <a:xfrm>
            <a:off x="6276117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7F0CD26-D7E1-FF4D-9D19-415BA3A918C1}"/>
              </a:ext>
            </a:extLst>
          </p:cNvPr>
          <p:cNvCxnSpPr>
            <a:cxnSpLocks/>
          </p:cNvCxnSpPr>
          <p:nvPr/>
        </p:nvCxnSpPr>
        <p:spPr>
          <a:xfrm>
            <a:off x="8932658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5860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48853"/>
            <a:ext cx="66421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59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8412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1648853"/>
            <a:ext cx="3037093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1648853"/>
            <a:ext cx="66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5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87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5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8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4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6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3098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</a:t>
            </a:r>
            <a:endParaRPr lang="de-DE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</a:t>
            </a:r>
            <a:endParaRPr lang="de-DE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30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38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70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7866434" y="499354"/>
            <a:ext cx="3800272" cy="11802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35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11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284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9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830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7079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8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68"/>
          <a:stretch/>
        </p:blipFill>
        <p:spPr>
          <a:xfrm>
            <a:off x="10421565" y="64850"/>
            <a:ext cx="1684800" cy="8444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08"/>
          <a:stretch/>
        </p:blipFill>
        <p:spPr>
          <a:xfrm>
            <a:off x="10421565" y="64850"/>
            <a:ext cx="1684800" cy="831621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147965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think-cell Folie" r:id="rId31" imgW="384" imgH="385" progId="TCLayout.ActiveDocument.1">
                  <p:embed/>
                </p:oleObj>
              </mc:Choice>
              <mc:Fallback>
                <p:oleObj name="think-cell Folie" r:id="rId31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1648853"/>
            <a:ext cx="10296524" cy="4767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</a:t>
            </a:r>
            <a:endParaRPr lang="de-DE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5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456136" cy="2160000"/>
          </a:xfrm>
        </p:spPr>
        <p:txBody>
          <a:bodyPr/>
          <a:lstStyle/>
          <a:p>
            <a:pPr algn="r"/>
            <a:r>
              <a:rPr lang="en-US" dirty="0"/>
              <a:t>New </a:t>
            </a:r>
            <a:r>
              <a:rPr lang="en-US" dirty="0" err="1"/>
              <a:t>DePFET</a:t>
            </a:r>
            <a:r>
              <a:rPr lang="en-US" dirty="0"/>
              <a:t>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521" y="3787336"/>
            <a:ext cx="9144000" cy="2160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400" dirty="0"/>
              <a:t>Alexander </a:t>
            </a:r>
            <a:r>
              <a:rPr lang="it-IT" sz="1400" dirty="0" smtClean="0"/>
              <a:t>Bähr</a:t>
            </a:r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val="31423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b ) vary halo implant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10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538537" y="2720072"/>
            <a:ext cx="6138863" cy="3093300"/>
          </a:xfrm>
        </p:spPr>
        <p:txBody>
          <a:bodyPr/>
          <a:lstStyle/>
          <a:p>
            <a:r>
              <a:rPr lang="en-GB" dirty="0" smtClean="0"/>
              <a:t>higher dose, higher energy, steeper angle</a:t>
            </a:r>
          </a:p>
          <a:p>
            <a:r>
              <a:rPr lang="en-GB" dirty="0" smtClean="0"/>
              <a:t>further reduction of impact ionization</a:t>
            </a:r>
          </a:p>
          <a:p>
            <a:r>
              <a:rPr lang="en-GB" dirty="0" smtClean="0"/>
              <a:t>further increase of charge gain by ~10% </a:t>
            </a:r>
            <a:r>
              <a:rPr lang="en-GB" dirty="0"/>
              <a:t>(</a:t>
            </a:r>
            <a:r>
              <a:rPr lang="en-GB" dirty="0" smtClean="0"/>
              <a:t>540 </a:t>
            </a:r>
            <a:r>
              <a:rPr lang="en-GB" dirty="0" err="1"/>
              <a:t>pA</a:t>
            </a:r>
            <a:r>
              <a:rPr lang="en-GB" dirty="0"/>
              <a:t>/e</a:t>
            </a:r>
            <a:r>
              <a:rPr lang="en-GB" baseline="30000" dirty="0"/>
              <a:t>-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higher possibility for parasitic channel below clear-gate</a:t>
            </a:r>
            <a:endParaRPr lang="en-GB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3) Super </a:t>
            </a:r>
            <a:r>
              <a:rPr lang="en-GB" dirty="0" err="1" smtClean="0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11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7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92" y="2337194"/>
            <a:ext cx="4323809" cy="2876190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21" y="2981349"/>
            <a:ext cx="4064851" cy="2434443"/>
          </a:xfrm>
          <a:prstGeom prst="rect">
            <a:avLst/>
          </a:prstGeom>
        </p:spPr>
      </p:pic>
      <p:sp>
        <p:nvSpPr>
          <p:cNvPr id="9" name="Textfeld 53"/>
          <p:cNvSpPr txBox="1"/>
          <p:nvPr/>
        </p:nvSpPr>
        <p:spPr>
          <a:xfrm>
            <a:off x="4281417" y="2571909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0" name="Textfeld 55"/>
          <p:cNvSpPr txBox="1"/>
          <p:nvPr/>
        </p:nvSpPr>
        <p:spPr>
          <a:xfrm>
            <a:off x="2895195" y="2337194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  <p:sp>
        <p:nvSpPr>
          <p:cNvPr id="11" name="Textfeld 57"/>
          <p:cNvSpPr txBox="1"/>
          <p:nvPr/>
        </p:nvSpPr>
        <p:spPr>
          <a:xfrm>
            <a:off x="1471933" y="2557311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sp>
        <p:nvSpPr>
          <p:cNvPr id="12" name="Textfeld 61"/>
          <p:cNvSpPr txBox="1"/>
          <p:nvPr/>
        </p:nvSpPr>
        <p:spPr>
          <a:xfrm>
            <a:off x="8755889" y="4376721"/>
            <a:ext cx="161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internal gate</a:t>
            </a:r>
            <a:endParaRPr lang="en-US" sz="2000" dirty="0"/>
          </a:p>
        </p:txBody>
      </p:sp>
      <p:cxnSp>
        <p:nvCxnSpPr>
          <p:cNvPr id="13" name="Gerader Verbinder 63"/>
          <p:cNvCxnSpPr>
            <a:stCxn id="9" idx="2"/>
          </p:cNvCxnSpPr>
          <p:nvPr/>
        </p:nvCxnSpPr>
        <p:spPr bwMode="auto">
          <a:xfrm flipH="1">
            <a:off x="4719200" y="2972019"/>
            <a:ext cx="27152" cy="649438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4" name="Gerader Verbinder 66"/>
          <p:cNvCxnSpPr>
            <a:stCxn id="10" idx="2"/>
          </p:cNvCxnSpPr>
          <p:nvPr/>
        </p:nvCxnSpPr>
        <p:spPr bwMode="auto">
          <a:xfrm>
            <a:off x="3237404" y="2737304"/>
            <a:ext cx="7017" cy="285006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5" name="Gerader Verbinder 67"/>
          <p:cNvCxnSpPr>
            <a:stCxn id="11" idx="2"/>
          </p:cNvCxnSpPr>
          <p:nvPr/>
        </p:nvCxnSpPr>
        <p:spPr bwMode="auto">
          <a:xfrm>
            <a:off x="1853609" y="2957421"/>
            <a:ext cx="132208" cy="664036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6" name="Gerader Verbinder 69"/>
          <p:cNvCxnSpPr>
            <a:endCxn id="12" idx="0"/>
          </p:cNvCxnSpPr>
          <p:nvPr/>
        </p:nvCxnSpPr>
        <p:spPr bwMode="auto">
          <a:xfrm>
            <a:off x="9111135" y="3621457"/>
            <a:ext cx="449782" cy="75526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7" name="Textfeld 70"/>
          <p:cNvSpPr txBox="1"/>
          <p:nvPr/>
        </p:nvSpPr>
        <p:spPr>
          <a:xfrm>
            <a:off x="9585010" y="2444603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8" name="Textfeld 71"/>
          <p:cNvSpPr txBox="1"/>
          <p:nvPr/>
        </p:nvSpPr>
        <p:spPr>
          <a:xfrm>
            <a:off x="8071471" y="2315431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  <p:sp>
        <p:nvSpPr>
          <p:cNvPr id="19" name="Textfeld 72"/>
          <p:cNvSpPr txBox="1"/>
          <p:nvPr/>
        </p:nvSpPr>
        <p:spPr>
          <a:xfrm>
            <a:off x="6815854" y="2442945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cxnSp>
        <p:nvCxnSpPr>
          <p:cNvPr id="20" name="Gerader Verbinder 74"/>
          <p:cNvCxnSpPr>
            <a:stCxn id="17" idx="2"/>
          </p:cNvCxnSpPr>
          <p:nvPr/>
        </p:nvCxnSpPr>
        <p:spPr bwMode="auto">
          <a:xfrm flipH="1">
            <a:off x="10004348" y="2844713"/>
            <a:ext cx="45597" cy="4830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1" name="Gerader Verbinder 77"/>
          <p:cNvCxnSpPr>
            <a:stCxn id="18" idx="2"/>
          </p:cNvCxnSpPr>
          <p:nvPr/>
        </p:nvCxnSpPr>
        <p:spPr bwMode="auto">
          <a:xfrm>
            <a:off x="8413680" y="2715541"/>
            <a:ext cx="15107" cy="40945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2" name="Gerader Verbinder 78"/>
          <p:cNvCxnSpPr/>
          <p:nvPr/>
        </p:nvCxnSpPr>
        <p:spPr bwMode="auto">
          <a:xfrm>
            <a:off x="7166528" y="2806978"/>
            <a:ext cx="104454" cy="52073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3" name="Textfeld 21"/>
          <p:cNvSpPr txBox="1"/>
          <p:nvPr/>
        </p:nvSpPr>
        <p:spPr>
          <a:xfrm>
            <a:off x="1687496" y="4411565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additional n-implant</a:t>
            </a:r>
            <a:endParaRPr lang="en-US" sz="2000" dirty="0"/>
          </a:p>
        </p:txBody>
      </p:sp>
      <p:cxnSp>
        <p:nvCxnSpPr>
          <p:cNvPr id="24" name="Gerader Verbinder 22"/>
          <p:cNvCxnSpPr/>
          <p:nvPr/>
        </p:nvCxnSpPr>
        <p:spPr bwMode="auto">
          <a:xfrm flipH="1">
            <a:off x="2449515" y="3812418"/>
            <a:ext cx="1180969" cy="64262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31071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GB" dirty="0" smtClean="0"/>
              <a:t>super </a:t>
            </a:r>
            <a:r>
              <a:rPr lang="en-GB" dirty="0" err="1" smtClean="0"/>
              <a:t>gq</a:t>
            </a:r>
            <a:r>
              <a:rPr lang="en-GB" dirty="0" smtClean="0"/>
              <a:t> and scaling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</a:t>
            </a:r>
            <a:r>
              <a:rPr lang="en-GB" dirty="0" smtClean="0"/>
              <a:t>Super </a:t>
            </a:r>
            <a:r>
              <a:rPr lang="en-GB" dirty="0" err="1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12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89" y="3239877"/>
            <a:ext cx="4179025" cy="3134269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5" y="3232818"/>
            <a:ext cx="4197850" cy="3148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1531" y="2853802"/>
            <a:ext cx="1233714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charge gain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2710" y="2853802"/>
            <a:ext cx="1233714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pPr algn="ctr"/>
            <a:r>
              <a:rPr lang="en-GB" dirty="0" smtClean="0"/>
              <a:t>impact ionization</a:t>
            </a:r>
          </a:p>
        </p:txBody>
      </p:sp>
    </p:spTree>
    <p:extLst>
      <p:ext uri="{BB962C8B-B14F-4D97-AF65-F5344CB8AC3E}">
        <p14:creationId xmlns:p14="http://schemas.microsoft.com/office/powerpoint/2010/main" val="615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GB" dirty="0" smtClean="0"/>
              <a:t>trade off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Super </a:t>
            </a:r>
            <a:r>
              <a:rPr lang="en-GB" dirty="0" err="1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49" y="3181732"/>
            <a:ext cx="4197850" cy="3148387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50" y="3181732"/>
            <a:ext cx="4197849" cy="314838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189505" y="2509753"/>
            <a:ext cx="1183337" cy="671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/>
              <a:t>L=5 µm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W=20 µm</a:t>
            </a:r>
          </a:p>
        </p:txBody>
      </p:sp>
    </p:spTree>
    <p:extLst>
      <p:ext uri="{BB962C8B-B14F-4D97-AF65-F5344CB8AC3E}">
        <p14:creationId xmlns:p14="http://schemas.microsoft.com/office/powerpoint/2010/main" val="14676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) Super </a:t>
            </a:r>
            <a:r>
              <a:rPr lang="en-GB" dirty="0" err="1" smtClean="0"/>
              <a:t>Gq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3d </a:t>
            </a:r>
            <a:r>
              <a:rPr lang="en-GB" dirty="0" smtClean="0"/>
              <a:t>simulation of clear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14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2" y="3141917"/>
            <a:ext cx="4684397" cy="33659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52098" y="1623076"/>
            <a:ext cx="4157661" cy="956704"/>
          </a:xfrm>
        </p:spPr>
        <p:txBody>
          <a:bodyPr/>
          <a:lstStyle/>
          <a:p>
            <a:r>
              <a:rPr lang="en-GB" dirty="0" smtClean="0"/>
              <a:t>Belle like geometry</a:t>
            </a:r>
          </a:p>
          <a:p>
            <a:r>
              <a:rPr lang="en-GB" dirty="0" smtClean="0"/>
              <a:t>super </a:t>
            </a:r>
            <a:r>
              <a:rPr lang="en-GB" dirty="0" err="1" smtClean="0"/>
              <a:t>gq</a:t>
            </a:r>
            <a:r>
              <a:rPr lang="en-GB" dirty="0" smtClean="0"/>
              <a:t> implant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81" y="3027426"/>
            <a:ext cx="3825425" cy="286587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443093" y="2443397"/>
            <a:ext cx="3668647" cy="312013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simulation of clear process for different clear high voltages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2882" y="3536671"/>
            <a:ext cx="470854" cy="3429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drift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6662" y="3027426"/>
            <a:ext cx="470854" cy="3429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7516" y="3326293"/>
            <a:ext cx="470854" cy="3429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4281" y="3029991"/>
            <a:ext cx="423991" cy="377046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5317" y="4163555"/>
            <a:ext cx="423991" cy="377046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source</a:t>
            </a: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>
            <a:off x="3176277" y="3407037"/>
            <a:ext cx="429347" cy="562137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42943" y="3568078"/>
            <a:ext cx="235427" cy="784000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42943" y="3568078"/>
            <a:ext cx="830144" cy="504765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</p:cNvCxnSpPr>
          <p:nvPr/>
        </p:nvCxnSpPr>
        <p:spPr>
          <a:xfrm flipH="1" flipV="1">
            <a:off x="3105080" y="4234294"/>
            <a:ext cx="1680237" cy="117784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</p:cNvCxnSpPr>
          <p:nvPr/>
        </p:nvCxnSpPr>
        <p:spPr>
          <a:xfrm>
            <a:off x="1972089" y="3370326"/>
            <a:ext cx="429555" cy="598848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37650" y="3830234"/>
            <a:ext cx="154590" cy="761944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0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64102" y="4349144"/>
            <a:ext cx="6380161" cy="2194044"/>
          </a:xfrm>
        </p:spPr>
        <p:txBody>
          <a:bodyPr/>
          <a:lstStyle/>
          <a:p>
            <a:r>
              <a:rPr lang="en-GB" dirty="0" smtClean="0"/>
              <a:t>For </a:t>
            </a:r>
            <a:r>
              <a:rPr lang="en-GB" dirty="0" smtClean="0">
                <a:solidFill>
                  <a:srgbClr val="005555"/>
                </a:solidFill>
              </a:rPr>
              <a:t>selected</a:t>
            </a:r>
            <a:r>
              <a:rPr lang="en-GB" dirty="0" smtClean="0"/>
              <a:t> test structures</a:t>
            </a:r>
          </a:p>
          <a:p>
            <a:r>
              <a:rPr lang="en-GB" dirty="0" smtClean="0"/>
              <a:t>high energy implant aligned to pixel structure</a:t>
            </a:r>
          </a:p>
          <a:p>
            <a:r>
              <a:rPr lang="en-GB" dirty="0" err="1" smtClean="0"/>
              <a:t>Quadropix</a:t>
            </a:r>
            <a:r>
              <a:rPr lang="en-GB" dirty="0" smtClean="0"/>
              <a:t>: reduce intrinsic asymmetry</a:t>
            </a:r>
            <a:endParaRPr lang="en-GB" dirty="0"/>
          </a:p>
          <a:p>
            <a:r>
              <a:rPr lang="en-GB" dirty="0" err="1" smtClean="0"/>
              <a:t>DePFET</a:t>
            </a:r>
            <a:r>
              <a:rPr lang="en-GB" dirty="0" smtClean="0"/>
              <a:t>: sharpen pixel borders; </a:t>
            </a:r>
            <a:br>
              <a:rPr lang="en-GB" dirty="0" smtClean="0"/>
            </a:br>
            <a:r>
              <a:rPr lang="en-GB" dirty="0" smtClean="0"/>
              <a:t>	reduce susceptibility to bulk doping variations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4) Focussing (HE) implant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15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538" y="1712120"/>
            <a:ext cx="3151078" cy="24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947" y="1782899"/>
            <a:ext cx="3121503" cy="236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8"/>
          <p:cNvCxnSpPr/>
          <p:nvPr/>
        </p:nvCxnSpPr>
        <p:spPr bwMode="auto">
          <a:xfrm>
            <a:off x="7739203" y="2819115"/>
            <a:ext cx="833744" cy="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6379" y="2709782"/>
            <a:ext cx="3531568" cy="1043116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 err="1" smtClean="0">
                <a:solidFill>
                  <a:srgbClr val="005555"/>
                </a:solidFill>
              </a:rPr>
              <a:t>Quadropix</a:t>
            </a:r>
            <a:r>
              <a:rPr lang="en-GB" b="1" dirty="0" smtClean="0">
                <a:solidFill>
                  <a:srgbClr val="005555"/>
                </a:solidFill>
              </a:rPr>
              <a:t> </a:t>
            </a:r>
          </a:p>
          <a:p>
            <a:r>
              <a:rPr lang="en-GB" b="1" dirty="0" smtClean="0">
                <a:solidFill>
                  <a:srgbClr val="005555"/>
                </a:solidFill>
              </a:rPr>
              <a:t>4 </a:t>
            </a:r>
            <a:r>
              <a:rPr lang="en-GB" b="1" dirty="0" err="1" smtClean="0">
                <a:solidFill>
                  <a:srgbClr val="005555"/>
                </a:solidFill>
              </a:rPr>
              <a:t>DePFETs</a:t>
            </a:r>
            <a:r>
              <a:rPr lang="en-GB" b="1" dirty="0" smtClean="0">
                <a:solidFill>
                  <a:srgbClr val="005555"/>
                </a:solidFill>
              </a:rPr>
              <a:t> in one </a:t>
            </a:r>
            <a:r>
              <a:rPr lang="en-GB" b="1" dirty="0" err="1" smtClean="0">
                <a:solidFill>
                  <a:srgbClr val="005555"/>
                </a:solidFill>
              </a:rPr>
              <a:t>Superpixel</a:t>
            </a:r>
            <a:endParaRPr lang="en-GB" b="1" dirty="0" smtClean="0">
              <a:solidFill>
                <a:srgbClr val="005555"/>
              </a:solidFill>
            </a:endParaRPr>
          </a:p>
          <a:p>
            <a:r>
              <a:rPr lang="en-GB" b="1" dirty="0" smtClean="0">
                <a:solidFill>
                  <a:srgbClr val="005555"/>
                </a:solidFill>
              </a:rPr>
              <a:t>collection controllable by voltages</a:t>
            </a:r>
          </a:p>
          <a:p>
            <a:r>
              <a:rPr lang="en-GB" b="1" dirty="0" smtClean="0">
                <a:solidFill>
                  <a:srgbClr val="005555"/>
                </a:solidFill>
              </a:rPr>
              <a:t>pixel border depends on collection state</a:t>
            </a:r>
          </a:p>
        </p:txBody>
      </p:sp>
    </p:spTree>
    <p:extLst>
      <p:ext uri="{BB962C8B-B14F-4D97-AF65-F5344CB8AC3E}">
        <p14:creationId xmlns:p14="http://schemas.microsoft.com/office/powerpoint/2010/main" val="2972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80" y="3750541"/>
            <a:ext cx="2398333" cy="16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074" y="3746755"/>
            <a:ext cx="2398333" cy="16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9"/>
          <p:cNvSpPr txBox="1"/>
          <p:nvPr/>
        </p:nvSpPr>
        <p:spPr>
          <a:xfrm>
            <a:off x="425780" y="1984782"/>
            <a:ext cx="2398333" cy="10776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Standard: </a:t>
            </a:r>
            <a:r>
              <a:rPr lang="de-DE" dirty="0" err="1" smtClean="0"/>
              <a:t>reference</a:t>
            </a:r>
            <a:endParaRPr lang="de-DE" dirty="0" smtClean="0"/>
          </a:p>
        </p:txBody>
      </p:sp>
      <p:sp>
        <p:nvSpPr>
          <p:cNvPr id="18" name="Textfeld 11"/>
          <p:cNvSpPr txBox="1"/>
          <p:nvPr/>
        </p:nvSpPr>
        <p:spPr>
          <a:xfrm>
            <a:off x="6588073" y="1986330"/>
            <a:ext cx="2398333" cy="10776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Super </a:t>
            </a:r>
            <a:r>
              <a:rPr lang="de-DE" dirty="0" err="1" smtClean="0"/>
              <a:t>g</a:t>
            </a:r>
            <a:r>
              <a:rPr lang="de-DE" baseline="-25000" dirty="0" err="1" smtClean="0"/>
              <a:t>q</a:t>
            </a:r>
            <a:r>
              <a:rPr lang="de-DE" dirty="0" smtClean="0"/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additional </a:t>
            </a:r>
            <a:r>
              <a:rPr lang="de-DE" dirty="0" err="1" smtClean="0"/>
              <a:t>implant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drastic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in S/N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3823" y="3579027"/>
            <a:ext cx="2730976" cy="22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9"/>
          <p:cNvSpPr txBox="1"/>
          <p:nvPr/>
        </p:nvSpPr>
        <p:spPr>
          <a:xfrm>
            <a:off x="9303823" y="1986329"/>
            <a:ext cx="2696659" cy="1485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HE </a:t>
            </a:r>
            <a:r>
              <a:rPr lang="de-DE" dirty="0" err="1" smtClean="0"/>
              <a:t>implant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Quadropix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Minimize</a:t>
            </a:r>
            <a:r>
              <a:rPr lang="de-DE" dirty="0" smtClean="0"/>
              <a:t> </a:t>
            </a:r>
            <a:r>
              <a:rPr lang="de-DE" dirty="0" err="1" smtClean="0"/>
              <a:t>asymmetry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663" y="3746756"/>
            <a:ext cx="2398333" cy="16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9"/>
          <p:cNvSpPr txBox="1"/>
          <p:nvPr/>
        </p:nvSpPr>
        <p:spPr>
          <a:xfrm>
            <a:off x="3557663" y="1982991"/>
            <a:ext cx="2398333" cy="10776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Optimized</a:t>
            </a:r>
            <a:r>
              <a:rPr lang="de-DE" dirty="0" smtClean="0"/>
              <a:t>: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implants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improved</a:t>
            </a:r>
            <a:r>
              <a:rPr lang="de-DE" dirty="0" smtClean="0"/>
              <a:t> S/N</a:t>
            </a:r>
          </a:p>
        </p:txBody>
      </p:sp>
    </p:spTree>
    <p:extLst>
      <p:ext uri="{BB962C8B-B14F-4D97-AF65-F5344CB8AC3E}">
        <p14:creationId xmlns:p14="http://schemas.microsoft.com/office/powerpoint/2010/main" val="2335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GB" dirty="0" smtClean="0"/>
              <a:t>Standard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DePFET</a:t>
            </a:r>
            <a:r>
              <a:rPr lang="en-GB" dirty="0" smtClean="0"/>
              <a:t> layouts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17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709101" y="4960595"/>
            <a:ext cx="1902778" cy="1447405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Belle Type</a:t>
            </a:r>
          </a:p>
          <a:p>
            <a:r>
              <a:rPr lang="en-GB" dirty="0" smtClean="0"/>
              <a:t>55 </a:t>
            </a:r>
            <a:r>
              <a:rPr lang="en-GB" dirty="0"/>
              <a:t>x </a:t>
            </a:r>
            <a:r>
              <a:rPr lang="en-GB" dirty="0" smtClean="0"/>
              <a:t>50 </a:t>
            </a:r>
            <a:r>
              <a:rPr lang="en-GB" dirty="0"/>
              <a:t>µm²</a:t>
            </a:r>
          </a:p>
          <a:p>
            <a:r>
              <a:rPr lang="en-GB" dirty="0" smtClean="0"/>
              <a:t>fast readout</a:t>
            </a:r>
          </a:p>
          <a:p>
            <a:endParaRPr lang="en-GB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037137" y="4902200"/>
            <a:ext cx="3751263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Athena Type</a:t>
            </a:r>
          </a:p>
          <a:p>
            <a:r>
              <a:rPr lang="en-GB" dirty="0"/>
              <a:t>130 x 130 µm²</a:t>
            </a:r>
          </a:p>
          <a:p>
            <a:r>
              <a:rPr lang="en-GB" dirty="0" smtClean="0"/>
              <a:t>imaging spectroscopy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8788400" y="4902200"/>
            <a:ext cx="3751263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Small Pixels</a:t>
            </a:r>
          </a:p>
          <a:p>
            <a:r>
              <a:rPr lang="en-GB" dirty="0" smtClean="0"/>
              <a:t>15 x 15 µm² to 30 x 30 µm²</a:t>
            </a:r>
          </a:p>
          <a:p>
            <a:r>
              <a:rPr lang="en-GB" dirty="0" smtClean="0"/>
              <a:t>“limit” test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3" y="2229317"/>
            <a:ext cx="3795067" cy="24624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58" y="2303439"/>
            <a:ext cx="3813473" cy="24708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27" y="2339373"/>
            <a:ext cx="3851242" cy="2498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516" y="245868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drift 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6103" y="249026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36103" y="314802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7453" y="293661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55140" y="4025016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55139" y="450406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52831" y="4302629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67304" y="376804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17452" y="249502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25343" y="413605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9172" y="346052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6005" y="338261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1753" y="322636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28381" y="298756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07659" y="3382613"/>
            <a:ext cx="281647" cy="33144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26061" y="338261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9115" y="312199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08721" y="336986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1097" y="297481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1097" y="3369862"/>
            <a:ext cx="281647" cy="33144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01831" y="3109241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81752" y="3548333"/>
            <a:ext cx="281647" cy="33144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60490" y="245868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drift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50636" y="245868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drift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26761" y="283087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drift 1</a:t>
            </a:r>
          </a:p>
        </p:txBody>
      </p:sp>
    </p:spTree>
    <p:extLst>
      <p:ext uri="{BB962C8B-B14F-4D97-AF65-F5344CB8AC3E}">
        <p14:creationId xmlns:p14="http://schemas.microsoft.com/office/powerpoint/2010/main" val="23778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9" y="1603666"/>
            <a:ext cx="5426381" cy="35241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47739" y="1648854"/>
            <a:ext cx="4377794" cy="4759146"/>
          </a:xfrm>
        </p:spPr>
        <p:txBody>
          <a:bodyPr/>
          <a:lstStyle/>
          <a:p>
            <a:pPr algn="ctr"/>
            <a:r>
              <a:rPr lang="en-GB" dirty="0" smtClean="0"/>
              <a:t>Multiple storages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DePFET</a:t>
            </a:r>
            <a:r>
              <a:rPr lang="en-GB" dirty="0" smtClean="0"/>
              <a:t> layouts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18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92894" y="4754676"/>
            <a:ext cx="3362008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Infinipix</a:t>
            </a:r>
            <a:endParaRPr lang="en-GB" dirty="0" smtClean="0"/>
          </a:p>
          <a:p>
            <a:r>
              <a:rPr lang="en-GB" dirty="0" smtClean="0"/>
              <a:t>2 storage nodes</a:t>
            </a:r>
          </a:p>
          <a:p>
            <a:r>
              <a:rPr lang="en-GB" dirty="0" smtClean="0"/>
              <a:t>selectable charge collection</a:t>
            </a:r>
          </a:p>
          <a:p>
            <a:r>
              <a:rPr lang="en-GB" dirty="0" smtClean="0"/>
              <a:t>suppress rolling shutter effects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64" y="2112132"/>
            <a:ext cx="4300032" cy="2790067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846002" y="4754676"/>
            <a:ext cx="3751263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Quadropix</a:t>
            </a:r>
            <a:endParaRPr lang="en-GB" dirty="0" smtClean="0"/>
          </a:p>
          <a:p>
            <a:r>
              <a:rPr lang="en-GB" dirty="0" smtClean="0"/>
              <a:t>4 storage nodes</a:t>
            </a:r>
          </a:p>
          <a:p>
            <a:r>
              <a:rPr lang="en-GB" dirty="0" smtClean="0"/>
              <a:t>selectable charge collection</a:t>
            </a:r>
          </a:p>
          <a:p>
            <a:r>
              <a:rPr lang="en-GB" dirty="0" smtClean="0"/>
              <a:t>suited for high precision polarimetry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597265" y="1597686"/>
            <a:ext cx="3895194" cy="4759146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mtClean="0"/>
              <a:t>RNDR DePFETs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0" t="15898" r="31863" b="25761"/>
          <a:stretch/>
        </p:blipFill>
        <p:spPr>
          <a:xfrm>
            <a:off x="8189251" y="1972366"/>
            <a:ext cx="2481943" cy="2252134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7961118" y="4360605"/>
            <a:ext cx="3641408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repetitive non destructive readout (</a:t>
            </a:r>
            <a:r>
              <a:rPr lang="en-GB" dirty="0" err="1" smtClean="0"/>
              <a:t>RNDR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subelectron</a:t>
            </a:r>
            <a:r>
              <a:rPr lang="en-GB" dirty="0" smtClean="0"/>
              <a:t> noise</a:t>
            </a:r>
          </a:p>
          <a:p>
            <a:r>
              <a:rPr lang="en-GB" dirty="0" smtClean="0"/>
              <a:t>single electron resolution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2430" y="2224219"/>
            <a:ext cx="227564" cy="323909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30830" y="297511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35677" y="2603235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39135" y="3378794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70903" y="2977889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TG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4340" y="3263180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5952" y="3345210"/>
            <a:ext cx="227564" cy="323909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0025" y="3317952"/>
            <a:ext cx="227564" cy="323909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21678" y="3166920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592" y="3501460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4477" y="3045515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45737" y="361184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51869" y="281886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38851" y="390020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2164" y="2408776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163" y="426333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68406" y="2440096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8405" y="429465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17519" y="3865411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05142" y="295710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29121" y="329435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00776" y="3311485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7921" y="3345210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17624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42230"/>
              </p:ext>
            </p:extLst>
          </p:nvPr>
        </p:nvGraphicFramePr>
        <p:xfrm>
          <a:off x="5345311" y="1648854"/>
          <a:ext cx="51092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645">
                  <a:extLst>
                    <a:ext uri="{9D8B030D-6E8A-4147-A177-3AD203B41FA5}">
                      <a16:colId xmlns:a16="http://schemas.microsoft.com/office/drawing/2014/main" val="181652108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3817814782"/>
                    </a:ext>
                  </a:extLst>
                </a:gridCol>
              </a:tblGrid>
              <a:tr h="315241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 Layouts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426141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Belle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fast readout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24443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Athena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spectroscopy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572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Small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baseline="0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15 – 30 µm test devices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2668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Infinipix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2 storage nodes per pixel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4436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Quadropix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4 storage nodes per pixel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1212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RNDR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low noise (</a:t>
                      </a:r>
                      <a:r>
                        <a:rPr lang="en-GB" b="0" baseline="0" dirty="0" err="1" smtClean="0">
                          <a:solidFill>
                            <a:schemeClr val="bg1"/>
                          </a:solidFill>
                        </a:rPr>
                        <a:t>subelectron</a:t>
                      </a:r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1576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50989"/>
              </p:ext>
            </p:extLst>
          </p:nvPr>
        </p:nvGraphicFramePr>
        <p:xfrm>
          <a:off x="1298578" y="1648854"/>
          <a:ext cx="311626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261">
                  <a:extLst>
                    <a:ext uri="{9D8B030D-6E8A-4147-A177-3AD203B41FA5}">
                      <a16:colId xmlns:a16="http://schemas.microsoft.com/office/drawing/2014/main" val="181652108"/>
                    </a:ext>
                  </a:extLst>
                </a:gridCol>
              </a:tblGrid>
              <a:tr h="315241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 technologies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426141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reference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24443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reference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+ HE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(1+HE)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572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optimized (2)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2668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optimized version b (2B)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4436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super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g</a:t>
                      </a:r>
                      <a:r>
                        <a:rPr lang="en-GB" b="1" baseline="-25000" dirty="0" err="1" smtClean="0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GB" b="1" baseline="30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(3)</a:t>
                      </a:r>
                      <a:endParaRPr lang="en-GB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1212"/>
                  </a:ext>
                </a:extLst>
              </a:tr>
            </a:tbl>
          </a:graphicData>
        </a:graphic>
      </p:graphicFrame>
      <p:sp>
        <p:nvSpPr>
          <p:cNvPr id="19" name="Content Placeholder 5"/>
          <p:cNvSpPr>
            <a:spLocks noGrp="1"/>
          </p:cNvSpPr>
          <p:nvPr>
            <p:ph sz="half" idx="1"/>
          </p:nvPr>
        </p:nvSpPr>
        <p:spPr>
          <a:xfrm>
            <a:off x="1298578" y="4222389"/>
            <a:ext cx="5194300" cy="2068344"/>
          </a:xfrm>
        </p:spPr>
        <p:txBody>
          <a:bodyPr/>
          <a:lstStyle/>
          <a:p>
            <a:r>
              <a:rPr lang="en-GB" sz="2000" dirty="0" smtClean="0"/>
              <a:t>12 wafers in production</a:t>
            </a:r>
          </a:p>
          <a:p>
            <a:r>
              <a:rPr lang="en-GB" sz="2000" dirty="0" smtClean="0"/>
              <a:t>test production; minimum </a:t>
            </a:r>
            <a:r>
              <a:rPr lang="en-GB" sz="2000" dirty="0"/>
              <a:t>of </a:t>
            </a:r>
            <a:r>
              <a:rPr lang="en-GB" sz="2000" dirty="0" smtClean="0"/>
              <a:t>inspection</a:t>
            </a:r>
          </a:p>
          <a:p>
            <a:r>
              <a:rPr lang="en-GB" sz="2000" dirty="0" smtClean="0"/>
              <a:t>same layout on all wafers</a:t>
            </a:r>
            <a:endParaRPr lang="en-GB" sz="2000" dirty="0"/>
          </a:p>
          <a:p>
            <a:r>
              <a:rPr lang="en-GB" sz="2000" dirty="0" smtClean="0"/>
              <a:t>production </a:t>
            </a:r>
            <a:r>
              <a:rPr lang="en-GB" sz="2000" dirty="0"/>
              <a:t>started October </a:t>
            </a:r>
            <a:r>
              <a:rPr lang="en-GB" sz="2000" dirty="0" smtClean="0"/>
              <a:t>2022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46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DePFET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53" name="Inhaltsplatzhalter 4"/>
          <p:cNvSpPr txBox="1">
            <a:spLocks/>
          </p:cNvSpPr>
          <p:nvPr/>
        </p:nvSpPr>
        <p:spPr>
          <a:xfrm>
            <a:off x="7223468" y="1333621"/>
            <a:ext cx="5364088" cy="441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16000" algn="l" defTabSz="914400" rtl="0" eaLnBrk="1" latinLnBrk="0" hangingPunct="1">
              <a:spcBef>
                <a:spcPts val="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21600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16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216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MOSFET on n-substrate</a:t>
            </a:r>
          </a:p>
          <a:p>
            <a:pPr lvl="1"/>
            <a:endParaRPr lang="en-US" sz="1600" b="1" dirty="0" smtClean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deep-n implant below gate</a:t>
            </a:r>
          </a:p>
          <a:p>
            <a:pPr lvl="2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potential minimum for electrons</a:t>
            </a:r>
          </a:p>
          <a:p>
            <a:pPr lvl="2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„internal gate“ (IG)</a:t>
            </a:r>
          </a:p>
          <a:p>
            <a:pPr lvl="2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conductivity  modulated by electrons</a:t>
            </a:r>
          </a:p>
          <a:p>
            <a:pPr lvl="3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Source Follower</a:t>
            </a:r>
          </a:p>
          <a:p>
            <a:pPr lvl="3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Drain Current Readout</a:t>
            </a:r>
          </a:p>
          <a:p>
            <a:pPr lvl="1"/>
            <a:endParaRPr lang="en-US" sz="1600" b="1" dirty="0" smtClean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reset via clear and clear gate</a:t>
            </a:r>
          </a:p>
          <a:p>
            <a:pPr lvl="1"/>
            <a:endParaRPr lang="en-US" sz="1600" b="1" dirty="0" smtClean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good signal to noise</a:t>
            </a:r>
          </a:p>
          <a:p>
            <a:pPr lvl="1"/>
            <a:endParaRPr lang="en-US" sz="1600" b="1" dirty="0" smtClean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unobstructed backside contact</a:t>
            </a:r>
          </a:p>
          <a:p>
            <a:pPr lvl="1"/>
            <a:endParaRPr lang="en-US" sz="1600" b="1" dirty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typical charge gain values ~420 </a:t>
            </a:r>
            <a:r>
              <a:rPr lang="en-US" sz="1600" b="1" dirty="0" err="1" smtClean="0">
                <a:solidFill>
                  <a:srgbClr val="005555"/>
                </a:solidFill>
                <a:latin typeface="+mj-lt"/>
              </a:rPr>
              <a:t>pA</a:t>
            </a:r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/e</a:t>
            </a:r>
            <a:r>
              <a:rPr lang="en-US" sz="1600" b="1" baseline="30000" dirty="0" smtClean="0">
                <a:solidFill>
                  <a:srgbClr val="005555"/>
                </a:solidFill>
                <a:latin typeface="+mj-lt"/>
              </a:rPr>
              <a:t>-</a:t>
            </a:r>
            <a:endParaRPr lang="en-US" sz="1600" b="1" baseline="30000" dirty="0">
              <a:solidFill>
                <a:srgbClr val="005555"/>
              </a:solidFill>
              <a:latin typeface="+mj-lt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12" y="1972449"/>
            <a:ext cx="2966845" cy="29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8"/>
          <p:cNvSpPr/>
          <p:nvPr/>
        </p:nvSpPr>
        <p:spPr>
          <a:xfrm>
            <a:off x="7278204" y="5679452"/>
            <a:ext cx="4932040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91440" lvl="1" algn="l">
              <a:lnSpc>
                <a:spcPct val="125000"/>
              </a:lnSpc>
              <a:spcBef>
                <a:spcPct val="100000"/>
              </a:spcBef>
              <a:tabLst>
                <a:tab pos="1162050" algn="l"/>
                <a:tab pos="1433513" algn="l"/>
              </a:tabLst>
            </a:pPr>
            <a:r>
              <a:rPr lang="en-GB" sz="1600" dirty="0" smtClean="0">
                <a:latin typeface="+mj-lt"/>
              </a:rPr>
              <a:t>Applications:</a:t>
            </a:r>
          </a:p>
          <a:p>
            <a:pPr marL="457200" lvl="2" indent="-111125" algn="l">
              <a:lnSpc>
                <a:spcPct val="125000"/>
              </a:lnSpc>
              <a:buFontTx/>
              <a:buChar char="•"/>
              <a:tabLst>
                <a:tab pos="574675" algn="l"/>
                <a:tab pos="1433513" algn="l"/>
              </a:tabLst>
            </a:pPr>
            <a:r>
              <a:rPr lang="en-GB" sz="1600" dirty="0" smtClean="0">
                <a:latin typeface="+mj-lt"/>
              </a:rPr>
              <a:t>Belle II, </a:t>
            </a:r>
            <a:r>
              <a:rPr lang="en-GB" sz="1600" dirty="0" err="1" smtClean="0">
                <a:latin typeface="+mj-lt"/>
              </a:rPr>
              <a:t>BepiColombo</a:t>
            </a:r>
            <a:r>
              <a:rPr lang="en-GB" sz="1600" dirty="0" smtClean="0">
                <a:latin typeface="+mj-lt"/>
              </a:rPr>
              <a:t>, Athena, </a:t>
            </a:r>
            <a:r>
              <a:rPr lang="en-GB" sz="1600" dirty="0" err="1" smtClean="0">
                <a:latin typeface="+mj-lt"/>
              </a:rPr>
              <a:t>EDET</a:t>
            </a:r>
            <a:r>
              <a:rPr lang="en-GB" sz="1600" dirty="0" smtClean="0">
                <a:latin typeface="+mj-lt"/>
              </a:rPr>
              <a:t>, etc.</a:t>
            </a:r>
          </a:p>
        </p:txBody>
      </p:sp>
      <p:cxnSp>
        <p:nvCxnSpPr>
          <p:cNvPr id="57" name="Gerade Verbindung 16"/>
          <p:cNvCxnSpPr/>
          <p:nvPr/>
        </p:nvCxnSpPr>
        <p:spPr>
          <a:xfrm>
            <a:off x="4733011" y="302778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17"/>
          <p:cNvCxnSpPr/>
          <p:nvPr/>
        </p:nvCxnSpPr>
        <p:spPr>
          <a:xfrm>
            <a:off x="4809211" y="302778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19"/>
          <p:cNvCxnSpPr/>
          <p:nvPr/>
        </p:nvCxnSpPr>
        <p:spPr>
          <a:xfrm>
            <a:off x="5037811" y="2601952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20"/>
          <p:cNvCxnSpPr/>
          <p:nvPr/>
        </p:nvCxnSpPr>
        <p:spPr>
          <a:xfrm>
            <a:off x="4961611" y="3375536"/>
            <a:ext cx="529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22"/>
          <p:cNvCxnSpPr/>
          <p:nvPr/>
        </p:nvCxnSpPr>
        <p:spPr>
          <a:xfrm>
            <a:off x="4961611" y="3148692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23"/>
          <p:cNvCxnSpPr/>
          <p:nvPr/>
        </p:nvCxnSpPr>
        <p:spPr>
          <a:xfrm>
            <a:off x="4809211" y="302778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26"/>
          <p:cNvCxnSpPr/>
          <p:nvPr/>
        </p:nvCxnSpPr>
        <p:spPr>
          <a:xfrm>
            <a:off x="4809211" y="371358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7"/>
          <p:cNvCxnSpPr/>
          <p:nvPr/>
        </p:nvCxnSpPr>
        <p:spPr>
          <a:xfrm>
            <a:off x="5037811" y="3713580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43"/>
          <p:cNvCxnSpPr/>
          <p:nvPr/>
        </p:nvCxnSpPr>
        <p:spPr>
          <a:xfrm>
            <a:off x="4448628" y="3332580"/>
            <a:ext cx="2843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15"/>
          <p:cNvSpPr/>
          <p:nvPr/>
        </p:nvSpPr>
        <p:spPr>
          <a:xfrm>
            <a:off x="4969231" y="4112728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16"/>
          <p:cNvSpPr/>
          <p:nvPr/>
        </p:nvSpPr>
        <p:spPr>
          <a:xfrm>
            <a:off x="4313911" y="3265454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17"/>
          <p:cNvSpPr/>
          <p:nvPr/>
        </p:nvSpPr>
        <p:spPr>
          <a:xfrm>
            <a:off x="4961611" y="246770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feld 18"/>
          <p:cNvSpPr txBox="1"/>
          <p:nvPr/>
        </p:nvSpPr>
        <p:spPr>
          <a:xfrm>
            <a:off x="4635966" y="4273491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sp>
        <p:nvSpPr>
          <p:cNvPr id="70" name="Textfeld 19"/>
          <p:cNvSpPr txBox="1"/>
          <p:nvPr/>
        </p:nvSpPr>
        <p:spPr>
          <a:xfrm>
            <a:off x="4552707" y="1972449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cxnSp>
        <p:nvCxnSpPr>
          <p:cNvPr id="71" name="Gerade Verbindung 68"/>
          <p:cNvCxnSpPr/>
          <p:nvPr/>
        </p:nvCxnSpPr>
        <p:spPr>
          <a:xfrm>
            <a:off x="6033541" y="3360546"/>
            <a:ext cx="5687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21"/>
          <p:cNvSpPr/>
          <p:nvPr/>
        </p:nvSpPr>
        <p:spPr>
          <a:xfrm>
            <a:off x="6626901" y="3287504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Textfeld 23"/>
          <p:cNvSpPr txBox="1"/>
          <p:nvPr/>
        </p:nvSpPr>
        <p:spPr>
          <a:xfrm>
            <a:off x="5625738" y="3799022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dirty="0" smtClean="0">
                <a:latin typeface="Symbol" pitchFamily="18" charset="2"/>
              </a:rPr>
              <a:t>(</a:t>
            </a:r>
            <a:r>
              <a:rPr lang="en-US" sz="2000" dirty="0" smtClean="0"/>
              <a:t>t)</a:t>
            </a:r>
            <a:endParaRPr lang="en-US" sz="2000" dirty="0"/>
          </a:p>
        </p:txBody>
      </p:sp>
      <p:sp>
        <p:nvSpPr>
          <p:cNvPr id="74" name="Ellipse 24"/>
          <p:cNvSpPr/>
          <p:nvPr/>
        </p:nvSpPr>
        <p:spPr>
          <a:xfrm>
            <a:off x="5404772" y="386066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Ellipse 25"/>
          <p:cNvSpPr/>
          <p:nvPr/>
        </p:nvSpPr>
        <p:spPr>
          <a:xfrm>
            <a:off x="5404522" y="3949444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6" name="Gerade Verbindung 80"/>
          <p:cNvCxnSpPr/>
          <p:nvPr/>
        </p:nvCxnSpPr>
        <p:spPr>
          <a:xfrm flipH="1">
            <a:off x="5495962" y="3559217"/>
            <a:ext cx="500" cy="294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81"/>
          <p:cNvCxnSpPr/>
          <p:nvPr/>
        </p:nvCxnSpPr>
        <p:spPr>
          <a:xfrm flipH="1">
            <a:off x="5496212" y="4123493"/>
            <a:ext cx="250" cy="2654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28"/>
          <p:cNvSpPr/>
          <p:nvPr/>
        </p:nvSpPr>
        <p:spPr>
          <a:xfrm>
            <a:off x="5427382" y="438895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9" name="Gerade Verbindung 85"/>
          <p:cNvCxnSpPr/>
          <p:nvPr/>
        </p:nvCxnSpPr>
        <p:spPr>
          <a:xfrm flipH="1">
            <a:off x="5494511" y="3369254"/>
            <a:ext cx="500" cy="221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30"/>
          <p:cNvSpPr txBox="1"/>
          <p:nvPr/>
        </p:nvSpPr>
        <p:spPr>
          <a:xfrm>
            <a:off x="5469131" y="4046925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signal(t)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81" name="Gerade Verbindung 87"/>
          <p:cNvCxnSpPr/>
          <p:nvPr/>
        </p:nvCxnSpPr>
        <p:spPr>
          <a:xfrm>
            <a:off x="5497604" y="3375439"/>
            <a:ext cx="168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57"/>
          <p:cNvCxnSpPr/>
          <p:nvPr/>
        </p:nvCxnSpPr>
        <p:spPr>
          <a:xfrm flipH="1" flipV="1">
            <a:off x="5799812" y="3117537"/>
            <a:ext cx="247649" cy="248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lipse 33"/>
          <p:cNvSpPr/>
          <p:nvPr/>
        </p:nvSpPr>
        <p:spPr>
          <a:xfrm>
            <a:off x="5666344" y="330841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4" name="Gerade Verbindung mit Pfeil 34"/>
          <p:cNvCxnSpPr/>
          <p:nvPr/>
        </p:nvCxnSpPr>
        <p:spPr>
          <a:xfrm>
            <a:off x="5885861" y="3087986"/>
            <a:ext cx="0" cy="33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35"/>
          <p:cNvSpPr txBox="1"/>
          <p:nvPr/>
        </p:nvSpPr>
        <p:spPr>
          <a:xfrm>
            <a:off x="5245451" y="2716407"/>
            <a:ext cx="120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clear gate</a:t>
            </a:r>
            <a:endParaRPr lang="en-US" sz="2000" dirty="0"/>
          </a:p>
        </p:txBody>
      </p:sp>
      <p:sp>
        <p:nvSpPr>
          <p:cNvPr id="86" name="Textfeld 37"/>
          <p:cNvSpPr txBox="1"/>
          <p:nvPr/>
        </p:nvSpPr>
        <p:spPr>
          <a:xfrm>
            <a:off x="3831164" y="2865344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01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finished </a:t>
            </a:r>
            <a:r>
              <a:rPr lang="en-GB" dirty="0"/>
              <a:t>mid to end of 2023</a:t>
            </a:r>
          </a:p>
          <a:p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– IV </a:t>
            </a:r>
            <a:r>
              <a:rPr lang="de-DE" dirty="0" err="1" smtClean="0"/>
              <a:t>characteristics</a:t>
            </a:r>
            <a:r>
              <a:rPr lang="de-DE" dirty="0" smtClean="0"/>
              <a:t>,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,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 smtClean="0"/>
          </a:p>
          <a:p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–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prototype </a:t>
            </a:r>
            <a:r>
              <a:rPr lang="de-DE" dirty="0" err="1" smtClean="0"/>
              <a:t>matrices</a:t>
            </a:r>
            <a:r>
              <a:rPr lang="de-DE" dirty="0" smtClean="0"/>
              <a:t>,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qualification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20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833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456136" cy="2160000"/>
          </a:xfrm>
        </p:spPr>
        <p:txBody>
          <a:bodyPr/>
          <a:lstStyle/>
          <a:p>
            <a:pPr algn="r"/>
            <a:r>
              <a:rPr lang="en-US" dirty="0" smtClean="0"/>
              <a:t>Thanks for your attention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521" y="3787336"/>
            <a:ext cx="9144000" cy="2160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200" dirty="0"/>
              <a:t>Alexander </a:t>
            </a:r>
            <a:r>
              <a:rPr lang="it-IT" sz="1200" dirty="0" smtClean="0"/>
              <a:t>Bähr</a:t>
            </a:r>
          </a:p>
        </p:txBody>
      </p:sp>
    </p:spTree>
    <p:extLst>
      <p:ext uri="{BB962C8B-B14F-4D97-AF65-F5344CB8AC3E}">
        <p14:creationId xmlns:p14="http://schemas.microsoft.com/office/powerpoint/2010/main" val="2189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8" y="2515601"/>
            <a:ext cx="3265036" cy="32417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3) Technology option super </a:t>
            </a:r>
            <a:r>
              <a:rPr lang="en-GB" dirty="0" err="1" smtClean="0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22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59" y="2515601"/>
            <a:ext cx="3265036" cy="3241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418" y="1981598"/>
            <a:ext cx="4665555" cy="167138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 smtClean="0">
                <a:solidFill>
                  <a:srgbClr val="005555"/>
                </a:solidFill>
              </a:rPr>
              <a:t>Add deep-n implant on source side</a:t>
            </a:r>
          </a:p>
          <a:p>
            <a:r>
              <a:rPr lang="en-GB" b="1" dirty="0" smtClean="0">
                <a:solidFill>
                  <a:srgbClr val="005555"/>
                </a:solidFill>
              </a:rPr>
              <a:t>localize internal gate to part of the channel</a:t>
            </a:r>
          </a:p>
          <a:p>
            <a:endParaRPr lang="en-GB" b="1" dirty="0" smtClean="0">
              <a:solidFill>
                <a:srgbClr val="00555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8531" y="1981598"/>
            <a:ext cx="3830855" cy="42362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 smtClean="0">
                <a:solidFill>
                  <a:srgbClr val="005555"/>
                </a:solidFill>
              </a:rPr>
              <a:t>potential distribution – </a:t>
            </a:r>
            <a:r>
              <a:rPr lang="en-GB" b="1" dirty="0" err="1" smtClean="0">
                <a:solidFill>
                  <a:srgbClr val="005555"/>
                </a:solidFill>
              </a:rPr>
              <a:t>DePFET</a:t>
            </a:r>
            <a:r>
              <a:rPr lang="en-GB" b="1" dirty="0" smtClean="0">
                <a:solidFill>
                  <a:srgbClr val="005555"/>
                </a:solidFill>
              </a:rPr>
              <a:t> internal gate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299" y="2887984"/>
            <a:ext cx="2240428" cy="2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63414" y="5582208"/>
            <a:ext cx="2666198" cy="87098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 smtClean="0">
                <a:solidFill>
                  <a:srgbClr val="005555"/>
                </a:solidFill>
              </a:rPr>
              <a:t>expected </a:t>
            </a:r>
            <a:r>
              <a:rPr lang="en-GB" b="1" dirty="0" err="1" smtClean="0">
                <a:solidFill>
                  <a:srgbClr val="005555"/>
                </a:solidFill>
              </a:rPr>
              <a:t>gq</a:t>
            </a:r>
            <a:r>
              <a:rPr lang="en-GB" b="1" dirty="0" smtClean="0">
                <a:solidFill>
                  <a:srgbClr val="005555"/>
                </a:solidFill>
              </a:rPr>
              <a:t> of ~1.3 </a:t>
            </a:r>
            <a:r>
              <a:rPr lang="en-GB" b="1" dirty="0" err="1" smtClean="0">
                <a:solidFill>
                  <a:srgbClr val="005555"/>
                </a:solidFill>
              </a:rPr>
              <a:t>nA</a:t>
            </a:r>
            <a:r>
              <a:rPr lang="en-GB" b="1" dirty="0" smtClean="0">
                <a:solidFill>
                  <a:srgbClr val="005555"/>
                </a:solidFill>
              </a:rPr>
              <a:t>/e</a:t>
            </a:r>
            <a:r>
              <a:rPr lang="en-GB" b="1" baseline="30000" dirty="0" smtClean="0">
                <a:solidFill>
                  <a:srgbClr val="005555"/>
                </a:solidFill>
              </a:rPr>
              <a:t>-</a:t>
            </a:r>
          </a:p>
          <a:p>
            <a:r>
              <a:rPr lang="en-GB" b="1" dirty="0" smtClean="0">
                <a:solidFill>
                  <a:srgbClr val="005555"/>
                </a:solidFill>
              </a:rPr>
              <a:t>@W/L =20/5 (design)</a:t>
            </a:r>
          </a:p>
          <a:p>
            <a:r>
              <a:rPr lang="en-GB" b="1" dirty="0" smtClean="0">
                <a:solidFill>
                  <a:srgbClr val="005555"/>
                </a:solidFill>
              </a:rPr>
              <a:t>@20°C</a:t>
            </a:r>
          </a:p>
        </p:txBody>
      </p:sp>
    </p:spTree>
    <p:extLst>
      <p:ext uri="{BB962C8B-B14F-4D97-AF65-F5344CB8AC3E}">
        <p14:creationId xmlns:p14="http://schemas.microsoft.com/office/powerpoint/2010/main" val="16853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2010" y="2501285"/>
            <a:ext cx="5974171" cy="956704"/>
          </a:xfrm>
        </p:spPr>
        <p:txBody>
          <a:bodyPr/>
          <a:lstStyle/>
          <a:p>
            <a:r>
              <a:rPr lang="en-GB" dirty="0" smtClean="0"/>
              <a:t>can we improve the </a:t>
            </a:r>
            <a:r>
              <a:rPr lang="en-GB" dirty="0" err="1" smtClean="0"/>
              <a:t>depfet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3582784" y="3114422"/>
            <a:ext cx="4538661" cy="1385886"/>
          </a:xfrm>
        </p:spPr>
        <p:txBody>
          <a:bodyPr/>
          <a:lstStyle/>
          <a:p>
            <a:r>
              <a:rPr lang="en-GB" sz="2500" dirty="0" smtClean="0">
                <a:solidFill>
                  <a:schemeClr val="bg1"/>
                </a:solidFill>
              </a:rPr>
              <a:t>increase signal to noise</a:t>
            </a:r>
            <a:br>
              <a:rPr lang="en-GB" sz="2500" dirty="0" smtClean="0">
                <a:solidFill>
                  <a:schemeClr val="bg1"/>
                </a:solidFill>
              </a:rPr>
            </a:br>
            <a:r>
              <a:rPr lang="en-GB" sz="2500" dirty="0" smtClean="0">
                <a:solidFill>
                  <a:schemeClr val="bg1"/>
                </a:solidFill>
              </a:rPr>
              <a:t>minimize impact ionization</a:t>
            </a:r>
            <a:r>
              <a:rPr lang="en-GB" sz="2500" dirty="0">
                <a:solidFill>
                  <a:schemeClr val="bg1"/>
                </a:solidFill>
              </a:rPr>
              <a:t/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 smtClean="0">
                <a:solidFill>
                  <a:schemeClr val="bg1"/>
                </a:solidFill>
              </a:rPr>
              <a:t>reduce voltage variations</a:t>
            </a:r>
            <a:br>
              <a:rPr lang="en-GB" sz="2500" dirty="0" smtClean="0">
                <a:solidFill>
                  <a:schemeClr val="bg1"/>
                </a:solidFill>
              </a:rPr>
            </a:br>
            <a:r>
              <a:rPr lang="en-GB" sz="2500" dirty="0" smtClean="0">
                <a:solidFill>
                  <a:schemeClr val="bg1"/>
                </a:solidFill>
              </a:rPr>
              <a:t>reduce clear voltages</a:t>
            </a:r>
          </a:p>
        </p:txBody>
      </p:sp>
    </p:spTree>
    <p:extLst>
      <p:ext uri="{BB962C8B-B14F-4D97-AF65-F5344CB8AC3E}">
        <p14:creationId xmlns:p14="http://schemas.microsoft.com/office/powerpoint/2010/main" val="16681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1437" y="4668832"/>
            <a:ext cx="5231680" cy="915891"/>
          </a:xfrm>
        </p:spPr>
        <p:txBody>
          <a:bodyPr/>
          <a:lstStyle/>
          <a:p>
            <a:r>
              <a:rPr lang="en-GB" dirty="0" smtClean="0"/>
              <a:t>3D device simulation - study complex geometries</a:t>
            </a:r>
          </a:p>
          <a:p>
            <a:r>
              <a:rPr lang="en-GB" dirty="0" smtClean="0"/>
              <a:t>charge collection, clear,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Simulations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4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47" y="1991076"/>
            <a:ext cx="4271548" cy="2530279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56" y="2139767"/>
            <a:ext cx="4064851" cy="2434443"/>
          </a:xfrm>
          <a:prstGeom prst="rect">
            <a:avLst/>
          </a:prstGeom>
        </p:spPr>
      </p:pic>
      <p:sp>
        <p:nvSpPr>
          <p:cNvPr id="9" name="Textfeld 70"/>
          <p:cNvSpPr txBox="1"/>
          <p:nvPr/>
        </p:nvSpPr>
        <p:spPr>
          <a:xfrm>
            <a:off x="2673131" y="1621065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0" name="Textfeld 71"/>
          <p:cNvSpPr txBox="1"/>
          <p:nvPr/>
        </p:nvSpPr>
        <p:spPr>
          <a:xfrm>
            <a:off x="2120804" y="1374457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  <p:sp>
        <p:nvSpPr>
          <p:cNvPr id="11" name="Textfeld 72"/>
          <p:cNvSpPr txBox="1"/>
          <p:nvPr/>
        </p:nvSpPr>
        <p:spPr>
          <a:xfrm>
            <a:off x="1425594" y="1629708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sp>
        <p:nvSpPr>
          <p:cNvPr id="12" name="Textfeld 73"/>
          <p:cNvSpPr txBox="1"/>
          <p:nvPr/>
        </p:nvSpPr>
        <p:spPr>
          <a:xfrm>
            <a:off x="3384113" y="2001923"/>
            <a:ext cx="120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clear gate</a:t>
            </a:r>
            <a:endParaRPr lang="en-US" sz="2000" dirty="0"/>
          </a:p>
        </p:txBody>
      </p:sp>
      <p:cxnSp>
        <p:nvCxnSpPr>
          <p:cNvPr id="13" name="Gerader Verbinder 74"/>
          <p:cNvCxnSpPr>
            <a:stCxn id="9" idx="2"/>
          </p:cNvCxnSpPr>
          <p:nvPr/>
        </p:nvCxnSpPr>
        <p:spPr bwMode="auto">
          <a:xfrm flipH="1">
            <a:off x="3110914" y="2021175"/>
            <a:ext cx="27152" cy="649438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4" name="Gerader Verbinder 76"/>
          <p:cNvCxnSpPr>
            <a:stCxn id="17" idx="2"/>
          </p:cNvCxnSpPr>
          <p:nvPr/>
        </p:nvCxnSpPr>
        <p:spPr bwMode="auto">
          <a:xfrm flipH="1">
            <a:off x="4416436" y="2949620"/>
            <a:ext cx="334374" cy="55843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5" name="Gerader Verbinder 77"/>
          <p:cNvCxnSpPr>
            <a:stCxn id="10" idx="2"/>
          </p:cNvCxnSpPr>
          <p:nvPr/>
        </p:nvCxnSpPr>
        <p:spPr bwMode="auto">
          <a:xfrm>
            <a:off x="2463013" y="1774567"/>
            <a:ext cx="134436" cy="99012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6" name="Gerader Verbinder 78"/>
          <p:cNvCxnSpPr>
            <a:stCxn id="11" idx="2"/>
          </p:cNvCxnSpPr>
          <p:nvPr/>
        </p:nvCxnSpPr>
        <p:spPr bwMode="auto">
          <a:xfrm>
            <a:off x="1807270" y="2029818"/>
            <a:ext cx="512262" cy="93391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7" name="Textfeld 79"/>
          <p:cNvSpPr txBox="1"/>
          <p:nvPr/>
        </p:nvSpPr>
        <p:spPr>
          <a:xfrm>
            <a:off x="4390775" y="254951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clear</a:t>
            </a:r>
            <a:endParaRPr lang="en-US" sz="2000" dirty="0"/>
          </a:p>
        </p:txBody>
      </p:sp>
      <p:sp>
        <p:nvSpPr>
          <p:cNvPr id="18" name="Textfeld 61"/>
          <p:cNvSpPr txBox="1"/>
          <p:nvPr/>
        </p:nvSpPr>
        <p:spPr>
          <a:xfrm>
            <a:off x="9045295" y="3531566"/>
            <a:ext cx="161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internal gate</a:t>
            </a:r>
            <a:endParaRPr lang="en-US" sz="2000" dirty="0"/>
          </a:p>
        </p:txBody>
      </p:sp>
      <p:cxnSp>
        <p:nvCxnSpPr>
          <p:cNvPr id="19" name="Gerader Verbinder 69"/>
          <p:cNvCxnSpPr/>
          <p:nvPr/>
        </p:nvCxnSpPr>
        <p:spPr bwMode="auto">
          <a:xfrm>
            <a:off x="9152824" y="2861119"/>
            <a:ext cx="654489" cy="71392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0" name="Textfeld 70"/>
          <p:cNvSpPr txBox="1"/>
          <p:nvPr/>
        </p:nvSpPr>
        <p:spPr>
          <a:xfrm>
            <a:off x="9845645" y="1628701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21" name="Textfeld 71"/>
          <p:cNvSpPr txBox="1"/>
          <p:nvPr/>
        </p:nvSpPr>
        <p:spPr>
          <a:xfrm>
            <a:off x="8332106" y="1473849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  <p:sp>
        <p:nvSpPr>
          <p:cNvPr id="22" name="Textfeld 72"/>
          <p:cNvSpPr txBox="1"/>
          <p:nvPr/>
        </p:nvSpPr>
        <p:spPr>
          <a:xfrm>
            <a:off x="7076489" y="1627043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cxnSp>
        <p:nvCxnSpPr>
          <p:cNvPr id="23" name="Gerader Verbinder 74"/>
          <p:cNvCxnSpPr>
            <a:stCxn id="20" idx="2"/>
          </p:cNvCxnSpPr>
          <p:nvPr/>
        </p:nvCxnSpPr>
        <p:spPr bwMode="auto">
          <a:xfrm flipH="1">
            <a:off x="10264983" y="2028811"/>
            <a:ext cx="45597" cy="4830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4" name="Gerader Verbinder 77"/>
          <p:cNvCxnSpPr>
            <a:stCxn id="21" idx="2"/>
          </p:cNvCxnSpPr>
          <p:nvPr/>
        </p:nvCxnSpPr>
        <p:spPr bwMode="auto">
          <a:xfrm>
            <a:off x="8674315" y="1873959"/>
            <a:ext cx="15107" cy="40945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5" name="Gerader Verbinder 78"/>
          <p:cNvCxnSpPr/>
          <p:nvPr/>
        </p:nvCxnSpPr>
        <p:spPr bwMode="auto">
          <a:xfrm>
            <a:off x="7427163" y="1991076"/>
            <a:ext cx="104454" cy="52073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9" name="Content Placeholder 1"/>
          <p:cNvSpPr txBox="1">
            <a:spLocks/>
          </p:cNvSpPr>
          <p:nvPr/>
        </p:nvSpPr>
        <p:spPr>
          <a:xfrm>
            <a:off x="6496018" y="4653611"/>
            <a:ext cx="5553777" cy="931112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2D device simulation – </a:t>
            </a:r>
            <a:r>
              <a:rPr lang="en-GB" dirty="0" err="1" smtClean="0"/>
              <a:t>DePFET</a:t>
            </a:r>
            <a:r>
              <a:rPr lang="en-GB" dirty="0" smtClean="0"/>
              <a:t> transistor properties</a:t>
            </a:r>
          </a:p>
          <a:p>
            <a:r>
              <a:rPr lang="en-GB" dirty="0" smtClean="0"/>
              <a:t>	charge gain, noise, impact ionization,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2750846"/>
            <a:ext cx="3409524" cy="23619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– </a:t>
            </a:r>
            <a:r>
              <a:rPr lang="en-GB" dirty="0" smtClean="0"/>
              <a:t>2D</a:t>
            </a:r>
            <a:br>
              <a:rPr lang="en-GB" dirty="0" smtClean="0"/>
            </a:br>
            <a:r>
              <a:rPr lang="en-GB" dirty="0" smtClean="0"/>
              <a:t>scaling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5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47" y="2741322"/>
            <a:ext cx="3409524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31" y="3259612"/>
            <a:ext cx="3799134" cy="2016160"/>
          </a:xfr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00" y="3232818"/>
            <a:ext cx="4233576" cy="3175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66" y="3258303"/>
            <a:ext cx="3704675" cy="20174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– 2D</a:t>
            </a:r>
            <a:br>
              <a:rPr lang="en-GB" dirty="0"/>
            </a:br>
            <a:r>
              <a:rPr lang="en-GB" dirty="0"/>
              <a:t>scaling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6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64" y="3232818"/>
            <a:ext cx="4197850" cy="3148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1531" y="2853802"/>
            <a:ext cx="1233714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charge gain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7650" y="2488708"/>
            <a:ext cx="1233714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pPr algn="ctr"/>
            <a:r>
              <a:rPr lang="en-GB" dirty="0" smtClean="0"/>
              <a:t>impact ionization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7650" y="2478312"/>
            <a:ext cx="1233714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pPr algn="ctr"/>
            <a:r>
              <a:rPr lang="en-GB" dirty="0" smtClean="0"/>
              <a:t>Electric Field</a:t>
            </a:r>
          </a:p>
        </p:txBody>
      </p:sp>
      <p:sp>
        <p:nvSpPr>
          <p:cNvPr id="15" name="Textfeld 70"/>
          <p:cNvSpPr txBox="1"/>
          <p:nvPr/>
        </p:nvSpPr>
        <p:spPr>
          <a:xfrm>
            <a:off x="9590730" y="2931976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6" name="Textfeld 71"/>
          <p:cNvSpPr txBox="1"/>
          <p:nvPr/>
        </p:nvSpPr>
        <p:spPr>
          <a:xfrm>
            <a:off x="8077191" y="2777124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  <p:sp>
        <p:nvSpPr>
          <p:cNvPr id="17" name="Textfeld 72"/>
          <p:cNvSpPr txBox="1"/>
          <p:nvPr/>
        </p:nvSpPr>
        <p:spPr>
          <a:xfrm>
            <a:off x="6821574" y="2930318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cxnSp>
        <p:nvCxnSpPr>
          <p:cNvPr id="18" name="Gerader Verbinder 74"/>
          <p:cNvCxnSpPr>
            <a:stCxn id="15" idx="2"/>
          </p:cNvCxnSpPr>
          <p:nvPr/>
        </p:nvCxnSpPr>
        <p:spPr bwMode="auto">
          <a:xfrm flipH="1">
            <a:off x="9981254" y="3332086"/>
            <a:ext cx="74411" cy="29918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9" name="Gerader Verbinder 77"/>
          <p:cNvCxnSpPr>
            <a:stCxn id="16" idx="2"/>
          </p:cNvCxnSpPr>
          <p:nvPr/>
        </p:nvCxnSpPr>
        <p:spPr bwMode="auto">
          <a:xfrm>
            <a:off x="8419400" y="3177234"/>
            <a:ext cx="15107" cy="40945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0" name="Gerader Verbinder 78"/>
          <p:cNvCxnSpPr/>
          <p:nvPr/>
        </p:nvCxnSpPr>
        <p:spPr bwMode="auto">
          <a:xfrm>
            <a:off x="7172248" y="3294351"/>
            <a:ext cx="90929" cy="336919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37285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8851" y="3111457"/>
            <a:ext cx="5845412" cy="1670865"/>
          </a:xfrm>
        </p:spPr>
        <p:txBody>
          <a:bodyPr/>
          <a:lstStyle/>
          <a:p>
            <a:r>
              <a:rPr lang="de-DE" dirty="0" err="1" smtClean="0"/>
              <a:t>implants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DEPFET</a:t>
            </a:r>
            <a:r>
              <a:rPr lang="de-DE" dirty="0" smtClean="0"/>
              <a:t> (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clear</a:t>
            </a:r>
            <a:r>
              <a:rPr lang="de-DE" dirty="0" smtClean="0"/>
              <a:t>):</a:t>
            </a:r>
          </a:p>
          <a:p>
            <a:r>
              <a:rPr lang="de-DE" dirty="0" smtClean="0"/>
              <a:t>p+ </a:t>
            </a:r>
            <a:r>
              <a:rPr lang="de-DE" dirty="0" err="1" smtClean="0"/>
              <a:t>source</a:t>
            </a:r>
            <a:r>
              <a:rPr lang="de-DE" dirty="0" smtClean="0"/>
              <a:t>/</a:t>
            </a:r>
            <a:r>
              <a:rPr lang="de-DE" dirty="0" err="1" smtClean="0"/>
              <a:t>drain</a:t>
            </a:r>
            <a:endParaRPr lang="de-DE" dirty="0" smtClean="0"/>
          </a:p>
          <a:p>
            <a:r>
              <a:rPr lang="de-DE" dirty="0" err="1" smtClean="0"/>
              <a:t>deep</a:t>
            </a:r>
            <a:r>
              <a:rPr lang="de-DE" dirty="0" smtClean="0"/>
              <a:t>-n (internal </a:t>
            </a:r>
            <a:r>
              <a:rPr lang="de-DE" dirty="0" err="1" smtClean="0"/>
              <a:t>gate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err="1" smtClean="0"/>
              <a:t>implant</a:t>
            </a:r>
            <a:r>
              <a:rPr lang="de-DE" dirty="0" smtClean="0"/>
              <a:t> (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adjustment</a:t>
            </a:r>
            <a:r>
              <a:rPr lang="de-DE" dirty="0" smtClean="0"/>
              <a:t>)</a:t>
            </a:r>
            <a:endParaRPr lang="de-DE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</a:t>
            </a:r>
            <a:r>
              <a:rPr lang="en-GB" dirty="0" err="1" smtClean="0"/>
              <a:t>DePFET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7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849091" y="3611418"/>
            <a:ext cx="549760" cy="73891"/>
          </a:xfrm>
          <a:prstGeom prst="straightConnector1">
            <a:avLst/>
          </a:prstGeom>
          <a:ln w="19050" cmpd="sng"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147127" y="3786909"/>
            <a:ext cx="1251724" cy="314036"/>
          </a:xfrm>
          <a:prstGeom prst="straightConnector1">
            <a:avLst/>
          </a:prstGeom>
          <a:ln w="19050" cmpd="sng"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288145" y="3528291"/>
            <a:ext cx="2110706" cy="979054"/>
          </a:xfrm>
          <a:prstGeom prst="straightConnector1">
            <a:avLst/>
          </a:prstGeom>
          <a:ln w="19050" cmpd="sng"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6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8851" y="2380364"/>
            <a:ext cx="5845412" cy="1670865"/>
          </a:xfrm>
        </p:spPr>
        <p:txBody>
          <a:bodyPr/>
          <a:lstStyle/>
          <a:p>
            <a:r>
              <a:rPr lang="en-GB" dirty="0" smtClean="0"/>
              <a:t>tested in context of the ATHENA </a:t>
            </a:r>
            <a:r>
              <a:rPr lang="en-GB" dirty="0" err="1" smtClean="0"/>
              <a:t>WFI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1200" dirty="0"/>
              <a:t>(</a:t>
            </a:r>
            <a:r>
              <a:rPr lang="da-DK" sz="1200" dirty="0"/>
              <a:t>W. </a:t>
            </a:r>
            <a:r>
              <a:rPr lang="da-DK" sz="1200" dirty="0" err="1"/>
              <a:t>Treberspurg</a:t>
            </a:r>
            <a:r>
              <a:rPr lang="da-DK" sz="1200" dirty="0"/>
              <a:t> et al 2018 </a:t>
            </a:r>
            <a:r>
              <a:rPr lang="da-DK" sz="1200" dirty="0" err="1"/>
              <a:t>JINST</a:t>
            </a:r>
            <a:r>
              <a:rPr lang="da-DK" sz="1200" dirty="0"/>
              <a:t> 13 P09014)</a:t>
            </a:r>
            <a:endParaRPr lang="en-GB" sz="1200" dirty="0"/>
          </a:p>
          <a:p>
            <a:r>
              <a:rPr lang="en-GB" dirty="0" smtClean="0"/>
              <a:t>reduces </a:t>
            </a:r>
            <a:r>
              <a:rPr lang="en-GB" dirty="0" smtClean="0">
                <a:solidFill>
                  <a:srgbClr val="005555"/>
                </a:solidFill>
              </a:rPr>
              <a:t>impact</a:t>
            </a:r>
            <a:r>
              <a:rPr lang="en-GB" dirty="0" smtClean="0"/>
              <a:t> ionization</a:t>
            </a:r>
            <a:br>
              <a:rPr lang="en-GB" dirty="0" smtClean="0"/>
            </a:br>
            <a:r>
              <a:rPr lang="en-GB" dirty="0" smtClean="0"/>
              <a:t>(allows for example for up to 0.5 V more negative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d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increases charge gain by ~10% (460 </a:t>
            </a:r>
            <a:r>
              <a:rPr lang="en-GB" dirty="0" err="1" smtClean="0"/>
              <a:t>pA</a:t>
            </a:r>
            <a:r>
              <a:rPr lang="en-GB" dirty="0" smtClean="0"/>
              <a:t>/e</a:t>
            </a:r>
            <a:r>
              <a:rPr lang="en-GB" baseline="30000" dirty="0" smtClean="0"/>
              <a:t>-</a:t>
            </a:r>
            <a:r>
              <a:rPr lang="en-GB" dirty="0" smtClean="0"/>
              <a:t>)</a:t>
            </a:r>
            <a:endParaRPr lang="en-GB" baseline="30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1) </a:t>
            </a:r>
            <a:r>
              <a:rPr lang="en-GB" dirty="0" err="1" smtClean="0"/>
              <a:t>DePfet</a:t>
            </a:r>
            <a:r>
              <a:rPr lang="en-GB" dirty="0" smtClean="0"/>
              <a:t> </a:t>
            </a:r>
            <a:r>
              <a:rPr lang="en-GB" dirty="0"/>
              <a:t>with halo implant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8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8851" y="4554419"/>
            <a:ext cx="2402732" cy="453514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Reference technology</a:t>
            </a:r>
          </a:p>
        </p:txBody>
      </p:sp>
    </p:spTree>
    <p:extLst>
      <p:ext uri="{BB962C8B-B14F-4D97-AF65-F5344CB8AC3E}">
        <p14:creationId xmlns:p14="http://schemas.microsoft.com/office/powerpoint/2010/main" val="3504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) optimized “standard” technology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9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06.07.2022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577036" y="3151070"/>
            <a:ext cx="6138863" cy="1546650"/>
          </a:xfrm>
        </p:spPr>
        <p:txBody>
          <a:bodyPr/>
          <a:lstStyle/>
          <a:p>
            <a:r>
              <a:rPr lang="en-GB" dirty="0" smtClean="0"/>
              <a:t>vary all standard implants (dose and energy)</a:t>
            </a:r>
          </a:p>
          <a:p>
            <a:r>
              <a:rPr lang="en-GB" dirty="0" smtClean="0"/>
              <a:t>keep halo as is</a:t>
            </a:r>
          </a:p>
          <a:p>
            <a:r>
              <a:rPr lang="en-GB" dirty="0" smtClean="0"/>
              <a:t>charge gain </a:t>
            </a:r>
            <a:r>
              <a:rPr lang="en-GB" dirty="0" err="1" smtClean="0"/>
              <a:t>increasy</a:t>
            </a:r>
            <a:r>
              <a:rPr lang="en-GB" dirty="0" smtClean="0"/>
              <a:t> by ~10% (500 </a:t>
            </a:r>
            <a:r>
              <a:rPr lang="en-GB" dirty="0" err="1"/>
              <a:t>pA</a:t>
            </a:r>
            <a:r>
              <a:rPr lang="en-GB" dirty="0"/>
              <a:t>/e</a:t>
            </a:r>
            <a:r>
              <a:rPr lang="en-GB" baseline="30000" dirty="0"/>
              <a:t>-</a:t>
            </a:r>
            <a:r>
              <a:rPr lang="en-GB" dirty="0"/>
              <a:t>)</a:t>
            </a: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LL-Master_en_v2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numCol="1" spcCol="540000" rtlCol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LL-Master_en_v2" id="{82EC59AB-7798-4AEC-B6ED-FA8D0F397309}" vid="{FD1E4B78-A164-4158-B68D-15F623A080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HLL-Master_en_v2</Template>
  <TotalTime>10504</TotalTime>
  <Words>750</Words>
  <Application>Microsoft Office PowerPoint</Application>
  <PresentationFormat>Widescreen</PresentationFormat>
  <Paragraphs>293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.SF NS Symbols Regular</vt:lpstr>
      <vt:lpstr>Arial</vt:lpstr>
      <vt:lpstr>Calibri</vt:lpstr>
      <vt:lpstr>Courier New</vt:lpstr>
      <vt:lpstr>Symbol</vt:lpstr>
      <vt:lpstr>Wingdings</vt:lpstr>
      <vt:lpstr>Wingdings 3</vt:lpstr>
      <vt:lpstr>HLL-Master_en_v2</vt:lpstr>
      <vt:lpstr>think-cell Folie</vt:lpstr>
      <vt:lpstr>New DePFET technology</vt:lpstr>
      <vt:lpstr>The DePFET</vt:lpstr>
      <vt:lpstr>can we improve the depfet?</vt:lpstr>
      <vt:lpstr>Device Simulations</vt:lpstr>
      <vt:lpstr>Simulation – 2D scaling</vt:lpstr>
      <vt:lpstr>Simulation – 2D scaling</vt:lpstr>
      <vt:lpstr>Standard DePFET </vt:lpstr>
      <vt:lpstr>1) DePfet with halo implant</vt:lpstr>
      <vt:lpstr>2) optimized “standard” technology</vt:lpstr>
      <vt:lpstr>2 b ) vary halo implant </vt:lpstr>
      <vt:lpstr>3) Super gq</vt:lpstr>
      <vt:lpstr>3) Super gq</vt:lpstr>
      <vt:lpstr>3) Super gq</vt:lpstr>
      <vt:lpstr>3) Super Gq 3d simulation of clear</vt:lpstr>
      <vt:lpstr>4) Focussing (HE) implant</vt:lpstr>
      <vt:lpstr>Technology</vt:lpstr>
      <vt:lpstr>DePFET layouts</vt:lpstr>
      <vt:lpstr>DePFET layouts</vt:lpstr>
      <vt:lpstr>Summary</vt:lpstr>
      <vt:lpstr>outlook</vt:lpstr>
      <vt:lpstr>Thanks for your attention</vt:lpstr>
      <vt:lpstr>3) Technology option super gq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Bähr</dc:creator>
  <cp:lastModifiedBy>Alexander Bähr</cp:lastModifiedBy>
  <cp:revision>230</cp:revision>
  <dcterms:created xsi:type="dcterms:W3CDTF">2022-06-29T13:53:30Z</dcterms:created>
  <dcterms:modified xsi:type="dcterms:W3CDTF">2022-12-14T15:55:41Z</dcterms:modified>
</cp:coreProperties>
</file>