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7" r:id="rId2"/>
    <p:sldId id="308" r:id="rId3"/>
    <p:sldId id="309" r:id="rId4"/>
    <p:sldId id="310" r:id="rId5"/>
    <p:sldId id="311" r:id="rId6"/>
    <p:sldId id="312" r:id="rId7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9C"/>
    <a:srgbClr val="FF00FF"/>
    <a:srgbClr val="29485D"/>
    <a:srgbClr val="FF33CC"/>
    <a:srgbClr val="FF9900"/>
    <a:srgbClr val="005555"/>
    <a:srgbClr val="00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24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312" y="62"/>
      </p:cViewPr>
      <p:guideLst>
        <p:guide orient="horz" pos="4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528"/>
    </p:cViewPr>
  </p:sorterViewPr>
  <p:notesViewPr>
    <p:cSldViewPr snapToGrid="0" snapToObjects="1">
      <p:cViewPr varScale="1">
        <p:scale>
          <a:sx n="99" d="100"/>
          <a:sy n="99" d="100"/>
        </p:scale>
        <p:origin x="253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B36E-8DF3-40FB-A86F-0CDEABF16D1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AEE6-5A71-4E5F-89B4-382C2E000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6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0376-9849-0641-980F-B64B5DF60C01}" type="datetimeFigureOut">
              <a:rPr lang="de-DE" smtClean="0"/>
              <a:t>15.12.2022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2F47-17B9-B440-9B67-93B9C4BEB0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9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5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  <p15:guide id="2" orient="horz" pos="1408" userDrawn="1">
          <p15:clr>
            <a:srgbClr val="FBAE40"/>
          </p15:clr>
        </p15:guide>
        <p15:guide id="3" orient="horz" pos="1792" userDrawn="1">
          <p15:clr>
            <a:srgbClr val="FBAE40"/>
          </p15:clr>
        </p15:guide>
        <p15:guide id="4" orient="horz" pos="1918" userDrawn="1">
          <p15:clr>
            <a:srgbClr val="FBAE40"/>
          </p15:clr>
        </p15:guide>
        <p15:guide id="5" orient="horz" pos="2046" userDrawn="1">
          <p15:clr>
            <a:srgbClr val="FBAE40"/>
          </p15:clr>
        </p15:guide>
        <p15:guide id="6" orient="horz" pos="2176" userDrawn="1">
          <p15:clr>
            <a:srgbClr val="FBAE40"/>
          </p15:clr>
        </p15:guide>
        <p15:guide id="7" orient="horz" pos="2302" userDrawn="1">
          <p15:clr>
            <a:srgbClr val="FBAE40"/>
          </p15:clr>
        </p15:guide>
        <p15:guide id="8" orient="horz" pos="2432" userDrawn="1">
          <p15:clr>
            <a:srgbClr val="FBAE40"/>
          </p15:clr>
        </p15:guide>
        <p15:guide id="9" orient="horz" pos="2546" userDrawn="1">
          <p15:clr>
            <a:srgbClr val="FBAE40"/>
          </p15:clr>
        </p15:guide>
        <p15:guide id="10" orient="horz" pos="2688" userDrawn="1">
          <p15:clr>
            <a:srgbClr val="FBAE40"/>
          </p15:clr>
        </p15:guide>
        <p15:guide id="11" orient="horz" pos="2818" userDrawn="1">
          <p15:clr>
            <a:srgbClr val="FBAE40"/>
          </p15:clr>
        </p15:guide>
        <p15:guide id="12" orient="horz" pos="2944" userDrawn="1">
          <p15:clr>
            <a:srgbClr val="FBAE40"/>
          </p15:clr>
        </p15:guide>
        <p15:guide id="13" orient="horz" pos="3074" userDrawn="1">
          <p15:clr>
            <a:srgbClr val="FBAE40"/>
          </p15:clr>
        </p15:guide>
        <p15:guide id="14" orient="horz" pos="3202" userDrawn="1">
          <p15:clr>
            <a:srgbClr val="FBAE40"/>
          </p15:clr>
        </p15:guide>
        <p15:guide id="15" orient="horz" pos="3339" userDrawn="1">
          <p15:clr>
            <a:srgbClr val="FBAE40"/>
          </p15:clr>
        </p15:guide>
        <p15:guide id="16" orient="horz" pos="3456" userDrawn="1">
          <p15:clr>
            <a:srgbClr val="FBAE40"/>
          </p15:clr>
        </p15:guide>
        <p15:guide id="17" orient="horz" pos="3584" userDrawn="1">
          <p15:clr>
            <a:srgbClr val="FBAE40"/>
          </p15:clr>
        </p15:guide>
        <p15:guide id="18" orient="horz" pos="3710" userDrawn="1">
          <p15:clr>
            <a:srgbClr val="FBAE40"/>
          </p15:clr>
        </p15:guide>
        <p15:guide id="19" orient="horz" pos="3838" userDrawn="1">
          <p15:clr>
            <a:srgbClr val="FBAE40"/>
          </p15:clr>
        </p15:guide>
        <p15:guide id="20" orient="horz" pos="3970" userDrawn="1">
          <p15:clr>
            <a:srgbClr val="FBAE40"/>
          </p15:clr>
        </p15:guide>
        <p15:guide id="21" pos="7162" userDrawn="1">
          <p15:clr>
            <a:srgbClr val="FBAE40"/>
          </p15:clr>
        </p15:guide>
        <p15:guide id="22" pos="5626" userDrawn="1">
          <p15:clr>
            <a:srgbClr val="FBAE40"/>
          </p15:clr>
        </p15:guide>
        <p15:guide id="23" pos="5500" userDrawn="1">
          <p15:clr>
            <a:srgbClr val="FBAE40"/>
          </p15:clr>
        </p15:guide>
        <p15:guide id="24" pos="5372" userDrawn="1">
          <p15:clr>
            <a:srgbClr val="FBAE40"/>
          </p15:clr>
        </p15:guide>
        <p15:guide id="25" pos="5246" userDrawn="1">
          <p15:clr>
            <a:srgbClr val="FBAE40"/>
          </p15:clr>
        </p15:guide>
        <p15:guide id="26" pos="5116" userDrawn="1">
          <p15:clr>
            <a:srgbClr val="FBAE40"/>
          </p15:clr>
        </p15:guide>
        <p15:guide id="27" pos="4988" userDrawn="1">
          <p15:clr>
            <a:srgbClr val="FBAE40"/>
          </p15:clr>
        </p15:guide>
        <p15:guide id="28" pos="4860" userDrawn="1">
          <p15:clr>
            <a:srgbClr val="FBAE40"/>
          </p15:clr>
        </p15:guide>
        <p15:guide id="29" pos="4732" userDrawn="1">
          <p15:clr>
            <a:srgbClr val="FBAE40"/>
          </p15:clr>
        </p15:guide>
        <p15:guide id="30" pos="4602" userDrawn="1">
          <p15:clr>
            <a:srgbClr val="FBAE40"/>
          </p15:clr>
        </p15:guide>
        <p15:guide id="31" pos="4476" userDrawn="1">
          <p15:clr>
            <a:srgbClr val="FBAE40"/>
          </p15:clr>
        </p15:guide>
        <p15:guide id="32" pos="4348" userDrawn="1">
          <p15:clr>
            <a:srgbClr val="FBAE40"/>
          </p15:clr>
        </p15:guide>
        <p15:guide id="33" pos="4220" userDrawn="1">
          <p15:clr>
            <a:srgbClr val="FBAE40"/>
          </p15:clr>
        </p15:guide>
        <p15:guide id="34" pos="4094" userDrawn="1">
          <p15:clr>
            <a:srgbClr val="FBAE40"/>
          </p15:clr>
        </p15:guide>
        <p15:guide id="35" pos="3966" userDrawn="1">
          <p15:clr>
            <a:srgbClr val="FBAE40"/>
          </p15:clr>
        </p15:guide>
        <p15:guide id="36" pos="3838" userDrawn="1">
          <p15:clr>
            <a:srgbClr val="FBAE40"/>
          </p15:clr>
        </p15:guide>
        <p15:guide id="37" pos="3708" userDrawn="1">
          <p15:clr>
            <a:srgbClr val="FBAE40"/>
          </p15:clr>
        </p15:guide>
        <p15:guide id="38" pos="3580" userDrawn="1">
          <p15:clr>
            <a:srgbClr val="FBAE40"/>
          </p15:clr>
        </p15:guide>
        <p15:guide id="39" pos="3452" userDrawn="1">
          <p15:clr>
            <a:srgbClr val="FBAE40"/>
          </p15:clr>
        </p15:guide>
        <p15:guide id="40" pos="3324" userDrawn="1">
          <p15:clr>
            <a:srgbClr val="FBAE40"/>
          </p15:clr>
        </p15:guide>
        <p15:guide id="41" pos="3196" userDrawn="1">
          <p15:clr>
            <a:srgbClr val="FBAE40"/>
          </p15:clr>
        </p15:guide>
        <p15:guide id="42" pos="3068" userDrawn="1">
          <p15:clr>
            <a:srgbClr val="FBAE40"/>
          </p15:clr>
        </p15:guide>
        <p15:guide id="43" pos="2940" userDrawn="1">
          <p15:clr>
            <a:srgbClr val="FBAE40"/>
          </p15:clr>
        </p15:guide>
        <p15:guide id="44" pos="2812" userDrawn="1">
          <p15:clr>
            <a:srgbClr val="FBAE40"/>
          </p15:clr>
        </p15:guide>
        <p15:guide id="45" pos="2686" userDrawn="1">
          <p15:clr>
            <a:srgbClr val="FBAE40"/>
          </p15:clr>
        </p15:guide>
        <p15:guide id="46" pos="2556" userDrawn="1">
          <p15:clr>
            <a:srgbClr val="FBAE40"/>
          </p15:clr>
        </p15:guide>
        <p15:guide id="47" pos="2430" userDrawn="1">
          <p15:clr>
            <a:srgbClr val="FBAE40"/>
          </p15:clr>
        </p15:guide>
        <p15:guide id="48" pos="2302" userDrawn="1">
          <p15:clr>
            <a:srgbClr val="FBAE40"/>
          </p15:clr>
        </p15:guide>
        <p15:guide id="49" pos="21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 | 16.05.2022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50" y="475488"/>
            <a:ext cx="4192594" cy="11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| Thomas Selle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| Thomas Selle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t="2803" b="1184"/>
          <a:stretch/>
        </p:blipFill>
        <p:spPr>
          <a:xfrm>
            <a:off x="10448450" y="84700"/>
            <a:ext cx="1654485" cy="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4" r:id="rId19"/>
    <p:sldLayoutId id="2147483696" r:id="rId20"/>
    <p:sldLayoutId id="2147483667" r:id="rId21"/>
    <p:sldLayoutId id="2147483700" r:id="rId22"/>
    <p:sldLayoutId id="2147483663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orient="horz" pos="1321" userDrawn="1">
          <p15:clr>
            <a:srgbClr val="F26B43"/>
          </p15:clr>
        </p15:guide>
        <p15:guide id="3" pos="7083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483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orient="horz" pos="4065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  <p15:guide id="9" pos="166" userDrawn="1">
          <p15:clr>
            <a:srgbClr val="F26B43"/>
          </p15:clr>
        </p15:guide>
        <p15:guide id="10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04864" y="1663027"/>
            <a:ext cx="7785710" cy="34368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endParaRPr lang="de-DE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300"/>
              </a:lnSpc>
              <a:spcBef>
                <a:spcPts val="1150"/>
              </a:spcBef>
            </a:pPr>
            <a:endParaRPr lang="de-DE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chamber</a:t>
            </a:r>
            <a:endParaRPr lang="de-D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outgasing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endParaRPr lang="de-DE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 down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least ~ +15°C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-20°C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pnCCD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</a:t>
            </a:r>
          </a:p>
          <a:p>
            <a:pPr marL="742950" lvl="1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Spectroscopic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Fe-55</a:t>
            </a:r>
          </a:p>
          <a:p>
            <a:pPr marL="742950" lvl="1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diode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2300"/>
              </a:lnSpc>
              <a:spcBef>
                <a:spcPts val="1150"/>
              </a:spcBef>
            </a:pPr>
            <a:endParaRPr lang="de-DE" sz="1600" b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308" y="1991267"/>
            <a:ext cx="795740" cy="11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chamber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LAMP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chamber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308" y="1991267"/>
            <a:ext cx="795740" cy="11657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15" y="1126347"/>
            <a:ext cx="5504048" cy="43316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972" y="1126347"/>
            <a:ext cx="5251254" cy="35033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362" y="4548187"/>
            <a:ext cx="3209925" cy="22383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8791" y="5649220"/>
            <a:ext cx="5344696" cy="743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smtClean="0"/>
              <a:t>In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chamber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a </a:t>
            </a:r>
            <a:r>
              <a:rPr lang="de-DE" sz="1600" dirty="0" err="1" smtClean="0"/>
              <a:t>lot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space</a:t>
            </a:r>
            <a:r>
              <a:rPr lang="de-DE" sz="1600" dirty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most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endParaRPr lang="de-DE" sz="1600" dirty="0" smtClean="0"/>
          </a:p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err="1"/>
              <a:t>e</a:t>
            </a:r>
            <a:r>
              <a:rPr lang="de-DE" sz="1600" dirty="0" err="1" smtClean="0"/>
              <a:t>quipment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need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outgasing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3</a:t>
            </a:fld>
            <a:endParaRPr lang="de-DE" dirty="0"/>
          </a:p>
        </p:txBody>
      </p:sp>
      <p:pic>
        <p:nvPicPr>
          <p:cNvPr id="10" name="Picture 3" descr="D:\Selle\DATA_Desktop\PlanungFSP\Vacuum_feed_through\AlflangeVSgluedP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0" y="2763225"/>
            <a:ext cx="5285528" cy="36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44554" y="2566500"/>
            <a:ext cx="5209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glued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PCB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3M Scotch-WeldDP490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leakage</a:t>
            </a: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rate 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1.5*10</a:t>
            </a:r>
            <a:r>
              <a:rPr lang="de-DE" sz="16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mbar*l/s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431" y="3754498"/>
            <a:ext cx="3180563" cy="21190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39115" y="1396955"/>
            <a:ext cx="11139523" cy="5899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FSP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simplified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outgasing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pump down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valves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pumps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vacuum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04842" y="6053298"/>
            <a:ext cx="4357924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chamber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(will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VIC </a:t>
            </a:r>
            <a:r>
              <a:rPr lang="de-DE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…).</a:t>
            </a:r>
          </a:p>
        </p:txBody>
      </p:sp>
    </p:spTree>
    <p:extLst>
      <p:ext uri="{BB962C8B-B14F-4D97-AF65-F5344CB8AC3E}">
        <p14:creationId xmlns:p14="http://schemas.microsoft.com/office/powerpoint/2010/main" val="19863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Cooled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4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86" y="2755106"/>
            <a:ext cx="4027247" cy="316944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64" y="2755106"/>
            <a:ext cx="4225924" cy="31694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771525" y="1571625"/>
            <a:ext cx="10820400" cy="5899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dirty="0" err="1" smtClean="0"/>
              <a:t>Cooling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done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a </a:t>
            </a:r>
            <a:r>
              <a:rPr lang="de-DE" sz="1600" dirty="0" err="1" smtClean="0"/>
              <a:t>stirling</a:t>
            </a:r>
            <a:r>
              <a:rPr lang="de-DE" sz="1600" dirty="0" smtClean="0"/>
              <a:t> cooler.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a </a:t>
            </a:r>
            <a:r>
              <a:rPr lang="de-DE" sz="1600" dirty="0" err="1" smtClean="0"/>
              <a:t>feed</a:t>
            </a:r>
            <a:r>
              <a:rPr lang="de-DE" sz="1600" dirty="0" smtClean="0"/>
              <a:t> </a:t>
            </a:r>
            <a:r>
              <a:rPr lang="de-DE" sz="1600" dirty="0" err="1" smtClean="0"/>
              <a:t>through</a:t>
            </a:r>
            <a:r>
              <a:rPr lang="de-DE" sz="1600" dirty="0" smtClean="0"/>
              <a:t> </a:t>
            </a:r>
            <a:r>
              <a:rPr lang="de-DE" sz="1600" dirty="0" err="1" smtClean="0"/>
              <a:t>flange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ordered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stirling</a:t>
            </a:r>
            <a:r>
              <a:rPr lang="de-DE" sz="1600" dirty="0" smtClean="0"/>
              <a:t> </a:t>
            </a:r>
            <a:r>
              <a:rPr lang="de-DE" sz="1600" dirty="0" err="1" smtClean="0"/>
              <a:t>cooling</a:t>
            </a:r>
            <a:r>
              <a:rPr lang="de-DE" sz="1600" dirty="0" smtClean="0"/>
              <a:t> </a:t>
            </a:r>
            <a:r>
              <a:rPr lang="de-DE" sz="1600" dirty="0" err="1" smtClean="0"/>
              <a:t>some</a:t>
            </a:r>
            <a:r>
              <a:rPr lang="de-DE" sz="1600" dirty="0" smtClean="0"/>
              <a:t> </a:t>
            </a:r>
            <a:r>
              <a:rPr lang="de-DE" sz="1600" dirty="0" err="1" smtClean="0"/>
              <a:t>kind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connection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designed</a:t>
            </a:r>
            <a:r>
              <a:rPr lang="de-DE" sz="1600" dirty="0" smtClean="0"/>
              <a:t> (</a:t>
            </a:r>
            <a:r>
              <a:rPr lang="de-DE" sz="1600" dirty="0" err="1" smtClean="0"/>
              <a:t>e.g</a:t>
            </a:r>
            <a:r>
              <a:rPr lang="de-DE" sz="1600" dirty="0" smtClean="0"/>
              <a:t> </a:t>
            </a:r>
            <a:r>
              <a:rPr lang="de-DE" sz="1600" dirty="0" err="1" smtClean="0"/>
              <a:t>copper</a:t>
            </a:r>
            <a:r>
              <a:rPr lang="de-DE" sz="1600" dirty="0" smtClean="0"/>
              <a:t> </a:t>
            </a:r>
            <a:r>
              <a:rPr lang="de-DE" sz="1600" dirty="0" err="1" smtClean="0"/>
              <a:t>cables</a:t>
            </a:r>
            <a:r>
              <a:rPr lang="de-DE" sz="1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734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Spectroscopic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Fe-55)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5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9114" y="1341059"/>
            <a:ext cx="11450549" cy="743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LAMP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FE-55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illumination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uniformly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TNG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pnCCD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same like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LAMP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3048000"/>
            <a:ext cx="3931237" cy="29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19" y="3048000"/>
            <a:ext cx="4097815" cy="294842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048000" y="4415054"/>
            <a:ext cx="483402" cy="262996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 smtClean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29585" y="3873574"/>
            <a:ext cx="458511" cy="262996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9115" y="327005"/>
            <a:ext cx="10161346" cy="799342"/>
          </a:xfrm>
        </p:spPr>
        <p:txBody>
          <a:bodyPr/>
          <a:lstStyle/>
          <a:p>
            <a:pPr algn="ctr"/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TNG –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</a:t>
            </a:r>
            <a:r>
              <a:rPr lang="de-DE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r>
              <a:rPr lang="de-D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</p:spPr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 	Thomas Selle| </a:t>
            </a:r>
            <a:r>
              <a:rPr lang="de-DE" dirty="0" err="1" smtClean="0"/>
              <a:t>Ringberg</a:t>
            </a:r>
            <a:r>
              <a:rPr lang="de-DE" dirty="0" smtClean="0"/>
              <a:t> 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6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24457" y="1247606"/>
            <a:ext cx="11450549" cy="2680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Maxymus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high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luminance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pixel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experimentally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linearity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measuremts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luminance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reaching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find out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behaviour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§"/>
            </a:pP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EDET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diode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measurements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setup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5" y="3916884"/>
            <a:ext cx="3451465" cy="27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Generalverwaltung 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Office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uer_Master_MPG_11022020.potx" id="{E5752118-EE05-4E4F-A145-59D6BA7FA0D0}" vid="{2E164B52-9EEA-4743-A142-5BC79C92C89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368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.SF NS Symbols Regular</vt:lpstr>
      <vt:lpstr>Arial</vt:lpstr>
      <vt:lpstr>Calibri</vt:lpstr>
      <vt:lpstr>Symbol</vt:lpstr>
      <vt:lpstr>Tahoma</vt:lpstr>
      <vt:lpstr>Wingdings</vt:lpstr>
      <vt:lpstr>Wingdings 3</vt:lpstr>
      <vt:lpstr>Office</vt:lpstr>
      <vt:lpstr>think-cell Folie</vt:lpstr>
      <vt:lpstr>TNG – Camera test setup</vt:lpstr>
      <vt:lpstr>TNG – Camera test setup (vacuum chamber – use the LAMP chamber)</vt:lpstr>
      <vt:lpstr>TNG – Camera test setup (Analysis of outgasing load if possible)</vt:lpstr>
      <vt:lpstr>TNG – Camera test setup (Cooled down test)</vt:lpstr>
      <vt:lpstr>TNG – Camera test setup (Spectroscopic measurement with Fe-55)</vt:lpstr>
      <vt:lpstr>TNG – Camera test setup (Dynamic range measurements) 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Selle</dc:creator>
  <cp:lastModifiedBy>Alexander Bähr</cp:lastModifiedBy>
  <cp:revision>410</cp:revision>
  <dcterms:created xsi:type="dcterms:W3CDTF">2020-02-11T08:20:15Z</dcterms:created>
  <dcterms:modified xsi:type="dcterms:W3CDTF">2022-12-15T08:34:22Z</dcterms:modified>
</cp:coreProperties>
</file>