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heme/theme4.xml" ContentType="application/vnd.openxmlformats-officedocument.them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  <p:sldMasterId id="2147483662" r:id="rId3"/>
  </p:sldMasterIdLst>
  <p:notesMasterIdLst>
    <p:notesMasterId r:id="rId37"/>
  </p:notesMasterIdLst>
  <p:sldIdLst>
    <p:sldId id="257" r:id="rId4"/>
    <p:sldId id="372" r:id="rId5"/>
    <p:sldId id="348" r:id="rId6"/>
    <p:sldId id="344" r:id="rId7"/>
    <p:sldId id="355" r:id="rId8"/>
    <p:sldId id="366" r:id="rId9"/>
    <p:sldId id="350" r:id="rId10"/>
    <p:sldId id="370" r:id="rId11"/>
    <p:sldId id="371" r:id="rId12"/>
    <p:sldId id="358" r:id="rId13"/>
    <p:sldId id="351" r:id="rId14"/>
    <p:sldId id="352" r:id="rId15"/>
    <p:sldId id="354" r:id="rId16"/>
    <p:sldId id="356" r:id="rId17"/>
    <p:sldId id="360" r:id="rId18"/>
    <p:sldId id="353" r:id="rId19"/>
    <p:sldId id="357" r:id="rId20"/>
    <p:sldId id="361" r:id="rId21"/>
    <p:sldId id="349" r:id="rId22"/>
    <p:sldId id="363" r:id="rId23"/>
    <p:sldId id="374" r:id="rId24"/>
    <p:sldId id="375" r:id="rId25"/>
    <p:sldId id="362" r:id="rId26"/>
    <p:sldId id="376" r:id="rId27"/>
    <p:sldId id="377" r:id="rId28"/>
    <p:sldId id="378" r:id="rId29"/>
    <p:sldId id="380" r:id="rId30"/>
    <p:sldId id="373" r:id="rId31"/>
    <p:sldId id="381" r:id="rId32"/>
    <p:sldId id="382" r:id="rId33"/>
    <p:sldId id="347" r:id="rId34"/>
    <p:sldId id="365" r:id="rId35"/>
    <p:sldId id="38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8" autoAdjust="0"/>
    <p:restoredTop sz="94684" autoAdjust="0"/>
  </p:normalViewPr>
  <p:slideViewPr>
    <p:cSldViewPr snapToGrid="0">
      <p:cViewPr varScale="1">
        <p:scale>
          <a:sx n="92" d="100"/>
          <a:sy n="92" d="100"/>
        </p:scale>
        <p:origin x="106" y="9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1A0157-FE61-40A3-BC6D-C069C5E51481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CE916-2331-4974-8F1B-2C4E31CDB5B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47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image" Target="../media/image3.emf"/><Relationship Id="rId2" Type="http://schemas.openxmlformats.org/officeDocument/2006/relationships/tags" Target="../tags/tag23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1.png"/><Relationship Id="rId4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3.bin"/><Relationship Id="rId4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9FCA7-8331-4F88-99E3-1C2E1EB7E548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AF39-E419-4200-A313-FD148DAEBA6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02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9FCA7-8331-4F88-99E3-1C2E1EB7E548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AF39-E419-4200-A313-FD148DAEBA6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06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9FCA7-8331-4F88-99E3-1C2E1EB7E548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AF39-E419-4200-A313-FD148DAEBA6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32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 farbig + grü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7892374" y="538264"/>
            <a:ext cx="4105073" cy="132296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teststrategy edet &amp; fpa | &lt;DD.MM.YYYY&gt;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12800" y="2235200"/>
            <a:ext cx="6089651" cy="2032000"/>
          </a:xfrm>
          <a:prstGeom prst="rect">
            <a:avLst/>
          </a:prstGeom>
          <a:solidFill>
            <a:schemeClr val="tx2"/>
          </a:solidFill>
        </p:spPr>
        <p:txBody>
          <a:bodyPr wrap="square" lIns="198000" tIns="158400" rIns="108000" bIns="108000" anchor="t" anchorCtr="0">
            <a:noAutofit/>
          </a:bodyPr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99225" y="5083175"/>
            <a:ext cx="4870449" cy="1219199"/>
          </a:xfrm>
          <a:solidFill>
            <a:schemeClr val="tx2"/>
          </a:solidFill>
        </p:spPr>
        <p:txBody>
          <a:bodyPr lIns="187200" tIns="158400" rIns="108000" bIns="172800"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77" y="476531"/>
            <a:ext cx="4170947" cy="118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0204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512">
          <p15:clr>
            <a:srgbClr val="FBAE40"/>
          </p15:clr>
        </p15:guide>
        <p15:guide id="2" orient="horz" pos="1408">
          <p15:clr>
            <a:srgbClr val="FBAE40"/>
          </p15:clr>
        </p15:guide>
        <p15:guide id="3" orient="horz" pos="1792">
          <p15:clr>
            <a:srgbClr val="FBAE40"/>
          </p15:clr>
        </p15:guide>
        <p15:guide id="4" orient="horz" pos="1918">
          <p15:clr>
            <a:srgbClr val="FBAE40"/>
          </p15:clr>
        </p15:guide>
        <p15:guide id="5" orient="horz" pos="2046">
          <p15:clr>
            <a:srgbClr val="FBAE40"/>
          </p15:clr>
        </p15:guide>
        <p15:guide id="6" orient="horz" pos="2176">
          <p15:clr>
            <a:srgbClr val="FBAE40"/>
          </p15:clr>
        </p15:guide>
        <p15:guide id="7" orient="horz" pos="2302">
          <p15:clr>
            <a:srgbClr val="FBAE40"/>
          </p15:clr>
        </p15:guide>
        <p15:guide id="8" orient="horz" pos="2432">
          <p15:clr>
            <a:srgbClr val="FBAE40"/>
          </p15:clr>
        </p15:guide>
        <p15:guide id="9" orient="horz" pos="2546">
          <p15:clr>
            <a:srgbClr val="FBAE40"/>
          </p15:clr>
        </p15:guide>
        <p15:guide id="10" orient="horz" pos="2688">
          <p15:clr>
            <a:srgbClr val="FBAE40"/>
          </p15:clr>
        </p15:guide>
        <p15:guide id="11" orient="horz" pos="2818">
          <p15:clr>
            <a:srgbClr val="FBAE40"/>
          </p15:clr>
        </p15:guide>
        <p15:guide id="12" orient="horz" pos="2944">
          <p15:clr>
            <a:srgbClr val="FBAE40"/>
          </p15:clr>
        </p15:guide>
        <p15:guide id="13" orient="horz" pos="3074">
          <p15:clr>
            <a:srgbClr val="FBAE40"/>
          </p15:clr>
        </p15:guide>
        <p15:guide id="14" orient="horz" pos="3202">
          <p15:clr>
            <a:srgbClr val="FBAE40"/>
          </p15:clr>
        </p15:guide>
        <p15:guide id="15" orient="horz" pos="3339">
          <p15:clr>
            <a:srgbClr val="FBAE40"/>
          </p15:clr>
        </p15:guide>
        <p15:guide id="16" orient="horz" pos="3456">
          <p15:clr>
            <a:srgbClr val="FBAE40"/>
          </p15:clr>
        </p15:guide>
        <p15:guide id="17" orient="horz" pos="3584">
          <p15:clr>
            <a:srgbClr val="FBAE40"/>
          </p15:clr>
        </p15:guide>
        <p15:guide id="18" orient="horz" pos="3710">
          <p15:clr>
            <a:srgbClr val="FBAE40"/>
          </p15:clr>
        </p15:guide>
        <p15:guide id="19" orient="horz" pos="3838">
          <p15:clr>
            <a:srgbClr val="FBAE40"/>
          </p15:clr>
        </p15:guide>
        <p15:guide id="20" orient="horz" pos="3970">
          <p15:clr>
            <a:srgbClr val="FBAE40"/>
          </p15:clr>
        </p15:guide>
        <p15:guide id="21" pos="7162">
          <p15:clr>
            <a:srgbClr val="FBAE40"/>
          </p15:clr>
        </p15:guide>
        <p15:guide id="22" pos="5626">
          <p15:clr>
            <a:srgbClr val="FBAE40"/>
          </p15:clr>
        </p15:guide>
        <p15:guide id="23" pos="5500">
          <p15:clr>
            <a:srgbClr val="FBAE40"/>
          </p15:clr>
        </p15:guide>
        <p15:guide id="24" pos="5372">
          <p15:clr>
            <a:srgbClr val="FBAE40"/>
          </p15:clr>
        </p15:guide>
        <p15:guide id="25" pos="5246">
          <p15:clr>
            <a:srgbClr val="FBAE40"/>
          </p15:clr>
        </p15:guide>
        <p15:guide id="26" pos="5116">
          <p15:clr>
            <a:srgbClr val="FBAE40"/>
          </p15:clr>
        </p15:guide>
        <p15:guide id="27" pos="4988">
          <p15:clr>
            <a:srgbClr val="FBAE40"/>
          </p15:clr>
        </p15:guide>
        <p15:guide id="28" pos="4860">
          <p15:clr>
            <a:srgbClr val="FBAE40"/>
          </p15:clr>
        </p15:guide>
        <p15:guide id="29" pos="4732">
          <p15:clr>
            <a:srgbClr val="FBAE40"/>
          </p15:clr>
        </p15:guide>
        <p15:guide id="30" pos="4602">
          <p15:clr>
            <a:srgbClr val="FBAE40"/>
          </p15:clr>
        </p15:guide>
        <p15:guide id="31" pos="4476">
          <p15:clr>
            <a:srgbClr val="FBAE40"/>
          </p15:clr>
        </p15:guide>
        <p15:guide id="32" pos="4348">
          <p15:clr>
            <a:srgbClr val="FBAE40"/>
          </p15:clr>
        </p15:guide>
        <p15:guide id="33" pos="4220">
          <p15:clr>
            <a:srgbClr val="FBAE40"/>
          </p15:clr>
        </p15:guide>
        <p15:guide id="34" pos="4094">
          <p15:clr>
            <a:srgbClr val="FBAE40"/>
          </p15:clr>
        </p15:guide>
        <p15:guide id="35" pos="3966">
          <p15:clr>
            <a:srgbClr val="FBAE40"/>
          </p15:clr>
        </p15:guide>
        <p15:guide id="36" pos="3838">
          <p15:clr>
            <a:srgbClr val="FBAE40"/>
          </p15:clr>
        </p15:guide>
        <p15:guide id="37" pos="3708">
          <p15:clr>
            <a:srgbClr val="FBAE40"/>
          </p15:clr>
        </p15:guide>
        <p15:guide id="38" pos="3580">
          <p15:clr>
            <a:srgbClr val="FBAE40"/>
          </p15:clr>
        </p15:guide>
        <p15:guide id="39" pos="3452">
          <p15:clr>
            <a:srgbClr val="FBAE40"/>
          </p15:clr>
        </p15:guide>
        <p15:guide id="40" pos="3324">
          <p15:clr>
            <a:srgbClr val="FBAE40"/>
          </p15:clr>
        </p15:guide>
        <p15:guide id="41" pos="3196">
          <p15:clr>
            <a:srgbClr val="FBAE40"/>
          </p15:clr>
        </p15:guide>
        <p15:guide id="42" pos="3068">
          <p15:clr>
            <a:srgbClr val="FBAE40"/>
          </p15:clr>
        </p15:guide>
        <p15:guide id="43" pos="2940">
          <p15:clr>
            <a:srgbClr val="FBAE40"/>
          </p15:clr>
        </p15:guide>
        <p15:guide id="44" pos="2812">
          <p15:clr>
            <a:srgbClr val="FBAE40"/>
          </p15:clr>
        </p15:guide>
        <p15:guide id="45" pos="2686">
          <p15:clr>
            <a:srgbClr val="FBAE40"/>
          </p15:clr>
        </p15:guide>
        <p15:guide id="46" pos="2556">
          <p15:clr>
            <a:srgbClr val="FBAE40"/>
          </p15:clr>
        </p15:guide>
        <p15:guide id="47" pos="2430">
          <p15:clr>
            <a:srgbClr val="FBAE40"/>
          </p15:clr>
        </p15:guide>
        <p15:guide id="48" pos="2302">
          <p15:clr>
            <a:srgbClr val="FBAE40"/>
          </p15:clr>
        </p15:guide>
        <p15:guide id="49" pos="217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03284-1F3E-459B-A45A-7630C7E63C5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09D2-1303-4E7A-B7DE-365A2A80FF7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03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03284-1F3E-459B-A45A-7630C7E63C5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09D2-1303-4E7A-B7DE-365A2A80FF7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13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03284-1F3E-459B-A45A-7630C7E63C5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09D2-1303-4E7A-B7DE-365A2A80FF7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70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03284-1F3E-459B-A45A-7630C7E63C5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09D2-1303-4E7A-B7DE-365A2A80FF7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91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03284-1F3E-459B-A45A-7630C7E63C5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09D2-1303-4E7A-B7DE-365A2A80FF7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619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03284-1F3E-459B-A45A-7630C7E63C5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09D2-1303-4E7A-B7DE-365A2A80FF7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9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03284-1F3E-459B-A45A-7630C7E63C5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09D2-1303-4E7A-B7DE-365A2A80FF7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8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9FCA7-8331-4F88-99E3-1C2E1EB7E548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AF39-E419-4200-A313-FD148DAEBA6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83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03284-1F3E-459B-A45A-7630C7E63C5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09D2-1303-4E7A-B7DE-365A2A80FF7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02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03284-1F3E-459B-A45A-7630C7E63C5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09D2-1303-4E7A-B7DE-365A2A80FF7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744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03284-1F3E-459B-A45A-7630C7E63C5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09D2-1303-4E7A-B7DE-365A2A80FF7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374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03284-1F3E-459B-A45A-7630C7E63C5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09D2-1303-4E7A-B7DE-365A2A80FF7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968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6" name="Rechteck 5"/>
          <p:cNvSpPr/>
          <p:nvPr userDrawn="1"/>
        </p:nvSpPr>
        <p:spPr>
          <a:xfrm>
            <a:off x="8229599" y="557719"/>
            <a:ext cx="3391711" cy="100519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77" y="476531"/>
            <a:ext cx="4170947" cy="118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24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dunkelgrü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5" name="Rechteck 4"/>
          <p:cNvSpPr/>
          <p:nvPr userDrawn="1"/>
        </p:nvSpPr>
        <p:spPr>
          <a:xfrm>
            <a:off x="8229599" y="557719"/>
            <a:ext cx="3391711" cy="100519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77" y="476531"/>
            <a:ext cx="4170947" cy="118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18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grü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5" name="Rechteck 4"/>
          <p:cNvSpPr/>
          <p:nvPr userDrawn="1"/>
        </p:nvSpPr>
        <p:spPr>
          <a:xfrm>
            <a:off x="8229599" y="557719"/>
            <a:ext cx="3391711" cy="100519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77" y="476531"/>
            <a:ext cx="4170947" cy="118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77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hellbla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5" name="Rechteck 4"/>
          <p:cNvSpPr/>
          <p:nvPr userDrawn="1"/>
        </p:nvSpPr>
        <p:spPr>
          <a:xfrm>
            <a:off x="8229599" y="557719"/>
            <a:ext cx="3391711" cy="100519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77" y="476531"/>
            <a:ext cx="4170947" cy="118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74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gra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6" name="Rechteck 5"/>
          <p:cNvSpPr/>
          <p:nvPr userDrawn="1"/>
        </p:nvSpPr>
        <p:spPr>
          <a:xfrm>
            <a:off x="7866434" y="499354"/>
            <a:ext cx="3800272" cy="1180290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77" y="476531"/>
            <a:ext cx="4170947" cy="118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07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farbig + grü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7892374" y="538264"/>
            <a:ext cx="4105073" cy="132296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12800" y="2235200"/>
            <a:ext cx="6089651" cy="2032000"/>
          </a:xfrm>
          <a:prstGeom prst="rect">
            <a:avLst/>
          </a:prstGeom>
          <a:solidFill>
            <a:schemeClr val="tx2"/>
          </a:solidFill>
        </p:spPr>
        <p:txBody>
          <a:bodyPr wrap="square" lIns="198000" tIns="158400" rIns="108000" bIns="108000" anchor="t" anchorCtr="0">
            <a:noAutofit/>
          </a:bodyPr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99225" y="5083175"/>
            <a:ext cx="4870449" cy="1219199"/>
          </a:xfrm>
          <a:solidFill>
            <a:schemeClr val="tx2"/>
          </a:solidFill>
        </p:spPr>
        <p:txBody>
          <a:bodyPr lIns="187200" tIns="158400" rIns="108000" bIns="172800"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77" y="476531"/>
            <a:ext cx="4170947" cy="118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094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512">
          <p15:clr>
            <a:srgbClr val="FBAE40"/>
          </p15:clr>
        </p15:guide>
        <p15:guide id="2" orient="horz" pos="1408">
          <p15:clr>
            <a:srgbClr val="FBAE40"/>
          </p15:clr>
        </p15:guide>
        <p15:guide id="3" orient="horz" pos="1792">
          <p15:clr>
            <a:srgbClr val="FBAE40"/>
          </p15:clr>
        </p15:guide>
        <p15:guide id="4" orient="horz" pos="1918">
          <p15:clr>
            <a:srgbClr val="FBAE40"/>
          </p15:clr>
        </p15:guide>
        <p15:guide id="5" orient="horz" pos="2046">
          <p15:clr>
            <a:srgbClr val="FBAE40"/>
          </p15:clr>
        </p15:guide>
        <p15:guide id="6" orient="horz" pos="2176">
          <p15:clr>
            <a:srgbClr val="FBAE40"/>
          </p15:clr>
        </p15:guide>
        <p15:guide id="7" orient="horz" pos="2302">
          <p15:clr>
            <a:srgbClr val="FBAE40"/>
          </p15:clr>
        </p15:guide>
        <p15:guide id="8" orient="horz" pos="2432">
          <p15:clr>
            <a:srgbClr val="FBAE40"/>
          </p15:clr>
        </p15:guide>
        <p15:guide id="9" orient="horz" pos="2546">
          <p15:clr>
            <a:srgbClr val="FBAE40"/>
          </p15:clr>
        </p15:guide>
        <p15:guide id="10" orient="horz" pos="2688">
          <p15:clr>
            <a:srgbClr val="FBAE40"/>
          </p15:clr>
        </p15:guide>
        <p15:guide id="11" orient="horz" pos="2818">
          <p15:clr>
            <a:srgbClr val="FBAE40"/>
          </p15:clr>
        </p15:guide>
        <p15:guide id="12" orient="horz" pos="2944">
          <p15:clr>
            <a:srgbClr val="FBAE40"/>
          </p15:clr>
        </p15:guide>
        <p15:guide id="13" orient="horz" pos="3074">
          <p15:clr>
            <a:srgbClr val="FBAE40"/>
          </p15:clr>
        </p15:guide>
        <p15:guide id="14" orient="horz" pos="3202">
          <p15:clr>
            <a:srgbClr val="FBAE40"/>
          </p15:clr>
        </p15:guide>
        <p15:guide id="15" orient="horz" pos="3339">
          <p15:clr>
            <a:srgbClr val="FBAE40"/>
          </p15:clr>
        </p15:guide>
        <p15:guide id="16" orient="horz" pos="3456">
          <p15:clr>
            <a:srgbClr val="FBAE40"/>
          </p15:clr>
        </p15:guide>
        <p15:guide id="17" orient="horz" pos="3584">
          <p15:clr>
            <a:srgbClr val="FBAE40"/>
          </p15:clr>
        </p15:guide>
        <p15:guide id="18" orient="horz" pos="3710">
          <p15:clr>
            <a:srgbClr val="FBAE40"/>
          </p15:clr>
        </p15:guide>
        <p15:guide id="19" orient="horz" pos="3838">
          <p15:clr>
            <a:srgbClr val="FBAE40"/>
          </p15:clr>
        </p15:guide>
        <p15:guide id="20" orient="horz" pos="3970">
          <p15:clr>
            <a:srgbClr val="FBAE40"/>
          </p15:clr>
        </p15:guide>
        <p15:guide id="21" pos="7162">
          <p15:clr>
            <a:srgbClr val="FBAE40"/>
          </p15:clr>
        </p15:guide>
        <p15:guide id="22" pos="5626">
          <p15:clr>
            <a:srgbClr val="FBAE40"/>
          </p15:clr>
        </p15:guide>
        <p15:guide id="23" pos="5500">
          <p15:clr>
            <a:srgbClr val="FBAE40"/>
          </p15:clr>
        </p15:guide>
        <p15:guide id="24" pos="5372">
          <p15:clr>
            <a:srgbClr val="FBAE40"/>
          </p15:clr>
        </p15:guide>
        <p15:guide id="25" pos="5246">
          <p15:clr>
            <a:srgbClr val="FBAE40"/>
          </p15:clr>
        </p15:guide>
        <p15:guide id="26" pos="5116">
          <p15:clr>
            <a:srgbClr val="FBAE40"/>
          </p15:clr>
        </p15:guide>
        <p15:guide id="27" pos="4988">
          <p15:clr>
            <a:srgbClr val="FBAE40"/>
          </p15:clr>
        </p15:guide>
        <p15:guide id="28" pos="4860">
          <p15:clr>
            <a:srgbClr val="FBAE40"/>
          </p15:clr>
        </p15:guide>
        <p15:guide id="29" pos="4732">
          <p15:clr>
            <a:srgbClr val="FBAE40"/>
          </p15:clr>
        </p15:guide>
        <p15:guide id="30" pos="4602">
          <p15:clr>
            <a:srgbClr val="FBAE40"/>
          </p15:clr>
        </p15:guide>
        <p15:guide id="31" pos="4476">
          <p15:clr>
            <a:srgbClr val="FBAE40"/>
          </p15:clr>
        </p15:guide>
        <p15:guide id="32" pos="4348">
          <p15:clr>
            <a:srgbClr val="FBAE40"/>
          </p15:clr>
        </p15:guide>
        <p15:guide id="33" pos="4220">
          <p15:clr>
            <a:srgbClr val="FBAE40"/>
          </p15:clr>
        </p15:guide>
        <p15:guide id="34" pos="4094">
          <p15:clr>
            <a:srgbClr val="FBAE40"/>
          </p15:clr>
        </p15:guide>
        <p15:guide id="35" pos="3966">
          <p15:clr>
            <a:srgbClr val="FBAE40"/>
          </p15:clr>
        </p15:guide>
        <p15:guide id="36" pos="3838">
          <p15:clr>
            <a:srgbClr val="FBAE40"/>
          </p15:clr>
        </p15:guide>
        <p15:guide id="37" pos="3708">
          <p15:clr>
            <a:srgbClr val="FBAE40"/>
          </p15:clr>
        </p15:guide>
        <p15:guide id="38" pos="3580">
          <p15:clr>
            <a:srgbClr val="FBAE40"/>
          </p15:clr>
        </p15:guide>
        <p15:guide id="39" pos="3452">
          <p15:clr>
            <a:srgbClr val="FBAE40"/>
          </p15:clr>
        </p15:guide>
        <p15:guide id="40" pos="3324">
          <p15:clr>
            <a:srgbClr val="FBAE40"/>
          </p15:clr>
        </p15:guide>
        <p15:guide id="41" pos="3196">
          <p15:clr>
            <a:srgbClr val="FBAE40"/>
          </p15:clr>
        </p15:guide>
        <p15:guide id="42" pos="3068">
          <p15:clr>
            <a:srgbClr val="FBAE40"/>
          </p15:clr>
        </p15:guide>
        <p15:guide id="43" pos="2940">
          <p15:clr>
            <a:srgbClr val="FBAE40"/>
          </p15:clr>
        </p15:guide>
        <p15:guide id="44" pos="2812">
          <p15:clr>
            <a:srgbClr val="FBAE40"/>
          </p15:clr>
        </p15:guide>
        <p15:guide id="45" pos="2686">
          <p15:clr>
            <a:srgbClr val="FBAE40"/>
          </p15:clr>
        </p15:guide>
        <p15:guide id="46" pos="2556">
          <p15:clr>
            <a:srgbClr val="FBAE40"/>
          </p15:clr>
        </p15:guide>
        <p15:guide id="47" pos="2430">
          <p15:clr>
            <a:srgbClr val="FBAE40"/>
          </p15:clr>
        </p15:guide>
        <p15:guide id="48" pos="2302">
          <p15:clr>
            <a:srgbClr val="FBAE40"/>
          </p15:clr>
        </p15:guide>
        <p15:guide id="49" pos="217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9FCA7-8331-4F88-99E3-1C2E1EB7E548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AF39-E419-4200-A313-FD148DAEBA6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966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farbig + bla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812800" y="2235200"/>
            <a:ext cx="6089651" cy="2032000"/>
          </a:xfrm>
          <a:prstGeom prst="rect">
            <a:avLst/>
          </a:prstGeom>
          <a:solidFill>
            <a:srgbClr val="29485D"/>
          </a:solidFill>
        </p:spPr>
        <p:txBody>
          <a:bodyPr wrap="square" lIns="198000" tIns="158400" rIns="108000" bIns="108000" anchor="t" anchorCtr="0">
            <a:noAutofit/>
          </a:bodyPr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499225" y="5083175"/>
            <a:ext cx="4870449" cy="1219199"/>
          </a:xfrm>
          <a:solidFill>
            <a:srgbClr val="29485D"/>
          </a:solidFill>
        </p:spPr>
        <p:txBody>
          <a:bodyPr lIns="187200" tIns="158400" rIns="108000" bIns="172800"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>
          <a:xfrm>
            <a:off x="8229599" y="557719"/>
            <a:ext cx="3391711" cy="100519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77" y="476531"/>
            <a:ext cx="4170947" cy="118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3127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512">
          <p15:clr>
            <a:srgbClr val="FBAE40"/>
          </p15:clr>
        </p15:guide>
        <p15:guide id="2" orient="horz" pos="1408">
          <p15:clr>
            <a:srgbClr val="FBAE40"/>
          </p15:clr>
        </p15:guide>
        <p15:guide id="3" orient="horz" pos="1792">
          <p15:clr>
            <a:srgbClr val="FBAE40"/>
          </p15:clr>
        </p15:guide>
        <p15:guide id="4" orient="horz" pos="1918">
          <p15:clr>
            <a:srgbClr val="FBAE40"/>
          </p15:clr>
        </p15:guide>
        <p15:guide id="5" orient="horz" pos="2046">
          <p15:clr>
            <a:srgbClr val="FBAE40"/>
          </p15:clr>
        </p15:guide>
        <p15:guide id="6" orient="horz" pos="2176">
          <p15:clr>
            <a:srgbClr val="FBAE40"/>
          </p15:clr>
        </p15:guide>
        <p15:guide id="7" orient="horz" pos="2302">
          <p15:clr>
            <a:srgbClr val="FBAE40"/>
          </p15:clr>
        </p15:guide>
        <p15:guide id="8" orient="horz" pos="2432">
          <p15:clr>
            <a:srgbClr val="FBAE40"/>
          </p15:clr>
        </p15:guide>
        <p15:guide id="9" orient="horz" pos="2558">
          <p15:clr>
            <a:srgbClr val="FBAE40"/>
          </p15:clr>
        </p15:guide>
        <p15:guide id="10" orient="horz" pos="2688">
          <p15:clr>
            <a:srgbClr val="FBAE40"/>
          </p15:clr>
        </p15:guide>
        <p15:guide id="11" orient="horz" pos="2818">
          <p15:clr>
            <a:srgbClr val="FBAE40"/>
          </p15:clr>
        </p15:guide>
        <p15:guide id="12" orient="horz" pos="2944">
          <p15:clr>
            <a:srgbClr val="FBAE40"/>
          </p15:clr>
        </p15:guide>
        <p15:guide id="13" orient="horz" pos="3074">
          <p15:clr>
            <a:srgbClr val="FBAE40"/>
          </p15:clr>
        </p15:guide>
        <p15:guide id="14" orient="horz" pos="3202">
          <p15:clr>
            <a:srgbClr val="FBAE40"/>
          </p15:clr>
        </p15:guide>
        <p15:guide id="15" orient="horz" pos="3328">
          <p15:clr>
            <a:srgbClr val="FBAE40"/>
          </p15:clr>
        </p15:guide>
        <p15:guide id="16" orient="horz" pos="3456">
          <p15:clr>
            <a:srgbClr val="FBAE40"/>
          </p15:clr>
        </p15:guide>
        <p15:guide id="17" orient="horz" pos="3584">
          <p15:clr>
            <a:srgbClr val="FBAE40"/>
          </p15:clr>
        </p15:guide>
        <p15:guide id="18" orient="horz" pos="3710">
          <p15:clr>
            <a:srgbClr val="FBAE40"/>
          </p15:clr>
        </p15:guide>
        <p15:guide id="19" orient="horz" pos="3838">
          <p15:clr>
            <a:srgbClr val="FBAE40"/>
          </p15:clr>
        </p15:guide>
        <p15:guide id="20" orient="horz" pos="3970">
          <p15:clr>
            <a:srgbClr val="FBAE40"/>
          </p15:clr>
        </p15:guide>
        <p15:guide id="21" pos="7162">
          <p15:clr>
            <a:srgbClr val="FBAE40"/>
          </p15:clr>
        </p15:guide>
        <p15:guide id="22" pos="5626">
          <p15:clr>
            <a:srgbClr val="FBAE40"/>
          </p15:clr>
        </p15:guide>
        <p15:guide id="23" pos="5500">
          <p15:clr>
            <a:srgbClr val="FBAE40"/>
          </p15:clr>
        </p15:guide>
        <p15:guide id="24" pos="5372">
          <p15:clr>
            <a:srgbClr val="FBAE40"/>
          </p15:clr>
        </p15:guide>
        <p15:guide id="25" pos="5246">
          <p15:clr>
            <a:srgbClr val="FBAE40"/>
          </p15:clr>
        </p15:guide>
        <p15:guide id="26" pos="5116">
          <p15:clr>
            <a:srgbClr val="FBAE40"/>
          </p15:clr>
        </p15:guide>
        <p15:guide id="27" pos="4988">
          <p15:clr>
            <a:srgbClr val="FBAE40"/>
          </p15:clr>
        </p15:guide>
        <p15:guide id="28" pos="4860">
          <p15:clr>
            <a:srgbClr val="FBAE40"/>
          </p15:clr>
        </p15:guide>
        <p15:guide id="29" pos="4732">
          <p15:clr>
            <a:srgbClr val="FBAE40"/>
          </p15:clr>
        </p15:guide>
        <p15:guide id="30" pos="4602">
          <p15:clr>
            <a:srgbClr val="FBAE40"/>
          </p15:clr>
        </p15:guide>
        <p15:guide id="31" pos="4476">
          <p15:clr>
            <a:srgbClr val="FBAE40"/>
          </p15:clr>
        </p15:guide>
        <p15:guide id="32" pos="4348">
          <p15:clr>
            <a:srgbClr val="FBAE40"/>
          </p15:clr>
        </p15:guide>
        <p15:guide id="33" pos="4220">
          <p15:clr>
            <a:srgbClr val="FBAE40"/>
          </p15:clr>
        </p15:guide>
        <p15:guide id="34" pos="4094">
          <p15:clr>
            <a:srgbClr val="FBAE40"/>
          </p15:clr>
        </p15:guide>
        <p15:guide id="35" pos="3966">
          <p15:clr>
            <a:srgbClr val="FBAE40"/>
          </p15:clr>
        </p15:guide>
        <p15:guide id="36" pos="3838">
          <p15:clr>
            <a:srgbClr val="FBAE40"/>
          </p15:clr>
        </p15:guide>
        <p15:guide id="37" pos="3708">
          <p15:clr>
            <a:srgbClr val="FBAE40"/>
          </p15:clr>
        </p15:guide>
        <p15:guide id="38" pos="3580">
          <p15:clr>
            <a:srgbClr val="FBAE40"/>
          </p15:clr>
        </p15:guide>
        <p15:guide id="39" pos="3452">
          <p15:clr>
            <a:srgbClr val="FBAE40"/>
          </p15:clr>
        </p15:guide>
        <p15:guide id="40" pos="3324">
          <p15:clr>
            <a:srgbClr val="FBAE40"/>
          </p15:clr>
        </p15:guide>
        <p15:guide id="41" pos="3196">
          <p15:clr>
            <a:srgbClr val="FBAE40"/>
          </p15:clr>
        </p15:guide>
        <p15:guide id="42" pos="3068">
          <p15:clr>
            <a:srgbClr val="FBAE40"/>
          </p15:clr>
        </p15:guide>
        <p15:guide id="43" pos="2940">
          <p15:clr>
            <a:srgbClr val="FBAE40"/>
          </p15:clr>
        </p15:guide>
        <p15:guide id="44" pos="2812">
          <p15:clr>
            <a:srgbClr val="FBAE40"/>
          </p15:clr>
        </p15:guide>
        <p15:guide id="45" pos="2686">
          <p15:clr>
            <a:srgbClr val="FBAE40"/>
          </p15:clr>
        </p15:guide>
        <p15:guide id="46" pos="2556">
          <p15:clr>
            <a:srgbClr val="FBAE40"/>
          </p15:clr>
        </p15:guide>
        <p15:guide id="47" pos="2430">
          <p15:clr>
            <a:srgbClr val="FBAE40"/>
          </p15:clr>
        </p15:guide>
        <p15:guide id="48" pos="2302">
          <p15:clr>
            <a:srgbClr val="FBAE40"/>
          </p15:clr>
        </p15:guide>
        <p15:guide id="49" pos="217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mit 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7">
            <a:extLst>
              <a:ext uri="{FF2B5EF4-FFF2-40B4-BE49-F238E27FC236}">
                <a16:creationId xmlns:a16="http://schemas.microsoft.com/office/drawing/2014/main" id="{A71ADE3B-C90A-3546-B749-0ACBB53B7B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6025" y="1831976"/>
            <a:ext cx="9747249" cy="4470400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12800" y="1016000"/>
            <a:ext cx="3451225" cy="2232025"/>
          </a:xfrm>
          <a:prstGeom prst="rect">
            <a:avLst/>
          </a:prstGeom>
          <a:solidFill>
            <a:srgbClr val="29485D"/>
          </a:solidFill>
        </p:spPr>
        <p:txBody>
          <a:bodyPr wrap="square" lIns="198000" tIns="158400" rIns="108000" bIns="108000" anchor="t" anchorCtr="0">
            <a:noAutofit/>
          </a:bodyPr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5" name="Rechteck 4"/>
          <p:cNvSpPr/>
          <p:nvPr userDrawn="1"/>
        </p:nvSpPr>
        <p:spPr>
          <a:xfrm>
            <a:off x="8229599" y="557719"/>
            <a:ext cx="3391711" cy="100519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77" y="476531"/>
            <a:ext cx="4170947" cy="118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66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A60F433-92AC-4993-A4E4-F4A2A5A547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4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A60F433-92AC-4993-A4E4-F4A2A5A547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340841A0-F483-42BB-B94E-8E965D6056F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150"/>
              </a:spcBef>
              <a:tabLst>
                <a:tab pos="180000" algn="l"/>
                <a:tab pos="360000" algn="l"/>
                <a:tab pos="576000" algn="l"/>
              </a:tabLst>
              <a:defRPr/>
            </a:lvl1pPr>
            <a:lvl2pPr>
              <a:tabLst>
                <a:tab pos="180000" algn="l"/>
                <a:tab pos="360000" algn="l"/>
                <a:tab pos="576000" algn="l"/>
              </a:tabLst>
              <a:defRPr kern="600" spc="40" baseline="0"/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1" kern="600" spc="40" baseline="0">
                <a:solidFill>
                  <a:schemeClr val="tx2"/>
                </a:solidFill>
              </a:defRPr>
            </a:lvl4pPr>
            <a:lvl5pPr>
              <a:lnSpc>
                <a:spcPts val="2300"/>
              </a:lnSpc>
              <a:defRPr kern="600" spc="40" baseline="0"/>
            </a:lvl5pPr>
            <a:lvl7pPr>
              <a:defRPr/>
            </a:lvl7pPr>
            <a:lvl8pPr>
              <a:defRPr spc="120" baseline="0"/>
            </a:lvl8pPr>
            <a:lvl9pPr>
              <a:defRPr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D30B0A-E5C0-40E4-B75F-82DADA381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7556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3E053EA-A9E0-4FC3-87BC-5CADB14D4D0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8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3E053EA-A9E0-4FC3-87BC-5CADB14D4D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0336F15A-9D0F-40C1-A205-2471F1ECE4E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10296524" cy="4310912"/>
          </a:xfrm>
        </p:spPr>
        <p:txBody>
          <a:bodyPr numCol="1" spcCol="540000"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8pPr>
              <a:defRPr spc="120" baseline="0"/>
            </a:lvl8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207ED94-DB68-4986-A95E-F302E26D3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ADC TRANSFER CURVES | 28.11.2022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8957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Felder (Text/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434D6FFE-C346-403E-A982-395E5408109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2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434D6FFE-C346-403E-A982-395E540810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FC65B91-E784-4354-A701-802A4C59DD9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48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263" y="2097088"/>
            <a:ext cx="48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46C3F50-3D7B-4965-BBCA-896067A4C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4047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2-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059122B-6621-47D1-A7DC-B86D3C66D4F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8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059122B-6621-47D1-A7DC-B86D3C66D4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2B497B3-7BCD-436C-BE19-C4ED853A13E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10296524" cy="4310912"/>
          </a:xfrm>
        </p:spPr>
        <p:txBody>
          <a:bodyPr numCol="2" spcCol="540000"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7FD22FE-B954-4E59-AD32-7DA12A78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adc transfer curves | 28.11.2022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1247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elder (Text/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D73405DF-DDE4-4B3F-BD48-FC67B9175B2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0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D73405DF-DDE4-4B3F-BD48-FC67B9175B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EEA7A5B-CC69-48D1-B35F-8500863105E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30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566001" y="2097088"/>
            <a:ext cx="30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1F02B2B-2724-554D-82D3-E93B5519A17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4263" y="2097088"/>
            <a:ext cx="30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23DF60E-5BB4-4358-9ED3-0B06131E2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6132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3-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C182B74-8C6D-4413-AFAC-24A2B937F29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4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C182B74-8C6D-4413-AFAC-24A2B937F2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D9F2C3B-65EA-4BDE-A2B5-D40F165DF28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10296524" cy="4310912"/>
          </a:xfrm>
        </p:spPr>
        <p:txBody>
          <a:bodyPr numCol="3" spcCol="360000"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30F1A20-A4A7-4C1A-8E8E-5AC976BCE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Max-Planck-Society | Semiconductor Laboratory 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1685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elder (Text/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F8CA7A7F-18CF-42AB-93B5-CE02169C75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8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F8CA7A7F-18CF-42AB-93B5-CE02169C75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EA2FB6F-4CCF-4483-B0FF-497BECC7F5B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234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3599914" y="2097088"/>
            <a:ext cx="234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1F02B2B-2724-554D-82D3-E93B5519A17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904263" y="2097088"/>
            <a:ext cx="234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8pPr>
              <a:spcBef>
                <a:spcPts val="525"/>
              </a:spcBef>
              <a:spcAft>
                <a:spcPts val="0"/>
              </a:spcAft>
              <a:defRPr/>
            </a:lvl8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27FE177-075A-6045-8624-77FF676D604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52089" y="2097088"/>
            <a:ext cx="234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F9EBB6B-48B6-455B-A218-EB6DFA7CB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9171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4-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29E846F-D6EF-4F38-BEA1-DD2E6EE76E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2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F29E846F-D6EF-4F38-BEA1-DD2E6EE76E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ECDDCE0-6FB0-4AE2-A021-2B9544EF1C5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10296524" cy="4310912"/>
          </a:xfrm>
        </p:spPr>
        <p:txBody>
          <a:bodyPr numCol="4" spcCol="288000"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8pPr>
              <a:lnSpc>
                <a:spcPts val="1100"/>
              </a:lnSpc>
              <a:spcBef>
                <a:spcPts val="525"/>
              </a:spcBef>
              <a:spcAft>
                <a:spcPts val="0"/>
              </a:spcAft>
              <a:defRPr/>
            </a:lvl8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50071A1-8A74-45B2-A989-D27068F9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3635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9FCA7-8331-4F88-99E3-1C2E1EB7E548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AF39-E419-4200-A313-FD148DAEBA6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862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+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FDE2241-1AF0-49A8-922F-CB987C6D8A0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6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FDE2241-1AF0-49A8-922F-CB987C6D8A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F111491F-25C0-47A3-B8C8-CF423E9D18A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30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2163" y="2097088"/>
            <a:ext cx="66421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455E15A-CF7F-4A54-BC65-334E16D17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3470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1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A1D4A37-1331-435B-A211-7068997FD9A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0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A1D4A37-1331-435B-A211-7068997FD9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193015A-FC55-4B7E-8DBE-5DF6AAB16C8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07170" y="2097088"/>
            <a:ext cx="3037093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7739" y="2097088"/>
            <a:ext cx="66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298DB1A-2FBE-4B43-929F-D8A944C8D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4858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5F05C30-C7CF-4BED-ACA7-6138A5FB09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4"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5F05C30-C7CF-4BED-ACA7-6138A5FB09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1A1027B-D4DE-4331-AC66-77D3E8B8412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150"/>
              </a:spcBef>
              <a:tabLst>
                <a:tab pos="180000" algn="l"/>
                <a:tab pos="360000" algn="l"/>
                <a:tab pos="576000" algn="l"/>
              </a:tabLst>
              <a:defRPr/>
            </a:lvl1pPr>
            <a:lvl2pPr>
              <a:tabLst>
                <a:tab pos="180000" algn="l"/>
                <a:tab pos="360000" algn="l"/>
                <a:tab pos="576000" algn="l"/>
              </a:tabLst>
              <a:defRPr kern="600" spc="40" baseline="0"/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1" kern="600" spc="40" baseline="0">
                <a:solidFill>
                  <a:schemeClr val="tx2"/>
                </a:solidFill>
              </a:defRPr>
            </a:lvl4pPr>
            <a:lvl5pPr>
              <a:lnSpc>
                <a:spcPts val="2300"/>
              </a:lnSpc>
              <a:defRPr kern="600" spc="40" baseline="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0A92407-1187-4BC7-9440-8FB582935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596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nur Text ohne Tit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47739" y="692150"/>
            <a:ext cx="10296524" cy="5715850"/>
          </a:xfrm>
        </p:spPr>
        <p:txBody>
          <a:bodyPr numCol="1" spcCol="540000"/>
          <a:lstStyle>
            <a:lvl1pPr marL="0" indent="0">
              <a:buFont typeface="Arial" panose="020B0604020202020204" pitchFamily="34" charset="0"/>
              <a:buNone/>
              <a:defRPr/>
            </a:lvl1pPr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 marL="354013" indent="-176213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 dirty="0"/>
              <a:t>FOLIE OHNE TITEL (Ausnahme)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 err="1"/>
              <a:t>Sixt</a:t>
            </a:r>
            <a:r>
              <a:rPr lang="en-US" dirty="0"/>
              <a:t>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3903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1475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3E053EA-A9E0-4FC3-87BC-5CADB14D4D0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08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3E053EA-A9E0-4FC3-87BC-5CADB14D4D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0336F15A-9D0F-40C1-A205-2471F1ECE4E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207ED94-DB68-4986-A95E-F302E26D3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803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eltrenn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998" y="2988000"/>
            <a:ext cx="10717200" cy="3600000"/>
          </a:xfrm>
          <a:prstGeom prst="rect">
            <a:avLst/>
          </a:prstGeom>
        </p:spPr>
        <p:txBody>
          <a:bodyPr anchor="t" anchorCtr="0"/>
          <a:lstStyle>
            <a:lvl1pPr>
              <a:defRPr sz="2300" spc="23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108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9FCA7-8331-4F88-99E3-1C2E1EB7E548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AF39-E419-4200-A313-FD148DAEBA6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424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9FCA7-8331-4F88-99E3-1C2E1EB7E548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AF39-E419-4200-A313-FD148DAEBA6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46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9FCA7-8331-4F88-99E3-1C2E1EB7E548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AF39-E419-4200-A313-FD148DAEBA6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35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9FCA7-8331-4F88-99E3-1C2E1EB7E548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AF39-E419-4200-A313-FD148DAEBA6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99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9FCA7-8331-4F88-99E3-1C2E1EB7E548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AF39-E419-4200-A313-FD148DAEBA6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61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tags" Target="../tags/tag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vmlDrawing" Target="../drawings/vmlDrawing1.v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image" Target="../media/image3.emf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oleObject" Target="../embeddings/oleObject1.bin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tags" Target="../tags/tag2.xml"/><Relationship Id="rId30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9FCA7-8331-4F88-99E3-1C2E1EB7E548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9AF39-E419-4200-A313-FD148DAEBA6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2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03284-1F3E-459B-A45A-7630C7E63C5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809D2-1303-4E7A-B7DE-365A2A80FF7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92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3FBFD33-14B0-4B26-8D25-D9E05002D48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6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3" name="think-cell Folie" r:id="rId28" imgW="384" imgH="385" progId="TCLayout.ActiveDocument.1">
                  <p:embed/>
                </p:oleObj>
              </mc:Choice>
              <mc:Fallback>
                <p:oleObj name="think-cell Folie" r:id="rId28" imgW="384" imgH="38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3FBFD33-14B0-4B26-8D25-D9E05002D4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58354E6-9E0E-44B9-83E8-1963A1EC88F1}"/>
              </a:ext>
            </a:extLst>
          </p:cNvPr>
          <p:cNvSpPr/>
          <p:nvPr userDrawn="1">
            <p:custDataLst>
              <p:tags r:id="rId2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Arial </a:t>
            </a:r>
            <a:r>
              <a:rPr lang="de-DE" dirty="0" err="1"/>
              <a:t>MPG_green_dark</a:t>
            </a:r>
            <a:r>
              <a:rPr lang="de-DE" dirty="0"/>
              <a:t>, 23 </a:t>
            </a:r>
            <a:r>
              <a:rPr lang="de-DE" dirty="0" err="1"/>
              <a:t>pt</a:t>
            </a:r>
            <a:r>
              <a:rPr lang="de-DE" dirty="0"/>
              <a:t>, ZAB 26 </a:t>
            </a:r>
            <a:r>
              <a:rPr lang="de-DE" dirty="0" err="1"/>
              <a:t>pt</a:t>
            </a:r>
            <a:r>
              <a:rPr lang="de-DE" dirty="0"/>
              <a:t>, gesperrt 1,4 </a:t>
            </a:r>
            <a:r>
              <a:rPr lang="de-DE" dirty="0" err="1"/>
              <a:t>pt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7739" y="2097087"/>
            <a:ext cx="10296524" cy="4319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de-DE" dirty="0"/>
              <a:t>Ebene 1: Headlines</a:t>
            </a:r>
          </a:p>
          <a:p>
            <a:pPr lvl="1"/>
            <a:r>
              <a:rPr lang="de-DE" dirty="0"/>
              <a:t>Ebene 2: Fließtext</a:t>
            </a:r>
          </a:p>
          <a:p>
            <a:pPr lvl="3"/>
            <a:r>
              <a:rPr lang="de-DE" dirty="0"/>
              <a:t>Ebene 3: Stichpunkte</a:t>
            </a:r>
          </a:p>
          <a:p>
            <a:pPr lvl="2"/>
            <a:r>
              <a:rPr lang="de-DE" dirty="0"/>
              <a:t>Ebene 4: Stichpunkte hervorgehoben</a:t>
            </a:r>
          </a:p>
          <a:p>
            <a:pPr lvl="4"/>
            <a:r>
              <a:rPr lang="de-DE" dirty="0"/>
              <a:t>Ebene 5: Stichpunkte eingerückt</a:t>
            </a:r>
          </a:p>
          <a:p>
            <a:pPr lvl="5"/>
            <a:r>
              <a:rPr lang="de-DE" dirty="0"/>
              <a:t>Ebene 6: Stichpunkte weiter eingerückt</a:t>
            </a:r>
          </a:p>
          <a:p>
            <a:pPr lvl="6"/>
            <a:r>
              <a:rPr lang="de-DE" dirty="0"/>
              <a:t>Ebene 7: Zusatzinfo</a:t>
            </a:r>
          </a:p>
          <a:p>
            <a:pPr lvl="7"/>
            <a:r>
              <a:rPr lang="de-DE" dirty="0"/>
              <a:t>Ebene 8: Bildunterschrift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ADC SCAN | 28.11.2022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9" t="2803" b="1184"/>
          <a:stretch/>
        </p:blipFill>
        <p:spPr>
          <a:xfrm>
            <a:off x="10448450" y="84700"/>
            <a:ext cx="1654485" cy="81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2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ts val="2600"/>
        </a:lnSpc>
        <a:spcBef>
          <a:spcPct val="0"/>
        </a:spcBef>
        <a:spcAft>
          <a:spcPts val="1800"/>
        </a:spcAft>
        <a:buNone/>
        <a:defRPr sz="2300" b="1" kern="600" cap="all" spc="14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ts val="23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600" b="1" i="0" kern="600" spc="40" baseline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ts val="2300"/>
        </a:lnSpc>
        <a:spcBef>
          <a:spcPts val="1150"/>
        </a:spcBef>
        <a:spcAft>
          <a:spcPts val="0"/>
        </a:spcAft>
        <a:buFont typeface="Arial" panose="020B0604020202020204" pitchFamily="34" charset="0"/>
        <a:buNone/>
        <a:defRPr sz="1600" kern="6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179388" indent="-179388" algn="l" defTabSz="914400" rtl="0" eaLnBrk="1" latinLnBrk="0" hangingPunct="1">
        <a:lnSpc>
          <a:spcPts val="2300"/>
        </a:lnSpc>
        <a:spcBef>
          <a:spcPts val="1150"/>
        </a:spcBef>
        <a:buFont typeface="Arial" panose="020B0604020202020204" pitchFamily="34" charset="0"/>
        <a:buChar char="•"/>
        <a:defRPr sz="1600" b="1" kern="400" spc="40" baseline="0">
          <a:solidFill>
            <a:schemeClr val="tx2"/>
          </a:solidFill>
          <a:latin typeface="+mn-lt"/>
          <a:ea typeface="+mn-ea"/>
          <a:cs typeface="+mn-cs"/>
        </a:defRPr>
      </a:lvl3pPr>
      <a:lvl4pPr marL="179388" indent="-179388" algn="l" defTabSz="914400" rtl="0" eaLnBrk="1" latinLnBrk="0" hangingPunct="1">
        <a:lnSpc>
          <a:spcPts val="2300"/>
        </a:lnSpc>
        <a:spcBef>
          <a:spcPts val="1150"/>
        </a:spcBef>
        <a:buFont typeface="Arial" panose="020B0604020202020204" pitchFamily="34" charset="0"/>
        <a:buChar char="•"/>
        <a:defRPr sz="1600" kern="600" spc="40" baseline="0">
          <a:solidFill>
            <a:schemeClr val="tx1"/>
          </a:solidFill>
          <a:latin typeface="+mn-lt"/>
          <a:ea typeface="+mn-ea"/>
          <a:cs typeface="+mn-cs"/>
        </a:defRPr>
      </a:lvl4pPr>
      <a:lvl5pPr marL="357188" indent="-179388" algn="l" defTabSz="914400" rtl="0" eaLnBrk="1" latinLnBrk="0" hangingPunct="1">
        <a:lnSpc>
          <a:spcPts val="2300"/>
        </a:lnSpc>
        <a:spcBef>
          <a:spcPts val="525"/>
        </a:spcBef>
        <a:buFont typeface="Arial" panose="020B0604020202020204" pitchFamily="34" charset="0"/>
        <a:buChar char="•"/>
        <a:defRPr sz="1600" kern="600" spc="40" baseline="0">
          <a:solidFill>
            <a:schemeClr val="tx1"/>
          </a:solidFill>
          <a:latin typeface="+mn-lt"/>
          <a:ea typeface="+mn-ea"/>
          <a:cs typeface="+mn-cs"/>
        </a:defRPr>
      </a:lvl5pPr>
      <a:lvl6pPr marL="645750" indent="-285750" algn="l" defTabSz="914400" rtl="0" eaLnBrk="1" latinLnBrk="0" hangingPunct="1">
        <a:lnSpc>
          <a:spcPts val="2300"/>
        </a:lnSpc>
        <a:spcBef>
          <a:spcPts val="0"/>
        </a:spcBef>
        <a:spcAft>
          <a:spcPts val="0"/>
        </a:spcAft>
        <a:buClr>
          <a:schemeClr val="tx1"/>
        </a:buClr>
        <a:buSzPct val="110000"/>
        <a:buFont typeface="Symbol" panose="05050102010706020507" pitchFamily="18" charset="2"/>
        <a:buChar char=""/>
        <a:defRPr sz="1600" b="0" i="0" kern="600" spc="40" baseline="0">
          <a:solidFill>
            <a:schemeClr val="tx1"/>
          </a:solidFill>
          <a:latin typeface="+mn-lt"/>
          <a:ea typeface="+mn-ea"/>
          <a:cs typeface="+mn-cs"/>
        </a:defRPr>
      </a:lvl6pPr>
      <a:lvl7pPr marL="0" indent="215900" algn="l" defTabSz="914400" rtl="0" eaLnBrk="1" latinLnBrk="0" hangingPunct="1">
        <a:lnSpc>
          <a:spcPts val="2300"/>
        </a:lnSpc>
        <a:spcBef>
          <a:spcPts val="525"/>
        </a:spcBef>
        <a:spcAft>
          <a:spcPts val="0"/>
        </a:spcAft>
        <a:buClr>
          <a:schemeClr val="tx2"/>
        </a:buClr>
        <a:buFont typeface="Wingdings 3" panose="05040102010807070707" pitchFamily="18" charset="2"/>
        <a:buChar char=""/>
        <a:defRPr sz="1300" b="0" i="1" kern="600" spc="40" baseline="0">
          <a:solidFill>
            <a:schemeClr val="tx2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ts val="1100"/>
        </a:lnSpc>
        <a:spcBef>
          <a:spcPts val="525"/>
        </a:spcBef>
        <a:spcAft>
          <a:spcPts val="0"/>
        </a:spcAft>
        <a:buSzPct val="110000"/>
        <a:buFont typeface=".SF NS Symbols Regular"/>
        <a:buNone/>
        <a:defRPr sz="800" b="0" i="1" kern="600" spc="12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ts val="1100"/>
        </a:lnSpc>
        <a:spcBef>
          <a:spcPts val="525"/>
        </a:spcBef>
        <a:buFont typeface="Arial" panose="020B0604020202020204" pitchFamily="34" charset="0"/>
        <a:buNone/>
        <a:defRPr sz="800" b="0" i="1" kern="600" spc="12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97">
          <p15:clr>
            <a:srgbClr val="F26B43"/>
          </p15:clr>
        </p15:guide>
        <p15:guide id="2" orient="horz" pos="1321">
          <p15:clr>
            <a:srgbClr val="F26B43"/>
          </p15:clr>
        </p15:guide>
        <p15:guide id="3" pos="7083">
          <p15:clr>
            <a:srgbClr val="F26B43"/>
          </p15:clr>
        </p15:guide>
        <p15:guide id="4" orient="horz" pos="4042">
          <p15:clr>
            <a:srgbClr val="F26B43"/>
          </p15:clr>
        </p15:guide>
        <p15:guide id="5" pos="483">
          <p15:clr>
            <a:srgbClr val="F26B43"/>
          </p15:clr>
        </p15:guide>
        <p15:guide id="6" orient="horz" pos="436">
          <p15:clr>
            <a:srgbClr val="F26B43"/>
          </p15:clr>
        </p15:guide>
        <p15:guide id="7" orient="horz" pos="4065">
          <p15:clr>
            <a:srgbClr val="F26B43"/>
          </p15:clr>
        </p15:guide>
        <p15:guide id="8" orient="horz" pos="4178">
          <p15:clr>
            <a:srgbClr val="F26B43"/>
          </p15:clr>
        </p15:guide>
        <p15:guide id="9" pos="166">
          <p15:clr>
            <a:srgbClr val="F26B43"/>
          </p15:clr>
        </p15:guide>
        <p15:guide id="10" pos="751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14.bin"/><Relationship Id="rId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4434F8BB-3F92-4545-AC4A-7185CDE04D0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8" name="think-cell Folie" r:id="rId5" imgW="395" imgH="396" progId="TCLayout.ActiveDocument.1">
                  <p:embed/>
                </p:oleObj>
              </mc:Choice>
              <mc:Fallback>
                <p:oleObj name="think-cell Folie" r:id="rId5" imgW="395" imgH="396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4434F8BB-3F92-4545-AC4A-7185CDE04D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017958BD-A07D-4B65-9835-D8442D3DC77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30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Max Planck Society | Semiconductor Laboratory</a:t>
            </a:r>
            <a:r>
              <a:rPr lang="de-DE"/>
              <a:t>	</a:t>
            </a:r>
            <a:r>
              <a:rPr lang="de-DE" smtClean="0"/>
              <a:t>teststrategy edet modules &amp; FPA| 15.12.2022</a:t>
            </a:r>
            <a:r>
              <a:rPr lang="de-DE" dirty="0"/>
              <a:t>	</a:t>
            </a:r>
            <a:fld id="{4BB1897F-A1AE-4EDF-9F2D-8730C9693DB7}" type="slidenum">
              <a:rPr lang="de-DE"/>
              <a:pPr algn="l">
                <a:tabLst>
                  <a:tab pos="9775825" algn="r"/>
                  <a:tab pos="10226675" algn="r"/>
                </a:tabLst>
              </a:pPr>
              <a:t>1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mtClean="0"/>
              <a:t>TESTSTRATEGY FOR AN</a:t>
            </a:r>
            <a:br>
              <a:rPr lang="de-DE" smtClean="0"/>
            </a:br>
            <a:r>
              <a:rPr lang="de-DE"/>
              <a:t>	</a:t>
            </a:r>
            <a:r>
              <a:rPr lang="de-DE" smtClean="0"/>
              <a:t>EDET MODULE &amp; FPA</a:t>
            </a:r>
            <a:r>
              <a:rPr lang="de-DE"/>
              <a:t/>
            </a:r>
            <a:br>
              <a:rPr lang="de-DE"/>
            </a:br>
            <a:r>
              <a:rPr lang="de-DE" smtClean="0"/>
              <a:t>		</a:t>
            </a:r>
            <a:br>
              <a:rPr lang="de-DE" smtClean="0"/>
            </a:br>
            <a:r>
              <a:rPr lang="de-DE" smtClean="0"/>
              <a:t/>
            </a:r>
            <a:br>
              <a:rPr lang="de-DE" smtClean="0"/>
            </a:br>
            <a:r>
              <a:rPr lang="de-DE" smtClean="0"/>
              <a:t>			</a:t>
            </a:r>
            <a:r>
              <a:rPr lang="de-DE" sz="2000" i="1" smtClean="0"/>
              <a:t>Schloss Ringberg Dec 2022</a:t>
            </a:r>
            <a:endParaRPr lang="de-DE" sz="2000" i="1" cap="none" dirty="0"/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lnSpc>
                <a:spcPts val="2200"/>
              </a:lnSpc>
            </a:pPr>
            <a:r>
              <a:rPr lang="de-DE" dirty="0"/>
              <a:t>Semiconductor Laboratory of the Max Planck Society</a:t>
            </a:r>
          </a:p>
          <a:p>
            <a:pPr lvl="1" indent="0">
              <a:lnSpc>
                <a:spcPts val="2200"/>
              </a:lnSpc>
              <a:buNone/>
            </a:pPr>
            <a:r>
              <a:rPr lang="de-DE" smtClean="0"/>
              <a:t>Eduard Prinker / Thomas Selle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5722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713138"/>
          </a:xfrm>
        </p:spPr>
        <p:txBody>
          <a:bodyPr/>
          <a:lstStyle/>
          <a:p>
            <a:pPr algn="ctr"/>
            <a:r>
              <a:rPr lang="de-DE" smtClean="0"/>
              <a:t>Delay scan</a:t>
            </a:r>
            <a:br>
              <a:rPr lang="de-DE" smtClean="0"/>
            </a:br>
            <a:r>
              <a:rPr lang="de-DE" sz="1600" i="1" smtClean="0"/>
              <a:t>bit errors depending on each global and local delay setting</a:t>
            </a:r>
            <a:endParaRPr lang="de-DE" sz="1600" i="1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75825" algn="r"/>
                <a:tab pos="10226675" algn="r"/>
              </a:tabLst>
              <a:defRPr/>
            </a:pP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 Planck Society | Semiconductor Laboratory</a:t>
            </a:r>
            <a:r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TESTstrategy </a:t>
            </a:r>
            <a:r>
              <a:rPr lang="de-DE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edet modules &amp; FPA 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lang="de-DE" noProof="0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15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.12.2022</a:t>
            </a: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fld id="{4BB1897F-A1AE-4EDF-9F2D-8730C9693DB7}" type="slidenum"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775825" algn="r"/>
                  <a:tab pos="10226675" algn="r"/>
                </a:tabLst>
                <a:defRPr/>
              </a:pPr>
              <a:t>10</a:t>
            </a:fld>
            <a:endParaRPr kumimoji="0" lang="de-DE" sz="600" b="0" i="0" u="none" strike="noStrike" kern="600" cap="all" spc="9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24125" y="1383526"/>
            <a:ext cx="7105649" cy="50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1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713138"/>
          </a:xfrm>
        </p:spPr>
        <p:txBody>
          <a:bodyPr/>
          <a:lstStyle/>
          <a:p>
            <a:pPr algn="ctr"/>
            <a:r>
              <a:rPr lang="de-DE" smtClean="0"/>
              <a:t>oFFSEts</a:t>
            </a:r>
            <a:br>
              <a:rPr lang="de-DE" smtClean="0"/>
            </a:br>
            <a:r>
              <a:rPr lang="de-DE" sz="1600" i="1" smtClean="0"/>
              <a:t>offset distribution &amp; dispersion</a:t>
            </a:r>
            <a:endParaRPr lang="de-DE" sz="1600" i="1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75825" algn="r"/>
                <a:tab pos="10226675" algn="r"/>
              </a:tabLst>
              <a:defRPr/>
            </a:pP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 Planck Society | Semiconductor Laboratory</a:t>
            </a:r>
            <a:r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TESTstrategy </a:t>
            </a:r>
            <a:r>
              <a:rPr lang="de-DE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edet modules &amp; FPA 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lang="de-DE" noProof="0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15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.12.2022</a:t>
            </a: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fld id="{4BB1897F-A1AE-4EDF-9F2D-8730C9693DB7}" type="slidenum"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775825" algn="r"/>
                  <a:tab pos="10226675" algn="r"/>
                </a:tabLst>
                <a:defRPr/>
              </a:pPr>
              <a:t>11</a:t>
            </a:fld>
            <a:endParaRPr kumimoji="0" lang="de-DE" sz="600" b="0" i="0" u="none" strike="noStrike" kern="600" cap="all" spc="9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62000" y="1819275"/>
            <a:ext cx="3228975" cy="212878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180000" indent="-180000" algn="l">
              <a:buFont typeface="Arial" panose="020B0604020202020204" pitchFamily="34" charset="0"/>
              <a:buChar char="•"/>
            </a:pPr>
            <a:r>
              <a:rPr lang="de-DE" sz="1600" smtClean="0"/>
              <a:t>OFFSET = PEDESTALS (pure DCDE channel variation) + SENSOR CONTRIBUTION (leakage current, readout contribution)</a:t>
            </a:r>
          </a:p>
          <a:p>
            <a:pPr marL="180000" indent="-180000" algn="l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</a:pPr>
            <a:r>
              <a:rPr lang="de-DE" sz="1600" smtClean="0"/>
              <a:t>DARK LEVEL: one single frame</a:t>
            </a:r>
          </a:p>
          <a:p>
            <a:pPr marL="180000" indent="-180000" algn="l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</a:pPr>
            <a:r>
              <a:rPr lang="de-DE" sz="1600" smtClean="0"/>
              <a:t>DARK LEVEL MEAN = OFFSET </a:t>
            </a:r>
            <a:endParaRPr lang="en-US" sz="1600" dirty="0" err="1" smtClean="0"/>
          </a:p>
        </p:txBody>
      </p:sp>
      <p:pic>
        <p:nvPicPr>
          <p:cNvPr id="11" name="Inhaltsplatzhalter 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38651" y="1551106"/>
            <a:ext cx="6331466" cy="473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713138"/>
          </a:xfrm>
        </p:spPr>
        <p:txBody>
          <a:bodyPr/>
          <a:lstStyle/>
          <a:p>
            <a:pPr algn="ctr"/>
            <a:r>
              <a:rPr lang="de-DE" smtClean="0"/>
              <a:t>Power cycle scan</a:t>
            </a:r>
            <a:br>
              <a:rPr lang="de-DE" smtClean="0"/>
            </a:br>
            <a:endParaRPr lang="de-DE" sz="1600" i="1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75825" algn="r"/>
                <a:tab pos="10226675" algn="r"/>
              </a:tabLst>
              <a:defRPr/>
            </a:pP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 Planck Society | Semiconductor Laboratory</a:t>
            </a:r>
            <a:r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TESTstrategy </a:t>
            </a:r>
            <a:r>
              <a:rPr lang="de-DE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edet modules &amp; FPA 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lang="de-DE" noProof="0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15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.12.2022</a:t>
            </a: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fld id="{4BB1897F-A1AE-4EDF-9F2D-8730C9693DB7}" type="slidenum"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775825" algn="r"/>
                  <a:tab pos="10226675" algn="r"/>
                </a:tabLst>
                <a:defRPr/>
              </a:pPr>
              <a:t>12</a:t>
            </a:fld>
            <a:endParaRPr kumimoji="0" lang="de-DE" sz="600" b="0" i="0" u="none" strike="noStrike" kern="600" cap="all" spc="9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33374" y="2862329"/>
            <a:ext cx="4486275" cy="172354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180000" indent="-180000" algn="l">
              <a:buFont typeface="Arial" panose="020B0604020202020204" pitchFamily="34" charset="0"/>
              <a:buChar char="•"/>
            </a:pPr>
            <a:r>
              <a:rPr lang="de-DE" sz="1600" b="1"/>
              <a:t>o</a:t>
            </a:r>
            <a:r>
              <a:rPr lang="de-DE" sz="1600" b="1" smtClean="0"/>
              <a:t>ffset differences </a:t>
            </a:r>
            <a:r>
              <a:rPr lang="de-DE" sz="1600" smtClean="0"/>
              <a:t>between two successive power cycles: thermal effects </a:t>
            </a:r>
            <a:r>
              <a:rPr lang="de-DE" sz="1600" smtClean="0">
                <a:sym typeface="Wingdings" panose="05000000000000000000" pitchFamily="2" charset="2"/>
              </a:rPr>
              <a:t> differences should be reduced between cycles 4 and 5</a:t>
            </a:r>
          </a:p>
          <a:p>
            <a:pPr marL="180000" indent="-180000" algn="l">
              <a:buFont typeface="Arial" panose="020B0604020202020204" pitchFamily="34" charset="0"/>
              <a:buChar char="•"/>
            </a:pPr>
            <a:endParaRPr lang="de-DE" sz="1600" smtClean="0"/>
          </a:p>
          <a:p>
            <a:pPr marL="180000" indent="-180000" algn="l">
              <a:buFont typeface="Arial" panose="020B0604020202020204" pitchFamily="34" charset="0"/>
              <a:buChar char="•"/>
            </a:pPr>
            <a:r>
              <a:rPr lang="de-DE" sz="1600" b="1"/>
              <a:t>o</a:t>
            </a:r>
            <a:r>
              <a:rPr lang="de-DE" sz="1600" b="1" smtClean="0"/>
              <a:t>bservation of currents (stress test)</a:t>
            </a:r>
            <a:r>
              <a:rPr lang="de-DE" sz="1600" smtClean="0"/>
              <a:t>: check, if significant changes of the selected currents occur in the resulting analysis</a:t>
            </a:r>
            <a:endParaRPr lang="en-US" sz="1600" dirty="0" err="1" smtClean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05351" y="1546258"/>
            <a:ext cx="7260830" cy="435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2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713138"/>
          </a:xfrm>
        </p:spPr>
        <p:txBody>
          <a:bodyPr/>
          <a:lstStyle/>
          <a:p>
            <a:pPr algn="ctr"/>
            <a:r>
              <a:rPr lang="de-DE" smtClean="0"/>
              <a:t>Offset compression</a:t>
            </a:r>
            <a:br>
              <a:rPr lang="de-DE" smtClean="0"/>
            </a:br>
            <a:endParaRPr lang="de-DE" sz="1600" i="1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75825" algn="r"/>
                <a:tab pos="10226675" algn="r"/>
              </a:tabLst>
              <a:defRPr/>
            </a:pP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 Planck Society | Semiconductor Laboratory</a:t>
            </a:r>
            <a:r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TESTstrategy </a:t>
            </a:r>
            <a:r>
              <a:rPr lang="de-DE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edet modules &amp; FPA 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lang="de-DE" noProof="0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15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.12.2022</a:t>
            </a: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fld id="{4BB1897F-A1AE-4EDF-9F2D-8730C9693DB7}" type="slidenum"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775825" algn="r"/>
                  <a:tab pos="10226675" algn="r"/>
                </a:tabLst>
                <a:defRPr/>
              </a:pPr>
              <a:t>13</a:t>
            </a:fld>
            <a:endParaRPr kumimoji="0" lang="de-DE" sz="600" b="0" i="0" u="none" strike="noStrike" kern="600" cap="all" spc="9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809625" y="1312488"/>
            <a:ext cx="5189131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de-DE" sz="1200"/>
              <a:t>VnSubIn, IPDAC: global </a:t>
            </a:r>
            <a:r>
              <a:rPr lang="de-DE" sz="1200" smtClean="0"/>
              <a:t>parameters</a:t>
            </a:r>
          </a:p>
          <a:p>
            <a:pPr marL="180000" indent="-180000" algn="l">
              <a:buFont typeface="Arial" panose="020B0604020202020204" pitchFamily="34" charset="0"/>
              <a:buChar char="•"/>
            </a:pPr>
            <a:r>
              <a:rPr lang="de-DE" sz="1200"/>
              <a:t>d</a:t>
            </a:r>
            <a:r>
              <a:rPr lang="de-DE" sz="1200" smtClean="0"/>
              <a:t>ynamically add compensation currents to input signal</a:t>
            </a:r>
          </a:p>
          <a:p>
            <a:pPr marL="180000" indent="-180000" algn="l">
              <a:buFont typeface="Arial" panose="020B0604020202020204" pitchFamily="34" charset="0"/>
              <a:buChar char="•"/>
            </a:pPr>
            <a:r>
              <a:rPr lang="de-DE" sz="1200" smtClean="0"/>
              <a:t>different approaches: </a:t>
            </a:r>
            <a:r>
              <a:rPr lang="de-DE" sz="1200" b="1" smtClean="0"/>
              <a:t>quartiles </a:t>
            </a:r>
            <a:r>
              <a:rPr lang="de-DE" sz="1200" smtClean="0"/>
              <a:t>(easy implementation), assume gaussian distribution (</a:t>
            </a:r>
            <a:r>
              <a:rPr lang="de-DE" sz="1200" smtClean="0">
                <a:sym typeface="Wingdings" panose="05000000000000000000" pitchFamily="2" charset="2"/>
              </a:rPr>
              <a:t></a:t>
            </a:r>
            <a:r>
              <a:rPr lang="de-DE" sz="1200" smtClean="0"/>
              <a:t>reduce width, </a:t>
            </a:r>
            <a:r>
              <a:rPr lang="de-DE" sz="1200" i="1" smtClean="0"/>
              <a:t>J. Knopf Thesis</a:t>
            </a:r>
            <a:r>
              <a:rPr lang="de-DE" sz="1200" smtClean="0"/>
              <a:t>), incorporate non-linearities (</a:t>
            </a:r>
            <a:r>
              <a:rPr lang="de-DE" sz="1200" i="1" smtClean="0"/>
              <a:t>F. Lütticke Thesis</a:t>
            </a:r>
            <a:r>
              <a:rPr lang="de-DE" sz="1200" smtClean="0"/>
              <a:t>)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98756" y="1405288"/>
            <a:ext cx="5610948" cy="458117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4400550"/>
            <a:ext cx="5378247" cy="190023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47" y="2252960"/>
            <a:ext cx="5200650" cy="214759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998757" y="5986462"/>
            <a:ext cx="5774144" cy="4308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de-DE" sz="1400" b="1">
                <a:solidFill>
                  <a:srgbClr val="FF0000"/>
                </a:solidFill>
              </a:rPr>
              <a:t>m</a:t>
            </a:r>
            <a:r>
              <a:rPr lang="de-DE" sz="1400" b="1" smtClean="0">
                <a:solidFill>
                  <a:srgbClr val="FF0000"/>
                </a:solidFill>
              </a:rPr>
              <a:t>uch lower DCDE gain </a:t>
            </a:r>
            <a:r>
              <a:rPr lang="de-DE" sz="1400" b="1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de-DE" sz="1400" b="1" smtClean="0">
                <a:solidFill>
                  <a:srgbClr val="FF0000"/>
                </a:solidFill>
              </a:rPr>
              <a:t>quartiles approach in conjunction with individual pixel gain</a:t>
            </a:r>
            <a:endParaRPr lang="en-US" sz="1400" b="1" dirty="0" err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32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713138"/>
          </a:xfrm>
        </p:spPr>
        <p:txBody>
          <a:bodyPr/>
          <a:lstStyle/>
          <a:p>
            <a:pPr algn="ctr"/>
            <a:r>
              <a:rPr lang="de-DE" smtClean="0"/>
              <a:t>Depfet iv curves scan</a:t>
            </a:r>
            <a:br>
              <a:rPr lang="de-DE" smtClean="0"/>
            </a:br>
            <a:endParaRPr lang="de-DE" sz="1600" i="1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75825" algn="r"/>
                <a:tab pos="10226675" algn="r"/>
              </a:tabLst>
              <a:defRPr/>
            </a:pP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 Planck Society | Semiconductor Laboratory</a:t>
            </a:r>
            <a:r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TESTstrategy </a:t>
            </a:r>
            <a:r>
              <a:rPr lang="de-DE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edet modules &amp; FPA 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lang="de-DE" noProof="0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15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.12.2022</a:t>
            </a: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fld id="{4BB1897F-A1AE-4EDF-9F2D-8730C9693DB7}" type="slidenum"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775825" algn="r"/>
                  <a:tab pos="10226675" algn="r"/>
                </a:tabLst>
                <a:defRPr/>
              </a:pPr>
              <a:t>14</a:t>
            </a:fld>
            <a:endParaRPr kumimoji="0" lang="de-DE" sz="600" b="0" i="0" u="none" strike="noStrike" kern="600" cap="all" spc="9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77277" y="2960516"/>
            <a:ext cx="2751723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de-DE" sz="1600" b="1">
                <a:solidFill>
                  <a:srgbClr val="FF0000"/>
                </a:solidFill>
              </a:rPr>
              <a:t>i</a:t>
            </a:r>
            <a:r>
              <a:rPr lang="de-DE" sz="1600" b="1" smtClean="0">
                <a:solidFill>
                  <a:srgbClr val="FF0000"/>
                </a:solidFill>
              </a:rPr>
              <a:t>nfluenced by ghost charge effects – rippled curves</a:t>
            </a:r>
          </a:p>
        </p:txBody>
      </p:sp>
      <p:pic>
        <p:nvPicPr>
          <p:cNvPr id="11" name="Inhaltsplatzhalter 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43275" y="1276350"/>
            <a:ext cx="6876838" cy="486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2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713138"/>
          </a:xfrm>
        </p:spPr>
        <p:txBody>
          <a:bodyPr/>
          <a:lstStyle/>
          <a:p>
            <a:pPr algn="ctr"/>
            <a:r>
              <a:rPr lang="de-DE" smtClean="0"/>
              <a:t>Sample point scan</a:t>
            </a:r>
            <a:br>
              <a:rPr lang="de-DE" smtClean="0"/>
            </a:br>
            <a:endParaRPr lang="de-DE" sz="1600" i="1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75825" algn="r"/>
                <a:tab pos="10226675" algn="r"/>
              </a:tabLst>
              <a:defRPr/>
            </a:pP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 Planck Society | Semiconductor Laboratory</a:t>
            </a:r>
            <a:r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TESTstrategy </a:t>
            </a:r>
            <a:r>
              <a:rPr lang="de-DE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edet modules &amp; FPA 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lang="de-DE" noProof="0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15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.12.2022</a:t>
            </a: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fld id="{4BB1897F-A1AE-4EDF-9F2D-8730C9693DB7}" type="slidenum"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775825" algn="r"/>
                  <a:tab pos="10226675" algn="r"/>
                </a:tabLst>
                <a:defRPr/>
              </a:pPr>
              <a:t>15</a:t>
            </a:fld>
            <a:endParaRPr kumimoji="0" lang="de-DE" sz="600" b="0" i="0" u="none" strike="noStrike" kern="600" cap="all" spc="9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91552" y="1114622"/>
            <a:ext cx="4104273" cy="9848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180000" indent="-180000" algn="l">
              <a:buFont typeface="Arial" panose="020B0604020202020204" pitchFamily="34" charset="0"/>
              <a:buChar char="•"/>
            </a:pPr>
            <a:r>
              <a:rPr lang="de-DE" sz="1600"/>
              <a:t>s</a:t>
            </a:r>
            <a:r>
              <a:rPr lang="de-DE" sz="1600" smtClean="0"/>
              <a:t>hift switcher sequences (32 shifts)</a:t>
            </a:r>
          </a:p>
          <a:p>
            <a:pPr marL="180000" indent="-180000" algn="l">
              <a:buFont typeface="Arial" panose="020B0604020202020204" pitchFamily="34" charset="0"/>
              <a:buChar char="•"/>
            </a:pPr>
            <a:r>
              <a:rPr lang="de-DE" sz="1600"/>
              <a:t>i</a:t>
            </a:r>
            <a:r>
              <a:rPr lang="de-DE" sz="1600" smtClean="0"/>
              <a:t>lluminate by constant LED intensities</a:t>
            </a:r>
          </a:p>
          <a:p>
            <a:pPr marL="180000" indent="-180000" algn="l">
              <a:buFont typeface="Arial" panose="020B0604020202020204" pitchFamily="34" charset="0"/>
              <a:buChar char="•"/>
            </a:pPr>
            <a:r>
              <a:rPr lang="de-DE" sz="1600"/>
              <a:t>s</a:t>
            </a:r>
            <a:r>
              <a:rPr lang="de-DE" sz="1600" smtClean="0"/>
              <a:t>elect sequence with best combination of high charge / low noise</a:t>
            </a:r>
          </a:p>
        </p:txBody>
      </p:sp>
      <p:sp>
        <p:nvSpPr>
          <p:cNvPr id="4" name="Rechteck 3"/>
          <p:cNvSpPr/>
          <p:nvPr/>
        </p:nvSpPr>
        <p:spPr>
          <a:xfrm>
            <a:off x="591552" y="5780416"/>
            <a:ext cx="111728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smtClean="0"/>
              <a:t>BELLE Confluence: </a:t>
            </a:r>
            <a:r>
              <a:rPr lang="en-US" sz="1400" i="1" smtClean="0">
                <a:solidFill>
                  <a:srgbClr val="FF0000"/>
                </a:solidFill>
              </a:rPr>
              <a:t>"In </a:t>
            </a:r>
            <a:r>
              <a:rPr lang="en-US" sz="1400" i="1">
                <a:solidFill>
                  <a:srgbClr val="FF0000"/>
                </a:solidFill>
              </a:rPr>
              <a:t>the analysis, the sampling point curve is created for a set of selected rows. Currently, no algorithm is implemented to extract the optimal bit shift and delay for the sampling </a:t>
            </a:r>
            <a:r>
              <a:rPr lang="en-US" sz="1400" i="1" smtClean="0">
                <a:solidFill>
                  <a:srgbClr val="FF0000"/>
                </a:solidFill>
              </a:rPr>
              <a:t>point."</a:t>
            </a:r>
            <a:endParaRPr lang="en-US" sz="1400" i="1">
              <a:solidFill>
                <a:srgbClr val="FF0000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" y="2134033"/>
            <a:ext cx="4868376" cy="3444606"/>
          </a:xfrm>
          <a:prstGeom prst="rect">
            <a:avLst/>
          </a:prstGeom>
        </p:spPr>
      </p:pic>
      <p:pic>
        <p:nvPicPr>
          <p:cNvPr id="6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856669" y="1161288"/>
            <a:ext cx="4291229" cy="302956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850" y="4659994"/>
            <a:ext cx="6300787" cy="46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2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713138"/>
          </a:xfrm>
        </p:spPr>
        <p:txBody>
          <a:bodyPr/>
          <a:lstStyle/>
          <a:p>
            <a:pPr algn="ctr"/>
            <a:r>
              <a:rPr lang="de-DE" smtClean="0"/>
              <a:t>ADC Curves</a:t>
            </a:r>
            <a:br>
              <a:rPr lang="de-DE" smtClean="0"/>
            </a:br>
            <a:endParaRPr lang="de-DE" sz="1600" i="1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75825" algn="r"/>
                <a:tab pos="10226675" algn="r"/>
              </a:tabLst>
              <a:defRPr/>
            </a:pP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 Planck Society | Semiconductor Laboratory</a:t>
            </a:r>
            <a:r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TESTstrategy </a:t>
            </a:r>
            <a:r>
              <a:rPr lang="de-DE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edet modules &amp; FPA 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lang="de-DE" noProof="0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15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.12.2022</a:t>
            </a: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fld id="{4BB1897F-A1AE-4EDF-9F2D-8730C9693DB7}" type="slidenum"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775825" algn="r"/>
                  <a:tab pos="10226675" algn="r"/>
                </a:tabLst>
                <a:defRPr/>
              </a:pPr>
              <a:t>16</a:t>
            </a:fld>
            <a:endParaRPr kumimoji="0" lang="de-DE" sz="600" b="0" i="0" u="none" strike="noStrike" kern="600" cap="all" spc="9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72502" y="1225901"/>
            <a:ext cx="5695951" cy="172354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180000" indent="-180000" algn="l">
              <a:buFont typeface="Arial" panose="020B0604020202020204" pitchFamily="34" charset="0"/>
              <a:buChar char="•"/>
            </a:pPr>
            <a:r>
              <a:rPr lang="de-DE" sz="1600" smtClean="0"/>
              <a:t>significantly different approach to BELLE (external source vs. gate on increases)</a:t>
            </a:r>
          </a:p>
          <a:p>
            <a:pPr marL="180000" indent="-180000" algn="l">
              <a:buFont typeface="Arial" panose="020B0604020202020204" pitchFamily="34" charset="0"/>
              <a:buChar char="•"/>
            </a:pPr>
            <a:r>
              <a:rPr lang="de-DE" sz="1600" smtClean="0"/>
              <a:t>ADC curve optimization: missing codes, INL, DNL, noise, offset, 1</a:t>
            </a:r>
            <a:r>
              <a:rPr lang="de-DE" sz="1600" baseline="30000" smtClean="0"/>
              <a:t>st</a:t>
            </a:r>
            <a:r>
              <a:rPr lang="de-DE" sz="1600" smtClean="0"/>
              <a:t> and 2</a:t>
            </a:r>
            <a:r>
              <a:rPr lang="de-DE" sz="1600" baseline="30000" smtClean="0"/>
              <a:t>nd</a:t>
            </a:r>
            <a:r>
              <a:rPr lang="de-DE" sz="1600" smtClean="0"/>
              <a:t> endpoint</a:t>
            </a:r>
          </a:p>
          <a:p>
            <a:pPr marL="180000" indent="-180000" algn="l">
              <a:buFont typeface="Arial" panose="020B0604020202020204" pitchFamily="34" charset="0"/>
              <a:buChar char="•"/>
            </a:pPr>
            <a:r>
              <a:rPr lang="de-DE" sz="1600"/>
              <a:t>v</a:t>
            </a:r>
            <a:r>
              <a:rPr lang="de-DE" sz="1600" smtClean="0"/>
              <a:t>ariate IPSource, IPSource2, IPsourceMiddle, IFPBBias, AmpLow, RefIn</a:t>
            </a:r>
          </a:p>
          <a:p>
            <a:pPr marL="180000" indent="-180000" algn="l">
              <a:buFont typeface="Arial" panose="020B0604020202020204" pitchFamily="34" charset="0"/>
              <a:buChar char="•"/>
            </a:pPr>
            <a:r>
              <a:rPr lang="de-DE" sz="1600"/>
              <a:t>a</a:t>
            </a:r>
            <a:r>
              <a:rPr lang="de-DE" sz="1600" smtClean="0"/>
              <a:t>ll channels (256) view</a:t>
            </a:r>
          </a:p>
        </p:txBody>
      </p:sp>
      <p:pic>
        <p:nvPicPr>
          <p:cNvPr id="15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70179" y="1405288"/>
            <a:ext cx="5818606" cy="4117624"/>
          </a:xfrm>
          <a:prstGeom prst="rect">
            <a:avLst/>
          </a:prstGeom>
        </p:spPr>
      </p:pic>
      <p:pic>
        <p:nvPicPr>
          <p:cNvPr id="16" name="Inhaltsplatzhalt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662" y="2956987"/>
            <a:ext cx="4850229" cy="3586201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5768891" y="5720156"/>
            <a:ext cx="6099427" cy="29495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de-DE" sz="1600" b="1" smtClean="0">
                <a:solidFill>
                  <a:srgbClr val="FF0000"/>
                </a:solidFill>
              </a:rPr>
              <a:t>Is S</a:t>
            </a:r>
            <a:r>
              <a:rPr lang="de-DE" sz="1600" b="1" baseline="30000" smtClean="0">
                <a:solidFill>
                  <a:srgbClr val="FF0000"/>
                </a:solidFill>
              </a:rPr>
              <a:t>2</a:t>
            </a:r>
            <a:r>
              <a:rPr lang="de-DE" sz="1600" b="1" smtClean="0">
                <a:solidFill>
                  <a:srgbClr val="FF0000"/>
                </a:solidFill>
              </a:rPr>
              <a:t>C fast enough (ramp 1,000 current steps within 1 second)?</a:t>
            </a:r>
            <a:endParaRPr lang="en-US" sz="1600" b="1" dirty="0" err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40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713138"/>
          </a:xfrm>
        </p:spPr>
        <p:txBody>
          <a:bodyPr/>
          <a:lstStyle/>
          <a:p>
            <a:pPr algn="ctr"/>
            <a:r>
              <a:rPr lang="de-DE" smtClean="0"/>
              <a:t>Charge collection</a:t>
            </a:r>
            <a:br>
              <a:rPr lang="de-DE" smtClean="0"/>
            </a:br>
            <a:endParaRPr lang="de-DE" sz="1600" i="1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75825" algn="r"/>
                <a:tab pos="10226675" algn="r"/>
              </a:tabLst>
              <a:defRPr/>
            </a:pP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 Planck Society | Semiconductor Laboratory</a:t>
            </a:r>
            <a:r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TESTstrategy </a:t>
            </a:r>
            <a:r>
              <a:rPr lang="de-DE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edet modules &amp; FPA 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lang="de-DE" noProof="0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15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.12.2022</a:t>
            </a: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fld id="{4BB1897F-A1AE-4EDF-9F2D-8730C9693DB7}" type="slidenum"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775825" algn="r"/>
                  <a:tab pos="10226675" algn="r"/>
                </a:tabLst>
                <a:defRPr/>
              </a:pPr>
              <a:t>17</a:t>
            </a:fld>
            <a:endParaRPr kumimoji="0" lang="de-DE" sz="600" b="0" i="0" u="none" strike="noStrike" kern="600" cap="all" spc="9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191376" y="1426276"/>
            <a:ext cx="5809248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de-DE" sz="1600" b="1" smtClean="0">
                <a:solidFill>
                  <a:srgbClr val="FF0000"/>
                </a:solidFill>
              </a:rPr>
              <a:t>2D-Variation of 5 DEPFET voltages + LED charge injection </a:t>
            </a:r>
            <a:r>
              <a:rPr lang="de-DE" sz="1600" b="1" smtClean="0">
                <a:solidFill>
                  <a:srgbClr val="FF0000"/>
                </a:solidFill>
                <a:sym typeface="Wingdings" panose="05000000000000000000" pitchFamily="2" charset="2"/>
              </a:rPr>
              <a:t> AVERAGING?</a:t>
            </a:r>
            <a:endParaRPr lang="de-DE" sz="1600" b="1" smtClean="0">
              <a:solidFill>
                <a:srgbClr val="FF0000"/>
              </a:solidFill>
            </a:endParaRPr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23184" y="2097088"/>
            <a:ext cx="7945633" cy="431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2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713138"/>
          </a:xfrm>
        </p:spPr>
        <p:txBody>
          <a:bodyPr/>
          <a:lstStyle/>
          <a:p>
            <a:pPr algn="ctr"/>
            <a:r>
              <a:rPr lang="de-DE" smtClean="0"/>
              <a:t>Ghost charge scans</a:t>
            </a:r>
            <a:br>
              <a:rPr lang="de-DE" smtClean="0"/>
            </a:br>
            <a:endParaRPr lang="de-DE" sz="1600" i="1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75825" algn="r"/>
                <a:tab pos="10226675" algn="r"/>
              </a:tabLst>
              <a:defRPr/>
            </a:pP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 Planck Society | Semiconductor Laboratory</a:t>
            </a:r>
            <a:r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TESTstrategy </a:t>
            </a:r>
            <a:r>
              <a:rPr lang="de-DE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edet modules &amp; FPA 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lang="de-DE" noProof="0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15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.12.2022</a:t>
            </a: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fld id="{4BB1897F-A1AE-4EDF-9F2D-8730C9693DB7}" type="slidenum"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775825" algn="r"/>
                  <a:tab pos="10226675" algn="r"/>
                </a:tabLst>
                <a:defRPr/>
              </a:pPr>
              <a:t>18</a:t>
            </a:fld>
            <a:endParaRPr kumimoji="0" lang="de-DE" sz="600" b="0" i="0" u="none" strike="noStrike" kern="600" cap="all" spc="9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25477" y="1979779"/>
            <a:ext cx="4104273" cy="9848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600" i="1"/>
              <a:t>In the following, this phenomenon of an additional measured pixel current without any </a:t>
            </a:r>
          </a:p>
          <a:p>
            <a:r>
              <a:rPr lang="en-US" sz="1600" i="1"/>
              <a:t>external charge injection should be referred to as the “ghost charge</a:t>
            </a:r>
            <a:r>
              <a:rPr lang="en-US" sz="1600" i="1" smtClean="0"/>
              <a:t>”. </a:t>
            </a:r>
            <a:r>
              <a:rPr lang="en-US" sz="1000" smtClean="0"/>
              <a:t>Eduard Prinker, Thesis</a:t>
            </a:r>
            <a:endParaRPr lang="de-DE" sz="1000" smtClean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10050" y="3680729"/>
            <a:ext cx="7386512" cy="242616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24" y="1495184"/>
            <a:ext cx="3810326" cy="3189905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399724" y="5031382"/>
            <a:ext cx="3714750" cy="88485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de-DE" sz="1600" u="sng">
                <a:solidFill>
                  <a:srgbClr val="FF0000"/>
                </a:solidFill>
              </a:rPr>
              <a:t>m</a:t>
            </a:r>
            <a:r>
              <a:rPr lang="de-DE" sz="1600" u="sng" smtClean="0">
                <a:solidFill>
                  <a:srgbClr val="FF0000"/>
                </a:solidFill>
              </a:rPr>
              <a:t>itigation measures:</a:t>
            </a:r>
            <a:r>
              <a:rPr lang="de-DE" sz="1600" smtClean="0">
                <a:solidFill>
                  <a:srgbClr val="FF0000"/>
                </a:solidFill>
              </a:rPr>
              <a:t> go to maximum DAC for DCDE parameters </a:t>
            </a:r>
            <a:r>
              <a:rPr lang="de-DE" sz="1600" i="1" smtClean="0">
                <a:solidFill>
                  <a:srgbClr val="FF0000"/>
                </a:solidFill>
              </a:rPr>
              <a:t>VTCSFN, VTCCASC</a:t>
            </a:r>
            <a:r>
              <a:rPr lang="de-DE" sz="1600">
                <a:solidFill>
                  <a:srgbClr val="FF0000"/>
                </a:solidFill>
              </a:rPr>
              <a:t>;</a:t>
            </a:r>
            <a:r>
              <a:rPr lang="de-DE" sz="1600" smtClean="0">
                <a:solidFill>
                  <a:srgbClr val="FF0000"/>
                </a:solidFill>
              </a:rPr>
              <a:t> enable </a:t>
            </a:r>
            <a:r>
              <a:rPr lang="de-DE" sz="1600" i="1" smtClean="0">
                <a:solidFill>
                  <a:srgbClr val="FF0000"/>
                </a:solidFill>
              </a:rPr>
              <a:t>boost SubIn</a:t>
            </a:r>
            <a:endParaRPr lang="en-US" sz="1600" i="1" dirty="0" err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6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713138"/>
          </a:xfrm>
        </p:spPr>
        <p:txBody>
          <a:bodyPr/>
          <a:lstStyle/>
          <a:p>
            <a:pPr algn="ctr"/>
            <a:r>
              <a:rPr lang="de-DE" smtClean="0"/>
              <a:t>consecutive frames</a:t>
            </a:r>
            <a:br>
              <a:rPr lang="de-DE" smtClean="0"/>
            </a:br>
            <a:r>
              <a:rPr lang="de-DE" sz="1600" smtClean="0"/>
              <a:t>clear efficiency &amp; charge registration</a:t>
            </a:r>
            <a:endParaRPr lang="de-DE" sz="1600" i="1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75825" algn="r"/>
                <a:tab pos="10226675" algn="r"/>
              </a:tabLst>
              <a:defRPr/>
            </a:pP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 Planck Society | Semiconductor Laboratory</a:t>
            </a:r>
            <a:r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TESTstrategy </a:t>
            </a:r>
            <a:r>
              <a:rPr lang="de-DE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edet modules &amp; FPA 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lang="de-DE" noProof="0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15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.12.2022</a:t>
            </a: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fld id="{4BB1897F-A1AE-4EDF-9F2D-8730C9693DB7}" type="slidenum"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775825" algn="r"/>
                  <a:tab pos="10226675" algn="r"/>
                </a:tabLst>
                <a:defRPr/>
              </a:pPr>
              <a:t>19</a:t>
            </a:fld>
            <a:endParaRPr kumimoji="0" lang="de-DE" sz="600" b="0" i="0" u="none" strike="noStrike" kern="600" cap="all" spc="9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136" y="1916113"/>
            <a:ext cx="8060728" cy="4311650"/>
          </a:xfrm>
        </p:spPr>
      </p:pic>
      <p:sp>
        <p:nvSpPr>
          <p:cNvPr id="6" name="Textfeld 5"/>
          <p:cNvSpPr txBox="1"/>
          <p:nvPr/>
        </p:nvSpPr>
        <p:spPr>
          <a:xfrm>
            <a:off x="238122" y="2752725"/>
            <a:ext cx="2362203" cy="221599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de-DE" sz="1600" smtClean="0"/>
              <a:t>pyramidal increased/decreased pulsewidths</a:t>
            </a:r>
          </a:p>
          <a:p>
            <a:pPr algn="ctr"/>
            <a:r>
              <a:rPr lang="de-DE" sz="1600" smtClean="0"/>
              <a:t>+</a:t>
            </a:r>
          </a:p>
          <a:p>
            <a:pPr algn="ctr"/>
            <a:r>
              <a:rPr lang="de-DE" sz="1600" smtClean="0"/>
              <a:t>idle laser frames (no charge injection)</a:t>
            </a:r>
          </a:p>
          <a:p>
            <a:pPr algn="ctr"/>
            <a:r>
              <a:rPr lang="de-DE" sz="1600" smtClean="0">
                <a:sym typeface="Wingdings" panose="05000000000000000000" pitchFamily="2" charset="2"/>
              </a:rPr>
              <a:t></a:t>
            </a:r>
          </a:p>
          <a:p>
            <a:pPr algn="ctr"/>
            <a:r>
              <a:rPr lang="de-DE" sz="1600">
                <a:sym typeface="Wingdings" panose="05000000000000000000" pitchFamily="2" charset="2"/>
              </a:rPr>
              <a:t>c</a:t>
            </a:r>
            <a:r>
              <a:rPr lang="de-DE" sz="1600" smtClean="0">
                <a:sym typeface="Wingdings" panose="05000000000000000000" pitchFamily="2" charset="2"/>
              </a:rPr>
              <a:t>heck charge collection and clear efficiency</a:t>
            </a:r>
            <a:endParaRPr lang="en-US" sz="1600" dirty="0" err="1" smtClean="0"/>
          </a:p>
        </p:txBody>
      </p:sp>
    </p:spTree>
    <p:extLst>
      <p:ext uri="{BB962C8B-B14F-4D97-AF65-F5344CB8AC3E}">
        <p14:creationId xmlns:p14="http://schemas.microsoft.com/office/powerpoint/2010/main" val="92734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713138"/>
          </a:xfrm>
        </p:spPr>
        <p:txBody>
          <a:bodyPr/>
          <a:lstStyle/>
          <a:p>
            <a:pPr algn="ctr"/>
            <a:r>
              <a:rPr lang="de-DE" smtClean="0"/>
              <a:t>USEful acronyms</a:t>
            </a:r>
            <a:br>
              <a:rPr lang="de-DE" smtClean="0"/>
            </a:br>
            <a:endParaRPr lang="de-DE" sz="1600" i="1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75825" algn="r"/>
                <a:tab pos="10226675" algn="r"/>
              </a:tabLst>
              <a:defRPr/>
            </a:pP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 Planck Society | Semiconductor Laboratory</a:t>
            </a:r>
            <a:r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teststrategy</a:t>
            </a:r>
            <a:r>
              <a:rPr kumimoji="0" lang="de-DE" sz="600" b="0" i="0" u="none" strike="noStrike" kern="600" cap="all" spc="90" normalizeH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de-DE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edet modules &amp; FPA 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lang="de-DE" noProof="0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15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.12.2022</a:t>
            </a: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fld id="{4BB1897F-A1AE-4EDF-9F2D-8730C9693DB7}" type="slidenum"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775825" algn="r"/>
                  <a:tab pos="10226675" algn="r"/>
                </a:tabLst>
                <a:defRPr/>
              </a:pPr>
              <a:t>2</a:t>
            </a:fld>
            <a:endParaRPr kumimoji="0" lang="de-DE" sz="600" b="0" i="0" u="none" strike="noStrike" kern="600" cap="all" spc="9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sz="half" idx="1"/>
          </p:nvPr>
        </p:nvSpPr>
        <p:spPr bwMode="auto">
          <a:xfrm>
            <a:off x="639729" y="1312956"/>
            <a:ext cx="10698830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latin typeface="Arial" panose="020B0604020202020204" pitchFamily="34" charset="0"/>
              </a:rPr>
              <a:t>ASM: </a:t>
            </a:r>
            <a:r>
              <a:rPr lang="en-US" altLang="en-US" sz="1800" b="0">
                <a:latin typeface="Arial" panose="020B0604020202020204" pitchFamily="34" charset="0"/>
              </a:rPr>
              <a:t>All-Silicon </a:t>
            </a:r>
            <a:r>
              <a:rPr lang="en-US" altLang="en-US" sz="1800" b="0" smtClean="0">
                <a:latin typeface="Arial" panose="020B0604020202020204" pitchFamily="34" charset="0"/>
              </a:rPr>
              <a:t>Module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  <a:t>MIC :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  <a:t>Module Interface Circuit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  <a:t>	</a:t>
            </a:r>
            <a:r>
              <a:rPr kumimoji="0" lang="en-US" altLang="en-US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  <a:t>MBM: </a:t>
            </a:r>
            <a:r>
              <a:rPr kumimoji="0" lang="en-US" altLang="en-US" b="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  <a:t>MIC Brain Module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en-US" b="0">
                <a:latin typeface="Arial" panose="020B0604020202020204" pitchFamily="34" charset="0"/>
              </a:rPr>
              <a:t>	</a:t>
            </a:r>
            <a:r>
              <a:rPr lang="de-DE" altLang="en-US" b="0" smtClean="0">
                <a:latin typeface="Arial" panose="020B0604020202020204" pitchFamily="34" charset="0"/>
              </a:rPr>
              <a:t>	</a:t>
            </a:r>
            <a:r>
              <a:rPr lang="de-DE" altLang="en-US" sz="1400" smtClean="0">
                <a:latin typeface="Arial" panose="020B0604020202020204" pitchFamily="34" charset="0"/>
              </a:rPr>
              <a:t>XU1: </a:t>
            </a:r>
            <a:r>
              <a:rPr lang="de-DE" altLang="en-US" sz="1400" b="0" smtClean="0">
                <a:latin typeface="Arial" panose="020B0604020202020204" pitchFamily="34" charset="0"/>
              </a:rPr>
              <a:t>Xilinx Zynq FPGA on a PCB (Mercury+ Board)</a:t>
            </a:r>
            <a:endParaRPr lang="de-DE" altLang="en-US" sz="1400" smtClean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en-US" sz="14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	</a:t>
            </a:r>
            <a:r>
              <a:rPr kumimoji="0" lang="de-DE" altLang="en-US" sz="1400" b="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  <a:t>	</a:t>
            </a:r>
            <a:r>
              <a:rPr kumimoji="0" lang="de-DE" altLang="en-US" sz="140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  <a:t>MSM:</a:t>
            </a:r>
            <a:r>
              <a:rPr kumimoji="0" lang="de-DE" altLang="en-US" sz="1400" i="0" u="none" strike="noStrike" cap="none" normalizeH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de-DE" altLang="en-US" sz="1400" b="0" i="0" u="none" strike="noStrike" cap="none" normalizeH="0" smtClean="0">
                <a:ln>
                  <a:noFill/>
                </a:ln>
                <a:effectLst/>
                <a:latin typeface="Arial" panose="020B0604020202020204" pitchFamily="34" charset="0"/>
              </a:rPr>
              <a:t>MIC Service Module</a:t>
            </a:r>
            <a:endParaRPr kumimoji="0" lang="en-US" altLang="en-US" sz="14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  <a:t>	</a:t>
            </a:r>
            <a:r>
              <a:rPr kumimoji="0" lang="en-US" altLang="en-US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  <a:t>MPM: </a:t>
            </a:r>
            <a:r>
              <a:rPr kumimoji="0" lang="en-US" altLang="en-US" b="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  <a:t>MIC Power Module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  <a:t>		</a:t>
            </a: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  <a:t>MPM light: MIC Power Module in “light” implementation (ohne HK (HK: Housekeeping))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en-US" sz="1400" b="0" smtClean="0">
                <a:latin typeface="Arial" panose="020B0604020202020204" pitchFamily="34" charset="0"/>
              </a:rPr>
              <a:t>		MPMMC: MPM Mockup Connector</a:t>
            </a:r>
            <a:endParaRPr kumimoji="0" lang="en-US" altLang="en-US" sz="14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  <a:t>	</a:t>
            </a:r>
            <a:r>
              <a:rPr kumimoji="0" lang="en-US" altLang="en-US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  <a:t>MHM: </a:t>
            </a:r>
            <a:r>
              <a:rPr kumimoji="0" lang="en-US" altLang="en-US" b="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  <a:t>MPM Housekeeping module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  <a:t>	</a:t>
            </a:r>
            <a:r>
              <a:rPr kumimoji="0" lang="en-US" altLang="en-US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  <a:t>MPMS: </a:t>
            </a:r>
            <a:r>
              <a:rPr kumimoji="0" lang="en-US" altLang="en-US" b="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  <a:t>MIC Power Module Stack (= MPM light + MHM)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  <a:t>	</a:t>
            </a:r>
            <a:r>
              <a:rPr kumimoji="0" lang="en-US" altLang="en-US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  <a:t>VIC: </a:t>
            </a:r>
            <a:r>
              <a:rPr kumimoji="0" lang="en-US" altLang="en-US" b="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  <a:t>Vacuum Interconnection Circuit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  <a:t>	</a:t>
            </a:r>
            <a:r>
              <a:rPr kumimoji="0" lang="en-US" altLang="en-US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  <a:t>DLSP: </a:t>
            </a:r>
            <a:r>
              <a:rPr kumimoji="0" lang="en-US" altLang="en-US" b="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  <a:t>Double L-Shaped Patchpanel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  <a:t>BRICK: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  <a:t>Bulk Rigid Interconnect and Cooling deck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en-US" sz="1800" smtClean="0">
                <a:latin typeface="Arial" panose="020B0604020202020204" pitchFamily="34" charset="0"/>
              </a:rPr>
              <a:t>FPA: </a:t>
            </a:r>
            <a:r>
              <a:rPr lang="de-DE" altLang="en-US" sz="1800" b="0" smtClean="0">
                <a:latin typeface="Arial" panose="020B0604020202020204" pitchFamily="34" charset="0"/>
              </a:rPr>
              <a:t>Focal Plane Array (4 Modules)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  <a:t>IML: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  <a:t>Inter-module Link</a:t>
            </a:r>
          </a:p>
        </p:txBody>
      </p:sp>
    </p:spTree>
    <p:extLst>
      <p:ext uri="{BB962C8B-B14F-4D97-AF65-F5344CB8AC3E}">
        <p14:creationId xmlns:p14="http://schemas.microsoft.com/office/powerpoint/2010/main" val="396297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713138"/>
          </a:xfrm>
        </p:spPr>
        <p:txBody>
          <a:bodyPr/>
          <a:lstStyle/>
          <a:p>
            <a:pPr algn="ctr"/>
            <a:r>
              <a:rPr lang="de-DE" smtClean="0"/>
              <a:t>Esf, lsf, mtf – TEM MEASUREment</a:t>
            </a:r>
            <a:endParaRPr lang="de-DE" sz="1600" i="1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75825" algn="r"/>
                <a:tab pos="10226675" algn="r"/>
              </a:tabLst>
              <a:defRPr/>
            </a:pP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 Planck Society | Semiconductor Laboratory</a:t>
            </a:r>
            <a:r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TESTstrategy </a:t>
            </a:r>
            <a:r>
              <a:rPr lang="de-DE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edet modules &amp; FPA 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lang="de-DE" noProof="0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15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.12.2022</a:t>
            </a: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fld id="{4BB1897F-A1AE-4EDF-9F2D-8730C9693DB7}" type="slidenum"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775825" algn="r"/>
                  <a:tab pos="10226675" algn="r"/>
                </a:tabLst>
                <a:defRPr/>
              </a:pPr>
              <a:t>20</a:t>
            </a:fld>
            <a:endParaRPr kumimoji="0" lang="de-DE" sz="600" b="0" i="0" u="none" strike="noStrike" kern="600" cap="all" spc="9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61989" y="1749481"/>
            <a:ext cx="5711865" cy="237613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149" y="3601409"/>
            <a:ext cx="4650399" cy="274796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975" y="1972050"/>
            <a:ext cx="2433638" cy="1177371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8174367" y="1612530"/>
            <a:ext cx="2441246" cy="29495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de-DE" sz="1600" smtClean="0"/>
              <a:t>Discrete Fourier Transform</a:t>
            </a:r>
            <a:endParaRPr lang="en-US" sz="1600" dirty="0" err="1" smtClean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625" y="1281291"/>
            <a:ext cx="1352550" cy="46819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152948" y="1408232"/>
            <a:ext cx="1794081" cy="29495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marL="180000" indent="-180000" algn="l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</a:pPr>
            <a:r>
              <a:rPr lang="de-DE" sz="1600" smtClean="0"/>
              <a:t>"Super-Sampling"</a:t>
            </a:r>
            <a:endParaRPr lang="en-US" sz="1600" dirty="0" err="1" smtClean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183" y="4171913"/>
            <a:ext cx="2966400" cy="214659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297183"/>
            <a:ext cx="3114674" cy="233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1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713138"/>
          </a:xfrm>
        </p:spPr>
        <p:txBody>
          <a:bodyPr/>
          <a:lstStyle/>
          <a:p>
            <a:pPr algn="ctr"/>
            <a:r>
              <a:rPr lang="de-DE" dirty="0" err="1" smtClean="0"/>
              <a:t>Automatic</a:t>
            </a:r>
            <a:r>
              <a:rPr lang="de-DE" dirty="0" smtClean="0"/>
              <a:t> </a:t>
            </a:r>
            <a:r>
              <a:rPr lang="de-DE" dirty="0" err="1" smtClean="0"/>
              <a:t>Calibration</a:t>
            </a:r>
            <a:r>
              <a:rPr lang="de-DE" dirty="0" smtClean="0"/>
              <a:t> </a:t>
            </a:r>
            <a:r>
              <a:rPr lang="de-DE" dirty="0" err="1" smtClean="0"/>
              <a:t>setup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MPMs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sz="1600" i="1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75825" algn="r"/>
                <a:tab pos="10226675" algn="r"/>
              </a:tabLst>
              <a:defRPr/>
            </a:pP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 Planck Society | Semiconductor Laboratory</a:t>
            </a:r>
            <a:r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TESTstrategy </a:t>
            </a:r>
            <a:r>
              <a:rPr lang="de-DE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edet modules &amp; FPA 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lang="de-DE" noProof="0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15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.12.2022</a:t>
            </a: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fld id="{4BB1897F-A1AE-4EDF-9F2D-8730C9693DB7}" type="slidenum"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775825" algn="r"/>
                  <a:tab pos="10226675" algn="r"/>
                </a:tabLst>
                <a:defRPr/>
              </a:pPr>
              <a:t>21</a:t>
            </a:fld>
            <a:endParaRPr kumimoji="0" lang="de-DE" sz="600" b="0" i="0" u="none" strike="noStrike" kern="600" cap="all" spc="9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Picture 64" descr="N:\EDet\3_PowerSupply\MPMS\Calibration\Images\IMG_776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1405288"/>
            <a:ext cx="6553200" cy="491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20"/>
          <p:cNvSpPr txBox="1">
            <a:spLocks noChangeArrowheads="1"/>
          </p:cNvSpPr>
          <p:nvPr/>
        </p:nvSpPr>
        <p:spPr bwMode="auto">
          <a:xfrm>
            <a:off x="205943" y="1817467"/>
            <a:ext cx="251094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de-DE" altLang="de-DE" sz="1600" dirty="0" smtClean="0">
                <a:latin typeface="Calibri" panose="020F0502020204030204" pitchFamily="34" charset="0"/>
              </a:rPr>
              <a:t>MSM</a:t>
            </a:r>
          </a:p>
          <a:p>
            <a:pPr>
              <a:spcAft>
                <a:spcPts val="1200"/>
              </a:spcAft>
            </a:pPr>
            <a:r>
              <a:rPr lang="de-DE" altLang="de-DE" sz="1600" dirty="0" smtClean="0">
                <a:latin typeface="Calibri" panose="020F0502020204030204" pitchFamily="34" charset="0"/>
              </a:rPr>
              <a:t>(</a:t>
            </a:r>
            <a:r>
              <a:rPr lang="de-DE" altLang="de-DE" sz="1600" dirty="0" err="1" smtClean="0">
                <a:latin typeface="Calibri" panose="020F0502020204030204" pitchFamily="34" charset="0"/>
              </a:rPr>
              <a:t>with</a:t>
            </a:r>
            <a:r>
              <a:rPr lang="de-DE" altLang="de-DE" sz="1600" dirty="0" smtClean="0">
                <a:latin typeface="Calibri" panose="020F0502020204030204" pitchFamily="34" charset="0"/>
              </a:rPr>
              <a:t> XU1 </a:t>
            </a:r>
            <a:r>
              <a:rPr lang="de-DE" altLang="de-DE" sz="1600" dirty="0" err="1" smtClean="0">
                <a:latin typeface="Calibri" panose="020F0502020204030204" pitchFamily="34" charset="0"/>
              </a:rPr>
              <a:t>and</a:t>
            </a:r>
            <a:r>
              <a:rPr lang="de-DE" altLang="de-DE" sz="1600" dirty="0" smtClean="0">
                <a:latin typeface="Calibri" panose="020F0502020204030204" pitchFamily="34" charset="0"/>
              </a:rPr>
              <a:t> </a:t>
            </a:r>
            <a:r>
              <a:rPr lang="de-DE" altLang="de-DE" sz="1600" dirty="0" err="1" smtClean="0">
                <a:latin typeface="Calibri" panose="020F0502020204030204" pitchFamily="34" charset="0"/>
              </a:rPr>
              <a:t>vimrg</a:t>
            </a:r>
            <a:r>
              <a:rPr lang="de-DE" altLang="de-DE" sz="1600" dirty="0" smtClean="0">
                <a:latin typeface="Calibri" panose="020F0502020204030204" pitchFamily="34" charset="0"/>
              </a:rPr>
              <a:t> </a:t>
            </a:r>
            <a:r>
              <a:rPr lang="de-DE" altLang="de-DE" sz="1600" dirty="0" err="1" smtClean="0">
                <a:latin typeface="Calibri" panose="020F0502020204030204" pitchFamily="34" charset="0"/>
              </a:rPr>
              <a:t>server</a:t>
            </a:r>
            <a:r>
              <a:rPr lang="de-DE" altLang="de-DE" sz="1600" dirty="0" smtClean="0">
                <a:latin typeface="Calibri" panose="020F0502020204030204" pitchFamily="34" charset="0"/>
              </a:rPr>
              <a:t>)</a:t>
            </a:r>
            <a:endParaRPr lang="de-DE" altLang="de-DE" sz="1600" dirty="0">
              <a:latin typeface="Calibri" panose="020F0502020204030204" pitchFamily="34" charset="0"/>
            </a:endParaRPr>
          </a:p>
        </p:txBody>
      </p:sp>
      <p:sp>
        <p:nvSpPr>
          <p:cNvPr id="14" name="Textfeld 23"/>
          <p:cNvSpPr txBox="1">
            <a:spLocks noChangeArrowheads="1"/>
          </p:cNvSpPr>
          <p:nvPr/>
        </p:nvSpPr>
        <p:spPr bwMode="auto">
          <a:xfrm>
            <a:off x="523875" y="3256312"/>
            <a:ext cx="12573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de-DE" altLang="de-DE" sz="1600">
                <a:latin typeface="Calibri" panose="020F0502020204030204" pitchFamily="34" charset="0"/>
              </a:rPr>
              <a:t>MPM&amp;MHM</a:t>
            </a:r>
          </a:p>
        </p:txBody>
      </p:sp>
      <p:sp>
        <p:nvSpPr>
          <p:cNvPr id="15" name="Textfeld 26"/>
          <p:cNvSpPr txBox="1">
            <a:spLocks noChangeArrowheads="1"/>
          </p:cNvSpPr>
          <p:nvPr/>
        </p:nvSpPr>
        <p:spPr bwMode="auto">
          <a:xfrm>
            <a:off x="763587" y="4670425"/>
            <a:ext cx="1370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de-DE" altLang="de-DE" sz="1400">
                <a:latin typeface="Calibri" panose="020F0502020204030204" pitchFamily="34" charset="0"/>
              </a:rPr>
              <a:t>Thermal camera</a:t>
            </a:r>
          </a:p>
        </p:txBody>
      </p:sp>
      <p:sp>
        <p:nvSpPr>
          <p:cNvPr id="16" name="Textfeld 6"/>
          <p:cNvSpPr txBox="1">
            <a:spLocks noChangeArrowheads="1"/>
          </p:cNvSpPr>
          <p:nvPr/>
        </p:nvSpPr>
        <p:spPr bwMode="auto">
          <a:xfrm>
            <a:off x="9941621" y="1555193"/>
            <a:ext cx="189795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de-DE" altLang="de-DE" sz="1600" dirty="0" smtClean="0">
                <a:latin typeface="Calibri" panose="020F0502020204030204" pitchFamily="34" charset="0"/>
              </a:rPr>
              <a:t>Electronic </a:t>
            </a:r>
            <a:r>
              <a:rPr lang="de-DE" altLang="de-DE" sz="1600" dirty="0" err="1" smtClean="0">
                <a:latin typeface="Calibri" panose="020F0502020204030204" pitchFamily="34" charset="0"/>
              </a:rPr>
              <a:t>load</a:t>
            </a:r>
            <a:endParaRPr lang="de-DE" altLang="de-DE" sz="1600" dirty="0" smtClean="0">
              <a:latin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de-DE" altLang="de-DE" sz="1600" dirty="0" smtClean="0">
                <a:latin typeface="Calibri" panose="020F0502020204030204" pitchFamily="34" charset="0"/>
              </a:rPr>
              <a:t>(</a:t>
            </a:r>
            <a:r>
              <a:rPr lang="de-DE" altLang="de-DE" sz="1600" dirty="0" err="1" smtClean="0">
                <a:latin typeface="Calibri" panose="020F0502020204030204" pitchFamily="34" charset="0"/>
              </a:rPr>
              <a:t>Currents</a:t>
            </a:r>
            <a:r>
              <a:rPr lang="de-DE" altLang="de-DE" sz="1600" dirty="0" smtClean="0">
                <a:latin typeface="Calibri" panose="020F0502020204030204" pitchFamily="34" charset="0"/>
              </a:rPr>
              <a:t> &gt; 10mA)</a:t>
            </a:r>
            <a:endParaRPr lang="de-DE" altLang="de-DE" sz="1600" dirty="0">
              <a:latin typeface="Calibri" panose="020F0502020204030204" pitchFamily="34" charset="0"/>
            </a:endParaRPr>
          </a:p>
        </p:txBody>
      </p:sp>
      <p:sp>
        <p:nvSpPr>
          <p:cNvPr id="17" name="Textfeld 13"/>
          <p:cNvSpPr txBox="1">
            <a:spLocks noChangeArrowheads="1"/>
          </p:cNvSpPr>
          <p:nvPr/>
        </p:nvSpPr>
        <p:spPr bwMode="auto">
          <a:xfrm>
            <a:off x="9876243" y="3089212"/>
            <a:ext cx="171091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de-DE" altLang="de-DE" sz="1600" dirty="0" smtClean="0">
                <a:latin typeface="Calibri" panose="020F0502020204030204" pitchFamily="34" charset="0"/>
              </a:rPr>
              <a:t>SMU</a:t>
            </a:r>
          </a:p>
          <a:p>
            <a:pPr>
              <a:spcAft>
                <a:spcPts val="1200"/>
              </a:spcAft>
            </a:pPr>
            <a:r>
              <a:rPr lang="de-DE" altLang="de-DE" sz="1600" dirty="0" smtClean="0">
                <a:latin typeface="Calibri" panose="020F0502020204030204" pitchFamily="34" charset="0"/>
              </a:rPr>
              <a:t>(</a:t>
            </a:r>
            <a:r>
              <a:rPr lang="de-DE" altLang="de-DE" sz="1600" dirty="0" err="1" smtClean="0">
                <a:latin typeface="Calibri" panose="020F0502020204030204" pitchFamily="34" charset="0"/>
              </a:rPr>
              <a:t>Currents</a:t>
            </a:r>
            <a:r>
              <a:rPr lang="de-DE" altLang="de-DE" sz="1600" dirty="0" smtClean="0">
                <a:latin typeface="Calibri" panose="020F0502020204030204" pitchFamily="34" charset="0"/>
              </a:rPr>
              <a:t> &lt; 10mA)</a:t>
            </a:r>
            <a:endParaRPr lang="de-DE" altLang="de-DE" sz="1600" dirty="0">
              <a:latin typeface="Calibri" panose="020F0502020204030204" pitchFamily="34" charset="0"/>
            </a:endParaRPr>
          </a:p>
        </p:txBody>
      </p:sp>
      <p:sp>
        <p:nvSpPr>
          <p:cNvPr id="18" name="Textfeld 16"/>
          <p:cNvSpPr txBox="1">
            <a:spLocks noChangeArrowheads="1"/>
          </p:cNvSpPr>
          <p:nvPr/>
        </p:nvSpPr>
        <p:spPr bwMode="auto">
          <a:xfrm>
            <a:off x="9718642" y="4903891"/>
            <a:ext cx="199945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de-DE" altLang="de-DE" sz="1600" dirty="0">
                <a:latin typeface="Calibri" panose="020F0502020204030204" pitchFamily="34" charset="0"/>
              </a:rPr>
              <a:t>2x DS2824 </a:t>
            </a:r>
            <a:r>
              <a:rPr lang="de-DE" altLang="de-DE" sz="1600" dirty="0" err="1">
                <a:latin typeface="Calibri" panose="020F0502020204030204" pitchFamily="34" charset="0"/>
              </a:rPr>
              <a:t>relay</a:t>
            </a:r>
            <a:r>
              <a:rPr lang="de-DE" altLang="de-DE" sz="1600" dirty="0">
                <a:latin typeface="Calibri" panose="020F0502020204030204" pitchFamily="34" charset="0"/>
              </a:rPr>
              <a:t> </a:t>
            </a:r>
            <a:r>
              <a:rPr lang="de-DE" altLang="de-DE" sz="1600" dirty="0" err="1" smtClean="0">
                <a:latin typeface="Calibri" panose="020F0502020204030204" pitchFamily="34" charset="0"/>
              </a:rPr>
              <a:t>cards</a:t>
            </a:r>
            <a:endParaRPr lang="de-DE" altLang="de-DE" sz="1600" dirty="0" smtClean="0">
              <a:latin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de-DE" altLang="de-DE" sz="1600" dirty="0" smtClean="0">
                <a:latin typeface="Calibri" panose="020F0502020204030204" pitchFamily="34" charset="0"/>
              </a:rPr>
              <a:t>(Ethernet </a:t>
            </a:r>
            <a:r>
              <a:rPr lang="de-DE" altLang="de-DE" sz="1600" dirty="0" err="1" smtClean="0">
                <a:latin typeface="Calibri" panose="020F0502020204030204" pitchFamily="34" charset="0"/>
              </a:rPr>
              <a:t>controlled</a:t>
            </a:r>
            <a:r>
              <a:rPr lang="de-DE" altLang="de-DE" sz="1600" dirty="0" smtClean="0">
                <a:latin typeface="Calibri" panose="020F0502020204030204" pitchFamily="34" charset="0"/>
              </a:rPr>
              <a:t>)</a:t>
            </a:r>
            <a:endParaRPr lang="de-DE" altLang="de-DE" sz="1600" dirty="0">
              <a:latin typeface="Calibri" panose="020F0502020204030204" pitchFamily="34" charset="0"/>
            </a:endParaRPr>
          </a:p>
        </p:txBody>
      </p:sp>
      <p:cxnSp>
        <p:nvCxnSpPr>
          <p:cNvPr id="19" name="Gerade Verbindung mit Pfeil 14"/>
          <p:cNvCxnSpPr>
            <a:cxnSpLocks noChangeShapeType="1"/>
            <a:endCxn id="13" idx="3"/>
          </p:cNvCxnSpPr>
          <p:nvPr/>
        </p:nvCxnSpPr>
        <p:spPr bwMode="auto">
          <a:xfrm flipH="1" flipV="1">
            <a:off x="2166937" y="2040387"/>
            <a:ext cx="3224214" cy="81870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Gerade Verbindung mit Pfeil 14"/>
          <p:cNvCxnSpPr>
            <a:cxnSpLocks noChangeShapeType="1"/>
            <a:endCxn id="14" idx="3"/>
          </p:cNvCxnSpPr>
          <p:nvPr/>
        </p:nvCxnSpPr>
        <p:spPr bwMode="auto">
          <a:xfrm flipH="1" flipV="1">
            <a:off x="1781175" y="3426175"/>
            <a:ext cx="3095626" cy="13760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Gerade Verbindung mit Pfeil 14"/>
          <p:cNvCxnSpPr>
            <a:cxnSpLocks noChangeShapeType="1"/>
            <a:endCxn id="15" idx="3"/>
          </p:cNvCxnSpPr>
          <p:nvPr/>
        </p:nvCxnSpPr>
        <p:spPr bwMode="auto">
          <a:xfrm flipH="1">
            <a:off x="2133600" y="4333875"/>
            <a:ext cx="1866900" cy="49053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Gerade Verbindung mit Pfeil 14"/>
          <p:cNvCxnSpPr>
            <a:cxnSpLocks noChangeShapeType="1"/>
            <a:endCxn id="16" idx="1"/>
          </p:cNvCxnSpPr>
          <p:nvPr/>
        </p:nvCxnSpPr>
        <p:spPr bwMode="auto">
          <a:xfrm flipV="1">
            <a:off x="8191500" y="1902619"/>
            <a:ext cx="2209800" cy="557387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Gerade Verbindung mit Pfeil 14"/>
          <p:cNvCxnSpPr>
            <a:cxnSpLocks noChangeShapeType="1"/>
            <a:endCxn id="17" idx="1"/>
          </p:cNvCxnSpPr>
          <p:nvPr/>
        </p:nvCxnSpPr>
        <p:spPr bwMode="auto">
          <a:xfrm flipV="1">
            <a:off x="7820025" y="3426175"/>
            <a:ext cx="2749550" cy="6473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Gerade Verbindung mit Pfeil 14"/>
          <p:cNvCxnSpPr>
            <a:cxnSpLocks noChangeShapeType="1"/>
          </p:cNvCxnSpPr>
          <p:nvPr/>
        </p:nvCxnSpPr>
        <p:spPr bwMode="auto">
          <a:xfrm>
            <a:off x="8477250" y="4972051"/>
            <a:ext cx="1464371" cy="30117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8237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713138"/>
          </a:xfrm>
        </p:spPr>
        <p:txBody>
          <a:bodyPr/>
          <a:lstStyle/>
          <a:p>
            <a:pPr algn="ctr"/>
            <a:r>
              <a:rPr lang="de-DE" dirty="0" err="1"/>
              <a:t>Automatic</a:t>
            </a:r>
            <a:r>
              <a:rPr lang="de-DE" dirty="0"/>
              <a:t> </a:t>
            </a:r>
            <a:r>
              <a:rPr lang="de-DE" dirty="0" err="1"/>
              <a:t>Calibration</a:t>
            </a:r>
            <a:r>
              <a:rPr lang="de-DE" dirty="0"/>
              <a:t> </a:t>
            </a:r>
            <a:r>
              <a:rPr lang="de-DE" dirty="0" err="1"/>
              <a:t>setup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MPMs</a:t>
            </a:r>
            <a:br>
              <a:rPr lang="de-DE" dirty="0"/>
            </a:br>
            <a:endParaRPr lang="de-DE" sz="1600" i="1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75825" algn="r"/>
                <a:tab pos="10226675" algn="r"/>
              </a:tabLst>
              <a:defRPr/>
            </a:pP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 Planck Society | Semiconductor Laboratory</a:t>
            </a:r>
            <a:r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TESTstrategy </a:t>
            </a:r>
            <a:r>
              <a:rPr lang="de-DE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edet modules &amp; FPA 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lang="de-DE" noProof="0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15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.12.2022</a:t>
            </a: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fld id="{4BB1897F-A1AE-4EDF-9F2D-8730C9693DB7}" type="slidenum"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775825" algn="r"/>
                  <a:tab pos="10226675" algn="r"/>
                </a:tabLst>
                <a:defRPr/>
              </a:pPr>
              <a:t>22</a:t>
            </a:fld>
            <a:endParaRPr kumimoji="0" lang="de-DE" sz="600" b="0" i="0" u="none" strike="noStrike" kern="600" cap="all" spc="9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2" descr="N:\EDet\3_PowerSupply\MPMS\Calibration\Images\IMG_74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94" y="2124889"/>
            <a:ext cx="4303252" cy="322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N:\EDet\3_PowerSupply\MPMS\Calibration\Images\IMG_77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8" y="2124890"/>
            <a:ext cx="4457700" cy="322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10"/>
          <p:cNvSpPr txBox="1">
            <a:spLocks noChangeArrowheads="1"/>
          </p:cNvSpPr>
          <p:nvPr/>
        </p:nvSpPr>
        <p:spPr bwMode="auto">
          <a:xfrm>
            <a:off x="4838572" y="3446220"/>
            <a:ext cx="22997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de-DE" altLang="de-DE" sz="1600" dirty="0">
                <a:latin typeface="Calibri" panose="020F0502020204030204" pitchFamily="34" charset="0"/>
              </a:rPr>
              <a:t>AVDD: </a:t>
            </a:r>
            <a:r>
              <a:rPr lang="de-DE" altLang="de-DE" sz="1600" dirty="0" smtClean="0">
                <a:latin typeface="Calibri" panose="020F0502020204030204" pitchFamily="34" charset="0"/>
              </a:rPr>
              <a:t>LDO </a:t>
            </a:r>
            <a:r>
              <a:rPr lang="de-DE" altLang="de-DE" sz="1600" dirty="0">
                <a:latin typeface="Calibri" panose="020F0502020204030204" pitchFamily="34" charset="0"/>
              </a:rPr>
              <a:t>LTM4643 </a:t>
            </a:r>
            <a:r>
              <a:rPr lang="de-DE" altLang="de-DE" sz="1600" dirty="0" err="1" smtClean="0">
                <a:latin typeface="Calibri" panose="020F0502020204030204" pitchFamily="34" charset="0"/>
              </a:rPr>
              <a:t>fan</a:t>
            </a:r>
            <a:r>
              <a:rPr lang="de-DE" altLang="de-DE" sz="1600" dirty="0" smtClean="0">
                <a:latin typeface="Calibri" panose="020F0502020204030204" pitchFamily="34" charset="0"/>
              </a:rPr>
              <a:t> </a:t>
            </a:r>
            <a:r>
              <a:rPr lang="de-DE" altLang="de-DE" sz="1600" dirty="0" err="1">
                <a:latin typeface="Calibri" panose="020F0502020204030204" pitchFamily="34" charset="0"/>
              </a:rPr>
              <a:t>cooled</a:t>
            </a:r>
            <a:r>
              <a:rPr lang="de-DE" altLang="de-DE" sz="1600" dirty="0">
                <a:latin typeface="Calibri" panose="020F0502020204030204" pitchFamily="34" charset="0"/>
              </a:rPr>
              <a:t>: 10A </a:t>
            </a:r>
            <a:r>
              <a:rPr lang="de-DE" altLang="de-DE" sz="1600" dirty="0" err="1">
                <a:latin typeface="Calibri" panose="020F0502020204030204" pitchFamily="34" charset="0"/>
              </a:rPr>
              <a:t>load</a:t>
            </a:r>
            <a:r>
              <a:rPr lang="de-DE" altLang="de-DE" sz="1600" dirty="0">
                <a:latin typeface="Calibri" panose="020F0502020204030204" pitchFamily="34" charset="0"/>
              </a:rPr>
              <a:t> @2.4V </a:t>
            </a:r>
          </a:p>
        </p:txBody>
      </p:sp>
      <p:cxnSp>
        <p:nvCxnSpPr>
          <p:cNvPr id="9" name="Gerade Verbindung mit Pfeil 7"/>
          <p:cNvCxnSpPr>
            <a:cxnSpLocks noChangeShapeType="1"/>
            <a:endCxn id="8" idx="3"/>
          </p:cNvCxnSpPr>
          <p:nvPr/>
        </p:nvCxnSpPr>
        <p:spPr bwMode="auto">
          <a:xfrm flipH="1">
            <a:off x="7138363" y="3480374"/>
            <a:ext cx="1768983" cy="258234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Gerade Verbindung mit Pfeil 7"/>
          <p:cNvCxnSpPr>
            <a:cxnSpLocks noChangeShapeType="1"/>
            <a:endCxn id="8" idx="1"/>
          </p:cNvCxnSpPr>
          <p:nvPr/>
        </p:nvCxnSpPr>
        <p:spPr bwMode="auto">
          <a:xfrm>
            <a:off x="2224519" y="3320558"/>
            <a:ext cx="2614053" cy="41805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feld 4"/>
          <p:cNvSpPr txBox="1"/>
          <p:nvPr/>
        </p:nvSpPr>
        <p:spPr>
          <a:xfrm>
            <a:off x="391667" y="1365463"/>
            <a:ext cx="11408668" cy="5899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2300"/>
              </a:lnSpc>
              <a:spcBef>
                <a:spcPts val="1150"/>
              </a:spcBef>
            </a:pP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setup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based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DS2824 </a:t>
            </a:r>
            <a:r>
              <a:rPr lang="de-DE" alt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cards</a:t>
            </a:r>
            <a:r>
              <a:rPr lang="de-DE" alt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alt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</a:t>
            </a:r>
            <a:r>
              <a:rPr lang="de-DE" alt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K851A </a:t>
            </a:r>
            <a:r>
              <a:rPr lang="de-DE" alt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electronic </a:t>
            </a:r>
            <a:r>
              <a:rPr lang="de-DE" alt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load</a:t>
            </a:r>
            <a:r>
              <a:rPr lang="de-DE" alt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alt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high </a:t>
            </a:r>
            <a:r>
              <a:rPr lang="de-DE" alt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currents</a:t>
            </a:r>
            <a:r>
              <a:rPr lang="de-DE" alt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alt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</a:t>
            </a:r>
            <a:r>
              <a:rPr lang="de-DE" alt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Keithley</a:t>
            </a:r>
            <a:r>
              <a:rPr lang="de-DE" alt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SMU 2400 </a:t>
            </a:r>
            <a:r>
              <a:rPr lang="de-DE" alt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alt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currents</a:t>
            </a:r>
            <a:r>
              <a:rPr lang="de-DE" alt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mA/</a:t>
            </a:r>
            <a:r>
              <a:rPr lang="de-DE" alt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uA</a:t>
            </a:r>
            <a:r>
              <a:rPr lang="de-DE" alt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alt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</a:t>
            </a:r>
            <a:r>
              <a:rPr lang="de-DE" alt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MSM </a:t>
            </a:r>
            <a:r>
              <a:rPr lang="de-DE" alt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board</a:t>
            </a:r>
            <a:r>
              <a:rPr lang="de-DE" alt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alt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XU1. On </a:t>
            </a:r>
            <a:r>
              <a:rPr lang="de-DE" alt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alt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XU1 </a:t>
            </a:r>
            <a:r>
              <a:rPr lang="de-DE" alt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</a:t>
            </a:r>
            <a:r>
              <a:rPr lang="de-DE" alt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usual</a:t>
            </a:r>
            <a:r>
              <a:rPr lang="de-DE" alt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firmware</a:t>
            </a:r>
            <a:r>
              <a:rPr lang="de-DE" alt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lang="de-DE" alt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running</a:t>
            </a:r>
            <a:r>
              <a:rPr lang="de-DE" alt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alt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alt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vimrg</a:t>
            </a:r>
            <a:r>
              <a:rPr lang="de-DE" alt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server</a:t>
            </a:r>
            <a:r>
              <a:rPr lang="de-DE" alt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961339" y="2619516"/>
            <a:ext cx="3231206" cy="26789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de-DE" sz="1600" b="1" dirty="0" smtClean="0">
                <a:solidFill>
                  <a:schemeClr val="bg1"/>
                </a:solidFill>
              </a:rPr>
              <a:t>Constant </a:t>
            </a:r>
            <a:r>
              <a:rPr lang="de-DE" sz="1600" b="1" dirty="0" err="1" smtClean="0">
                <a:solidFill>
                  <a:schemeClr val="bg1"/>
                </a:solidFill>
              </a:rPr>
              <a:t>load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test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of</a:t>
            </a:r>
            <a:r>
              <a:rPr lang="de-DE" sz="1600" b="1" dirty="0" smtClean="0">
                <a:solidFill>
                  <a:schemeClr val="bg1"/>
                </a:solidFill>
              </a:rPr>
              <a:t> AVDD@10A</a:t>
            </a:r>
            <a:endParaRPr lang="de-DE" sz="1600" b="1" dirty="0" smtClean="0">
              <a:solidFill>
                <a:schemeClr val="bg1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329794" y="5614121"/>
            <a:ext cx="11376434" cy="68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  <a:spcBef>
                <a:spcPts val="1150"/>
              </a:spcBef>
            </a:pP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Connected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neccessary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cabels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relays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cards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python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script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will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run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calibrate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automatically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MHM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MPM. Open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adaption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changed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vimrg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server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minor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problems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2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713138"/>
          </a:xfrm>
        </p:spPr>
        <p:txBody>
          <a:bodyPr/>
          <a:lstStyle/>
          <a:p>
            <a:pPr algn="ctr"/>
            <a:r>
              <a:rPr lang="de-DE" smtClean="0"/>
              <a:t>Absolute calibration</a:t>
            </a:r>
            <a:br>
              <a:rPr lang="de-DE" smtClean="0"/>
            </a:br>
            <a:endParaRPr lang="de-DE" sz="1600" i="1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75825" algn="r"/>
                <a:tab pos="10226675" algn="r"/>
              </a:tabLst>
              <a:defRPr/>
            </a:pP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 Planck Society | Semiconductor Laboratory</a:t>
            </a:r>
            <a:r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TESTstrategy </a:t>
            </a:r>
            <a:r>
              <a:rPr lang="de-DE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edet modules &amp; FPA 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lang="de-DE" noProof="0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15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.12.2022</a:t>
            </a: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fld id="{4BB1897F-A1AE-4EDF-9F2D-8730C9693DB7}" type="slidenum"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775825" algn="r"/>
                  <a:tab pos="10226675" algn="r"/>
                </a:tabLst>
                <a:defRPr/>
              </a:pPr>
              <a:t>23</a:t>
            </a:fld>
            <a:endParaRPr kumimoji="0" lang="de-DE" sz="600" b="0" i="0" u="none" strike="noStrike" kern="600" cap="all" spc="9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82052" y="1220501"/>
            <a:ext cx="4104273" cy="221599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180000" indent="-180000" algn="l">
              <a:buFont typeface="Arial" panose="020B0604020202020204" pitchFamily="34" charset="0"/>
              <a:buChar char="•"/>
            </a:pPr>
            <a:r>
              <a:rPr lang="de-DE" sz="1600" b="1" smtClean="0">
                <a:solidFill>
                  <a:srgbClr val="FF0000"/>
                </a:solidFill>
              </a:rPr>
              <a:t>new </a:t>
            </a:r>
            <a:r>
              <a:rPr lang="de-DE" sz="1600" b="1" baseline="30000" smtClean="0">
                <a:solidFill>
                  <a:srgbClr val="FF0000"/>
                </a:solidFill>
              </a:rPr>
              <a:t>109</a:t>
            </a:r>
            <a:r>
              <a:rPr lang="de-DE" sz="1600" b="1" smtClean="0">
                <a:solidFill>
                  <a:srgbClr val="FF0000"/>
                </a:solidFill>
              </a:rPr>
              <a:t>Cd source </a:t>
            </a:r>
            <a:r>
              <a:rPr lang="de-DE" sz="1600" smtClean="0"/>
              <a:t>necessary for absolute calibration (~2 krad for pixels in "corner UDP-frame": DCD+Switcher </a:t>
            </a:r>
            <a:r>
              <a:rPr lang="de-DE" sz="1600" smtClean="0">
                <a:sym typeface="Wingdings" panose="05000000000000000000" pitchFamily="2" charset="2"/>
              </a:rPr>
              <a:t> gate-on shift &lt; 200 mV: </a:t>
            </a:r>
            <a:r>
              <a:rPr lang="de-DE" sz="1600" i="1" smtClean="0">
                <a:sym typeface="Wingdings" panose="05000000000000000000" pitchFamily="2" charset="2"/>
              </a:rPr>
              <a:t>H. Schreeck / M. Predikaka</a:t>
            </a:r>
            <a:r>
              <a:rPr lang="de-DE" sz="1600" smtClean="0"/>
              <a:t>)</a:t>
            </a:r>
          </a:p>
          <a:p>
            <a:pPr marL="180000" indent="-180000" algn="l">
              <a:buFont typeface="Arial" panose="020B0604020202020204" pitchFamily="34" charset="0"/>
              <a:buChar char="•"/>
            </a:pPr>
            <a:endParaRPr lang="de-DE" sz="1600" smtClean="0"/>
          </a:p>
          <a:p>
            <a:pPr marL="180000" indent="-180000" algn="l">
              <a:buFont typeface="Arial" panose="020B0604020202020204" pitchFamily="34" charset="0"/>
              <a:buChar char="•"/>
            </a:pPr>
            <a:r>
              <a:rPr lang="de-DE" sz="1600"/>
              <a:t>i</a:t>
            </a:r>
            <a:r>
              <a:rPr lang="de-DE" sz="1600" smtClean="0"/>
              <a:t>ncrease LED forward current by integer steps </a:t>
            </a:r>
            <a:r>
              <a:rPr lang="de-DE" sz="1600" smtClean="0">
                <a:sym typeface="Wingdings" panose="05000000000000000000" pitchFamily="2" charset="2"/>
              </a:rPr>
              <a:t> charge curves based on generated electrons</a:t>
            </a:r>
            <a:endParaRPr lang="de-DE" sz="1600" smtClean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37" y="1220502"/>
            <a:ext cx="4728918" cy="204657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39" y="3901138"/>
            <a:ext cx="5686824" cy="2376487"/>
          </a:xfrm>
          <a:prstGeom prst="rect">
            <a:avLst/>
          </a:prstGeom>
        </p:spPr>
      </p:pic>
      <p:pic>
        <p:nvPicPr>
          <p:cNvPr id="12" name="Inhaltsplatzhalter 11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7447710" y="3774981"/>
            <a:ext cx="3244103" cy="248210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68" y="1405288"/>
            <a:ext cx="1800225" cy="2196503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5419725" y="2552700"/>
            <a:ext cx="142875" cy="276225"/>
          </a:xfrm>
          <a:prstGeom prst="rect">
            <a:avLst/>
          </a:prstGeom>
          <a:noFill/>
          <a:ln w="50800" cmpd="sng">
            <a:solidFill>
              <a:srgbClr val="FF0000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cxnSp>
        <p:nvCxnSpPr>
          <p:cNvPr id="5" name="Gerade Verbindung mit Pfeil 4"/>
          <p:cNvCxnSpPr>
            <a:endCxn id="14" idx="0"/>
          </p:cNvCxnSpPr>
          <p:nvPr/>
        </p:nvCxnSpPr>
        <p:spPr>
          <a:xfrm>
            <a:off x="4461891" y="1588521"/>
            <a:ext cx="1029272" cy="964179"/>
          </a:xfrm>
          <a:prstGeom prst="straightConnector1">
            <a:avLst/>
          </a:prstGeom>
          <a:ln w="31750" cmpd="sng">
            <a:solidFill>
              <a:srgbClr val="FF0000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02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39" y="3457361"/>
            <a:ext cx="4053715" cy="2863268"/>
          </a:xfrm>
          <a:prstGeom prst="rect">
            <a:avLst/>
          </a:prstGeom>
        </p:spPr>
      </p:pic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713138"/>
          </a:xfrm>
        </p:spPr>
        <p:txBody>
          <a:bodyPr/>
          <a:lstStyle/>
          <a:p>
            <a:pPr algn="ctr"/>
            <a:r>
              <a:rPr lang="de-DE" dirty="0" smtClean="0"/>
              <a:t>Go </a:t>
            </a:r>
            <a:r>
              <a:rPr lang="de-DE" dirty="0" err="1" smtClean="0"/>
              <a:t>for</a:t>
            </a:r>
            <a:r>
              <a:rPr lang="de-DE" dirty="0" smtClean="0"/>
              <a:t> EDET </a:t>
            </a:r>
            <a:r>
              <a:rPr lang="de-DE" dirty="0" err="1" smtClean="0"/>
              <a:t>quarter</a:t>
            </a:r>
            <a:r>
              <a:rPr lang="de-DE" dirty="0" smtClean="0"/>
              <a:t> Test-Setup</a:t>
            </a:r>
            <a:endParaRPr lang="de-DE" sz="1600" i="1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75825" algn="r"/>
                <a:tab pos="10226675" algn="r"/>
              </a:tabLst>
              <a:defRPr/>
            </a:pP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 Planck Society | Semiconductor Laboratory</a:t>
            </a:r>
            <a:r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TESTstrategy </a:t>
            </a:r>
            <a:r>
              <a:rPr lang="de-DE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edet modules &amp; FPA 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lang="de-DE" noProof="0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15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.12.2022</a:t>
            </a: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fld id="{4BB1897F-A1AE-4EDF-9F2D-8730C9693DB7}" type="slidenum"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775825" algn="r"/>
                  <a:tab pos="10226675" algn="r"/>
                </a:tabLst>
                <a:defRPr/>
              </a:pPr>
              <a:t>24</a:t>
            </a:fld>
            <a:endParaRPr kumimoji="0" lang="de-DE" sz="600" b="0" i="0" u="none" strike="noStrike" kern="600" cap="all" spc="9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Grafik 5"/>
          <p:cNvPicPr/>
          <p:nvPr/>
        </p:nvPicPr>
        <p:blipFill>
          <a:blip r:embed="rId3"/>
          <a:stretch>
            <a:fillRect/>
          </a:stretch>
        </p:blipFill>
        <p:spPr>
          <a:xfrm>
            <a:off x="5977746" y="3457361"/>
            <a:ext cx="3685800" cy="286326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55420" y="1405288"/>
            <a:ext cx="8713411" cy="1641475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de-DE" sz="1600" dirty="0" smtClean="0"/>
              <a:t>The </a:t>
            </a:r>
            <a:r>
              <a:rPr lang="de-DE" sz="1600" dirty="0" err="1" smtClean="0"/>
              <a:t>first</a:t>
            </a:r>
            <a:r>
              <a:rPr lang="de-DE" sz="1600" dirty="0" smtClean="0"/>
              <a:t> </a:t>
            </a:r>
            <a:r>
              <a:rPr lang="de-DE" sz="1600" dirty="0" err="1" smtClean="0"/>
              <a:t>test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one</a:t>
            </a:r>
            <a:r>
              <a:rPr lang="de-DE" sz="1600" dirty="0" smtClean="0"/>
              <a:t> </a:t>
            </a:r>
            <a:r>
              <a:rPr lang="de-DE" sz="1600" dirty="0" err="1" smtClean="0"/>
              <a:t>assembled</a:t>
            </a:r>
            <a:r>
              <a:rPr lang="de-DE" sz="1600" dirty="0" smtClean="0"/>
              <a:t> </a:t>
            </a:r>
            <a:r>
              <a:rPr lang="de-DE" sz="1600" dirty="0" err="1" smtClean="0"/>
              <a:t>quarter</a:t>
            </a:r>
            <a:r>
              <a:rPr lang="de-DE" sz="1600" dirty="0" smtClean="0"/>
              <a:t> will </a:t>
            </a:r>
            <a:r>
              <a:rPr lang="de-DE" sz="1600" dirty="0" err="1" smtClean="0"/>
              <a:t>be</a:t>
            </a:r>
            <a:r>
              <a:rPr lang="de-DE" sz="1600" dirty="0" smtClean="0"/>
              <a:t> </a:t>
            </a:r>
            <a:r>
              <a:rPr lang="de-DE" sz="1600" dirty="0" err="1" smtClean="0"/>
              <a:t>done</a:t>
            </a:r>
            <a:r>
              <a:rPr lang="de-DE" sz="1600" dirty="0" smtClean="0"/>
              <a:t> in a quarter-setup. This </a:t>
            </a:r>
            <a:r>
              <a:rPr lang="de-DE" sz="1600" dirty="0" err="1" smtClean="0"/>
              <a:t>setup</a:t>
            </a:r>
            <a:r>
              <a:rPr lang="de-DE" sz="1600" dirty="0" smtClean="0"/>
              <a:t> </a:t>
            </a:r>
            <a:r>
              <a:rPr lang="de-DE" sz="1600" dirty="0" err="1" smtClean="0"/>
              <a:t>should</a:t>
            </a:r>
            <a:r>
              <a:rPr lang="de-DE" sz="1600" dirty="0" smtClean="0"/>
              <a:t> </a:t>
            </a:r>
            <a:r>
              <a:rPr lang="de-DE" sz="1600" dirty="0" err="1" smtClean="0"/>
              <a:t>have</a:t>
            </a:r>
            <a:r>
              <a:rPr lang="de-DE" sz="1600" dirty="0" smtClean="0"/>
              <a:t>:</a:t>
            </a:r>
          </a:p>
          <a:p>
            <a:pPr marL="742950" lvl="1" indent="-285750">
              <a:lnSpc>
                <a:spcPts val="2300"/>
              </a:lnSpc>
              <a:spcBef>
                <a:spcPts val="1150"/>
              </a:spcBef>
              <a:buFont typeface="Wingdings" panose="05000000000000000000" pitchFamily="2" charset="2"/>
              <a:buChar char="§"/>
            </a:pPr>
            <a:r>
              <a:rPr lang="de-DE" sz="1600" dirty="0" err="1" smtClean="0"/>
              <a:t>Some</a:t>
            </a:r>
            <a:r>
              <a:rPr lang="de-DE" sz="1600" dirty="0" smtClean="0"/>
              <a:t> </a:t>
            </a:r>
            <a:r>
              <a:rPr lang="de-DE" sz="1600" dirty="0" err="1" smtClean="0"/>
              <a:t>kind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cooling</a:t>
            </a:r>
            <a:r>
              <a:rPr lang="de-DE" sz="1600" dirty="0"/>
              <a:t> </a:t>
            </a:r>
            <a:r>
              <a:rPr lang="de-DE" sz="1600" dirty="0" smtClean="0"/>
              <a:t>(</a:t>
            </a:r>
            <a:r>
              <a:rPr lang="de-DE" sz="1600" dirty="0" err="1" smtClean="0"/>
              <a:t>water</a:t>
            </a:r>
            <a:r>
              <a:rPr lang="de-DE" sz="1600" dirty="0" smtClean="0"/>
              <a:t> </a:t>
            </a:r>
            <a:r>
              <a:rPr lang="de-DE" sz="1600" dirty="0" err="1" smtClean="0"/>
              <a:t>cooling</a:t>
            </a:r>
            <a:r>
              <a:rPr lang="de-DE" sz="1600" dirty="0" smtClean="0"/>
              <a:t> </a:t>
            </a:r>
            <a:r>
              <a:rPr lang="de-DE" sz="1600" dirty="0" err="1" smtClean="0"/>
              <a:t>or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TEC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air</a:t>
            </a:r>
            <a:r>
              <a:rPr lang="de-DE" sz="1600" dirty="0" smtClean="0"/>
              <a:t> </a:t>
            </a:r>
            <a:r>
              <a:rPr lang="de-DE" sz="1600" dirty="0" err="1" smtClean="0"/>
              <a:t>fan</a:t>
            </a:r>
            <a:r>
              <a:rPr lang="de-DE" sz="1600" dirty="0" smtClean="0"/>
              <a:t>)</a:t>
            </a:r>
          </a:p>
          <a:p>
            <a:pPr marL="742950" lvl="1" indent="-285750">
              <a:lnSpc>
                <a:spcPts val="2300"/>
              </a:lnSpc>
              <a:spcBef>
                <a:spcPts val="1150"/>
              </a:spcBef>
              <a:buFont typeface="Wingdings" panose="05000000000000000000" pitchFamily="2" charset="2"/>
              <a:buChar char="§"/>
            </a:pPr>
            <a:r>
              <a:rPr lang="de-DE" sz="1600" dirty="0" smtClean="0"/>
              <a:t>Easy </a:t>
            </a:r>
            <a:r>
              <a:rPr lang="de-DE" sz="1600" dirty="0" err="1" smtClean="0"/>
              <a:t>mounting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quarter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/>
              <a:t>bonded</a:t>
            </a:r>
            <a:r>
              <a:rPr lang="de-DE" sz="1600" dirty="0" smtClean="0"/>
              <a:t> DLSP</a:t>
            </a:r>
          </a:p>
          <a:p>
            <a:pPr marL="742950" lvl="1" indent="-285750">
              <a:lnSpc>
                <a:spcPts val="2300"/>
              </a:lnSpc>
              <a:spcBef>
                <a:spcPts val="1150"/>
              </a:spcBef>
              <a:buFont typeface="Wingdings" panose="05000000000000000000" pitchFamily="2" charset="2"/>
              <a:buChar char="§"/>
            </a:pPr>
            <a:r>
              <a:rPr lang="de-DE" sz="1600" dirty="0" err="1" smtClean="0"/>
              <a:t>Backside</a:t>
            </a:r>
            <a:r>
              <a:rPr lang="de-DE" sz="1600" dirty="0" smtClean="0"/>
              <a:t> LED </a:t>
            </a:r>
            <a:r>
              <a:rPr lang="de-DE" sz="1600" dirty="0" err="1" smtClean="0"/>
              <a:t>illumination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quarter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calibration</a:t>
            </a:r>
            <a:r>
              <a:rPr lang="de-DE" sz="1600" dirty="0" smtClean="0"/>
              <a:t>.</a:t>
            </a:r>
            <a:endParaRPr lang="de-DE" sz="1600" dirty="0" smtClean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3020" y="2529499"/>
            <a:ext cx="1982173" cy="175934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375654" y="4030958"/>
            <a:ext cx="533800" cy="26789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de-DE" sz="1600" dirty="0" smtClean="0">
                <a:solidFill>
                  <a:srgbClr val="FF0000"/>
                </a:solidFill>
              </a:rPr>
              <a:t>DLSP</a:t>
            </a:r>
            <a:endParaRPr lang="de-DE" sz="1600" dirty="0" smtClean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8875386" y="2129046"/>
            <a:ext cx="3316614" cy="26789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de-DE" sz="1600" dirty="0" smtClean="0"/>
              <a:t>Si-</a:t>
            </a:r>
            <a:r>
              <a:rPr lang="de-DE" sz="1600" dirty="0" err="1" smtClean="0"/>
              <a:t>brick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/>
              <a:t>glued</a:t>
            </a:r>
            <a:r>
              <a:rPr lang="de-DE" sz="1600" dirty="0" smtClean="0"/>
              <a:t> PXD10-1 (50um) 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092348" y="4342076"/>
            <a:ext cx="1813143" cy="197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6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713138"/>
          </a:xfrm>
        </p:spPr>
        <p:txBody>
          <a:bodyPr/>
          <a:lstStyle/>
          <a:p>
            <a:pPr algn="ctr"/>
            <a:r>
              <a:rPr lang="de-DE" smtClean="0"/>
              <a:t>Charge curves for the module/FPA?</a:t>
            </a:r>
            <a:br>
              <a:rPr lang="de-DE" smtClean="0"/>
            </a:br>
            <a:endParaRPr lang="de-DE" sz="1600" i="1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75825" algn="r"/>
                <a:tab pos="10226675" algn="r"/>
              </a:tabLst>
              <a:defRPr/>
            </a:pP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 Planck Society | Semiconductor Laboratory</a:t>
            </a:r>
            <a:r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TESTstrategy </a:t>
            </a:r>
            <a:r>
              <a:rPr lang="de-DE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edet modules &amp; FPA 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lang="de-DE" noProof="0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15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.12.2022</a:t>
            </a: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fld id="{4BB1897F-A1AE-4EDF-9F2D-8730C9693DB7}" type="slidenum"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775825" algn="r"/>
                  <a:tab pos="10226675" algn="r"/>
                </a:tabLst>
                <a:defRPr/>
              </a:pPr>
              <a:t>25</a:t>
            </a:fld>
            <a:endParaRPr kumimoji="0" lang="de-DE" sz="600" b="0" i="0" u="none" strike="noStrike" kern="600" cap="all" spc="9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67818" y="1281712"/>
            <a:ext cx="11502302" cy="143372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de-DE" sz="1600" dirty="0" smtClean="0"/>
              <a:t>LED (850nm) </a:t>
            </a:r>
            <a:r>
              <a:rPr lang="de-DE" sz="1600" dirty="0" err="1" smtClean="0"/>
              <a:t>illumination</a:t>
            </a:r>
            <a:r>
              <a:rPr lang="de-DE" sz="1600" dirty="0" smtClean="0"/>
              <a:t> on </a:t>
            </a:r>
            <a:r>
              <a:rPr lang="de-DE" sz="1600" dirty="0" err="1" smtClean="0"/>
              <a:t>backside</a:t>
            </a:r>
            <a:r>
              <a:rPr lang="de-DE" sz="1600" dirty="0" smtClean="0"/>
              <a:t> </a:t>
            </a:r>
            <a:r>
              <a:rPr lang="de-DE" sz="1600" dirty="0" smtClean="0"/>
              <a:t>+ flat </a:t>
            </a:r>
            <a:r>
              <a:rPr lang="de-DE" sz="1600" dirty="0" err="1" smtClean="0"/>
              <a:t>field</a:t>
            </a:r>
            <a:r>
              <a:rPr lang="de-DE" sz="1600" dirty="0" smtClean="0"/>
              <a:t> </a:t>
            </a:r>
            <a:r>
              <a:rPr lang="de-DE" sz="1600" dirty="0" err="1" smtClean="0"/>
              <a:t>optics</a:t>
            </a:r>
            <a:r>
              <a:rPr lang="de-DE" sz="1600" dirty="0" smtClean="0"/>
              <a:t>. </a:t>
            </a:r>
            <a:r>
              <a:rPr lang="de-DE" sz="1600" dirty="0" smtClean="0"/>
              <a:t>But </a:t>
            </a:r>
            <a:r>
              <a:rPr lang="de-DE" sz="1600" dirty="0" err="1" smtClean="0"/>
              <a:t>this</a:t>
            </a:r>
            <a:r>
              <a:rPr lang="de-DE" sz="1600" dirty="0" smtClean="0"/>
              <a:t> </a:t>
            </a:r>
            <a:r>
              <a:rPr lang="de-DE" sz="1600" dirty="0" err="1" smtClean="0"/>
              <a:t>calibration</a:t>
            </a:r>
            <a:r>
              <a:rPr lang="de-DE" sz="1600" dirty="0" smtClean="0"/>
              <a:t> </a:t>
            </a:r>
            <a:r>
              <a:rPr lang="de-DE" sz="1600" dirty="0" err="1" smtClean="0"/>
              <a:t>scans</a:t>
            </a:r>
            <a:r>
              <a:rPr lang="de-DE" sz="1600" dirty="0" smtClean="0"/>
              <a:t> </a:t>
            </a:r>
            <a:r>
              <a:rPr lang="de-DE" sz="1600" dirty="0" err="1" smtClean="0"/>
              <a:t>are</a:t>
            </a:r>
            <a:r>
              <a:rPr lang="de-DE" sz="1600" dirty="0" smtClean="0"/>
              <a:t> </a:t>
            </a:r>
            <a:r>
              <a:rPr lang="de-DE" sz="1600" dirty="0" err="1" smtClean="0"/>
              <a:t>actually</a:t>
            </a:r>
            <a:r>
              <a:rPr lang="de-DE" sz="1600" dirty="0" smtClean="0"/>
              <a:t> </a:t>
            </a:r>
            <a:r>
              <a:rPr lang="de-DE" sz="1600" dirty="0" smtClean="0"/>
              <a:t>not </a:t>
            </a:r>
            <a:r>
              <a:rPr lang="de-DE" sz="1600" dirty="0" err="1" smtClean="0"/>
              <a:t>possible</a:t>
            </a:r>
            <a:r>
              <a:rPr lang="de-DE" sz="1600" dirty="0" smtClean="0"/>
              <a:t> </a:t>
            </a:r>
            <a:r>
              <a:rPr lang="de-DE" sz="1600" dirty="0" smtClean="0">
                <a:sym typeface="Wingdings" panose="05000000000000000000" pitchFamily="2" charset="2"/>
              </a:rPr>
              <a:t> </a:t>
            </a:r>
            <a:r>
              <a:rPr lang="de-DE" sz="1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IDEAS</a:t>
            </a:r>
            <a:r>
              <a:rPr lang="de-DE" sz="1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?</a:t>
            </a:r>
          </a:p>
          <a:p>
            <a:pPr>
              <a:lnSpc>
                <a:spcPts val="2300"/>
              </a:lnSpc>
              <a:spcBef>
                <a:spcPts val="1150"/>
              </a:spcBef>
            </a:pPr>
            <a:r>
              <a:rPr lang="de-DE" sz="1600" dirty="0" err="1"/>
              <a:t>Two</a:t>
            </a:r>
            <a:r>
              <a:rPr lang="de-DE" sz="1600" dirty="0"/>
              <a:t> </a:t>
            </a:r>
            <a:r>
              <a:rPr lang="de-DE" sz="1600" dirty="0" err="1"/>
              <a:t>possible</a:t>
            </a:r>
            <a:r>
              <a:rPr lang="de-DE" sz="1600" dirty="0"/>
              <a:t> </a:t>
            </a:r>
            <a:r>
              <a:rPr lang="de-DE" sz="1600" dirty="0" err="1" smtClean="0"/>
              <a:t>setups</a:t>
            </a:r>
            <a:r>
              <a:rPr lang="de-DE" sz="1600" dirty="0" smtClean="0"/>
              <a:t>: In </a:t>
            </a:r>
            <a:r>
              <a:rPr lang="de-DE" sz="1600" dirty="0" err="1"/>
              <a:t>both</a:t>
            </a:r>
            <a:r>
              <a:rPr lang="de-DE" sz="1600" dirty="0"/>
              <a:t> </a:t>
            </a:r>
            <a:r>
              <a:rPr lang="de-DE" sz="1600" dirty="0" err="1"/>
              <a:t>cases</a:t>
            </a:r>
            <a:r>
              <a:rPr lang="de-DE" sz="1600" dirty="0"/>
              <a:t> </a:t>
            </a:r>
            <a:r>
              <a:rPr lang="de-DE" sz="1600" dirty="0" err="1"/>
              <a:t>use</a:t>
            </a:r>
            <a:r>
              <a:rPr lang="de-DE" sz="1600" dirty="0"/>
              <a:t> a </a:t>
            </a:r>
            <a:r>
              <a:rPr lang="de-DE" sz="1600" dirty="0" err="1" smtClean="0"/>
              <a:t>kind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/>
              <a:t>milky</a:t>
            </a:r>
            <a:r>
              <a:rPr lang="de-DE" sz="1600" dirty="0"/>
              <a:t> </a:t>
            </a:r>
            <a:r>
              <a:rPr lang="de-DE" sz="1600" dirty="0" err="1" smtClean="0"/>
              <a:t>screen</a:t>
            </a:r>
            <a:r>
              <a:rPr lang="de-DE" sz="1600" dirty="0" smtClean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smtClean="0"/>
              <a:t>uniform </a:t>
            </a:r>
            <a:r>
              <a:rPr lang="de-DE" sz="1600" dirty="0" err="1" smtClean="0"/>
              <a:t>illumination</a:t>
            </a:r>
            <a:r>
              <a:rPr lang="de-DE" sz="1600" dirty="0"/>
              <a:t>.</a:t>
            </a:r>
          </a:p>
          <a:p>
            <a:pPr marL="180000" indent="-180000" algn="l">
              <a:buFont typeface="Arial" panose="020B0604020202020204" pitchFamily="34" charset="0"/>
              <a:buChar char="•"/>
            </a:pPr>
            <a:endParaRPr lang="de-DE" sz="1600" b="1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180000" indent="-180000" algn="l">
              <a:buFont typeface="Arial" panose="020B0604020202020204" pitchFamily="34" charset="0"/>
              <a:buChar char="•"/>
            </a:pPr>
            <a:endParaRPr lang="de-DE" sz="1600" dirty="0">
              <a:sym typeface="Wingdings" panose="05000000000000000000" pitchFamily="2" charset="2"/>
            </a:endParaRPr>
          </a:p>
          <a:p>
            <a:pPr marL="180000" indent="-180000" algn="l">
              <a:buFont typeface="Arial" panose="020B0604020202020204" pitchFamily="34" charset="0"/>
              <a:buChar char="•"/>
            </a:pPr>
            <a:endParaRPr lang="en-US" sz="1600" dirty="0" err="1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209" y="2327087"/>
            <a:ext cx="4464167" cy="323893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18" y="2277538"/>
            <a:ext cx="4342007" cy="323893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801853" y="2447203"/>
            <a:ext cx="2588295" cy="28212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de-DE" sz="1600" dirty="0" err="1" smtClean="0"/>
              <a:t>Left</a:t>
            </a:r>
            <a:r>
              <a:rPr lang="de-DE" sz="1600" dirty="0" smtClean="0"/>
              <a:t>: </a:t>
            </a:r>
            <a:r>
              <a:rPr lang="de-DE" sz="1600" dirty="0" err="1" smtClean="0"/>
              <a:t>Instead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normal </a:t>
            </a:r>
            <a:r>
              <a:rPr lang="de-DE" sz="1600" dirty="0" err="1" smtClean="0"/>
              <a:t>radiation</a:t>
            </a:r>
            <a:r>
              <a:rPr lang="de-DE" sz="1600" dirty="0" smtClean="0"/>
              <a:t> </a:t>
            </a:r>
            <a:r>
              <a:rPr lang="de-DE" sz="1600" dirty="0" err="1" smtClean="0"/>
              <a:t>shield</a:t>
            </a:r>
            <a:r>
              <a:rPr lang="de-DE" sz="1600" dirty="0" smtClean="0"/>
              <a:t> </a:t>
            </a:r>
            <a:r>
              <a:rPr lang="de-DE" sz="1600" dirty="0" err="1" smtClean="0"/>
              <a:t>use</a:t>
            </a:r>
            <a:r>
              <a:rPr lang="de-DE" sz="1600" dirty="0" smtClean="0"/>
              <a:t> a </a:t>
            </a:r>
            <a:r>
              <a:rPr lang="de-DE" sz="1600" dirty="0" err="1" smtClean="0"/>
              <a:t>milky</a:t>
            </a:r>
            <a:r>
              <a:rPr lang="de-DE" sz="1600" dirty="0" smtClean="0"/>
              <a:t> </a:t>
            </a:r>
            <a:r>
              <a:rPr lang="de-DE" sz="1600" dirty="0" err="1" smtClean="0"/>
              <a:t>screen</a:t>
            </a:r>
            <a:r>
              <a:rPr lang="de-DE" sz="1600" dirty="0" smtClean="0"/>
              <a:t>. </a:t>
            </a:r>
          </a:p>
          <a:p>
            <a:pPr algn="l">
              <a:lnSpc>
                <a:spcPts val="2300"/>
              </a:lnSpc>
              <a:spcBef>
                <a:spcPts val="1150"/>
              </a:spcBef>
            </a:pPr>
            <a:endParaRPr lang="de-DE" sz="1600" dirty="0"/>
          </a:p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de-DE" sz="1600" dirty="0" err="1" smtClean="0"/>
              <a:t>Right</a:t>
            </a:r>
            <a:r>
              <a:rPr lang="de-DE" sz="1600" dirty="0" smtClean="0"/>
              <a:t>: </a:t>
            </a:r>
            <a:r>
              <a:rPr lang="de-DE" sz="1600" dirty="0" err="1" smtClean="0"/>
              <a:t>Use</a:t>
            </a:r>
            <a:r>
              <a:rPr lang="de-DE" sz="1600" dirty="0" smtClean="0"/>
              <a:t> </a:t>
            </a:r>
            <a:r>
              <a:rPr lang="de-DE" sz="1600" dirty="0" err="1" smtClean="0"/>
              <a:t>here</a:t>
            </a:r>
            <a:r>
              <a:rPr lang="de-DE" sz="1600" dirty="0" smtClean="0"/>
              <a:t> a </a:t>
            </a:r>
            <a:r>
              <a:rPr lang="de-DE" sz="1600" dirty="0" err="1" smtClean="0"/>
              <a:t>milky</a:t>
            </a:r>
            <a:r>
              <a:rPr lang="de-DE" sz="1600" dirty="0" smtClean="0"/>
              <a:t> </a:t>
            </a:r>
            <a:r>
              <a:rPr lang="de-DE" sz="1600" dirty="0" err="1" smtClean="0"/>
              <a:t>screen</a:t>
            </a:r>
            <a:r>
              <a:rPr lang="de-DE" sz="1600" dirty="0" smtClean="0"/>
              <a:t> but in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shape</a:t>
            </a:r>
            <a:r>
              <a:rPr lang="de-DE" sz="1600" dirty="0" smtClean="0"/>
              <a:t> </a:t>
            </a:r>
            <a:r>
              <a:rPr lang="de-DE" sz="1600" dirty="0" err="1" smtClean="0"/>
              <a:t>that</a:t>
            </a:r>
            <a:r>
              <a:rPr lang="de-DE" sz="1600" dirty="0" smtClean="0"/>
              <a:t> </a:t>
            </a:r>
            <a:r>
              <a:rPr lang="de-DE" sz="1600" dirty="0" err="1" smtClean="0"/>
              <a:t>it</a:t>
            </a:r>
            <a:r>
              <a:rPr lang="de-DE" sz="1600" dirty="0" smtClean="0"/>
              <a:t> </a:t>
            </a:r>
            <a:r>
              <a:rPr lang="de-DE" sz="1600" dirty="0" err="1" smtClean="0"/>
              <a:t>is</a:t>
            </a:r>
            <a:r>
              <a:rPr lang="de-DE" sz="1600" dirty="0" smtClean="0"/>
              <a:t> </a:t>
            </a:r>
            <a:r>
              <a:rPr lang="de-DE" sz="1600" dirty="0" err="1" smtClean="0"/>
              <a:t>closer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matrix</a:t>
            </a:r>
            <a:r>
              <a:rPr lang="de-DE" sz="1600" dirty="0" smtClean="0"/>
              <a:t>.</a:t>
            </a:r>
          </a:p>
          <a:p>
            <a:pPr algn="l">
              <a:lnSpc>
                <a:spcPts val="2300"/>
              </a:lnSpc>
              <a:spcBef>
                <a:spcPts val="1150"/>
              </a:spcBef>
            </a:pPr>
            <a:endParaRPr lang="de-DE" sz="1600" dirty="0"/>
          </a:p>
        </p:txBody>
      </p:sp>
      <p:sp>
        <p:nvSpPr>
          <p:cNvPr id="9" name="Rechteck 8"/>
          <p:cNvSpPr/>
          <p:nvPr/>
        </p:nvSpPr>
        <p:spPr>
          <a:xfrm>
            <a:off x="727366" y="5557409"/>
            <a:ext cx="11012305" cy="836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  <a:spcBef>
                <a:spcPts val="1150"/>
              </a:spcBef>
            </a:pP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questions</a:t>
            </a:r>
            <a:r>
              <a:rPr lang="de-DE" dirty="0"/>
              <a:t>: </a:t>
            </a:r>
            <a:r>
              <a:rPr lang="de-DE" dirty="0" smtClean="0"/>
              <a:t> 1.) In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case</a:t>
            </a:r>
            <a:r>
              <a:rPr lang="de-DE" dirty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/>
              <a:t>will </a:t>
            </a:r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better</a:t>
            </a:r>
            <a:r>
              <a:rPr lang="de-DE" dirty="0"/>
              <a:t> uniform </a:t>
            </a:r>
            <a:r>
              <a:rPr lang="de-DE" dirty="0" err="1"/>
              <a:t>illumination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matrix</a:t>
            </a:r>
            <a:r>
              <a:rPr lang="de-DE" dirty="0" smtClean="0"/>
              <a:t>?</a:t>
            </a:r>
          </a:p>
          <a:p>
            <a:pPr>
              <a:lnSpc>
                <a:spcPts val="2300"/>
              </a:lnSpc>
              <a:spcBef>
                <a:spcPts val="1150"/>
              </a:spcBef>
            </a:pPr>
            <a:r>
              <a:rPr lang="de-DE" dirty="0"/>
              <a:t> </a:t>
            </a:r>
            <a:r>
              <a:rPr lang="de-DE" dirty="0" smtClean="0"/>
              <a:t>                         2.)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reflection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walls</a:t>
            </a:r>
            <a:r>
              <a:rPr lang="de-DE" dirty="0" smtClean="0"/>
              <a:t>/</a:t>
            </a:r>
            <a:r>
              <a:rPr lang="de-DE" dirty="0" err="1" smtClean="0"/>
              <a:t>cavities</a:t>
            </a:r>
            <a:r>
              <a:rPr lang="de-DE" dirty="0" smtClean="0"/>
              <a:t> a </a:t>
            </a:r>
            <a:r>
              <a:rPr lang="de-DE" dirty="0" err="1" smtClean="0"/>
              <a:t>problem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do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need</a:t>
            </a:r>
            <a:r>
              <a:rPr lang="de-DE" dirty="0" smtClean="0"/>
              <a:t> a </a:t>
            </a:r>
            <a:r>
              <a:rPr lang="de-DE" dirty="0" err="1" smtClean="0"/>
              <a:t>coating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walls</a:t>
            </a:r>
            <a:r>
              <a:rPr lang="de-DE" dirty="0" smtClean="0"/>
              <a:t>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947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713138"/>
          </a:xfrm>
        </p:spPr>
        <p:txBody>
          <a:bodyPr/>
          <a:lstStyle/>
          <a:p>
            <a:pPr algn="ctr"/>
            <a:r>
              <a:rPr lang="de-DE" dirty="0" smtClean="0"/>
              <a:t>Charge </a:t>
            </a:r>
            <a:r>
              <a:rPr lang="de-DE" dirty="0" err="1" smtClean="0"/>
              <a:t>curves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module</a:t>
            </a:r>
            <a:r>
              <a:rPr lang="de-DE" dirty="0" smtClean="0"/>
              <a:t>/FPA</a:t>
            </a:r>
            <a:r>
              <a:rPr lang="de-DE" dirty="0" smtClean="0"/>
              <a:t>?</a:t>
            </a:r>
            <a:br>
              <a:rPr lang="de-DE" dirty="0" smtClean="0"/>
            </a:br>
            <a:r>
              <a:rPr lang="de-DE" sz="1400" dirty="0" smtClean="0"/>
              <a:t>(</a:t>
            </a:r>
            <a:r>
              <a:rPr lang="de-DE" sz="1400" dirty="0" err="1" smtClean="0"/>
              <a:t>Some</a:t>
            </a:r>
            <a:r>
              <a:rPr lang="de-DE" sz="1400" dirty="0" smtClean="0"/>
              <a:t> </a:t>
            </a:r>
            <a:r>
              <a:rPr lang="de-DE" sz="1400" dirty="0" err="1" smtClean="0"/>
              <a:t>simulations</a:t>
            </a:r>
            <a:r>
              <a:rPr lang="de-DE" sz="1400" dirty="0" smtClean="0"/>
              <a:t> </a:t>
            </a:r>
            <a:r>
              <a:rPr lang="de-DE" sz="1400" dirty="0" err="1" smtClean="0"/>
              <a:t>with</a:t>
            </a:r>
            <a:r>
              <a:rPr lang="de-DE" sz="1400" dirty="0" smtClean="0"/>
              <a:t> </a:t>
            </a:r>
            <a:r>
              <a:rPr lang="de-DE" sz="1400" dirty="0" err="1" smtClean="0"/>
              <a:t>TracePro</a:t>
            </a:r>
            <a:r>
              <a:rPr lang="de-DE" sz="1400" dirty="0" smtClean="0"/>
              <a:t>)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sz="1600" i="1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75825" algn="r"/>
                <a:tab pos="10226675" algn="r"/>
              </a:tabLst>
              <a:defRPr/>
            </a:pP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 Planck Society | Semiconductor Laboratory</a:t>
            </a:r>
            <a:r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TESTstrategy </a:t>
            </a:r>
            <a:r>
              <a:rPr lang="de-DE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edet modules &amp; FPA 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lang="de-DE" noProof="0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15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.12.2022</a:t>
            </a: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fld id="{4BB1897F-A1AE-4EDF-9F2D-8730C9693DB7}" type="slidenum"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775825" algn="r"/>
                  <a:tab pos="10226675" algn="r"/>
                </a:tabLst>
                <a:defRPr/>
              </a:pPr>
              <a:t>26</a:t>
            </a:fld>
            <a:endParaRPr kumimoji="0" lang="de-DE" sz="600" b="0" i="0" u="none" strike="noStrike" kern="600" cap="all" spc="9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92" y="4215385"/>
            <a:ext cx="2797300" cy="202955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92" y="1723876"/>
            <a:ext cx="2793622" cy="208391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451" y="4127355"/>
            <a:ext cx="3189532" cy="225416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1739" y="1599386"/>
            <a:ext cx="3250955" cy="232985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3842" y="4050690"/>
            <a:ext cx="2687750" cy="245929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3842" y="1599386"/>
            <a:ext cx="2687750" cy="2424947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9958912" y="3497385"/>
            <a:ext cx="2195131" cy="11798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de-DE" sz="1600" dirty="0" smtClean="0"/>
              <a:t>Option 1 </a:t>
            </a:r>
            <a:r>
              <a:rPr lang="de-DE" sz="1600" dirty="0" err="1" smtClean="0"/>
              <a:t>seems</a:t>
            </a:r>
            <a:r>
              <a:rPr lang="de-DE" sz="1600" dirty="0" smtClean="0"/>
              <a:t> </a:t>
            </a:r>
            <a:r>
              <a:rPr lang="de-DE" sz="1600" dirty="0" err="1" smtClean="0"/>
              <a:t>more</a:t>
            </a:r>
            <a:r>
              <a:rPr lang="de-DE" sz="1600" dirty="0" smtClean="0"/>
              <a:t> uniform. </a:t>
            </a:r>
            <a:r>
              <a:rPr lang="de-DE" sz="1600" dirty="0" smtClean="0"/>
              <a:t>But </a:t>
            </a:r>
            <a:r>
              <a:rPr lang="de-DE" sz="1600" dirty="0" err="1" smtClean="0"/>
              <a:t>more</a:t>
            </a:r>
            <a:r>
              <a:rPr lang="de-DE" sz="1600" dirty="0" smtClean="0"/>
              <a:t> </a:t>
            </a:r>
            <a:r>
              <a:rPr lang="de-DE" sz="1600" dirty="0" err="1" smtClean="0"/>
              <a:t>simulations</a:t>
            </a:r>
            <a:r>
              <a:rPr lang="de-DE" sz="1600" dirty="0" smtClean="0"/>
              <a:t> will </a:t>
            </a:r>
            <a:r>
              <a:rPr lang="de-DE" sz="1600" dirty="0" err="1" smtClean="0"/>
              <a:t>be</a:t>
            </a:r>
            <a:r>
              <a:rPr lang="de-DE" sz="1600" dirty="0" smtClean="0"/>
              <a:t> </a:t>
            </a:r>
            <a:r>
              <a:rPr lang="de-DE" sz="1600" dirty="0" err="1" smtClean="0"/>
              <a:t>done</a:t>
            </a:r>
            <a:r>
              <a:rPr lang="de-DE" sz="1600" dirty="0" smtClean="0"/>
              <a:t>.</a:t>
            </a:r>
            <a:endParaRPr lang="de-DE" sz="1600" dirty="0" smtClean="0"/>
          </a:p>
        </p:txBody>
      </p:sp>
    </p:spTree>
    <p:extLst>
      <p:ext uri="{BB962C8B-B14F-4D97-AF65-F5344CB8AC3E}">
        <p14:creationId xmlns:p14="http://schemas.microsoft.com/office/powerpoint/2010/main" val="357723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713138"/>
          </a:xfrm>
        </p:spPr>
        <p:txBody>
          <a:bodyPr/>
          <a:lstStyle/>
          <a:p>
            <a:pPr algn="ctr"/>
            <a:r>
              <a:rPr lang="de-DE" smtClean="0"/>
              <a:t>Charge curves for the module/FPA?</a:t>
            </a:r>
            <a:br>
              <a:rPr lang="de-DE" smtClean="0"/>
            </a:br>
            <a:endParaRPr lang="de-DE" sz="1600" i="1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75825" algn="r"/>
                <a:tab pos="10226675" algn="r"/>
              </a:tabLst>
              <a:defRPr/>
            </a:pP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 Planck Society | Semiconductor Laboratory</a:t>
            </a:r>
            <a:r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TESTstrategy </a:t>
            </a:r>
            <a:r>
              <a:rPr lang="de-DE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edet modules &amp; FPA 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lang="de-DE" noProof="0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15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.12.2022</a:t>
            </a: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fld id="{4BB1897F-A1AE-4EDF-9F2D-8730C9693DB7}" type="slidenum"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775825" algn="r"/>
                  <a:tab pos="10226675" algn="r"/>
                </a:tabLst>
                <a:defRPr/>
              </a:pPr>
              <a:t>27</a:t>
            </a:fld>
            <a:endParaRPr kumimoji="0" lang="de-DE" sz="600" b="0" i="0" u="none" strike="noStrike" kern="600" cap="all" spc="9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437" y="2314616"/>
            <a:ext cx="2803379" cy="246230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901" y="2310455"/>
            <a:ext cx="3081037" cy="242651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29936" y="1633890"/>
            <a:ext cx="11358879" cy="29495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de-DE" sz="1600" dirty="0" smtClean="0"/>
              <a:t>The </a:t>
            </a:r>
            <a:r>
              <a:rPr lang="de-DE" sz="1600" dirty="0" err="1" smtClean="0"/>
              <a:t>optical</a:t>
            </a:r>
            <a:r>
              <a:rPr lang="de-DE" sz="1600" dirty="0" smtClean="0"/>
              <a:t> </a:t>
            </a:r>
            <a:r>
              <a:rPr lang="de-DE" sz="1600" dirty="0" err="1" smtClean="0"/>
              <a:t>simulation</a:t>
            </a:r>
            <a:r>
              <a:rPr lang="de-DE" sz="1600" dirty="0" smtClean="0"/>
              <a:t> </a:t>
            </a:r>
            <a:r>
              <a:rPr lang="de-DE" sz="1600" dirty="0" err="1" smtClean="0"/>
              <a:t>shows</a:t>
            </a:r>
            <a:r>
              <a:rPr lang="de-DE" sz="1600" dirty="0" smtClean="0"/>
              <a:t> </a:t>
            </a:r>
            <a:r>
              <a:rPr lang="de-DE" sz="1600" dirty="0" err="1" smtClean="0"/>
              <a:t>one</a:t>
            </a:r>
            <a:r>
              <a:rPr lang="de-DE" sz="1600" dirty="0" smtClean="0"/>
              <a:t> </a:t>
            </a:r>
            <a:r>
              <a:rPr lang="de-DE" sz="1600" dirty="0" err="1" smtClean="0"/>
              <a:t>thing</a:t>
            </a:r>
            <a:r>
              <a:rPr lang="de-DE" sz="1600" dirty="0" smtClean="0"/>
              <a:t> </a:t>
            </a:r>
            <a:r>
              <a:rPr lang="de-DE" sz="1600" dirty="0" err="1" smtClean="0"/>
              <a:t>we</a:t>
            </a:r>
            <a:r>
              <a:rPr lang="de-DE" sz="1600" dirty="0" smtClean="0"/>
              <a:t> </a:t>
            </a:r>
            <a:r>
              <a:rPr lang="de-DE" sz="1600" dirty="0" err="1" smtClean="0"/>
              <a:t>didn‘t</a:t>
            </a:r>
            <a:r>
              <a:rPr lang="de-DE" sz="1600" dirty="0" smtClean="0"/>
              <a:t> </a:t>
            </a:r>
            <a:r>
              <a:rPr lang="de-DE" sz="1600" dirty="0" err="1" smtClean="0"/>
              <a:t>take</a:t>
            </a:r>
            <a:r>
              <a:rPr lang="de-DE" sz="1600" dirty="0" smtClean="0"/>
              <a:t> </a:t>
            </a:r>
            <a:r>
              <a:rPr lang="de-DE" sz="1600" dirty="0" err="1" smtClean="0"/>
              <a:t>note</a:t>
            </a:r>
            <a:r>
              <a:rPr lang="de-DE" sz="1600" dirty="0" smtClean="0"/>
              <a:t> </a:t>
            </a:r>
            <a:r>
              <a:rPr lang="de-DE" sz="1600" dirty="0" err="1" smtClean="0"/>
              <a:t>before</a:t>
            </a:r>
            <a:r>
              <a:rPr lang="de-DE" sz="1600" dirty="0" smtClean="0"/>
              <a:t>. In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thin</a:t>
            </a:r>
            <a:r>
              <a:rPr lang="de-DE" sz="1600" dirty="0" smtClean="0"/>
              <a:t> wall </a:t>
            </a:r>
            <a:r>
              <a:rPr lang="de-DE" sz="1600" dirty="0" err="1" smtClean="0"/>
              <a:t>corner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Si-</a:t>
            </a:r>
            <a:r>
              <a:rPr lang="de-DE" sz="1600" dirty="0" err="1" smtClean="0"/>
              <a:t>brick</a:t>
            </a:r>
            <a:r>
              <a:rPr lang="de-DE" sz="1600" dirty="0" smtClean="0"/>
              <a:t> </a:t>
            </a:r>
            <a:r>
              <a:rPr lang="de-DE" sz="1600" dirty="0" err="1" smtClean="0"/>
              <a:t>is</a:t>
            </a:r>
            <a:r>
              <a:rPr lang="de-DE" sz="1600" dirty="0" smtClean="0"/>
              <a:t> </a:t>
            </a:r>
            <a:r>
              <a:rPr lang="de-DE" sz="1600" dirty="0" err="1" smtClean="0"/>
              <a:t>covering</a:t>
            </a:r>
            <a:r>
              <a:rPr lang="de-DE" sz="1600" dirty="0" smtClean="0"/>
              <a:t> </a:t>
            </a:r>
            <a:r>
              <a:rPr lang="de-DE" sz="1600" dirty="0" err="1" smtClean="0"/>
              <a:t>some</a:t>
            </a:r>
            <a:r>
              <a:rPr lang="de-DE" sz="1600" dirty="0" smtClean="0"/>
              <a:t> </a:t>
            </a:r>
            <a:r>
              <a:rPr lang="de-DE" sz="1600" dirty="0" err="1" smtClean="0"/>
              <a:t>pixels</a:t>
            </a:r>
            <a:r>
              <a:rPr lang="de-DE" sz="1600" dirty="0" smtClean="0"/>
              <a:t>.  </a:t>
            </a:r>
            <a:endParaRPr lang="de-DE" sz="1600" dirty="0" smtClean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082" y="2331728"/>
            <a:ext cx="3193066" cy="2448817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566082" y="5378483"/>
            <a:ext cx="11082127" cy="5899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de-DE" sz="1600" dirty="0" err="1" smtClean="0"/>
              <a:t>Question</a:t>
            </a:r>
            <a:r>
              <a:rPr lang="de-DE" sz="1600" dirty="0" smtClean="0"/>
              <a:t>: </a:t>
            </a:r>
            <a:r>
              <a:rPr lang="de-DE" sz="1600" dirty="0" err="1" smtClean="0"/>
              <a:t>Would</a:t>
            </a:r>
            <a:r>
              <a:rPr lang="de-DE" sz="1600" dirty="0" smtClean="0"/>
              <a:t> </a:t>
            </a:r>
            <a:r>
              <a:rPr lang="de-DE" sz="1600" dirty="0" err="1" smtClean="0"/>
              <a:t>this</a:t>
            </a:r>
            <a:r>
              <a:rPr lang="de-DE" sz="1600" dirty="0" smtClean="0"/>
              <a:t> </a:t>
            </a:r>
            <a:r>
              <a:rPr lang="de-DE" sz="1600" dirty="0" err="1" smtClean="0"/>
              <a:t>be</a:t>
            </a:r>
            <a:r>
              <a:rPr lang="de-DE" sz="1600" dirty="0" smtClean="0"/>
              <a:t> a </a:t>
            </a:r>
            <a:r>
              <a:rPr lang="de-DE" sz="1600" dirty="0" err="1" smtClean="0"/>
              <a:t>problem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back </a:t>
            </a:r>
            <a:r>
              <a:rPr lang="de-DE" sz="1600" dirty="0" err="1" smtClean="0"/>
              <a:t>scattering</a:t>
            </a:r>
            <a:r>
              <a:rPr lang="de-DE" sz="1600" dirty="0" smtClean="0"/>
              <a:t> </a:t>
            </a:r>
            <a:r>
              <a:rPr lang="de-DE" sz="1600" dirty="0" err="1" smtClean="0"/>
              <a:t>electrons</a:t>
            </a:r>
            <a:r>
              <a:rPr lang="de-DE" sz="1600" dirty="0" smtClean="0"/>
              <a:t>? </a:t>
            </a:r>
            <a:r>
              <a:rPr lang="de-DE" sz="1600" dirty="0" err="1" smtClean="0"/>
              <a:t>Did</a:t>
            </a:r>
            <a:r>
              <a:rPr lang="de-DE" sz="1600" dirty="0" smtClean="0"/>
              <a:t> Ibrahim </a:t>
            </a:r>
            <a:r>
              <a:rPr lang="de-DE" sz="1600" dirty="0" err="1" smtClean="0"/>
              <a:t>radiation</a:t>
            </a:r>
            <a:r>
              <a:rPr lang="de-DE" sz="1600" dirty="0" smtClean="0"/>
              <a:t> </a:t>
            </a:r>
            <a:r>
              <a:rPr lang="de-DE" sz="1600" dirty="0" err="1" smtClean="0"/>
              <a:t>simulations</a:t>
            </a:r>
            <a:r>
              <a:rPr lang="de-DE" sz="1600" dirty="0" smtClean="0"/>
              <a:t> </a:t>
            </a:r>
            <a:r>
              <a:rPr lang="de-DE" sz="1600" dirty="0" err="1" smtClean="0"/>
              <a:t>shows</a:t>
            </a:r>
            <a:r>
              <a:rPr lang="de-DE" sz="1600" dirty="0" smtClean="0"/>
              <a:t> </a:t>
            </a:r>
            <a:r>
              <a:rPr lang="de-DE" sz="1600" dirty="0" err="1" smtClean="0"/>
              <a:t>something</a:t>
            </a:r>
            <a:r>
              <a:rPr lang="de-DE" sz="1600" dirty="0" smtClean="0"/>
              <a:t> </a:t>
            </a:r>
            <a:r>
              <a:rPr lang="de-DE" sz="1600" dirty="0" err="1" smtClean="0"/>
              <a:t>or</a:t>
            </a:r>
            <a:r>
              <a:rPr lang="de-DE" sz="1600" dirty="0" smtClean="0"/>
              <a:t> was </a:t>
            </a:r>
            <a:r>
              <a:rPr lang="de-DE" sz="1600" dirty="0" err="1" smtClean="0"/>
              <a:t>the</a:t>
            </a:r>
            <a:r>
              <a:rPr lang="de-DE" sz="1600" dirty="0" smtClean="0"/>
              <a:t> Si-</a:t>
            </a:r>
            <a:r>
              <a:rPr lang="de-DE" sz="1600" dirty="0" err="1" smtClean="0"/>
              <a:t>brick</a:t>
            </a:r>
            <a:r>
              <a:rPr lang="de-DE" sz="1600" dirty="0" smtClean="0"/>
              <a:t> </a:t>
            </a:r>
            <a:r>
              <a:rPr lang="de-DE" sz="1600" dirty="0" err="1" smtClean="0"/>
              <a:t>shape</a:t>
            </a:r>
            <a:r>
              <a:rPr lang="de-DE" sz="1600" dirty="0" smtClean="0"/>
              <a:t> different?</a:t>
            </a:r>
            <a:endParaRPr lang="de-DE" sz="1600" dirty="0" smtClean="0"/>
          </a:p>
        </p:txBody>
      </p:sp>
      <p:sp>
        <p:nvSpPr>
          <p:cNvPr id="14" name="Ellipse 13"/>
          <p:cNvSpPr/>
          <p:nvPr/>
        </p:nvSpPr>
        <p:spPr>
          <a:xfrm>
            <a:off x="5486400" y="3741906"/>
            <a:ext cx="797668" cy="713362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77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713138"/>
          </a:xfrm>
        </p:spPr>
        <p:txBody>
          <a:bodyPr/>
          <a:lstStyle/>
          <a:p>
            <a:pPr algn="ctr"/>
            <a:r>
              <a:rPr lang="de-DE" smtClean="0"/>
              <a:t>Test setup fpa</a:t>
            </a:r>
            <a:endParaRPr lang="de-DE" sz="1600" i="1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75825" algn="r"/>
                <a:tab pos="10226675" algn="r"/>
              </a:tabLst>
              <a:defRPr/>
            </a:pP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 Planck Society | Semiconductor Laboratory</a:t>
            </a:r>
            <a:r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TESTstrategy </a:t>
            </a:r>
            <a:r>
              <a:rPr lang="de-DE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edet modules &amp; FPA 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lang="de-DE" noProof="0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15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.12.2022</a:t>
            </a: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fld id="{4BB1897F-A1AE-4EDF-9F2D-8730C9693DB7}" type="slidenum"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775825" algn="r"/>
                  <a:tab pos="10226675" algn="r"/>
                </a:tabLst>
                <a:defRPr/>
              </a:pPr>
              <a:t>28</a:t>
            </a:fld>
            <a:endParaRPr kumimoji="0" lang="de-DE" sz="600" b="0" i="0" u="none" strike="noStrike" kern="600" cap="all" spc="9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363" y="1707458"/>
            <a:ext cx="4689120" cy="4324610"/>
          </a:xfrm>
        </p:spPr>
      </p:pic>
      <p:sp>
        <p:nvSpPr>
          <p:cNvPr id="3" name="Textfeld 2"/>
          <p:cNvSpPr txBox="1"/>
          <p:nvPr/>
        </p:nvSpPr>
        <p:spPr>
          <a:xfrm>
            <a:off x="332509" y="1631372"/>
            <a:ext cx="6192982" cy="327012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de-DE" sz="1600" dirty="0" err="1" smtClean="0"/>
              <a:t>What</a:t>
            </a:r>
            <a:r>
              <a:rPr lang="de-DE" sz="1600" dirty="0" smtClean="0"/>
              <a:t> </a:t>
            </a:r>
            <a:r>
              <a:rPr lang="de-DE" sz="1600" dirty="0" err="1" smtClean="0"/>
              <a:t>should</a:t>
            </a:r>
            <a:r>
              <a:rPr lang="de-DE" sz="1600" dirty="0" smtClean="0"/>
              <a:t> </a:t>
            </a:r>
            <a:r>
              <a:rPr lang="de-DE" sz="1600" dirty="0" err="1" smtClean="0"/>
              <a:t>we</a:t>
            </a:r>
            <a:r>
              <a:rPr lang="de-DE" sz="1600" dirty="0" smtClean="0"/>
              <a:t> </a:t>
            </a:r>
            <a:r>
              <a:rPr lang="de-DE" sz="1600" dirty="0" err="1" smtClean="0"/>
              <a:t>test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a EDET FPA @ HLL?</a:t>
            </a:r>
          </a:p>
          <a:p>
            <a:pPr marL="342900" indent="-342900" algn="l">
              <a:lnSpc>
                <a:spcPts val="2300"/>
              </a:lnSpc>
              <a:spcBef>
                <a:spcPts val="1150"/>
              </a:spcBef>
              <a:buFont typeface="Wingdings" panose="05000000000000000000" pitchFamily="2" charset="2"/>
              <a:buChar char="§"/>
            </a:pPr>
            <a:r>
              <a:rPr lang="de-DE" sz="1600" dirty="0" smtClean="0"/>
              <a:t>All </a:t>
            </a:r>
            <a:r>
              <a:rPr lang="de-DE" sz="1600" dirty="0" err="1" smtClean="0"/>
              <a:t>four</a:t>
            </a:r>
            <a:r>
              <a:rPr lang="de-DE" sz="1600" dirty="0" smtClean="0"/>
              <a:t> </a:t>
            </a:r>
            <a:r>
              <a:rPr lang="de-DE" sz="1600" dirty="0" err="1" smtClean="0"/>
              <a:t>quarters</a:t>
            </a:r>
            <a:r>
              <a:rPr lang="de-DE" sz="1600" dirty="0" smtClean="0"/>
              <a:t> will </a:t>
            </a:r>
            <a:r>
              <a:rPr lang="de-DE" sz="1600" dirty="0" err="1" smtClean="0"/>
              <a:t>be</a:t>
            </a:r>
            <a:r>
              <a:rPr lang="de-DE" sz="1600" dirty="0" smtClean="0"/>
              <a:t> </a:t>
            </a:r>
            <a:r>
              <a:rPr lang="de-DE" sz="1600" dirty="0" err="1" smtClean="0"/>
              <a:t>already</a:t>
            </a:r>
            <a:r>
              <a:rPr lang="de-DE" sz="1600" dirty="0" smtClean="0"/>
              <a:t> </a:t>
            </a:r>
            <a:r>
              <a:rPr lang="de-DE" sz="1600" dirty="0" err="1" smtClean="0"/>
              <a:t>fully</a:t>
            </a:r>
            <a:r>
              <a:rPr lang="de-DE" sz="1600" dirty="0" smtClean="0"/>
              <a:t> </a:t>
            </a:r>
            <a:r>
              <a:rPr lang="de-DE" sz="1600" dirty="0" err="1" smtClean="0"/>
              <a:t>tested</a:t>
            </a:r>
            <a:r>
              <a:rPr lang="de-DE" sz="1600" dirty="0" smtClean="0"/>
              <a:t>.</a:t>
            </a:r>
          </a:p>
          <a:p>
            <a:pPr marL="342900" indent="-342900" algn="l">
              <a:lnSpc>
                <a:spcPts val="2300"/>
              </a:lnSpc>
              <a:spcBef>
                <a:spcPts val="1150"/>
              </a:spcBef>
              <a:buFont typeface="Wingdings" panose="05000000000000000000" pitchFamily="2" charset="2"/>
              <a:buChar char="§"/>
            </a:pPr>
            <a:r>
              <a:rPr lang="de-DE" sz="1600" dirty="0" smtClean="0"/>
              <a:t>Critical </a:t>
            </a:r>
            <a:r>
              <a:rPr lang="de-DE" sz="1600" dirty="0" err="1" smtClean="0"/>
              <a:t>is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mechanical</a:t>
            </a:r>
            <a:r>
              <a:rPr lang="de-DE" sz="1600" dirty="0" smtClean="0"/>
              <a:t> </a:t>
            </a:r>
            <a:r>
              <a:rPr lang="de-DE" sz="1600" dirty="0" err="1" smtClean="0"/>
              <a:t>assembly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four</a:t>
            </a:r>
            <a:r>
              <a:rPr lang="de-DE" sz="1600" dirty="0" smtClean="0"/>
              <a:t> </a:t>
            </a:r>
            <a:r>
              <a:rPr lang="de-DE" sz="1600" dirty="0" err="1" smtClean="0"/>
              <a:t>quarters</a:t>
            </a:r>
            <a:r>
              <a:rPr lang="de-DE" sz="1600" dirty="0" smtClean="0"/>
              <a:t>.</a:t>
            </a:r>
          </a:p>
          <a:p>
            <a:pPr marL="342900" indent="-342900" algn="l">
              <a:lnSpc>
                <a:spcPts val="2300"/>
              </a:lnSpc>
              <a:spcBef>
                <a:spcPts val="1150"/>
              </a:spcBef>
              <a:buFont typeface="Wingdings" panose="05000000000000000000" pitchFamily="2" charset="2"/>
              <a:buChar char="§"/>
            </a:pPr>
            <a:r>
              <a:rPr lang="de-DE" sz="1600" dirty="0" err="1" smtClean="0"/>
              <a:t>If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alignment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quarters</a:t>
            </a:r>
            <a:r>
              <a:rPr lang="de-DE" sz="1600" dirty="0" smtClean="0"/>
              <a:t> </a:t>
            </a:r>
            <a:r>
              <a:rPr lang="de-DE" sz="1600" dirty="0" err="1" smtClean="0"/>
              <a:t>during</a:t>
            </a:r>
            <a:r>
              <a:rPr lang="de-DE" sz="1600" dirty="0" smtClean="0"/>
              <a:t> </a:t>
            </a:r>
            <a:r>
              <a:rPr lang="de-DE" sz="1600" dirty="0" err="1" smtClean="0"/>
              <a:t>glueing</a:t>
            </a:r>
            <a:r>
              <a:rPr lang="de-DE" sz="1600" dirty="0" smtClean="0"/>
              <a:t> </a:t>
            </a:r>
            <a:r>
              <a:rPr lang="de-DE" sz="1600" dirty="0" err="1" smtClean="0"/>
              <a:t>is</a:t>
            </a:r>
            <a:r>
              <a:rPr lang="de-DE" sz="1600" dirty="0" smtClean="0"/>
              <a:t> not </a:t>
            </a:r>
            <a:r>
              <a:rPr lang="de-DE" sz="1600" dirty="0" err="1" smtClean="0"/>
              <a:t>correct</a:t>
            </a:r>
            <a:r>
              <a:rPr lang="de-DE" sz="1600" dirty="0" smtClean="0"/>
              <a:t> </a:t>
            </a:r>
            <a:r>
              <a:rPr lang="de-DE" sz="1600" dirty="0" err="1" smtClean="0"/>
              <a:t>it</a:t>
            </a:r>
            <a:r>
              <a:rPr lang="de-DE" sz="1600" dirty="0" smtClean="0"/>
              <a:t> </a:t>
            </a:r>
            <a:r>
              <a:rPr lang="de-DE" sz="1600" dirty="0" err="1" smtClean="0"/>
              <a:t>could</a:t>
            </a:r>
            <a:r>
              <a:rPr lang="de-DE" sz="1600" dirty="0" smtClean="0"/>
              <a:t> </a:t>
            </a:r>
            <a:r>
              <a:rPr lang="de-DE" sz="1600" dirty="0" err="1" smtClean="0"/>
              <a:t>be</a:t>
            </a:r>
            <a:r>
              <a:rPr lang="de-DE" sz="1600" dirty="0" smtClean="0"/>
              <a:t> </a:t>
            </a:r>
            <a:r>
              <a:rPr lang="de-DE" sz="1600" dirty="0" err="1" smtClean="0"/>
              <a:t>that</a:t>
            </a:r>
            <a:r>
              <a:rPr lang="de-DE" sz="1600" dirty="0" smtClean="0"/>
              <a:t> in </a:t>
            </a:r>
            <a:r>
              <a:rPr lang="de-DE" sz="1600" dirty="0" err="1" smtClean="0"/>
              <a:t>the</a:t>
            </a:r>
            <a:r>
              <a:rPr lang="de-DE" sz="1600" dirty="0" smtClean="0"/>
              <a:t> FPA </a:t>
            </a:r>
            <a:r>
              <a:rPr lang="de-DE" sz="1600" dirty="0" err="1" smtClean="0"/>
              <a:t>the</a:t>
            </a:r>
            <a:r>
              <a:rPr lang="de-DE" sz="1600" dirty="0" smtClean="0"/>
              <a:t> ASMs will </a:t>
            </a:r>
            <a:r>
              <a:rPr lang="de-DE" sz="1600" dirty="0" err="1" smtClean="0"/>
              <a:t>touch</a:t>
            </a:r>
            <a:r>
              <a:rPr lang="de-DE" sz="1600" dirty="0" smtClean="0"/>
              <a:t> </a:t>
            </a:r>
            <a:r>
              <a:rPr lang="de-DE" sz="1600" dirty="0" err="1" smtClean="0"/>
              <a:t>each</a:t>
            </a:r>
            <a:r>
              <a:rPr lang="de-DE" sz="1600" dirty="0" smtClean="0"/>
              <a:t> </a:t>
            </a:r>
            <a:r>
              <a:rPr lang="de-DE" sz="1600" dirty="0" err="1" smtClean="0"/>
              <a:t>other</a:t>
            </a:r>
            <a:r>
              <a:rPr lang="de-DE" sz="1600" dirty="0"/>
              <a:t> </a:t>
            </a:r>
            <a:r>
              <a:rPr lang="de-DE" sz="1600" dirty="0" smtClean="0"/>
              <a:t>           </a:t>
            </a:r>
            <a:r>
              <a:rPr lang="de-DE" sz="1600" dirty="0" smtClean="0">
                <a:sym typeface="Wingdings" panose="05000000000000000000" pitchFamily="2" charset="2"/>
              </a:rPr>
              <a:t> </a:t>
            </a:r>
            <a:r>
              <a:rPr lang="de-DE" sz="1600" dirty="0" err="1" smtClean="0">
                <a:sym typeface="Wingdings" panose="05000000000000000000" pitchFamily="2" charset="2"/>
              </a:rPr>
              <a:t>place</a:t>
            </a:r>
            <a:r>
              <a:rPr lang="de-DE" sz="1600" dirty="0" smtClean="0">
                <a:sym typeface="Wingdings" panose="05000000000000000000" pitchFamily="2" charset="2"/>
              </a:rPr>
              <a:t> a </a:t>
            </a:r>
            <a:r>
              <a:rPr lang="de-DE" sz="1600" dirty="0" err="1" smtClean="0">
                <a:sym typeface="Wingdings" panose="05000000000000000000" pitchFamily="2" charset="2"/>
              </a:rPr>
              <a:t>really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thin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peek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cross</a:t>
            </a:r>
            <a:r>
              <a:rPr lang="de-DE" sz="1600" dirty="0" smtClean="0">
                <a:sym typeface="Wingdings" panose="05000000000000000000" pitchFamily="2" charset="2"/>
              </a:rPr>
              <a:t> in </a:t>
            </a:r>
            <a:r>
              <a:rPr lang="de-DE" sz="1600" dirty="0" err="1" smtClean="0">
                <a:sym typeface="Wingdings" panose="05000000000000000000" pitchFamily="2" charset="2"/>
              </a:rPr>
              <a:t>the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middle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to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keep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distance</a:t>
            </a:r>
            <a:r>
              <a:rPr lang="de-DE" sz="1600" dirty="0" smtClean="0">
                <a:sym typeface="Wingdings" panose="05000000000000000000" pitchFamily="2" charset="2"/>
              </a:rPr>
              <a:t>.</a:t>
            </a:r>
          </a:p>
          <a:p>
            <a:pPr marL="342900" indent="-342900" algn="l">
              <a:lnSpc>
                <a:spcPts val="2300"/>
              </a:lnSpc>
              <a:spcBef>
                <a:spcPts val="1150"/>
              </a:spcBef>
              <a:buFont typeface="Wingdings" panose="05000000000000000000" pitchFamily="2" charset="2"/>
              <a:buChar char="§"/>
            </a:pPr>
            <a:r>
              <a:rPr lang="de-DE" sz="1600" dirty="0" smtClean="0">
                <a:sym typeface="Wingdings" panose="05000000000000000000" pitchFamily="2" charset="2"/>
              </a:rPr>
              <a:t>Original </a:t>
            </a:r>
            <a:r>
              <a:rPr lang="de-DE" sz="1600" dirty="0" err="1" smtClean="0">
                <a:sym typeface="Wingdings" panose="05000000000000000000" pitchFamily="2" charset="2"/>
              </a:rPr>
              <a:t>mounting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backplate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is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unwieldy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smtClean="0">
                <a:sym typeface="Wingdings" panose="05000000000000000000" pitchFamily="2" charset="2"/>
              </a:rPr>
              <a:t>so </a:t>
            </a:r>
            <a:r>
              <a:rPr lang="de-DE" sz="1600" dirty="0" err="1" smtClean="0">
                <a:sym typeface="Wingdings" panose="05000000000000000000" pitchFamily="2" charset="2"/>
              </a:rPr>
              <a:t>we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have</a:t>
            </a:r>
            <a:r>
              <a:rPr lang="de-DE" sz="1600" dirty="0" smtClean="0">
                <a:sym typeface="Wingdings" panose="05000000000000000000" pitchFamily="2" charset="2"/>
              </a:rPr>
              <a:t> a </a:t>
            </a:r>
            <a:r>
              <a:rPr lang="de-DE" sz="1600" dirty="0" err="1" smtClean="0">
                <a:sym typeface="Wingdings" panose="05000000000000000000" pitchFamily="2" charset="2"/>
              </a:rPr>
              <a:t>version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with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the</a:t>
            </a:r>
            <a:r>
              <a:rPr lang="de-DE" sz="1600" dirty="0" smtClean="0">
                <a:sym typeface="Wingdings" panose="05000000000000000000" pitchFamily="2" charset="2"/>
              </a:rPr>
              <a:t> same </a:t>
            </a:r>
            <a:r>
              <a:rPr lang="de-DE" sz="1600" dirty="0" err="1" smtClean="0">
                <a:sym typeface="Wingdings" panose="05000000000000000000" pitchFamily="2" charset="2"/>
              </a:rPr>
              <a:t>size</a:t>
            </a:r>
            <a:r>
              <a:rPr lang="de-DE" sz="1600" dirty="0" smtClean="0">
                <a:sym typeface="Wingdings" panose="05000000000000000000" pitchFamily="2" charset="2"/>
              </a:rPr>
              <a:t> but </a:t>
            </a:r>
            <a:r>
              <a:rPr lang="de-DE" sz="1600" dirty="0" err="1" smtClean="0">
                <a:sym typeface="Wingdings" panose="05000000000000000000" pitchFamily="2" charset="2"/>
              </a:rPr>
              <a:t>without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watercooling</a:t>
            </a:r>
            <a:r>
              <a:rPr lang="de-DE" sz="1600" dirty="0" smtClean="0">
                <a:sym typeface="Wingdings" panose="05000000000000000000" pitchFamily="2" charset="2"/>
              </a:rPr>
              <a:t>. </a:t>
            </a:r>
            <a:r>
              <a:rPr lang="de-DE" sz="1600" dirty="0" err="1" smtClean="0">
                <a:sym typeface="Wingdings" panose="05000000000000000000" pitchFamily="2" charset="2"/>
              </a:rPr>
              <a:t>Instead</a:t>
            </a:r>
            <a:r>
              <a:rPr lang="de-DE" sz="1600" dirty="0" smtClean="0">
                <a:sym typeface="Wingdings" panose="05000000000000000000" pitchFamily="2" charset="2"/>
              </a:rPr>
              <a:t> TEC </a:t>
            </a:r>
            <a:r>
              <a:rPr lang="de-DE" sz="1600" dirty="0" err="1" smtClean="0">
                <a:sym typeface="Wingdings" panose="05000000000000000000" pitchFamily="2" charset="2"/>
              </a:rPr>
              <a:t>cooling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could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be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used</a:t>
            </a:r>
            <a:r>
              <a:rPr lang="de-DE" sz="1600" dirty="0" smtClean="0">
                <a:sym typeface="Wingdings" panose="05000000000000000000" pitchFamily="2" charset="2"/>
              </a:rPr>
              <a:t>.</a:t>
            </a:r>
            <a:endParaRPr lang="de-DE" sz="1600" dirty="0" smtClean="0"/>
          </a:p>
        </p:txBody>
      </p:sp>
      <p:cxnSp>
        <p:nvCxnSpPr>
          <p:cNvPr id="5" name="Gerader Verbinder 4"/>
          <p:cNvCxnSpPr/>
          <p:nvPr/>
        </p:nvCxnSpPr>
        <p:spPr>
          <a:xfrm>
            <a:off x="8311487" y="2741908"/>
            <a:ext cx="1760561" cy="1127855"/>
          </a:xfrm>
          <a:prstGeom prst="line">
            <a:avLst/>
          </a:prstGeom>
          <a:ln w="25400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/>
          <p:cNvCxnSpPr/>
          <p:nvPr/>
        </p:nvCxnSpPr>
        <p:spPr>
          <a:xfrm flipV="1">
            <a:off x="8551654" y="2741908"/>
            <a:ext cx="988131" cy="970282"/>
          </a:xfrm>
          <a:prstGeom prst="line">
            <a:avLst/>
          </a:prstGeom>
          <a:ln w="25400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45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713138"/>
          </a:xfrm>
        </p:spPr>
        <p:txBody>
          <a:bodyPr/>
          <a:lstStyle/>
          <a:p>
            <a:pPr algn="ctr"/>
            <a:r>
              <a:rPr lang="de-DE" smtClean="0"/>
              <a:t>Charge curves for the module/FPA?</a:t>
            </a:r>
            <a:br>
              <a:rPr lang="de-DE" smtClean="0"/>
            </a:br>
            <a:endParaRPr lang="de-DE" sz="1600" i="1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75825" algn="r"/>
                <a:tab pos="10226675" algn="r"/>
              </a:tabLst>
              <a:defRPr/>
            </a:pP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 Planck Society | Semiconductor Laboratory</a:t>
            </a:r>
            <a:r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TESTstrategy </a:t>
            </a:r>
            <a:r>
              <a:rPr lang="de-DE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edet modules &amp; FPA 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lang="de-DE" noProof="0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15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.12.2022</a:t>
            </a: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fld id="{4BB1897F-A1AE-4EDF-9F2D-8730C9693DB7}" type="slidenum"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775825" algn="r"/>
                  <a:tab pos="10226675" algn="r"/>
                </a:tabLst>
                <a:defRPr/>
              </a:pPr>
              <a:t>29</a:t>
            </a:fld>
            <a:endParaRPr kumimoji="0" lang="de-DE" sz="600" b="0" i="0" u="none" strike="noStrike" kern="600" cap="all" spc="9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01969" y="1733550"/>
            <a:ext cx="7300911" cy="406265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de-DE" sz="1600" dirty="0" err="1" smtClean="0">
                <a:sym typeface="Wingdings" panose="05000000000000000000" pitchFamily="2" charset="2"/>
              </a:rPr>
              <a:t>Quarter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test</a:t>
            </a:r>
            <a:r>
              <a:rPr lang="de-DE" sz="1600" dirty="0" smtClean="0">
                <a:sym typeface="Wingdings" panose="05000000000000000000" pitchFamily="2" charset="2"/>
              </a:rPr>
              <a:t> at MPSD:</a:t>
            </a:r>
          </a:p>
          <a:p>
            <a:pPr algn="l"/>
            <a:endParaRPr lang="de-DE" sz="1600" dirty="0">
              <a:sym typeface="Wingdings" panose="05000000000000000000" pitchFamily="2" charset="2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de-DE" sz="1600" dirty="0" err="1" smtClean="0">
                <a:sym typeface="Wingdings" panose="05000000000000000000" pitchFamily="2" charset="2"/>
              </a:rPr>
              <a:t>From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mechanical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side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everything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is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ready</a:t>
            </a:r>
            <a:r>
              <a:rPr lang="de-DE" sz="1600" dirty="0" smtClean="0">
                <a:sym typeface="Wingdings" panose="05000000000000000000" pitchFamily="2" charset="2"/>
              </a:rPr>
              <a:t>.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de-DE" sz="1600" dirty="0">
              <a:sym typeface="Wingdings" panose="05000000000000000000" pitchFamily="2" charset="2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de-DE" sz="1600" dirty="0" smtClean="0">
                <a:sym typeface="Wingdings" panose="05000000000000000000" pitchFamily="2" charset="2"/>
              </a:rPr>
              <a:t>The top </a:t>
            </a:r>
            <a:r>
              <a:rPr lang="de-DE" sz="1600" dirty="0" err="1" smtClean="0">
                <a:sym typeface="Wingdings" panose="05000000000000000000" pitchFamily="2" charset="2"/>
              </a:rPr>
              <a:t>of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the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vacuum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chamber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is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designed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with</a:t>
            </a:r>
            <a:r>
              <a:rPr lang="de-DE" sz="1600" dirty="0" smtClean="0">
                <a:sym typeface="Wingdings" panose="05000000000000000000" pitchFamily="2" charset="2"/>
              </a:rPr>
              <a:t> a </a:t>
            </a:r>
            <a:r>
              <a:rPr lang="de-DE" sz="1600" dirty="0" err="1" smtClean="0">
                <a:sym typeface="Wingdings" panose="05000000000000000000" pitchFamily="2" charset="2"/>
              </a:rPr>
              <a:t>displacement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for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better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alignment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of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one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quarter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to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the</a:t>
            </a:r>
            <a:r>
              <a:rPr lang="de-DE" sz="1600" dirty="0" smtClean="0">
                <a:sym typeface="Wingdings" panose="05000000000000000000" pitchFamily="2" charset="2"/>
              </a:rPr>
              <a:t> TEM.</a:t>
            </a:r>
            <a:endParaRPr lang="de-DE" sz="1600" dirty="0">
              <a:sym typeface="Wingdings" panose="05000000000000000000" pitchFamily="2" charset="2"/>
            </a:endParaRPr>
          </a:p>
          <a:p>
            <a:pPr marL="180000" indent="-180000" algn="l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180000" indent="-180000" algn="l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80000" indent="-180000" algn="l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180000" indent="-180000" algn="l">
              <a:buFont typeface="Arial" panose="020B0604020202020204" pitchFamily="34" charset="0"/>
              <a:buChar char="•"/>
            </a:pPr>
            <a:r>
              <a:rPr lang="en-US" sz="1600" dirty="0" smtClean="0"/>
              <a:t>Summary</a:t>
            </a:r>
            <a:endParaRPr lang="en-US" sz="1600" dirty="0"/>
          </a:p>
          <a:p>
            <a:pPr marL="180000" indent="-180000" algn="l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 err="1"/>
              <a:t>Assemble</a:t>
            </a:r>
            <a:r>
              <a:rPr lang="de-DE" sz="1600" dirty="0"/>
              <a:t> DLSP on </a:t>
            </a:r>
            <a:r>
              <a:rPr lang="de-DE" sz="1600" dirty="0" err="1"/>
              <a:t>brick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bonding</a:t>
            </a:r>
            <a:endParaRPr lang="de-DE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 err="1"/>
              <a:t>Electrical</a:t>
            </a:r>
            <a:r>
              <a:rPr lang="de-DE" sz="1600" dirty="0"/>
              <a:t> </a:t>
            </a:r>
            <a:r>
              <a:rPr lang="de-DE" sz="1600" dirty="0" err="1"/>
              <a:t>tests</a:t>
            </a:r>
            <a:endParaRPr lang="de-DE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/>
              <a:t>Thermal </a:t>
            </a:r>
            <a:r>
              <a:rPr lang="de-DE" sz="1600" dirty="0" err="1"/>
              <a:t>tests</a:t>
            </a:r>
            <a:endParaRPr lang="de-DE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 err="1"/>
              <a:t>Assembly</a:t>
            </a:r>
            <a:r>
              <a:rPr lang="de-DE" sz="1600" dirty="0"/>
              <a:t> </a:t>
            </a:r>
            <a:r>
              <a:rPr lang="de-DE" sz="1600" dirty="0" err="1"/>
              <a:t>handling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thin</a:t>
            </a:r>
            <a:r>
              <a:rPr lang="de-DE" sz="1600" dirty="0"/>
              <a:t> </a:t>
            </a:r>
            <a:r>
              <a:rPr lang="de-DE" sz="1600" dirty="0" err="1"/>
              <a:t>glued</a:t>
            </a:r>
            <a:r>
              <a:rPr lang="de-DE" sz="1600" dirty="0"/>
              <a:t> </a:t>
            </a:r>
            <a:r>
              <a:rPr lang="de-DE" sz="1600" dirty="0" err="1"/>
              <a:t>quarter</a:t>
            </a:r>
            <a:endParaRPr lang="de-DE" sz="1600" dirty="0"/>
          </a:p>
          <a:p>
            <a:pPr marL="180000" indent="-180000" algn="l">
              <a:buFont typeface="Arial" panose="020B0604020202020204" pitchFamily="34" charset="0"/>
              <a:buChar char="•"/>
            </a:pPr>
            <a:endParaRPr lang="en-US" sz="1600" dirty="0" err="1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734" y="1607820"/>
            <a:ext cx="3332363" cy="44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3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713138"/>
          </a:xfrm>
        </p:spPr>
        <p:txBody>
          <a:bodyPr/>
          <a:lstStyle/>
          <a:p>
            <a:pPr algn="ctr"/>
            <a:r>
              <a:rPr lang="de-DE" smtClean="0"/>
              <a:t>Testing GOALS</a:t>
            </a:r>
            <a:br>
              <a:rPr lang="de-DE" smtClean="0"/>
            </a:br>
            <a:endParaRPr lang="de-DE" sz="1600" i="1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75825" algn="r"/>
                <a:tab pos="10226675" algn="r"/>
              </a:tabLst>
              <a:defRPr/>
            </a:pP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 Planck Society | Semiconductor Laboratory</a:t>
            </a:r>
            <a:r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teststrategy</a:t>
            </a:r>
            <a:r>
              <a:rPr kumimoji="0" lang="de-DE" sz="600" b="0" i="0" u="none" strike="noStrike" kern="600" cap="all" spc="90" normalizeH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de-DE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edet modules &amp; FPA 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lang="de-DE" noProof="0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15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.12.2022</a:t>
            </a: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fld id="{4BB1897F-A1AE-4EDF-9F2D-8730C9693DB7}" type="slidenum"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775825" algn="r"/>
                  <a:tab pos="10226675" algn="r"/>
                </a:tabLst>
                <a:defRPr/>
              </a:pPr>
              <a:t>3</a:t>
            </a:fld>
            <a:endParaRPr kumimoji="0" lang="de-DE" sz="600" b="0" i="0" u="none" strike="noStrike" kern="600" cap="all" spc="9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sz="half" idx="1"/>
          </p:nvPr>
        </p:nvSpPr>
        <p:spPr bwMode="auto">
          <a:xfrm>
            <a:off x="639729" y="2390176"/>
            <a:ext cx="1069883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de-DE" altLang="en-US" sz="1800" smtClean="0">
                <a:latin typeface="Arial" panose="020B0604020202020204" pitchFamily="34" charset="0"/>
              </a:rPr>
              <a:t>MEETING SPECIFICATION CRITERIA</a:t>
            </a:r>
          </a:p>
          <a:p>
            <a:pPr marL="285750" indent="-28575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de-DE" altLang="en-US" sz="1800" smtClean="0">
                <a:latin typeface="Arial" panose="020B0604020202020204" pitchFamily="34" charset="0"/>
              </a:rPr>
              <a:t>OPTIMIZATION OF SYSTEM COMPONENTS</a:t>
            </a:r>
          </a:p>
          <a:p>
            <a:pPr marL="285750" indent="-28575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kumimoji="0" lang="de-DE" altLang="en-US" sz="180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  <a:t>CALIBRATION OF SENSOR</a:t>
            </a:r>
          </a:p>
          <a:p>
            <a:pPr marL="285750" indent="-28575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de-DE" altLang="en-US" sz="1800" smtClean="0">
                <a:latin typeface="Arial" panose="020B0604020202020204" pitchFamily="34" charset="0"/>
              </a:rPr>
              <a:t>STABILITY OF OPERATION</a:t>
            </a: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kumimoji="0" lang="de-DE" altLang="en-US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81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713138"/>
          </a:xfrm>
        </p:spPr>
        <p:txBody>
          <a:bodyPr/>
          <a:lstStyle/>
          <a:p>
            <a:pPr algn="ctr"/>
            <a:r>
              <a:rPr lang="de-DE" dirty="0" smtClean="0"/>
              <a:t>Summary: Go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quarter</a:t>
            </a:r>
            <a:r>
              <a:rPr lang="de-DE" dirty="0" smtClean="0"/>
              <a:t> Test</a:t>
            </a:r>
            <a:endParaRPr lang="de-DE" sz="1600" i="1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75825" algn="r"/>
                <a:tab pos="10226675" algn="r"/>
              </a:tabLst>
              <a:defRPr/>
            </a:pP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 Planck Society | Semiconductor Laboratory</a:t>
            </a:r>
            <a:r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TESTstrategy </a:t>
            </a:r>
            <a:r>
              <a:rPr lang="de-DE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edet modules &amp; FPA 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lang="de-DE" noProof="0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15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.12.2022</a:t>
            </a: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fld id="{4BB1897F-A1AE-4EDF-9F2D-8730C9693DB7}" type="slidenum"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775825" algn="r"/>
                  <a:tab pos="10226675" algn="r"/>
                </a:tabLst>
                <a:defRPr/>
              </a:pPr>
              <a:t>30</a:t>
            </a:fld>
            <a:endParaRPr kumimoji="0" lang="de-DE" sz="600" b="0" i="0" u="none" strike="noStrike" kern="600" cap="all" spc="9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01969" y="1733550"/>
            <a:ext cx="11103877" cy="270843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Assemble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ASM an a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brick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done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looks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optical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good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Next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step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would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bond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DLSP.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Because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ASM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DHPT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reset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not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useable</a:t>
            </a:r>
            <a: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TEM. But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electrical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thermal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assembly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soon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needle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card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setup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working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ASM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tested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will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glue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also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bond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DLSP.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time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quarter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setup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should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ready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calibrate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Next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step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would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Hamburg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80000" indent="-180000" algn="l">
              <a:buFont typeface="Arial" panose="020B0604020202020204" pitchFamily="34" charset="0"/>
              <a:buChar char="•"/>
            </a:pPr>
            <a:endParaRPr lang="en-US" sz="1600" dirty="0" err="1" smtClean="0"/>
          </a:p>
        </p:txBody>
      </p:sp>
    </p:spTree>
    <p:extLst>
      <p:ext uri="{BB962C8B-B14F-4D97-AF65-F5344CB8AC3E}">
        <p14:creationId xmlns:p14="http://schemas.microsoft.com/office/powerpoint/2010/main" val="363505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713138"/>
          </a:xfrm>
        </p:spPr>
        <p:txBody>
          <a:bodyPr/>
          <a:lstStyle/>
          <a:p>
            <a:pPr algn="ctr"/>
            <a:r>
              <a:rPr lang="de-DE" smtClean="0"/>
              <a:t>Wish you a merry christmas</a:t>
            </a:r>
            <a:br>
              <a:rPr lang="de-DE" smtClean="0"/>
            </a:br>
            <a:endParaRPr lang="de-DE" sz="1600" i="1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75825" algn="r"/>
                <a:tab pos="10226675" algn="r"/>
              </a:tabLst>
              <a:defRPr/>
            </a:pP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 Planck Society | Semiconductor Laboratory</a:t>
            </a:r>
            <a:r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teststrategy</a:t>
            </a:r>
            <a:r>
              <a:rPr kumimoji="0" lang="de-DE" sz="600" b="0" i="0" u="none" strike="noStrike" kern="600" cap="all" spc="90" normalizeH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de-DE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edet modules &amp; FPA 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lang="de-DE" noProof="0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15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.12.2022</a:t>
            </a: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fld id="{4BB1897F-A1AE-4EDF-9F2D-8730C9693DB7}" type="slidenum"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775825" algn="r"/>
                  <a:tab pos="10226675" algn="r"/>
                </a:tabLst>
                <a:defRPr/>
              </a:pPr>
              <a:t>31</a:t>
            </a:fld>
            <a:endParaRPr kumimoji="0" lang="de-DE" sz="600" b="0" i="0" u="none" strike="noStrike" kern="600" cap="all" spc="9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Inhaltsplatzhalter 1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438" y="1552339"/>
            <a:ext cx="4652043" cy="4311650"/>
          </a:xfrm>
        </p:spPr>
      </p:pic>
    </p:spTree>
    <p:extLst>
      <p:ext uri="{BB962C8B-B14F-4D97-AF65-F5344CB8AC3E}">
        <p14:creationId xmlns:p14="http://schemas.microsoft.com/office/powerpoint/2010/main" val="321547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85839" y="1506538"/>
            <a:ext cx="10296524" cy="4310912"/>
          </a:xfrm>
        </p:spPr>
        <p:txBody>
          <a:bodyPr/>
          <a:lstStyle/>
          <a:p>
            <a:endParaRPr lang="de-DE" sz="2000"/>
          </a:p>
          <a:p>
            <a:endParaRPr lang="de-DE" sz="2000"/>
          </a:p>
          <a:p>
            <a:endParaRPr lang="de-DE" sz="2000"/>
          </a:p>
          <a:p>
            <a:endParaRPr lang="de-DE" sz="2000"/>
          </a:p>
          <a:p>
            <a:pPr algn="ctr"/>
            <a:r>
              <a:rPr lang="de-DE" sz="4000"/>
              <a:t>THANK </a:t>
            </a:r>
            <a:r>
              <a:rPr lang="de-DE" sz="4000" smtClean="0"/>
              <a:t>YOU </a:t>
            </a:r>
            <a:r>
              <a:rPr lang="de-DE" sz="4000"/>
              <a:t>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374313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713138"/>
          </a:xfrm>
        </p:spPr>
        <p:txBody>
          <a:bodyPr/>
          <a:lstStyle/>
          <a:p>
            <a:pPr algn="ctr"/>
            <a:r>
              <a:rPr lang="de-DE" dirty="0" smtClean="0"/>
              <a:t>BACKUP- Charge </a:t>
            </a:r>
            <a:r>
              <a:rPr lang="de-DE" dirty="0" err="1" smtClean="0"/>
              <a:t>curves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module</a:t>
            </a:r>
            <a:r>
              <a:rPr lang="de-DE" dirty="0" smtClean="0"/>
              <a:t>/FPA</a:t>
            </a:r>
            <a:r>
              <a:rPr lang="de-DE" dirty="0" smtClean="0"/>
              <a:t>?</a:t>
            </a:r>
            <a:br>
              <a:rPr lang="de-DE" dirty="0" smtClean="0"/>
            </a:br>
            <a:r>
              <a:rPr lang="de-DE" sz="1400" dirty="0" smtClean="0"/>
              <a:t>(</a:t>
            </a:r>
            <a:r>
              <a:rPr lang="de-DE" sz="1400" dirty="0" err="1" smtClean="0"/>
              <a:t>Some</a:t>
            </a:r>
            <a:r>
              <a:rPr lang="de-DE" sz="1400" dirty="0" smtClean="0"/>
              <a:t> </a:t>
            </a:r>
            <a:r>
              <a:rPr lang="de-DE" sz="1400" dirty="0" err="1" smtClean="0"/>
              <a:t>simulations</a:t>
            </a:r>
            <a:r>
              <a:rPr lang="de-DE" sz="1400" dirty="0" smtClean="0"/>
              <a:t> </a:t>
            </a:r>
            <a:r>
              <a:rPr lang="de-DE" sz="1400" dirty="0" err="1" smtClean="0"/>
              <a:t>with</a:t>
            </a:r>
            <a:r>
              <a:rPr lang="de-DE" sz="1400" dirty="0" smtClean="0"/>
              <a:t> </a:t>
            </a:r>
            <a:r>
              <a:rPr lang="de-DE" sz="1400" dirty="0" err="1" smtClean="0"/>
              <a:t>TracePro</a:t>
            </a:r>
            <a:r>
              <a:rPr lang="de-DE" sz="1400" dirty="0" smtClean="0"/>
              <a:t> 5 </a:t>
            </a:r>
            <a:r>
              <a:rPr lang="de-DE" sz="1400" dirty="0" err="1" smtClean="0"/>
              <a:t>Millions</a:t>
            </a:r>
            <a:r>
              <a:rPr lang="de-DE" sz="1400" dirty="0" smtClean="0"/>
              <a:t> </a:t>
            </a:r>
            <a:r>
              <a:rPr lang="de-DE" sz="1400" dirty="0" err="1" smtClean="0"/>
              <a:t>rays</a:t>
            </a:r>
            <a:r>
              <a:rPr lang="de-DE" sz="1400" dirty="0" smtClean="0"/>
              <a:t>)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sz="1600" i="1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75825" algn="r"/>
                <a:tab pos="10226675" algn="r"/>
              </a:tabLst>
              <a:defRPr/>
            </a:pP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 Planck Society | Semiconductor Laboratory</a:t>
            </a:r>
            <a:r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TESTstrategy </a:t>
            </a:r>
            <a:r>
              <a:rPr lang="de-DE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edet modules &amp; FPA 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lang="de-DE" noProof="0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15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.12.2022</a:t>
            </a: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fld id="{4BB1897F-A1AE-4EDF-9F2D-8730C9693DB7}" type="slidenum"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775825" algn="r"/>
                  <a:tab pos="10226675" algn="r"/>
                </a:tabLst>
                <a:defRPr/>
              </a:pPr>
              <a:t>33</a:t>
            </a:fld>
            <a:endParaRPr kumimoji="0" lang="de-DE" sz="600" b="0" i="0" u="none" strike="noStrike" kern="600" cap="all" spc="9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79" y="1616006"/>
            <a:ext cx="5029976" cy="4538432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165" y="1616006"/>
            <a:ext cx="5138555" cy="453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9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713138"/>
          </a:xfrm>
        </p:spPr>
        <p:txBody>
          <a:bodyPr/>
          <a:lstStyle/>
          <a:p>
            <a:pPr algn="ctr"/>
            <a:r>
              <a:rPr lang="de-DE" smtClean="0"/>
              <a:t>Don't invent the wheel … </a:t>
            </a:r>
            <a:br>
              <a:rPr lang="de-DE" smtClean="0"/>
            </a:br>
            <a:r>
              <a:rPr lang="de-DE" sz="1600" i="1" smtClean="0"/>
              <a:t>convenient belle pxd test routines</a:t>
            </a:r>
            <a:endParaRPr lang="de-DE" sz="1600" i="1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75825" algn="r"/>
                <a:tab pos="10226675" algn="r"/>
              </a:tabLst>
              <a:defRPr/>
            </a:pP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 Planck Society | Semiconductor Laboratory</a:t>
            </a:r>
            <a:r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TESTstrategy </a:t>
            </a:r>
            <a:r>
              <a:rPr lang="de-DE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edet modules &amp; FPA 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lang="de-DE" noProof="0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15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.12.2022</a:t>
            </a: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fld id="{4BB1897F-A1AE-4EDF-9F2D-8730C9693DB7}" type="slidenum"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775825" algn="r"/>
                  <a:tab pos="10226675" algn="r"/>
                </a:tabLst>
                <a:defRPr/>
              </a:pPr>
              <a:t>4</a:t>
            </a:fld>
            <a:endParaRPr kumimoji="0" lang="de-DE" sz="600" b="0" i="0" u="none" strike="noStrike" kern="600" cap="all" spc="9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60550586"/>
              </p:ext>
            </p:extLst>
          </p:nvPr>
        </p:nvGraphicFramePr>
        <p:xfrm>
          <a:off x="947739" y="1859138"/>
          <a:ext cx="10296524" cy="414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4131">
                  <a:extLst>
                    <a:ext uri="{9D8B030D-6E8A-4147-A177-3AD203B41FA5}">
                      <a16:colId xmlns:a16="http://schemas.microsoft.com/office/drawing/2014/main" val="1642803058"/>
                    </a:ext>
                  </a:extLst>
                </a:gridCol>
                <a:gridCol w="2936683">
                  <a:extLst>
                    <a:ext uri="{9D8B030D-6E8A-4147-A177-3AD203B41FA5}">
                      <a16:colId xmlns:a16="http://schemas.microsoft.com/office/drawing/2014/main" val="534050499"/>
                    </a:ext>
                  </a:extLst>
                </a:gridCol>
                <a:gridCol w="1380523">
                  <a:extLst>
                    <a:ext uri="{9D8B030D-6E8A-4147-A177-3AD203B41FA5}">
                      <a16:colId xmlns:a16="http://schemas.microsoft.com/office/drawing/2014/main" val="2587034513"/>
                    </a:ext>
                  </a:extLst>
                </a:gridCol>
                <a:gridCol w="3405187">
                  <a:extLst>
                    <a:ext uri="{9D8B030D-6E8A-4147-A177-3AD203B41FA5}">
                      <a16:colId xmlns:a16="http://schemas.microsoft.com/office/drawing/2014/main" val="2059742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MEASUREMENT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DESCRIPTION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DURATION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OUTPUT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606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HV IV SCAN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sweep</a:t>
                      </a:r>
                      <a:r>
                        <a:rPr lang="de-DE" sz="1200" baseline="0" smtClean="0"/>
                        <a:t> voltage of HV channel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1.5 min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IV-curve, half-range,</a:t>
                      </a:r>
                      <a:r>
                        <a:rPr lang="de-DE" sz="1200" baseline="0" smtClean="0"/>
                        <a:t> hard current limit</a:t>
                      </a:r>
                      <a:endParaRPr 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2509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DELAY SCAN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DMC/DCDE communication</a:t>
                      </a:r>
                    </a:p>
                    <a:p>
                      <a:pPr algn="ctr"/>
                      <a:r>
                        <a:rPr lang="de-DE" sz="1200" smtClean="0"/>
                        <a:t>´two</a:t>
                      </a:r>
                      <a:r>
                        <a:rPr lang="de-DE" sz="1200" baseline="0" smtClean="0"/>
                        <a:t> 4-bit delay registers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15 min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overview of all 64 transfer lines</a:t>
                      </a:r>
                      <a:endParaRPr 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6112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DEAD PIXEL MAP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semi-broken drain lines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5 sec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mask broken pixels for</a:t>
                      </a:r>
                      <a:r>
                        <a:rPr lang="de-DE" sz="1200" baseline="0" smtClean="0"/>
                        <a:t> offset calibration</a:t>
                      </a:r>
                      <a:endParaRPr 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6290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OFFSET</a:t>
                      </a:r>
                      <a:r>
                        <a:rPr lang="de-DE" sz="1400" baseline="0" smtClean="0"/>
                        <a:t>S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offset values of all pixels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5 sec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mean</a:t>
                      </a:r>
                      <a:r>
                        <a:rPr lang="de-DE" sz="1200" baseline="0" smtClean="0"/>
                        <a:t> offsets (1,000 frames), noise, dispersion</a:t>
                      </a:r>
                      <a:endParaRPr 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128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POWER CYCLE</a:t>
                      </a:r>
                      <a:r>
                        <a:rPr lang="de-DE" sz="1400" baseline="0" smtClean="0"/>
                        <a:t> SCAN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several power cycles + emergency off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10 min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record currents (standby/peak), offsets (peak)</a:t>
                      </a:r>
                      <a:endParaRPr 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0187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OFFSET</a:t>
                      </a:r>
                      <a:r>
                        <a:rPr lang="de-DE" sz="1400" baseline="0" smtClean="0"/>
                        <a:t> COMPRESSION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2-bit</a:t>
                      </a:r>
                      <a:r>
                        <a:rPr lang="de-DE" sz="1200" baseline="0" smtClean="0"/>
                        <a:t> DAC adjustment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5 - 30</a:t>
                      </a:r>
                      <a:r>
                        <a:rPr lang="de-DE" sz="1200" baseline="0" smtClean="0"/>
                        <a:t> min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VnSubIn</a:t>
                      </a:r>
                      <a:r>
                        <a:rPr lang="de-DE" sz="1200" baseline="0" smtClean="0"/>
                        <a:t> (global), IPDAC (global), 2-bit DAC (individual per pixel)</a:t>
                      </a:r>
                      <a:endParaRPr 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4348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DEPFET</a:t>
                      </a:r>
                      <a:r>
                        <a:rPr lang="de-DE" sz="1400" baseline="0" smtClean="0"/>
                        <a:t> IV CURVE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transistor</a:t>
                      </a:r>
                      <a:r>
                        <a:rPr lang="de-DE" sz="1200" baseline="0" smtClean="0"/>
                        <a:t> current as function of the gate-on voltages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20 min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DEPFET IV curves (mostly</a:t>
                      </a:r>
                      <a:r>
                        <a:rPr lang="de-DE" sz="1200" baseline="0" smtClean="0"/>
                        <a:t> distorted by the ghost charge effect)</a:t>
                      </a:r>
                      <a:endParaRPr 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9075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CURRENT</a:t>
                      </a:r>
                      <a:r>
                        <a:rPr lang="de-DE" sz="1400" baseline="0" smtClean="0"/>
                        <a:t> ALARMS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mean and standard</a:t>
                      </a:r>
                      <a:r>
                        <a:rPr lang="de-DE" sz="1200" baseline="0" smtClean="0"/>
                        <a:t> deviation</a:t>
                      </a:r>
                      <a:r>
                        <a:rPr lang="de-DE" sz="1200" smtClean="0"/>
                        <a:t> values for every power line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Alarm</a:t>
                      </a:r>
                      <a:r>
                        <a:rPr lang="de-DE" sz="1200" baseline="0" smtClean="0"/>
                        <a:t> alert</a:t>
                      </a:r>
                      <a:endParaRPr 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6197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OTHERS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threshold scan, auto pedestal shift, VnSubIn adjustment, pedestal read-back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BELLE specific, not needed (especially because of much larger dynamic range)</a:t>
                      </a:r>
                      <a:endParaRPr 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8644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998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713138"/>
          </a:xfrm>
        </p:spPr>
        <p:txBody>
          <a:bodyPr/>
          <a:lstStyle/>
          <a:p>
            <a:pPr algn="ctr"/>
            <a:r>
              <a:rPr lang="de-DE" smtClean="0"/>
              <a:t>…develop additionally needed methods (1)</a:t>
            </a:r>
            <a:br>
              <a:rPr lang="de-DE" smtClean="0"/>
            </a:br>
            <a:r>
              <a:rPr lang="de-DE" sz="1600" i="1" smtClean="0"/>
              <a:t>supplement edet test routines</a:t>
            </a:r>
            <a:endParaRPr lang="de-DE" sz="1600" i="1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75825" algn="r"/>
                <a:tab pos="10226675" algn="r"/>
              </a:tabLst>
              <a:defRPr/>
            </a:pP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 Planck Society | Semiconductor Laboratory</a:t>
            </a:r>
            <a:r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TESTstrategy </a:t>
            </a:r>
            <a:r>
              <a:rPr lang="de-DE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edet modules &amp; FPA 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lang="de-DE" noProof="0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15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.12.2022</a:t>
            </a: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fld id="{4BB1897F-A1AE-4EDF-9F2D-8730C9693DB7}" type="slidenum"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775825" algn="r"/>
                  <a:tab pos="10226675" algn="r"/>
                </a:tabLst>
                <a:defRPr/>
              </a:pPr>
              <a:t>5</a:t>
            </a:fld>
            <a:endParaRPr kumimoji="0" lang="de-DE" sz="600" b="0" i="0" u="none" strike="noStrike" kern="600" cap="all" spc="9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72808176"/>
              </p:ext>
            </p:extLst>
          </p:nvPr>
        </p:nvGraphicFramePr>
        <p:xfrm>
          <a:off x="947739" y="2045106"/>
          <a:ext cx="10296524" cy="354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4131">
                  <a:extLst>
                    <a:ext uri="{9D8B030D-6E8A-4147-A177-3AD203B41FA5}">
                      <a16:colId xmlns:a16="http://schemas.microsoft.com/office/drawing/2014/main" val="1642803058"/>
                    </a:ext>
                  </a:extLst>
                </a:gridCol>
                <a:gridCol w="2936683">
                  <a:extLst>
                    <a:ext uri="{9D8B030D-6E8A-4147-A177-3AD203B41FA5}">
                      <a16:colId xmlns:a16="http://schemas.microsoft.com/office/drawing/2014/main" val="534050499"/>
                    </a:ext>
                  </a:extLst>
                </a:gridCol>
                <a:gridCol w="1380523">
                  <a:extLst>
                    <a:ext uri="{9D8B030D-6E8A-4147-A177-3AD203B41FA5}">
                      <a16:colId xmlns:a16="http://schemas.microsoft.com/office/drawing/2014/main" val="2587034513"/>
                    </a:ext>
                  </a:extLst>
                </a:gridCol>
                <a:gridCol w="3405187">
                  <a:extLst>
                    <a:ext uri="{9D8B030D-6E8A-4147-A177-3AD203B41FA5}">
                      <a16:colId xmlns:a16="http://schemas.microsoft.com/office/drawing/2014/main" val="2059742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MEASUREMENT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DESCRIPTION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DURATION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OUTPUT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606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SAMPLE POINT SCAN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shifting 32 switcher sequences + LED</a:t>
                      </a:r>
                    </a:p>
                    <a:p>
                      <a:pPr algn="ctr"/>
                      <a:r>
                        <a:rPr lang="de-DE" sz="1200" smtClean="0"/>
                        <a:t>(additionally, the delays of clear, gate, clock and serin</a:t>
                      </a:r>
                      <a:r>
                        <a:rPr lang="de-DE" sz="1200" baseline="0" smtClean="0"/>
                        <a:t> can be varied by a 4-bit register)</a:t>
                      </a:r>
                      <a:r>
                        <a:rPr lang="de-DE" sz="1200" smtClean="0"/>
                        <a:t> 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10 min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optimal charge collection</a:t>
                      </a:r>
                      <a:r>
                        <a:rPr lang="de-DE" sz="1200" baseline="0" smtClean="0"/>
                        <a:t> (avoid clear)</a:t>
                      </a:r>
                      <a:endParaRPr 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6789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ADC</a:t>
                      </a:r>
                      <a:r>
                        <a:rPr lang="de-DE" sz="1400" baseline="0" smtClean="0"/>
                        <a:t> CURVES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6 DCDE</a:t>
                      </a:r>
                      <a:r>
                        <a:rPr lang="de-DE" sz="1200" baseline="0" smtClean="0"/>
                        <a:t> parameters + optimization criteria, external current source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&gt; 48 hours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ADC curves, overview plots</a:t>
                      </a:r>
                      <a:endParaRPr 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57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CHARGE</a:t>
                      </a:r>
                      <a:r>
                        <a:rPr lang="de-DE" sz="1400" baseline="0" smtClean="0"/>
                        <a:t> COLLECTION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2-D sweep of DEPFET voltages with constant charge injenction (LED)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maximize</a:t>
                      </a:r>
                      <a:r>
                        <a:rPr lang="de-DE" sz="1200" baseline="0" smtClean="0"/>
                        <a:t> charge collection function</a:t>
                      </a:r>
                      <a:endParaRPr 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4923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GHOST CHARGE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shield part of matrix, variate DCDE parameters + LED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minimize ADU value in shadow region</a:t>
                      </a:r>
                    </a:p>
                    <a:p>
                      <a:pPr algn="ctr"/>
                      <a:r>
                        <a:rPr lang="de-DE" sz="1200" smtClean="0"/>
                        <a:t>DEPFET IV curves</a:t>
                      </a:r>
                      <a:endParaRPr 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8380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CONSECUTIVE</a:t>
                      </a:r>
                      <a:r>
                        <a:rPr lang="de-DE" sz="1400" baseline="0" smtClean="0"/>
                        <a:t> FRAMES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variate</a:t>
                      </a:r>
                      <a:r>
                        <a:rPr lang="de-DE" sz="1200" baseline="0" smtClean="0"/>
                        <a:t> Laser pulse width scheme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charge collection and clear efficiency of consecutive</a:t>
                      </a:r>
                      <a:r>
                        <a:rPr lang="de-DE" sz="1200" baseline="0" smtClean="0"/>
                        <a:t> frames</a:t>
                      </a:r>
                      <a:endParaRPr 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135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MODULATION</a:t>
                      </a:r>
                      <a:r>
                        <a:rPr lang="de-DE" sz="1400" baseline="0" smtClean="0"/>
                        <a:t> TRANSFER FUNCTION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knife</a:t>
                      </a:r>
                      <a:r>
                        <a:rPr lang="de-DE" sz="1200" baseline="0" smtClean="0"/>
                        <a:t> edge + TEM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ESF, LSF, MTF – curves</a:t>
                      </a:r>
                      <a:endParaRPr 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6544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391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713138"/>
          </a:xfrm>
        </p:spPr>
        <p:txBody>
          <a:bodyPr/>
          <a:lstStyle/>
          <a:p>
            <a:pPr algn="ctr"/>
            <a:r>
              <a:rPr lang="de-DE" smtClean="0"/>
              <a:t>…develop additionally needed methods (2)</a:t>
            </a:r>
            <a:br>
              <a:rPr lang="de-DE" smtClean="0"/>
            </a:br>
            <a:r>
              <a:rPr lang="de-DE" sz="1600" i="1" smtClean="0"/>
              <a:t>supplement edet test routines</a:t>
            </a:r>
            <a:endParaRPr lang="de-DE" sz="1600" i="1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75825" algn="r"/>
                <a:tab pos="10226675" algn="r"/>
              </a:tabLst>
              <a:defRPr/>
            </a:pP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 Planck Society | Semiconductor Laboratory</a:t>
            </a:r>
            <a:r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TESTstrategy </a:t>
            </a:r>
            <a:r>
              <a:rPr lang="de-DE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edet modules &amp; FPA 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lang="de-DE" noProof="0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15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.12.2022</a:t>
            </a: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fld id="{4BB1897F-A1AE-4EDF-9F2D-8730C9693DB7}" type="slidenum"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775825" algn="r"/>
                  <a:tab pos="10226675" algn="r"/>
                </a:tabLst>
                <a:defRPr/>
              </a:pPr>
              <a:t>6</a:t>
            </a:fld>
            <a:endParaRPr kumimoji="0" lang="de-DE" sz="600" b="0" i="0" u="none" strike="noStrike" kern="600" cap="all" spc="9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68823036"/>
              </p:ext>
            </p:extLst>
          </p:nvPr>
        </p:nvGraphicFramePr>
        <p:xfrm>
          <a:off x="947738" y="1568450"/>
          <a:ext cx="10296524" cy="239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4131">
                  <a:extLst>
                    <a:ext uri="{9D8B030D-6E8A-4147-A177-3AD203B41FA5}">
                      <a16:colId xmlns:a16="http://schemas.microsoft.com/office/drawing/2014/main" val="1642803058"/>
                    </a:ext>
                  </a:extLst>
                </a:gridCol>
                <a:gridCol w="2936683">
                  <a:extLst>
                    <a:ext uri="{9D8B030D-6E8A-4147-A177-3AD203B41FA5}">
                      <a16:colId xmlns:a16="http://schemas.microsoft.com/office/drawing/2014/main" val="534050499"/>
                    </a:ext>
                  </a:extLst>
                </a:gridCol>
                <a:gridCol w="1380523">
                  <a:extLst>
                    <a:ext uri="{9D8B030D-6E8A-4147-A177-3AD203B41FA5}">
                      <a16:colId xmlns:a16="http://schemas.microsoft.com/office/drawing/2014/main" val="2587034513"/>
                    </a:ext>
                  </a:extLst>
                </a:gridCol>
                <a:gridCol w="3405187">
                  <a:extLst>
                    <a:ext uri="{9D8B030D-6E8A-4147-A177-3AD203B41FA5}">
                      <a16:colId xmlns:a16="http://schemas.microsoft.com/office/drawing/2014/main" val="2059742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MEASUREMENT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DESCRIPTION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DURATION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OUTPUT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606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CALIBRATION</a:t>
                      </a:r>
                      <a:r>
                        <a:rPr lang="de-DE" sz="1400" baseline="0" smtClean="0"/>
                        <a:t> PS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MPMS,</a:t>
                      </a:r>
                      <a:r>
                        <a:rPr lang="de-DE" sz="1200" baseline="0" smtClean="0"/>
                        <a:t> DLSP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DAC values</a:t>
                      </a:r>
                      <a:r>
                        <a:rPr lang="de-DE" sz="1200" baseline="0" smtClean="0"/>
                        <a:t> </a:t>
                      </a:r>
                      <a:r>
                        <a:rPr lang="de-DE" sz="1200" baseline="0" smtClean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de-DE" sz="1200" smtClean="0"/>
                        <a:t>voltages</a:t>
                      </a:r>
                      <a:r>
                        <a:rPr lang="de-DE" sz="1200" baseline="0" smtClean="0"/>
                        <a:t> &amp; currents</a:t>
                      </a:r>
                      <a:endParaRPr 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1175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CHARGE CURVES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linear LED intensity increases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5 min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injected electrons/ADU- response curves, IG/OF</a:t>
                      </a:r>
                      <a:r>
                        <a:rPr lang="de-DE" sz="1200" baseline="0" smtClean="0"/>
                        <a:t> slope, kink</a:t>
                      </a:r>
                      <a:endParaRPr 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0666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TEMPERATURES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temperature</a:t>
                      </a:r>
                      <a:r>
                        <a:rPr lang="de-DE" sz="1200" baseline="0" smtClean="0"/>
                        <a:t> diodes: 1 per DMC, 3 DLSP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tbd (JTAG issues)</a:t>
                      </a:r>
                      <a:endParaRPr 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1928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VACUUM TESTS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evaporation, temperature, vacuum vessel, thermal camera</a:t>
                      </a:r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853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b="1" smtClean="0">
                          <a:solidFill>
                            <a:srgbClr val="FF0000"/>
                          </a:solidFill>
                        </a:rPr>
                        <a:t>???</a:t>
                      </a:r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6893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424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713138"/>
          </a:xfrm>
        </p:spPr>
        <p:txBody>
          <a:bodyPr/>
          <a:lstStyle/>
          <a:p>
            <a:pPr algn="ctr"/>
            <a:r>
              <a:rPr lang="de-DE" smtClean="0"/>
              <a:t>HV IV Curve</a:t>
            </a:r>
            <a:endParaRPr lang="de-DE" sz="1600" i="1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75825" algn="r"/>
                <a:tab pos="10226675" algn="r"/>
              </a:tabLst>
              <a:defRPr/>
            </a:pP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 Planck Society | Semiconductor Laboratory</a:t>
            </a:r>
            <a:r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TESTstrategy </a:t>
            </a:r>
            <a:r>
              <a:rPr lang="de-DE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edet modules &amp; FPA 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lang="de-DE" noProof="0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15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.12.2022</a:t>
            </a: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fld id="{4BB1897F-A1AE-4EDF-9F2D-8730C9693DB7}" type="slidenum"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775825" algn="r"/>
                  <a:tab pos="10226675" algn="r"/>
                </a:tabLst>
                <a:defRPr/>
              </a:pPr>
              <a:t>7</a:t>
            </a:fld>
            <a:endParaRPr kumimoji="0" lang="de-DE" sz="600" b="0" i="0" u="none" strike="noStrike" kern="600" cap="all" spc="9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22631" y="1677988"/>
            <a:ext cx="5746740" cy="431165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76275" y="2876550"/>
            <a:ext cx="2105025" cy="17697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2300"/>
              </a:lnSpc>
              <a:spcBef>
                <a:spcPts val="1150"/>
              </a:spcBef>
            </a:pPr>
            <a:r>
              <a:rPr lang="en-US" sz="1400" smtClean="0"/>
              <a:t>BELLE: </a:t>
            </a:r>
            <a:r>
              <a:rPr lang="en-US" sz="1400" i="1" smtClean="0"/>
              <a:t>"The </a:t>
            </a:r>
            <a:r>
              <a:rPr lang="en-US" sz="1400" i="1"/>
              <a:t>maximal current of the HV channel is limited by the power supply due to hardware restrictions and the software </a:t>
            </a:r>
            <a:r>
              <a:rPr lang="en-US" sz="1400" i="1" smtClean="0"/>
              <a:t>limit."</a:t>
            </a:r>
            <a:endParaRPr lang="en-US" sz="1400" i="1" dirty="0" err="1" smtClean="0"/>
          </a:p>
        </p:txBody>
      </p:sp>
      <p:sp>
        <p:nvSpPr>
          <p:cNvPr id="9" name="Textfeld 8"/>
          <p:cNvSpPr txBox="1"/>
          <p:nvPr/>
        </p:nvSpPr>
        <p:spPr>
          <a:xfrm>
            <a:off x="8763001" y="3096431"/>
            <a:ext cx="2895600" cy="14747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de-DE" sz="1600"/>
              <a:t>p</a:t>
            </a:r>
            <a:r>
              <a:rPr lang="de-DE" sz="1600" smtClean="0"/>
              <a:t>osition of the exponential rise is approximated by the half maximum current range </a:t>
            </a:r>
            <a:r>
              <a:rPr lang="de-DE" sz="1600" smtClean="0">
                <a:sym typeface="Wingdings" panose="05000000000000000000" pitchFamily="2" charset="2"/>
              </a:rPr>
              <a:t> this point can be used for grading and compare different modules</a:t>
            </a:r>
            <a:endParaRPr lang="en-US" sz="1600" dirty="0" err="1" smtClean="0"/>
          </a:p>
        </p:txBody>
      </p:sp>
    </p:spTree>
    <p:extLst>
      <p:ext uri="{BB962C8B-B14F-4D97-AF65-F5344CB8AC3E}">
        <p14:creationId xmlns:p14="http://schemas.microsoft.com/office/powerpoint/2010/main" val="54843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713138"/>
          </a:xfrm>
        </p:spPr>
        <p:txBody>
          <a:bodyPr/>
          <a:lstStyle/>
          <a:p>
            <a:pPr algn="ctr"/>
            <a:r>
              <a:rPr lang="de-DE" smtClean="0"/>
              <a:t>Test setup module</a:t>
            </a:r>
            <a:endParaRPr lang="de-DE" sz="1600" i="1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75825" algn="r"/>
                <a:tab pos="10226675" algn="r"/>
              </a:tabLst>
              <a:defRPr/>
            </a:pP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 Planck Society | Semiconductor Laboratory</a:t>
            </a:r>
            <a:r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TESTstrategy </a:t>
            </a:r>
            <a:r>
              <a:rPr lang="de-DE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edet modules &amp; FPA 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lang="de-DE" noProof="0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15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.12.2022</a:t>
            </a: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fld id="{4BB1897F-A1AE-4EDF-9F2D-8730C9693DB7}" type="slidenum"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775825" algn="r"/>
                  <a:tab pos="10226675" algn="r"/>
                </a:tabLst>
                <a:defRPr/>
              </a:pPr>
              <a:t>8</a:t>
            </a:fld>
            <a:endParaRPr kumimoji="0" lang="de-DE" sz="600" b="0" i="0" u="none" strike="noStrike" kern="600" cap="all" spc="9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54" y="1836155"/>
            <a:ext cx="4742653" cy="4010608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633" y="1836155"/>
            <a:ext cx="5895525" cy="40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3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713138"/>
          </a:xfrm>
        </p:spPr>
        <p:txBody>
          <a:bodyPr/>
          <a:lstStyle/>
          <a:p>
            <a:pPr algn="ctr"/>
            <a:r>
              <a:rPr lang="de-DE" smtClean="0"/>
              <a:t>Test setup fpa</a:t>
            </a:r>
            <a:endParaRPr lang="de-DE" sz="1600" i="1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75825" algn="r"/>
                <a:tab pos="10226675" algn="r"/>
              </a:tabLst>
              <a:defRPr/>
            </a:pP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 Planck Society | Semiconductor Laboratory</a:t>
            </a:r>
            <a:r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TESTstrategy </a:t>
            </a:r>
            <a:r>
              <a:rPr lang="de-DE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edet modules &amp; FPA 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lang="de-DE" noProof="0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t>15</a:t>
            </a:r>
            <a:r>
              <a:rPr kumimoji="0" lang="de-DE" sz="600" b="0" i="0" u="none" strike="noStrike" kern="600" cap="all" spc="9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.12.2022</a:t>
            </a:r>
            <a:r>
              <a:rPr kumimoji="0" lang="de-DE" sz="600" b="0" i="0" u="none" strike="noStrike" kern="600" cap="all" spc="9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fld id="{4BB1897F-A1AE-4EDF-9F2D-8730C9693DB7}" type="slidenum">
              <a:rPr kumimoji="0" lang="de-DE" sz="600" b="0" i="0" u="none" strike="noStrike" kern="600" cap="all" spc="9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775825" algn="r"/>
                  <a:tab pos="10226675" algn="r"/>
                </a:tabLst>
                <a:defRPr/>
              </a:pPr>
              <a:t>9</a:t>
            </a:fld>
            <a:endParaRPr kumimoji="0" lang="de-DE" sz="600" b="0" i="0" u="none" strike="noStrike" kern="600" cap="all" spc="9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271" y="1206787"/>
            <a:ext cx="5547459" cy="5116226"/>
          </a:xfrm>
        </p:spPr>
      </p:pic>
    </p:spTree>
    <p:extLst>
      <p:ext uri="{BB962C8B-B14F-4D97-AF65-F5344CB8AC3E}">
        <p14:creationId xmlns:p14="http://schemas.microsoft.com/office/powerpoint/2010/main" val="81990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KXmoVJ2KoGvEqYxsCMaM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g9zRxN9oF5_.vOFN9BDZ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8Fvg.jN4SheMjzIQfFto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de4OZGrr92djSDDuJ1O7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ZP51siHQQGBP9VYrjT.6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OwljrLqbAKeirqT9tDIj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KvDfYymeFVWBntS3uDH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kh33WPtjMxatJYF3LeRp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Ob6XsCj95tTPizmnvn.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LHmIlg6ixrRaGTEjx9L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3zmvkTfYBqQbk3o2h2LC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MluwZqXeC7BgPmxNJgfV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LHmIlg6ixrRaGTEjx9L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vw6CLxiq3S5Do27j6Qo1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">
  <a:themeElements>
    <a:clrScheme name="MPG2020">
      <a:dk1>
        <a:srgbClr val="000000"/>
      </a:dk1>
      <a:lt1>
        <a:srgbClr val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19050" cmpd="sng">
          <a:noFill/>
          <a:prstDash val="dash"/>
          <a:tailEnd type="triangle" w="lg" len="med"/>
        </a:ln>
      </a:spPr>
      <a:bodyPr wrap="square" lIns="144000" tIns="108000" rIns="144000" bIns="144000" rtlCol="0" anchor="t" anchorCtr="0"/>
      <a:lstStyle>
        <a:defPPr algn="l">
          <a:spcBef>
            <a:spcPts val="1150"/>
          </a:spcBef>
          <a:buClr>
            <a:srgbClr val="116656"/>
          </a:buClr>
          <a:buSzPct val="120000"/>
          <a:defRPr sz="1300" b="1"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19050" cmpd="sng">
          <a:prstDash val="dash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spAutoFit/>
      </a:bodyPr>
      <a:lstStyle>
        <a:defPPr marL="180000" indent="-180000" algn="l">
          <a:lnSpc>
            <a:spcPts val="2300"/>
          </a:lnSpc>
          <a:spcBef>
            <a:spcPts val="1150"/>
          </a:spcBef>
          <a:buFont typeface="Arial" panose="020B0604020202020204" pitchFamily="34" charset="0"/>
          <a:buChar char="•"/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euer_Master_MPG_11022020.potx" id="{E5752118-EE05-4E4F-A145-59D6BA7FA0D0}" vid="{2E164B52-9EEA-4743-A142-5BC79C92C89C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B195195-032B-4C3E-9FC2-E2D3C4EDB224}">
  <we:reference id="wa104380121" version="2.0.0.0" store="de-DE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2313</Words>
  <Application>Microsoft Office PowerPoint</Application>
  <PresentationFormat>Breitbild</PresentationFormat>
  <Paragraphs>269</Paragraphs>
  <Slides>33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45" baseType="lpstr">
      <vt:lpstr>.SF NS Symbols Regular</vt:lpstr>
      <vt:lpstr>Arial</vt:lpstr>
      <vt:lpstr>Calibri</vt:lpstr>
      <vt:lpstr>Calibri Light</vt:lpstr>
      <vt:lpstr>Symbol</vt:lpstr>
      <vt:lpstr>Tahoma</vt:lpstr>
      <vt:lpstr>Wingdings</vt:lpstr>
      <vt:lpstr>Wingdings 3</vt:lpstr>
      <vt:lpstr>Office</vt:lpstr>
      <vt:lpstr>Benutzerdefiniertes Design</vt:lpstr>
      <vt:lpstr>1_Office</vt:lpstr>
      <vt:lpstr>think-cell Folie</vt:lpstr>
      <vt:lpstr>TESTSTRATEGY FOR AN  EDET MODULE &amp; FPA        Schloss Ringberg Dec 2022</vt:lpstr>
      <vt:lpstr>USEful acronyms </vt:lpstr>
      <vt:lpstr>Testing GOALS </vt:lpstr>
      <vt:lpstr>Don't invent the wheel …  convenient belle pxd test routines</vt:lpstr>
      <vt:lpstr>…develop additionally needed methods (1) supplement edet test routines</vt:lpstr>
      <vt:lpstr>…develop additionally needed methods (2) supplement edet test routines</vt:lpstr>
      <vt:lpstr>HV IV Curve</vt:lpstr>
      <vt:lpstr>Test setup module</vt:lpstr>
      <vt:lpstr>Test setup fpa</vt:lpstr>
      <vt:lpstr>Delay scan bit errors depending on each global and local delay setting</vt:lpstr>
      <vt:lpstr>oFFSEts offset distribution &amp; dispersion</vt:lpstr>
      <vt:lpstr>Power cycle scan </vt:lpstr>
      <vt:lpstr>Offset compression </vt:lpstr>
      <vt:lpstr>Depfet iv curves scan </vt:lpstr>
      <vt:lpstr>Sample point scan </vt:lpstr>
      <vt:lpstr>ADC Curves </vt:lpstr>
      <vt:lpstr>Charge collection </vt:lpstr>
      <vt:lpstr>Ghost charge scans </vt:lpstr>
      <vt:lpstr>consecutive frames clear efficiency &amp; charge registration</vt:lpstr>
      <vt:lpstr>Esf, lsf, mtf – TEM MEASUREment</vt:lpstr>
      <vt:lpstr>Automatic Calibration setup for MPMs </vt:lpstr>
      <vt:lpstr>Automatic Calibration setup for MPMs </vt:lpstr>
      <vt:lpstr>Absolute calibration </vt:lpstr>
      <vt:lpstr>Go for EDET quarter Test-Setup</vt:lpstr>
      <vt:lpstr>Charge curves for the module/FPA? </vt:lpstr>
      <vt:lpstr>Charge curves for the module/FPA? (Some simulations with TracePro) </vt:lpstr>
      <vt:lpstr>Charge curves for the module/FPA? </vt:lpstr>
      <vt:lpstr>Test setup fpa</vt:lpstr>
      <vt:lpstr>Charge curves for the module/FPA? </vt:lpstr>
      <vt:lpstr>Summary: Go for quarter Test</vt:lpstr>
      <vt:lpstr>Wish you a merry christmas </vt:lpstr>
      <vt:lpstr>PowerPoint-Präsentation</vt:lpstr>
      <vt:lpstr>BACKUP- Charge curves for the module/FPA? (Some simulations with TracePro 5 Millions rays)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EDET DELAY SCANS</dc:title>
  <dc:creator>Eduard Prinker</dc:creator>
  <cp:lastModifiedBy>Thomas Selle</cp:lastModifiedBy>
  <cp:revision>308</cp:revision>
  <dcterms:created xsi:type="dcterms:W3CDTF">2022-06-24T11:21:47Z</dcterms:created>
  <dcterms:modified xsi:type="dcterms:W3CDTF">2022-12-14T15:22:56Z</dcterms:modified>
</cp:coreProperties>
</file>