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74" r:id="rId4"/>
    <p:sldId id="258" r:id="rId5"/>
    <p:sldId id="259" r:id="rId6"/>
    <p:sldId id="260" r:id="rId7"/>
    <p:sldId id="271" r:id="rId8"/>
    <p:sldId id="261" r:id="rId9"/>
    <p:sldId id="262" r:id="rId10"/>
    <p:sldId id="263" r:id="rId11"/>
    <p:sldId id="265" r:id="rId12"/>
    <p:sldId id="266" r:id="rId13"/>
    <p:sldId id="267" r:id="rId14"/>
    <p:sldId id="268" r:id="rId15"/>
    <p:sldId id="269" r:id="rId16"/>
    <p:sldId id="270"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4" autoAdjust="0"/>
    <p:restoredTop sz="94660"/>
  </p:normalViewPr>
  <p:slideViewPr>
    <p:cSldViewPr snapToGrid="0">
      <p:cViewPr>
        <p:scale>
          <a:sx n="111" d="100"/>
          <a:sy n="111" d="100"/>
        </p:scale>
        <p:origin x="1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9269-9D35-1AE6-D086-F48D0467AD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62C3AF-4D9B-4CFA-47BB-28344B6012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4A8D78-F681-2D83-8CCA-B513FA45306A}"/>
              </a:ext>
            </a:extLst>
          </p:cNvPr>
          <p:cNvSpPr>
            <a:spLocks noGrp="1"/>
          </p:cNvSpPr>
          <p:nvPr>
            <p:ph type="dt" sz="half" idx="10"/>
          </p:nvPr>
        </p:nvSpPr>
        <p:spPr/>
        <p:txBody>
          <a:bodyPr/>
          <a:lstStyle/>
          <a:p>
            <a:fld id="{4206F85C-830C-4985-8447-3C312D6C110F}" type="datetimeFigureOut">
              <a:rPr lang="en-GB" smtClean="0"/>
              <a:t>04/03/2023</a:t>
            </a:fld>
            <a:endParaRPr lang="en-GB"/>
          </a:p>
        </p:txBody>
      </p:sp>
      <p:sp>
        <p:nvSpPr>
          <p:cNvPr id="5" name="Footer Placeholder 4">
            <a:extLst>
              <a:ext uri="{FF2B5EF4-FFF2-40B4-BE49-F238E27FC236}">
                <a16:creationId xmlns:a16="http://schemas.microsoft.com/office/drawing/2014/main" id="{564DD624-631F-F59F-A13F-A01EC958D7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F6C9F-194E-E53C-2E5A-03B5DBC0CD4F}"/>
              </a:ext>
            </a:extLst>
          </p:cNvPr>
          <p:cNvSpPr>
            <a:spLocks noGrp="1"/>
          </p:cNvSpPr>
          <p:nvPr>
            <p:ph type="sldNum" sz="quarter" idx="12"/>
          </p:nvPr>
        </p:nvSpPr>
        <p:spPr/>
        <p:txBody>
          <a:bodyPr/>
          <a:lstStyle/>
          <a:p>
            <a:fld id="{F52830BD-95A1-4E40-BA23-6698D978EA21}" type="slidenum">
              <a:rPr lang="en-GB" smtClean="0"/>
              <a:t>‹#›</a:t>
            </a:fld>
            <a:endParaRPr lang="en-GB"/>
          </a:p>
        </p:txBody>
      </p:sp>
    </p:spTree>
    <p:extLst>
      <p:ext uri="{BB962C8B-B14F-4D97-AF65-F5344CB8AC3E}">
        <p14:creationId xmlns:p14="http://schemas.microsoft.com/office/powerpoint/2010/main" val="400849297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5C13-DB11-CA79-0CE3-DF36368CF4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770D02-8B7F-0268-3925-BBF71A901D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17413D-6609-831D-E61D-9083FF7137F8}"/>
              </a:ext>
            </a:extLst>
          </p:cNvPr>
          <p:cNvSpPr>
            <a:spLocks noGrp="1"/>
          </p:cNvSpPr>
          <p:nvPr>
            <p:ph type="dt" sz="half" idx="10"/>
          </p:nvPr>
        </p:nvSpPr>
        <p:spPr/>
        <p:txBody>
          <a:bodyPr/>
          <a:lstStyle/>
          <a:p>
            <a:fld id="{4206F85C-830C-4985-8447-3C312D6C110F}" type="datetimeFigureOut">
              <a:rPr lang="en-GB" smtClean="0"/>
              <a:t>04/03/2023</a:t>
            </a:fld>
            <a:endParaRPr lang="en-GB"/>
          </a:p>
        </p:txBody>
      </p:sp>
      <p:sp>
        <p:nvSpPr>
          <p:cNvPr id="5" name="Footer Placeholder 4">
            <a:extLst>
              <a:ext uri="{FF2B5EF4-FFF2-40B4-BE49-F238E27FC236}">
                <a16:creationId xmlns:a16="http://schemas.microsoft.com/office/drawing/2014/main" id="{96C5DCB1-6DB8-2AC2-9C30-8CC5B48EE3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B5E559-478F-1DAA-8628-DBECEFDD8F2D}"/>
              </a:ext>
            </a:extLst>
          </p:cNvPr>
          <p:cNvSpPr>
            <a:spLocks noGrp="1"/>
          </p:cNvSpPr>
          <p:nvPr>
            <p:ph type="sldNum" sz="quarter" idx="12"/>
          </p:nvPr>
        </p:nvSpPr>
        <p:spPr/>
        <p:txBody>
          <a:bodyPr/>
          <a:lstStyle/>
          <a:p>
            <a:fld id="{F52830BD-95A1-4E40-BA23-6698D978EA21}" type="slidenum">
              <a:rPr lang="en-GB" smtClean="0"/>
              <a:t>‹#›</a:t>
            </a:fld>
            <a:endParaRPr lang="en-GB"/>
          </a:p>
        </p:txBody>
      </p:sp>
    </p:spTree>
    <p:extLst>
      <p:ext uri="{BB962C8B-B14F-4D97-AF65-F5344CB8AC3E}">
        <p14:creationId xmlns:p14="http://schemas.microsoft.com/office/powerpoint/2010/main" val="119977020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F4F0-48B1-D493-D29D-612FAD07BD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2A0E12-B26F-4FF0-7CB1-87C21E1492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FDEA8-2B5F-D53C-49F9-812C6DEA25C7}"/>
              </a:ext>
            </a:extLst>
          </p:cNvPr>
          <p:cNvSpPr>
            <a:spLocks noGrp="1"/>
          </p:cNvSpPr>
          <p:nvPr>
            <p:ph type="dt" sz="half" idx="10"/>
          </p:nvPr>
        </p:nvSpPr>
        <p:spPr/>
        <p:txBody>
          <a:bodyPr/>
          <a:lstStyle/>
          <a:p>
            <a:fld id="{4206F85C-830C-4985-8447-3C312D6C110F}" type="datetimeFigureOut">
              <a:rPr lang="en-GB" smtClean="0"/>
              <a:t>04/03/2023</a:t>
            </a:fld>
            <a:endParaRPr lang="en-GB"/>
          </a:p>
        </p:txBody>
      </p:sp>
      <p:sp>
        <p:nvSpPr>
          <p:cNvPr id="5" name="Footer Placeholder 4">
            <a:extLst>
              <a:ext uri="{FF2B5EF4-FFF2-40B4-BE49-F238E27FC236}">
                <a16:creationId xmlns:a16="http://schemas.microsoft.com/office/drawing/2014/main" id="{AF41C271-9B25-F2ED-D5E6-4FA3F4A3E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0D54B3-DF52-9FED-1243-572268E1665B}"/>
              </a:ext>
            </a:extLst>
          </p:cNvPr>
          <p:cNvSpPr>
            <a:spLocks noGrp="1"/>
          </p:cNvSpPr>
          <p:nvPr>
            <p:ph type="sldNum" sz="quarter" idx="12"/>
          </p:nvPr>
        </p:nvSpPr>
        <p:spPr/>
        <p:txBody>
          <a:bodyPr/>
          <a:lstStyle/>
          <a:p>
            <a:fld id="{F52830BD-95A1-4E40-BA23-6698D978EA21}" type="slidenum">
              <a:rPr lang="en-GB" smtClean="0"/>
              <a:t>‹#›</a:t>
            </a:fld>
            <a:endParaRPr lang="en-GB"/>
          </a:p>
        </p:txBody>
      </p:sp>
    </p:spTree>
    <p:extLst>
      <p:ext uri="{BB962C8B-B14F-4D97-AF65-F5344CB8AC3E}">
        <p14:creationId xmlns:p14="http://schemas.microsoft.com/office/powerpoint/2010/main" val="120082638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2B37-E6B9-C1FD-CCF4-F9FE408B9C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C086C9-1110-9F02-1151-D3009F0A85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A3FADD-446C-4C76-3161-D1406A2FF92B}"/>
              </a:ext>
            </a:extLst>
          </p:cNvPr>
          <p:cNvSpPr>
            <a:spLocks noGrp="1"/>
          </p:cNvSpPr>
          <p:nvPr>
            <p:ph type="dt" sz="half" idx="10"/>
          </p:nvPr>
        </p:nvSpPr>
        <p:spPr/>
        <p:txBody>
          <a:bodyPr/>
          <a:lstStyle/>
          <a:p>
            <a:fld id="{4206F85C-830C-4985-8447-3C312D6C110F}" type="datetimeFigureOut">
              <a:rPr lang="en-GB" smtClean="0"/>
              <a:t>04/03/2023</a:t>
            </a:fld>
            <a:endParaRPr lang="en-GB"/>
          </a:p>
        </p:txBody>
      </p:sp>
      <p:sp>
        <p:nvSpPr>
          <p:cNvPr id="5" name="Footer Placeholder 4">
            <a:extLst>
              <a:ext uri="{FF2B5EF4-FFF2-40B4-BE49-F238E27FC236}">
                <a16:creationId xmlns:a16="http://schemas.microsoft.com/office/drawing/2014/main" id="{A6878788-7E7D-3518-F125-1A27F8B493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2BD75B-45A5-37E5-A8E6-ABCC0C773125}"/>
              </a:ext>
            </a:extLst>
          </p:cNvPr>
          <p:cNvSpPr>
            <a:spLocks noGrp="1"/>
          </p:cNvSpPr>
          <p:nvPr>
            <p:ph type="sldNum" sz="quarter" idx="12"/>
          </p:nvPr>
        </p:nvSpPr>
        <p:spPr/>
        <p:txBody>
          <a:bodyPr/>
          <a:lstStyle/>
          <a:p>
            <a:fld id="{F52830BD-95A1-4E40-BA23-6698D978EA21}" type="slidenum">
              <a:rPr lang="en-GB" smtClean="0"/>
              <a:t>‹#›</a:t>
            </a:fld>
            <a:endParaRPr lang="en-GB"/>
          </a:p>
        </p:txBody>
      </p:sp>
    </p:spTree>
    <p:extLst>
      <p:ext uri="{BB962C8B-B14F-4D97-AF65-F5344CB8AC3E}">
        <p14:creationId xmlns:p14="http://schemas.microsoft.com/office/powerpoint/2010/main" val="12570895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42CB-BF9B-4BD8-519A-C88C9B4C5A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5E872B-5CA2-BD0C-16A7-5AF76D598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EFDBDF-4266-9478-1B46-D7B3D8A8C136}"/>
              </a:ext>
            </a:extLst>
          </p:cNvPr>
          <p:cNvSpPr>
            <a:spLocks noGrp="1"/>
          </p:cNvSpPr>
          <p:nvPr>
            <p:ph type="dt" sz="half" idx="10"/>
          </p:nvPr>
        </p:nvSpPr>
        <p:spPr/>
        <p:txBody>
          <a:bodyPr/>
          <a:lstStyle/>
          <a:p>
            <a:fld id="{4206F85C-830C-4985-8447-3C312D6C110F}" type="datetimeFigureOut">
              <a:rPr lang="en-GB" smtClean="0"/>
              <a:t>04/03/2023</a:t>
            </a:fld>
            <a:endParaRPr lang="en-GB"/>
          </a:p>
        </p:txBody>
      </p:sp>
      <p:sp>
        <p:nvSpPr>
          <p:cNvPr id="5" name="Footer Placeholder 4">
            <a:extLst>
              <a:ext uri="{FF2B5EF4-FFF2-40B4-BE49-F238E27FC236}">
                <a16:creationId xmlns:a16="http://schemas.microsoft.com/office/drawing/2014/main" id="{AE102C9D-0F08-91C0-C1AE-D2D4EA765B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6F1AD8-4C22-926C-4BA9-C7B8FAB31203}"/>
              </a:ext>
            </a:extLst>
          </p:cNvPr>
          <p:cNvSpPr>
            <a:spLocks noGrp="1"/>
          </p:cNvSpPr>
          <p:nvPr>
            <p:ph type="sldNum" sz="quarter" idx="12"/>
          </p:nvPr>
        </p:nvSpPr>
        <p:spPr/>
        <p:txBody>
          <a:bodyPr/>
          <a:lstStyle/>
          <a:p>
            <a:fld id="{F52830BD-95A1-4E40-BA23-6698D978EA21}" type="slidenum">
              <a:rPr lang="en-GB" smtClean="0"/>
              <a:t>‹#›</a:t>
            </a:fld>
            <a:endParaRPr lang="en-GB"/>
          </a:p>
        </p:txBody>
      </p:sp>
    </p:spTree>
    <p:extLst>
      <p:ext uri="{BB962C8B-B14F-4D97-AF65-F5344CB8AC3E}">
        <p14:creationId xmlns:p14="http://schemas.microsoft.com/office/powerpoint/2010/main" val="204221216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49A2-E57E-0391-1033-1500AB4B35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742CDD-B54F-8171-65F7-13856EE9BC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D6D69A-3975-926E-F199-61D211384F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18B575-B162-0B00-E13F-28ABCDC67EFA}"/>
              </a:ext>
            </a:extLst>
          </p:cNvPr>
          <p:cNvSpPr>
            <a:spLocks noGrp="1"/>
          </p:cNvSpPr>
          <p:nvPr>
            <p:ph type="dt" sz="half" idx="10"/>
          </p:nvPr>
        </p:nvSpPr>
        <p:spPr/>
        <p:txBody>
          <a:bodyPr/>
          <a:lstStyle/>
          <a:p>
            <a:fld id="{4206F85C-830C-4985-8447-3C312D6C110F}" type="datetimeFigureOut">
              <a:rPr lang="en-GB" smtClean="0"/>
              <a:t>04/03/2023</a:t>
            </a:fld>
            <a:endParaRPr lang="en-GB"/>
          </a:p>
        </p:txBody>
      </p:sp>
      <p:sp>
        <p:nvSpPr>
          <p:cNvPr id="6" name="Footer Placeholder 5">
            <a:extLst>
              <a:ext uri="{FF2B5EF4-FFF2-40B4-BE49-F238E27FC236}">
                <a16:creationId xmlns:a16="http://schemas.microsoft.com/office/drawing/2014/main" id="{9E72EEDD-BA24-FCC1-7D44-3F1EF69B6F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AF2B3-A38C-4D49-7FB3-361EF95C6585}"/>
              </a:ext>
            </a:extLst>
          </p:cNvPr>
          <p:cNvSpPr>
            <a:spLocks noGrp="1"/>
          </p:cNvSpPr>
          <p:nvPr>
            <p:ph type="sldNum" sz="quarter" idx="12"/>
          </p:nvPr>
        </p:nvSpPr>
        <p:spPr/>
        <p:txBody>
          <a:bodyPr/>
          <a:lstStyle/>
          <a:p>
            <a:fld id="{F52830BD-95A1-4E40-BA23-6698D978EA21}" type="slidenum">
              <a:rPr lang="en-GB" smtClean="0"/>
              <a:t>‹#›</a:t>
            </a:fld>
            <a:endParaRPr lang="en-GB"/>
          </a:p>
        </p:txBody>
      </p:sp>
    </p:spTree>
    <p:extLst>
      <p:ext uri="{BB962C8B-B14F-4D97-AF65-F5344CB8AC3E}">
        <p14:creationId xmlns:p14="http://schemas.microsoft.com/office/powerpoint/2010/main" val="385280737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C20A-7CC6-2463-2C26-C262AA010C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FADD40-8377-3539-43A7-7692EE8BD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A3F564-5CE0-1E0C-F9AC-7E96031D30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EAA58E-3E62-1387-9341-852A85302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FBA0BA-BBCD-2826-B84E-80CD2DD625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4CFCAA-8364-607B-40E1-0BDF84F53EB3}"/>
              </a:ext>
            </a:extLst>
          </p:cNvPr>
          <p:cNvSpPr>
            <a:spLocks noGrp="1"/>
          </p:cNvSpPr>
          <p:nvPr>
            <p:ph type="dt" sz="half" idx="10"/>
          </p:nvPr>
        </p:nvSpPr>
        <p:spPr/>
        <p:txBody>
          <a:bodyPr/>
          <a:lstStyle/>
          <a:p>
            <a:fld id="{4206F85C-830C-4985-8447-3C312D6C110F}" type="datetimeFigureOut">
              <a:rPr lang="en-GB" smtClean="0"/>
              <a:t>04/03/2023</a:t>
            </a:fld>
            <a:endParaRPr lang="en-GB"/>
          </a:p>
        </p:txBody>
      </p:sp>
      <p:sp>
        <p:nvSpPr>
          <p:cNvPr id="8" name="Footer Placeholder 7">
            <a:extLst>
              <a:ext uri="{FF2B5EF4-FFF2-40B4-BE49-F238E27FC236}">
                <a16:creationId xmlns:a16="http://schemas.microsoft.com/office/drawing/2014/main" id="{AA86219C-24C7-1DD4-70F5-4ED90CD3B0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93E1AD-8015-FF8D-AC1D-CE2CE82B7FE4}"/>
              </a:ext>
            </a:extLst>
          </p:cNvPr>
          <p:cNvSpPr>
            <a:spLocks noGrp="1"/>
          </p:cNvSpPr>
          <p:nvPr>
            <p:ph type="sldNum" sz="quarter" idx="12"/>
          </p:nvPr>
        </p:nvSpPr>
        <p:spPr/>
        <p:txBody>
          <a:bodyPr/>
          <a:lstStyle/>
          <a:p>
            <a:fld id="{F52830BD-95A1-4E40-BA23-6698D978EA21}" type="slidenum">
              <a:rPr lang="en-GB" smtClean="0"/>
              <a:t>‹#›</a:t>
            </a:fld>
            <a:endParaRPr lang="en-GB"/>
          </a:p>
        </p:txBody>
      </p:sp>
    </p:spTree>
    <p:extLst>
      <p:ext uri="{BB962C8B-B14F-4D97-AF65-F5344CB8AC3E}">
        <p14:creationId xmlns:p14="http://schemas.microsoft.com/office/powerpoint/2010/main" val="82331152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AB01-2533-FD61-C684-52112C3002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1CA261-CEA8-E665-7212-236973EDF427}"/>
              </a:ext>
            </a:extLst>
          </p:cNvPr>
          <p:cNvSpPr>
            <a:spLocks noGrp="1"/>
          </p:cNvSpPr>
          <p:nvPr>
            <p:ph type="dt" sz="half" idx="10"/>
          </p:nvPr>
        </p:nvSpPr>
        <p:spPr/>
        <p:txBody>
          <a:bodyPr/>
          <a:lstStyle/>
          <a:p>
            <a:fld id="{4206F85C-830C-4985-8447-3C312D6C110F}" type="datetimeFigureOut">
              <a:rPr lang="en-GB" smtClean="0"/>
              <a:t>04/03/2023</a:t>
            </a:fld>
            <a:endParaRPr lang="en-GB"/>
          </a:p>
        </p:txBody>
      </p:sp>
      <p:sp>
        <p:nvSpPr>
          <p:cNvPr id="4" name="Footer Placeholder 3">
            <a:extLst>
              <a:ext uri="{FF2B5EF4-FFF2-40B4-BE49-F238E27FC236}">
                <a16:creationId xmlns:a16="http://schemas.microsoft.com/office/drawing/2014/main" id="{B1D7B1A2-EAC0-5ADD-6D22-99124C6C44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7FCF66-E9E6-8996-C9C3-B8A368146C96}"/>
              </a:ext>
            </a:extLst>
          </p:cNvPr>
          <p:cNvSpPr>
            <a:spLocks noGrp="1"/>
          </p:cNvSpPr>
          <p:nvPr>
            <p:ph type="sldNum" sz="quarter" idx="12"/>
          </p:nvPr>
        </p:nvSpPr>
        <p:spPr/>
        <p:txBody>
          <a:bodyPr/>
          <a:lstStyle/>
          <a:p>
            <a:fld id="{F52830BD-95A1-4E40-BA23-6698D978EA21}" type="slidenum">
              <a:rPr lang="en-GB" smtClean="0"/>
              <a:t>‹#›</a:t>
            </a:fld>
            <a:endParaRPr lang="en-GB"/>
          </a:p>
        </p:txBody>
      </p:sp>
    </p:spTree>
    <p:extLst>
      <p:ext uri="{BB962C8B-B14F-4D97-AF65-F5344CB8AC3E}">
        <p14:creationId xmlns:p14="http://schemas.microsoft.com/office/powerpoint/2010/main" val="276744841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3188A-DE3C-C4DB-1123-D4052342F97D}"/>
              </a:ext>
            </a:extLst>
          </p:cNvPr>
          <p:cNvSpPr>
            <a:spLocks noGrp="1"/>
          </p:cNvSpPr>
          <p:nvPr>
            <p:ph type="dt" sz="half" idx="10"/>
          </p:nvPr>
        </p:nvSpPr>
        <p:spPr/>
        <p:txBody>
          <a:bodyPr/>
          <a:lstStyle/>
          <a:p>
            <a:fld id="{4206F85C-830C-4985-8447-3C312D6C110F}" type="datetimeFigureOut">
              <a:rPr lang="en-GB" smtClean="0"/>
              <a:t>04/03/2023</a:t>
            </a:fld>
            <a:endParaRPr lang="en-GB"/>
          </a:p>
        </p:txBody>
      </p:sp>
      <p:sp>
        <p:nvSpPr>
          <p:cNvPr id="3" name="Footer Placeholder 2">
            <a:extLst>
              <a:ext uri="{FF2B5EF4-FFF2-40B4-BE49-F238E27FC236}">
                <a16:creationId xmlns:a16="http://schemas.microsoft.com/office/drawing/2014/main" id="{8B4E064F-C7CF-93CC-CA0C-E8E38EB7C6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8447EF-4AAE-1B75-B2A5-51C7B3F8F874}"/>
              </a:ext>
            </a:extLst>
          </p:cNvPr>
          <p:cNvSpPr>
            <a:spLocks noGrp="1"/>
          </p:cNvSpPr>
          <p:nvPr>
            <p:ph type="sldNum" sz="quarter" idx="12"/>
          </p:nvPr>
        </p:nvSpPr>
        <p:spPr/>
        <p:txBody>
          <a:bodyPr/>
          <a:lstStyle/>
          <a:p>
            <a:fld id="{F52830BD-95A1-4E40-BA23-6698D978EA21}" type="slidenum">
              <a:rPr lang="en-GB" smtClean="0"/>
              <a:t>‹#›</a:t>
            </a:fld>
            <a:endParaRPr lang="en-GB"/>
          </a:p>
        </p:txBody>
      </p:sp>
    </p:spTree>
    <p:extLst>
      <p:ext uri="{BB962C8B-B14F-4D97-AF65-F5344CB8AC3E}">
        <p14:creationId xmlns:p14="http://schemas.microsoft.com/office/powerpoint/2010/main" val="44620384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197B-EC78-7D58-1B0C-764959050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94C34D-18B7-B5A7-E601-CFBAF24ECD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066C19-9D25-C0C0-D3D1-5AC8A59FF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AFC30-622E-D65F-5C25-1B87928675E6}"/>
              </a:ext>
            </a:extLst>
          </p:cNvPr>
          <p:cNvSpPr>
            <a:spLocks noGrp="1"/>
          </p:cNvSpPr>
          <p:nvPr>
            <p:ph type="dt" sz="half" idx="10"/>
          </p:nvPr>
        </p:nvSpPr>
        <p:spPr/>
        <p:txBody>
          <a:bodyPr/>
          <a:lstStyle/>
          <a:p>
            <a:fld id="{4206F85C-830C-4985-8447-3C312D6C110F}" type="datetimeFigureOut">
              <a:rPr lang="en-GB" smtClean="0"/>
              <a:t>04/03/2023</a:t>
            </a:fld>
            <a:endParaRPr lang="en-GB"/>
          </a:p>
        </p:txBody>
      </p:sp>
      <p:sp>
        <p:nvSpPr>
          <p:cNvPr id="6" name="Footer Placeholder 5">
            <a:extLst>
              <a:ext uri="{FF2B5EF4-FFF2-40B4-BE49-F238E27FC236}">
                <a16:creationId xmlns:a16="http://schemas.microsoft.com/office/drawing/2014/main" id="{8CD2E8BB-52BA-EDD7-8E16-EE3109B571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5C12A4-F849-4250-8408-4B12941F65FF}"/>
              </a:ext>
            </a:extLst>
          </p:cNvPr>
          <p:cNvSpPr>
            <a:spLocks noGrp="1"/>
          </p:cNvSpPr>
          <p:nvPr>
            <p:ph type="sldNum" sz="quarter" idx="12"/>
          </p:nvPr>
        </p:nvSpPr>
        <p:spPr/>
        <p:txBody>
          <a:bodyPr/>
          <a:lstStyle/>
          <a:p>
            <a:fld id="{F52830BD-95A1-4E40-BA23-6698D978EA21}" type="slidenum">
              <a:rPr lang="en-GB" smtClean="0"/>
              <a:t>‹#›</a:t>
            </a:fld>
            <a:endParaRPr lang="en-GB"/>
          </a:p>
        </p:txBody>
      </p:sp>
    </p:spTree>
    <p:extLst>
      <p:ext uri="{BB962C8B-B14F-4D97-AF65-F5344CB8AC3E}">
        <p14:creationId xmlns:p14="http://schemas.microsoft.com/office/powerpoint/2010/main" val="333742705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B156-0C7C-BD6C-A913-8F4F1AFC2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88F385-4066-154C-6189-03BC5956AB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CABE33-D6C4-FDE0-0B83-0B38E2F57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2B40CE-9ABC-1B60-B88F-2D46EB27DD91}"/>
              </a:ext>
            </a:extLst>
          </p:cNvPr>
          <p:cNvSpPr>
            <a:spLocks noGrp="1"/>
          </p:cNvSpPr>
          <p:nvPr>
            <p:ph type="dt" sz="half" idx="10"/>
          </p:nvPr>
        </p:nvSpPr>
        <p:spPr/>
        <p:txBody>
          <a:bodyPr/>
          <a:lstStyle/>
          <a:p>
            <a:fld id="{4206F85C-830C-4985-8447-3C312D6C110F}" type="datetimeFigureOut">
              <a:rPr lang="en-GB" smtClean="0"/>
              <a:t>04/03/2023</a:t>
            </a:fld>
            <a:endParaRPr lang="en-GB"/>
          </a:p>
        </p:txBody>
      </p:sp>
      <p:sp>
        <p:nvSpPr>
          <p:cNvPr id="6" name="Footer Placeholder 5">
            <a:extLst>
              <a:ext uri="{FF2B5EF4-FFF2-40B4-BE49-F238E27FC236}">
                <a16:creationId xmlns:a16="http://schemas.microsoft.com/office/drawing/2014/main" id="{DA93C554-D7BB-13D7-D267-59154CBE18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C91B8E-9D87-09E5-245D-2F60EC5DE5E6}"/>
              </a:ext>
            </a:extLst>
          </p:cNvPr>
          <p:cNvSpPr>
            <a:spLocks noGrp="1"/>
          </p:cNvSpPr>
          <p:nvPr>
            <p:ph type="sldNum" sz="quarter" idx="12"/>
          </p:nvPr>
        </p:nvSpPr>
        <p:spPr/>
        <p:txBody>
          <a:bodyPr/>
          <a:lstStyle/>
          <a:p>
            <a:fld id="{F52830BD-95A1-4E40-BA23-6698D978EA21}" type="slidenum">
              <a:rPr lang="en-GB" smtClean="0"/>
              <a:t>‹#›</a:t>
            </a:fld>
            <a:endParaRPr lang="en-GB"/>
          </a:p>
        </p:txBody>
      </p:sp>
    </p:spTree>
    <p:extLst>
      <p:ext uri="{BB962C8B-B14F-4D97-AF65-F5344CB8AC3E}">
        <p14:creationId xmlns:p14="http://schemas.microsoft.com/office/powerpoint/2010/main" val="8865237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7BF2B-1C36-C104-5528-D1D753C86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B4F2B2-CD0A-5E09-26B9-1FBD9466AA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06EE9-66DB-DE2E-7287-9806C16AC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6F85C-830C-4985-8447-3C312D6C110F}" type="datetimeFigureOut">
              <a:rPr lang="en-GB" smtClean="0"/>
              <a:t>04/03/2023</a:t>
            </a:fld>
            <a:endParaRPr lang="en-GB"/>
          </a:p>
        </p:txBody>
      </p:sp>
      <p:sp>
        <p:nvSpPr>
          <p:cNvPr id="5" name="Footer Placeholder 4">
            <a:extLst>
              <a:ext uri="{FF2B5EF4-FFF2-40B4-BE49-F238E27FC236}">
                <a16:creationId xmlns:a16="http://schemas.microsoft.com/office/drawing/2014/main" id="{AE3FCEBA-62A3-8D93-1EE9-B17038EBA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DFADD3-402D-4349-F21A-ABE7DD04F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830BD-95A1-4E40-BA23-6698D978EA21}" type="slidenum">
              <a:rPr lang="en-GB" smtClean="0"/>
              <a:t>‹#›</a:t>
            </a:fld>
            <a:endParaRPr lang="en-GB"/>
          </a:p>
        </p:txBody>
      </p:sp>
    </p:spTree>
    <p:extLst>
      <p:ext uri="{BB962C8B-B14F-4D97-AF65-F5344CB8AC3E}">
        <p14:creationId xmlns:p14="http://schemas.microsoft.com/office/powerpoint/2010/main" val="1121281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oleObject" Target="../embeddings/oleObject8.bin"/><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oleObject" Target="../embeddings/oleObject11.bin"/><Relationship Id="rId4" Type="http://schemas.openxmlformats.org/officeDocument/2006/relationships/image" Target="../media/image36.emf"/><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oleObject" Target="../embeddings/oleObject14.bin"/><Relationship Id="rId4" Type="http://schemas.openxmlformats.org/officeDocument/2006/relationships/image" Target="../media/image41.emf"/></Relationships>
</file>

<file path=ppt/slides/_rels/slide13.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oleObject" Target="../embeddings/oleObject17.bin"/><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emf"/><Relationship Id="rId7" Type="http://schemas.openxmlformats.org/officeDocument/2006/relationships/image" Target="../media/image53.e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52.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image" Target="../media/image22.emf"/><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oleObject" Target="../embeddings/oleObject5.bin"/><Relationship Id="rId4" Type="http://schemas.openxmlformats.org/officeDocument/2006/relationships/image" Target="../media/image27.emf"/><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E761-54F7-3E6C-4E38-5CE511D1893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0911DDB-F7A9-E6A8-63CB-8675694206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1050" y="0"/>
            <a:ext cx="13253050" cy="6961517"/>
          </a:xfrm>
        </p:spPr>
      </p:pic>
      <p:sp>
        <p:nvSpPr>
          <p:cNvPr id="7" name="TextBox 6">
            <a:extLst>
              <a:ext uri="{FF2B5EF4-FFF2-40B4-BE49-F238E27FC236}">
                <a16:creationId xmlns:a16="http://schemas.microsoft.com/office/drawing/2014/main" id="{1E9035FE-6833-C715-6DD2-9A376F012C30}"/>
              </a:ext>
            </a:extLst>
          </p:cNvPr>
          <p:cNvSpPr txBox="1"/>
          <p:nvPr/>
        </p:nvSpPr>
        <p:spPr>
          <a:xfrm>
            <a:off x="2311879" y="704740"/>
            <a:ext cx="9135374" cy="1200329"/>
          </a:xfrm>
          <a:prstGeom prst="rect">
            <a:avLst/>
          </a:prstGeom>
          <a:noFill/>
        </p:spPr>
        <p:txBody>
          <a:bodyPr wrap="square">
            <a:spAutoFit/>
          </a:bodyPr>
          <a:lstStyle/>
          <a:p>
            <a:r>
              <a:rPr lang="en-GB" sz="3600" dirty="0">
                <a:solidFill>
                  <a:schemeClr val="accent1">
                    <a:lumMod val="75000"/>
                  </a:schemeClr>
                </a:solidFill>
                <a:latin typeface="Times New Roman" panose="02020603050405020304" pitchFamily="18" charset="0"/>
                <a:cs typeface="Times New Roman" panose="02020603050405020304" pitchFamily="18" charset="0"/>
              </a:rPr>
              <a:t>Status of Leptoquark models after LHC Run-2 and discovery prospects at future colliders</a:t>
            </a:r>
            <a:endParaRPr lang="en-GB" sz="3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1D281B9-0DC1-CD69-15AA-B3053035DE69}"/>
              </a:ext>
            </a:extLst>
          </p:cNvPr>
          <p:cNvSpPr txBox="1"/>
          <p:nvPr/>
        </p:nvSpPr>
        <p:spPr>
          <a:xfrm>
            <a:off x="2311879" y="2609809"/>
            <a:ext cx="8781691" cy="370935"/>
          </a:xfrm>
          <a:prstGeom prst="rect">
            <a:avLst/>
          </a:prstGeom>
          <a:noFill/>
        </p:spPr>
        <p:txBody>
          <a:bodyPr wrap="square" rtlCol="0">
            <a:spAutoFit/>
          </a:bodyPr>
          <a:lstStyle/>
          <a:p>
            <a:r>
              <a:rPr lang="en-GB" dirty="0"/>
              <a:t>Based mainly on 2301.01754 and 2301.04119</a:t>
            </a:r>
          </a:p>
        </p:txBody>
      </p:sp>
      <p:sp>
        <p:nvSpPr>
          <p:cNvPr id="9" name="Subtitle 2">
            <a:extLst>
              <a:ext uri="{FF2B5EF4-FFF2-40B4-BE49-F238E27FC236}">
                <a16:creationId xmlns:a16="http://schemas.microsoft.com/office/drawing/2014/main" id="{A1B9D27A-E4F1-63C0-0408-49A4DDE11A2C}"/>
              </a:ext>
            </a:extLst>
          </p:cNvPr>
          <p:cNvSpPr txBox="1">
            <a:spLocks/>
          </p:cNvSpPr>
          <p:nvPr/>
        </p:nvSpPr>
        <p:spPr>
          <a:xfrm>
            <a:off x="2311878" y="3602038"/>
            <a:ext cx="8356121" cy="16557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dirty="0"/>
              <a:t>IMPRS Recruitment Workshop</a:t>
            </a:r>
          </a:p>
          <a:p>
            <a:r>
              <a:rPr lang="en-GB" dirty="0"/>
              <a:t>6</a:t>
            </a:r>
            <a:r>
              <a:rPr lang="en-GB" baseline="30000" dirty="0"/>
              <a:t>th</a:t>
            </a:r>
            <a:r>
              <a:rPr lang="en-GB" dirty="0"/>
              <a:t> March 2023</a:t>
            </a:r>
          </a:p>
          <a:p>
            <a:r>
              <a:rPr lang="en-GB" dirty="0"/>
              <a:t>Amartya Sengupta</a:t>
            </a:r>
          </a:p>
        </p:txBody>
      </p:sp>
    </p:spTree>
    <p:extLst>
      <p:ext uri="{BB962C8B-B14F-4D97-AF65-F5344CB8AC3E}">
        <p14:creationId xmlns:p14="http://schemas.microsoft.com/office/powerpoint/2010/main" val="1537347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2A88DABF-0C21-CD2A-266E-AA441DB31F98}"/>
                  </a:ext>
                </a:extLst>
              </p:cNvPr>
              <p:cNvSpPr>
                <a:spLocks noGrp="1"/>
              </p:cNvSpPr>
              <p:nvPr>
                <p:ph type="title"/>
              </p:nvPr>
            </p:nvSpPr>
            <p:spPr>
              <a:xfrm>
                <a:off x="2303971" y="229800"/>
                <a:ext cx="7262723" cy="506532"/>
              </a:xfrm>
            </p:spPr>
            <p:txBody>
              <a:bodyPr>
                <a:normAutofit/>
              </a:bodyPr>
              <a:lstStyle/>
              <a:p>
                <a:r>
                  <a:rPr lang="en-GB" sz="2000" b="1" dirty="0">
                    <a:latin typeface="Times New Roman" panose="02020603050405020304" pitchFamily="18" charset="0"/>
                    <a:cs typeface="Times New Roman" panose="02020603050405020304" pitchFamily="18" charset="0"/>
                  </a:rPr>
                  <a:t>Exclusion Plots of </a:t>
                </a:r>
                <a14:m>
                  <m:oMath xmlns:m="http://schemas.openxmlformats.org/officeDocument/2006/math">
                    <m:sSub>
                      <m:sSubPr>
                        <m:ctrlPr>
                          <a:rPr lang="en-GB" sz="2000" b="1" i="1" smtClean="0">
                            <a:latin typeface="Cambria Math" panose="02040503050406030204" pitchFamily="18" charset="0"/>
                            <a:cs typeface="Times New Roman" panose="02020603050405020304" pitchFamily="18" charset="0"/>
                          </a:rPr>
                        </m:ctrlPr>
                      </m:sSubPr>
                      <m:e>
                        <m:r>
                          <a:rPr lang="en-GB" sz="2000" b="1" i="1" smtClean="0">
                            <a:latin typeface="Cambria Math" panose="02040503050406030204" pitchFamily="18" charset="0"/>
                            <a:cs typeface="Times New Roman" panose="02020603050405020304" pitchFamily="18" charset="0"/>
                          </a:rPr>
                          <m:t>𝒚</m:t>
                        </m:r>
                      </m:e>
                      <m:sub>
                        <m:r>
                          <a:rPr lang="en-GB" sz="2000" b="1" i="1" smtClean="0">
                            <a:latin typeface="Cambria Math" panose="02040503050406030204" pitchFamily="18" charset="0"/>
                            <a:cs typeface="Times New Roman" panose="02020603050405020304" pitchFamily="18" charset="0"/>
                          </a:rPr>
                          <m:t>𝟐</m:t>
                        </m:r>
                        <m:r>
                          <a:rPr lang="en-GB" sz="2000" b="1" i="1" smtClean="0">
                            <a:latin typeface="Cambria Math" panose="02040503050406030204" pitchFamily="18" charset="0"/>
                            <a:cs typeface="Times New Roman" panose="02020603050405020304" pitchFamily="18" charset="0"/>
                          </a:rPr>
                          <m:t>𝒌</m:t>
                        </m:r>
                      </m:sub>
                    </m:sSub>
                  </m:oMath>
                </a14:m>
                <a:r>
                  <a:rPr lang="en-GB" sz="2000" b="1"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GB" sz="2000" b="1" i="1">
                            <a:latin typeface="Cambria Math" panose="02040503050406030204" pitchFamily="18" charset="0"/>
                            <a:cs typeface="Times New Roman" panose="02020603050405020304" pitchFamily="18" charset="0"/>
                          </a:rPr>
                        </m:ctrlPr>
                      </m:sSubPr>
                      <m:e>
                        <m:r>
                          <a:rPr lang="en-GB" sz="2000" b="1" i="1">
                            <a:latin typeface="Cambria Math" panose="02040503050406030204" pitchFamily="18" charset="0"/>
                            <a:cs typeface="Times New Roman" panose="02020603050405020304" pitchFamily="18" charset="0"/>
                          </a:rPr>
                          <m:t>𝒚</m:t>
                        </m:r>
                      </m:e>
                      <m:sub>
                        <m:r>
                          <a:rPr lang="en-GB" sz="2000" b="1" i="1" smtClean="0">
                            <a:latin typeface="Cambria Math" panose="02040503050406030204" pitchFamily="18" charset="0"/>
                            <a:cs typeface="Times New Roman" panose="02020603050405020304" pitchFamily="18" charset="0"/>
                          </a:rPr>
                          <m:t>𝟑</m:t>
                        </m:r>
                        <m:r>
                          <a:rPr lang="en-GB" sz="2000" b="1" i="1">
                            <a:latin typeface="Cambria Math" panose="02040503050406030204" pitchFamily="18" charset="0"/>
                            <a:cs typeface="Times New Roman" panose="02020603050405020304" pitchFamily="18" charset="0"/>
                          </a:rPr>
                          <m:t>𝒌</m:t>
                        </m:r>
                      </m:sub>
                    </m:sSub>
                  </m:oMath>
                </a14:m>
                <a:r>
                  <a:rPr lang="en-GB" sz="2000" b="1" dirty="0">
                    <a:latin typeface="Times New Roman" panose="02020603050405020304" pitchFamily="18" charset="0"/>
                    <a:cs typeface="Times New Roman" panose="02020603050405020304" pitchFamily="18" charset="0"/>
                  </a:rPr>
                  <a:t> for same flavour dilepton search</a:t>
                </a:r>
                <a:endParaRPr lang="en-GB" sz="2000" dirty="0">
                  <a:latin typeface="Times New Roman" panose="02020603050405020304" pitchFamily="18" charset="0"/>
                  <a:cs typeface="Times New Roman" panose="02020603050405020304" pitchFamily="18" charset="0"/>
                </a:endParaRPr>
              </a:p>
            </p:txBody>
          </p:sp>
        </mc:Choice>
        <mc:Fallback>
          <p:sp>
            <p:nvSpPr>
              <p:cNvPr id="2" name="Title 1">
                <a:extLst>
                  <a:ext uri="{FF2B5EF4-FFF2-40B4-BE49-F238E27FC236}">
                    <a16:creationId xmlns:a16="http://schemas.microsoft.com/office/drawing/2014/main" id="{2A88DABF-0C21-CD2A-266E-AA441DB31F98}"/>
                  </a:ext>
                </a:extLst>
              </p:cNvPr>
              <p:cNvSpPr>
                <a:spLocks noGrp="1" noRot="1" noChangeAspect="1" noMove="1" noResize="1" noEditPoints="1" noAdjustHandles="1" noChangeArrowheads="1" noChangeShapeType="1" noTextEdit="1"/>
              </p:cNvSpPr>
              <p:nvPr>
                <p:ph type="title"/>
              </p:nvPr>
            </p:nvSpPr>
            <p:spPr>
              <a:xfrm>
                <a:off x="2303971" y="229800"/>
                <a:ext cx="7262723" cy="506532"/>
              </a:xfrm>
              <a:blipFill>
                <a:blip r:embed="rId2"/>
                <a:stretch>
                  <a:fillRect l="-924" b="-7229"/>
                </a:stretch>
              </a:blipFill>
            </p:spPr>
            <p:txBody>
              <a:bodyPr/>
              <a:lstStyle/>
              <a:p>
                <a:r>
                  <a:rPr lang="en-GB">
                    <a:noFill/>
                  </a:rPr>
                  <a:t> </a:t>
                </a:r>
              </a:p>
            </p:txBody>
          </p:sp>
        </mc:Fallback>
      </mc:AlternateContent>
      <p:graphicFrame>
        <p:nvGraphicFramePr>
          <p:cNvPr id="4" name="Content Placeholder 3">
            <a:extLst>
              <a:ext uri="{FF2B5EF4-FFF2-40B4-BE49-F238E27FC236}">
                <a16:creationId xmlns:a16="http://schemas.microsoft.com/office/drawing/2014/main" id="{D4FF1364-CEF4-E7F6-18F2-38DC442F45A4}"/>
              </a:ext>
            </a:extLst>
          </p:cNvPr>
          <p:cNvGraphicFramePr>
            <a:graphicFrameLocks noGrp="1" noChangeAspect="1"/>
          </p:cNvGraphicFramePr>
          <p:nvPr>
            <p:ph idx="1"/>
            <p:extLst>
              <p:ext uri="{D42A27DB-BD31-4B8C-83A1-F6EECF244321}">
                <p14:modId xmlns:p14="http://schemas.microsoft.com/office/powerpoint/2010/main" val="2824673125"/>
              </p:ext>
            </p:extLst>
          </p:nvPr>
        </p:nvGraphicFramePr>
        <p:xfrm>
          <a:off x="717488" y="951332"/>
          <a:ext cx="3974292" cy="2477668"/>
        </p:xfrm>
        <a:graphic>
          <a:graphicData uri="http://schemas.openxmlformats.org/presentationml/2006/ole">
            <mc:AlternateContent xmlns:mc="http://schemas.openxmlformats.org/markup-compatibility/2006">
              <mc:Choice xmlns:v="urn:schemas-microsoft-com:vml" Requires="v">
                <p:oleObj name="Acrobat Document" r:id="rId3" imgW="5143130" imgH="4609640" progId="AcroExch.Document.DC">
                  <p:embed/>
                </p:oleObj>
              </mc:Choice>
              <mc:Fallback>
                <p:oleObj name="Acrobat Document" r:id="rId3" imgW="5143130" imgH="4609640" progId="AcroExch.Document.DC">
                  <p:embed/>
                  <p:pic>
                    <p:nvPicPr>
                      <p:cNvPr id="4" name="Content Placeholder 3">
                        <a:extLst>
                          <a:ext uri="{FF2B5EF4-FFF2-40B4-BE49-F238E27FC236}">
                            <a16:creationId xmlns:a16="http://schemas.microsoft.com/office/drawing/2014/main" id="{D4FF1364-CEF4-E7F6-18F2-38DC442F45A4}"/>
                          </a:ext>
                        </a:extLst>
                      </p:cNvPr>
                      <p:cNvPicPr/>
                      <p:nvPr/>
                    </p:nvPicPr>
                    <p:blipFill>
                      <a:blip r:embed="rId4"/>
                      <a:stretch>
                        <a:fillRect/>
                      </a:stretch>
                    </p:blipFill>
                    <p:spPr>
                      <a:xfrm>
                        <a:off x="717488" y="951332"/>
                        <a:ext cx="3974292" cy="247766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9446387-E0A4-30DA-9793-5DAF0AAAE37A}"/>
              </a:ext>
            </a:extLst>
          </p:cNvPr>
          <p:cNvGraphicFramePr>
            <a:graphicFrameLocks noChangeAspect="1"/>
          </p:cNvGraphicFramePr>
          <p:nvPr>
            <p:extLst>
              <p:ext uri="{D42A27DB-BD31-4B8C-83A1-F6EECF244321}">
                <p14:modId xmlns:p14="http://schemas.microsoft.com/office/powerpoint/2010/main" val="233980877"/>
              </p:ext>
            </p:extLst>
          </p:nvPr>
        </p:nvGraphicFramePr>
        <p:xfrm>
          <a:off x="6728602" y="941209"/>
          <a:ext cx="3974293" cy="2487791"/>
        </p:xfrm>
        <a:graphic>
          <a:graphicData uri="http://schemas.openxmlformats.org/presentationml/2006/ole">
            <mc:AlternateContent xmlns:mc="http://schemas.openxmlformats.org/markup-compatibility/2006">
              <mc:Choice xmlns:v="urn:schemas-microsoft-com:vml" Requires="v">
                <p:oleObj name="Acrobat Document" r:id="rId5" imgW="5143130" imgH="4609640" progId="AcroExch.Document.DC">
                  <p:embed/>
                </p:oleObj>
              </mc:Choice>
              <mc:Fallback>
                <p:oleObj name="Acrobat Document" r:id="rId5" imgW="5143130" imgH="4609640" progId="AcroExch.Document.DC">
                  <p:embed/>
                  <p:pic>
                    <p:nvPicPr>
                      <p:cNvPr id="5" name="Object 4">
                        <a:extLst>
                          <a:ext uri="{FF2B5EF4-FFF2-40B4-BE49-F238E27FC236}">
                            <a16:creationId xmlns:a16="http://schemas.microsoft.com/office/drawing/2014/main" id="{E9446387-E0A4-30DA-9793-5DAF0AAAE37A}"/>
                          </a:ext>
                        </a:extLst>
                      </p:cNvPr>
                      <p:cNvPicPr/>
                      <p:nvPr/>
                    </p:nvPicPr>
                    <p:blipFill>
                      <a:blip r:embed="rId6"/>
                      <a:stretch>
                        <a:fillRect/>
                      </a:stretch>
                    </p:blipFill>
                    <p:spPr>
                      <a:xfrm>
                        <a:off x="6728602" y="941209"/>
                        <a:ext cx="3974293" cy="248779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B688F13-C71E-8086-63DA-64FD0482AFD8}"/>
              </a:ext>
            </a:extLst>
          </p:cNvPr>
          <p:cNvGraphicFramePr>
            <a:graphicFrameLocks noChangeAspect="1"/>
          </p:cNvGraphicFramePr>
          <p:nvPr>
            <p:extLst>
              <p:ext uri="{D42A27DB-BD31-4B8C-83A1-F6EECF244321}">
                <p14:modId xmlns:p14="http://schemas.microsoft.com/office/powerpoint/2010/main" val="2375729259"/>
              </p:ext>
            </p:extLst>
          </p:nvPr>
        </p:nvGraphicFramePr>
        <p:xfrm>
          <a:off x="3828152" y="3838755"/>
          <a:ext cx="3866611" cy="2487791"/>
        </p:xfrm>
        <a:graphic>
          <a:graphicData uri="http://schemas.openxmlformats.org/presentationml/2006/ole">
            <mc:AlternateContent xmlns:mc="http://schemas.openxmlformats.org/markup-compatibility/2006">
              <mc:Choice xmlns:v="urn:schemas-microsoft-com:vml" Requires="v">
                <p:oleObj name="Acrobat Document" r:id="rId7" imgW="5143130" imgH="4609640" progId="AcroExch.Document.DC">
                  <p:embed/>
                </p:oleObj>
              </mc:Choice>
              <mc:Fallback>
                <p:oleObj name="Acrobat Document" r:id="rId7" imgW="5143130" imgH="4609640" progId="AcroExch.Document.DC">
                  <p:embed/>
                  <p:pic>
                    <p:nvPicPr>
                      <p:cNvPr id="6" name="Object 5">
                        <a:extLst>
                          <a:ext uri="{FF2B5EF4-FFF2-40B4-BE49-F238E27FC236}">
                            <a16:creationId xmlns:a16="http://schemas.microsoft.com/office/drawing/2014/main" id="{9B688F13-C71E-8086-63DA-64FD0482AFD8}"/>
                          </a:ext>
                        </a:extLst>
                      </p:cNvPr>
                      <p:cNvPicPr/>
                      <p:nvPr/>
                    </p:nvPicPr>
                    <p:blipFill>
                      <a:blip r:embed="rId8"/>
                      <a:stretch>
                        <a:fillRect/>
                      </a:stretch>
                    </p:blipFill>
                    <p:spPr>
                      <a:xfrm>
                        <a:off x="3828152" y="3838755"/>
                        <a:ext cx="3866611" cy="2487791"/>
                      </a:xfrm>
                      <a:prstGeom prst="rect">
                        <a:avLst/>
                      </a:prstGeom>
                    </p:spPr>
                  </p:pic>
                </p:oleObj>
              </mc:Fallback>
            </mc:AlternateContent>
          </a:graphicData>
        </a:graphic>
      </p:graphicFrame>
    </p:spTree>
    <p:extLst>
      <p:ext uri="{BB962C8B-B14F-4D97-AF65-F5344CB8AC3E}">
        <p14:creationId xmlns:p14="http://schemas.microsoft.com/office/powerpoint/2010/main" val="31265226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C33AD3A1-F406-A937-6542-36CC73FD80D2}"/>
                  </a:ext>
                </a:extLst>
              </p:cNvPr>
              <p:cNvSpPr>
                <a:spLocks noGrp="1"/>
              </p:cNvSpPr>
              <p:nvPr>
                <p:ph type="title"/>
              </p:nvPr>
            </p:nvSpPr>
            <p:spPr>
              <a:xfrm>
                <a:off x="1490932" y="130209"/>
                <a:ext cx="9798170" cy="514769"/>
              </a:xfrm>
            </p:spPr>
            <p:txBody>
              <a:bodyPr>
                <a:noAutofit/>
              </a:bodyPr>
              <a:lstStyle/>
              <a:p>
                <a:r>
                  <a:rPr lang="en-GB" sz="2400" b="1" dirty="0">
                    <a:latin typeface="Times New Roman" panose="02020603050405020304" pitchFamily="18" charset="0"/>
                    <a:cs typeface="Times New Roman" panose="02020603050405020304" pitchFamily="18" charset="0"/>
                  </a:rPr>
                  <a:t>Collider Limits for different flavour dilepton search for the </a:t>
                </a:r>
                <a14:m>
                  <m:oMath xmlns:m="http://schemas.openxmlformats.org/officeDocument/2006/math">
                    <m:sSub>
                      <m:sSubPr>
                        <m:ctrlPr>
                          <a:rPr lang="en-GB" sz="2400" b="1" i="1" smtClean="0">
                            <a:latin typeface="Cambria Math" panose="02040503050406030204" pitchFamily="18" charset="0"/>
                          </a:rPr>
                        </m:ctrlPr>
                      </m:sSubPr>
                      <m:e>
                        <m:r>
                          <a:rPr lang="en-GB" sz="2400" b="1" i="1" smtClean="0">
                            <a:latin typeface="Cambria Math" panose="02040503050406030204" pitchFamily="18" charset="0"/>
                          </a:rPr>
                          <m:t>𝑼</m:t>
                        </m:r>
                      </m:e>
                      <m:sub>
                        <m:r>
                          <a:rPr lang="en-GB" sz="2400" b="1" i="1" smtClean="0">
                            <a:latin typeface="Cambria Math" panose="02040503050406030204" pitchFamily="18" charset="0"/>
                          </a:rPr>
                          <m:t>𝟏</m:t>
                        </m:r>
                      </m:sub>
                    </m:sSub>
                  </m:oMath>
                </a14:m>
                <a:r>
                  <a:rPr lang="en-GB" sz="2400" b="1" dirty="0">
                    <a:latin typeface="Times New Roman" panose="02020603050405020304" pitchFamily="18" charset="0"/>
                    <a:cs typeface="Times New Roman" panose="02020603050405020304" pitchFamily="18" charset="0"/>
                  </a:rPr>
                  <a:t> model</a:t>
                </a:r>
              </a:p>
            </p:txBody>
          </p:sp>
        </mc:Choice>
        <mc:Fallback>
          <p:sp>
            <p:nvSpPr>
              <p:cNvPr id="2" name="Title 1">
                <a:extLst>
                  <a:ext uri="{FF2B5EF4-FFF2-40B4-BE49-F238E27FC236}">
                    <a16:creationId xmlns:a16="http://schemas.microsoft.com/office/drawing/2014/main" id="{C33AD3A1-F406-A937-6542-36CC73FD80D2}"/>
                  </a:ext>
                </a:extLst>
              </p:cNvPr>
              <p:cNvSpPr>
                <a:spLocks noGrp="1" noRot="1" noChangeAspect="1" noMove="1" noResize="1" noEditPoints="1" noAdjustHandles="1" noChangeArrowheads="1" noChangeShapeType="1" noTextEdit="1"/>
              </p:cNvSpPr>
              <p:nvPr>
                <p:ph type="title"/>
              </p:nvPr>
            </p:nvSpPr>
            <p:spPr>
              <a:xfrm>
                <a:off x="1490932" y="130209"/>
                <a:ext cx="9798170" cy="514769"/>
              </a:xfrm>
              <a:blipFill>
                <a:blip r:embed="rId2"/>
                <a:stretch>
                  <a:fillRect l="-996" t="-7059" b="-17647"/>
                </a:stretch>
              </a:blipFill>
            </p:spPr>
            <p:txBody>
              <a:bodyPr/>
              <a:lstStyle/>
              <a:p>
                <a:r>
                  <a:rPr lang="en-GB">
                    <a:noFill/>
                  </a:rPr>
                  <a:t> </a:t>
                </a:r>
              </a:p>
            </p:txBody>
          </p:sp>
        </mc:Fallback>
      </mc:AlternateContent>
      <p:graphicFrame>
        <p:nvGraphicFramePr>
          <p:cNvPr id="4" name="Content Placeholder 3">
            <a:extLst>
              <a:ext uri="{FF2B5EF4-FFF2-40B4-BE49-F238E27FC236}">
                <a16:creationId xmlns:a16="http://schemas.microsoft.com/office/drawing/2014/main" id="{FBFA01ED-2DDA-C766-8B4C-53F9CA72D10B}"/>
              </a:ext>
            </a:extLst>
          </p:cNvPr>
          <p:cNvGraphicFramePr>
            <a:graphicFrameLocks noGrp="1" noChangeAspect="1"/>
          </p:cNvGraphicFramePr>
          <p:nvPr>
            <p:ph idx="1"/>
            <p:extLst>
              <p:ext uri="{D42A27DB-BD31-4B8C-83A1-F6EECF244321}">
                <p14:modId xmlns:p14="http://schemas.microsoft.com/office/powerpoint/2010/main" val="3041081904"/>
              </p:ext>
            </p:extLst>
          </p:nvPr>
        </p:nvGraphicFramePr>
        <p:xfrm>
          <a:off x="436925" y="1065720"/>
          <a:ext cx="3712382" cy="2587565"/>
        </p:xfrm>
        <a:graphic>
          <a:graphicData uri="http://schemas.openxmlformats.org/presentationml/2006/ole">
            <mc:AlternateContent xmlns:mc="http://schemas.openxmlformats.org/markup-compatibility/2006">
              <mc:Choice xmlns:v="urn:schemas-microsoft-com:vml" Requires="v">
                <p:oleObj name="Acrobat Document" r:id="rId3" imgW="5143130" imgH="4733794" progId="AcroExch.Document.DC">
                  <p:embed/>
                </p:oleObj>
              </mc:Choice>
              <mc:Fallback>
                <p:oleObj name="Acrobat Document" r:id="rId3" imgW="5143130" imgH="4733794" progId="AcroExch.Document.DC">
                  <p:embed/>
                  <p:pic>
                    <p:nvPicPr>
                      <p:cNvPr id="4" name="Content Placeholder 3">
                        <a:extLst>
                          <a:ext uri="{FF2B5EF4-FFF2-40B4-BE49-F238E27FC236}">
                            <a16:creationId xmlns:a16="http://schemas.microsoft.com/office/drawing/2014/main" id="{FBFA01ED-2DDA-C766-8B4C-53F9CA72D10B}"/>
                          </a:ext>
                        </a:extLst>
                      </p:cNvPr>
                      <p:cNvPicPr/>
                      <p:nvPr/>
                    </p:nvPicPr>
                    <p:blipFill>
                      <a:blip r:embed="rId4"/>
                      <a:stretch>
                        <a:fillRect/>
                      </a:stretch>
                    </p:blipFill>
                    <p:spPr>
                      <a:xfrm>
                        <a:off x="436925" y="1065720"/>
                        <a:ext cx="3712382" cy="258756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77F9823-7322-6935-A3B3-D0245AD6627E}"/>
              </a:ext>
            </a:extLst>
          </p:cNvPr>
          <p:cNvGraphicFramePr>
            <a:graphicFrameLocks noChangeAspect="1"/>
          </p:cNvGraphicFramePr>
          <p:nvPr>
            <p:extLst>
              <p:ext uri="{D42A27DB-BD31-4B8C-83A1-F6EECF244321}">
                <p14:modId xmlns:p14="http://schemas.microsoft.com/office/powerpoint/2010/main" val="920250812"/>
              </p:ext>
            </p:extLst>
          </p:nvPr>
        </p:nvGraphicFramePr>
        <p:xfrm>
          <a:off x="4250890" y="1065721"/>
          <a:ext cx="3712381" cy="2587565"/>
        </p:xfrm>
        <a:graphic>
          <a:graphicData uri="http://schemas.openxmlformats.org/presentationml/2006/ole">
            <mc:AlternateContent xmlns:mc="http://schemas.openxmlformats.org/markup-compatibility/2006">
              <mc:Choice xmlns:v="urn:schemas-microsoft-com:vml" Requires="v">
                <p:oleObj name="Acrobat Document" r:id="rId5" imgW="5143130" imgH="4724334" progId="AcroExch.Document.DC">
                  <p:embed/>
                </p:oleObj>
              </mc:Choice>
              <mc:Fallback>
                <p:oleObj name="Acrobat Document" r:id="rId5" imgW="5143130" imgH="4724334" progId="AcroExch.Document.DC">
                  <p:embed/>
                  <p:pic>
                    <p:nvPicPr>
                      <p:cNvPr id="5" name="Object 4">
                        <a:extLst>
                          <a:ext uri="{FF2B5EF4-FFF2-40B4-BE49-F238E27FC236}">
                            <a16:creationId xmlns:a16="http://schemas.microsoft.com/office/drawing/2014/main" id="{977F9823-7322-6935-A3B3-D0245AD6627E}"/>
                          </a:ext>
                        </a:extLst>
                      </p:cNvPr>
                      <p:cNvPicPr/>
                      <p:nvPr/>
                    </p:nvPicPr>
                    <p:blipFill>
                      <a:blip r:embed="rId6"/>
                      <a:stretch>
                        <a:fillRect/>
                      </a:stretch>
                    </p:blipFill>
                    <p:spPr>
                      <a:xfrm>
                        <a:off x="4250890" y="1065721"/>
                        <a:ext cx="3712381" cy="258756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7686895-7FEE-72CE-D9D9-40C4BB700ED4}"/>
              </a:ext>
            </a:extLst>
          </p:cNvPr>
          <p:cNvGraphicFramePr>
            <a:graphicFrameLocks noChangeAspect="1"/>
          </p:cNvGraphicFramePr>
          <p:nvPr>
            <p:extLst>
              <p:ext uri="{D42A27DB-BD31-4B8C-83A1-F6EECF244321}">
                <p14:modId xmlns:p14="http://schemas.microsoft.com/office/powerpoint/2010/main" val="2786623848"/>
              </p:ext>
            </p:extLst>
          </p:nvPr>
        </p:nvGraphicFramePr>
        <p:xfrm>
          <a:off x="2249984" y="4045788"/>
          <a:ext cx="3798646" cy="2587565"/>
        </p:xfrm>
        <a:graphic>
          <a:graphicData uri="http://schemas.openxmlformats.org/presentationml/2006/ole">
            <mc:AlternateContent xmlns:mc="http://schemas.openxmlformats.org/markup-compatibility/2006">
              <mc:Choice xmlns:v="urn:schemas-microsoft-com:vml" Requires="v">
                <p:oleObj name="Acrobat Document" r:id="rId7" imgW="5143130" imgH="4704824" progId="AcroExch.Document.DC">
                  <p:embed/>
                </p:oleObj>
              </mc:Choice>
              <mc:Fallback>
                <p:oleObj name="Acrobat Document" r:id="rId7" imgW="5143130" imgH="4704824" progId="AcroExch.Document.DC">
                  <p:embed/>
                  <p:pic>
                    <p:nvPicPr>
                      <p:cNvPr id="6" name="Object 5">
                        <a:extLst>
                          <a:ext uri="{FF2B5EF4-FFF2-40B4-BE49-F238E27FC236}">
                            <a16:creationId xmlns:a16="http://schemas.microsoft.com/office/drawing/2014/main" id="{77686895-7FEE-72CE-D9D9-40C4BB700ED4}"/>
                          </a:ext>
                        </a:extLst>
                      </p:cNvPr>
                      <p:cNvPicPr/>
                      <p:nvPr/>
                    </p:nvPicPr>
                    <p:blipFill>
                      <a:blip r:embed="rId8"/>
                      <a:stretch>
                        <a:fillRect/>
                      </a:stretch>
                    </p:blipFill>
                    <p:spPr>
                      <a:xfrm>
                        <a:off x="2249984" y="4045788"/>
                        <a:ext cx="3798646" cy="258756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69E1575-676B-887E-7946-9020BB4E113F}"/>
                  </a:ext>
                </a:extLst>
              </p:cNvPr>
              <p:cNvSpPr txBox="1"/>
              <p:nvPr/>
            </p:nvSpPr>
            <p:spPr>
              <a:xfrm>
                <a:off x="8278630" y="627726"/>
                <a:ext cx="3467819" cy="5863144"/>
              </a:xfrm>
              <a:prstGeom prst="rect">
                <a:avLst/>
              </a:prstGeom>
              <a:noFill/>
            </p:spPr>
            <p:txBody>
              <a:bodyPr wrap="square" rtlCol="0">
                <a:spAutoFit/>
              </a:bodyPr>
              <a:lstStyle/>
              <a:p>
                <a:pPr marL="285750" indent="-285750" algn="just">
                  <a:buFont typeface="Arial" panose="020B0604020202020204" pitchFamily="34" charset="0"/>
                  <a:buChar char="•"/>
                </a:pPr>
                <a:r>
                  <a:rPr lang="en-GB" sz="1500" dirty="0"/>
                  <a:t>The dilepton process in this case </a:t>
                </a:r>
                <a14:m>
                  <m:oMath xmlns:m="http://schemas.openxmlformats.org/officeDocument/2006/math">
                    <m:r>
                      <a:rPr lang="en-GB" sz="1500" b="0" i="1" smtClean="0">
                        <a:latin typeface="Cambria Math" panose="02040503050406030204" pitchFamily="18" charset="0"/>
                      </a:rPr>
                      <m:t>𝑝</m:t>
                    </m:r>
                    <m:r>
                      <a:rPr lang="en-GB" sz="1500" b="0" i="1" smtClean="0">
                        <a:latin typeface="Cambria Math" panose="02040503050406030204" pitchFamily="18" charset="0"/>
                      </a:rPr>
                      <m:t> </m:t>
                    </m:r>
                    <m:r>
                      <a:rPr lang="en-GB" sz="1500" b="0" i="1" smtClean="0">
                        <a:latin typeface="Cambria Math" panose="02040503050406030204" pitchFamily="18" charset="0"/>
                      </a:rPr>
                      <m:t>𝑝</m:t>
                    </m:r>
                    <m:r>
                      <a:rPr lang="en-GB" sz="1500" b="0" i="1" smtClean="0">
                        <a:latin typeface="Cambria Math" panose="02040503050406030204" pitchFamily="18" charset="0"/>
                      </a:rPr>
                      <m:t> → </m:t>
                    </m:r>
                    <m:r>
                      <a:rPr lang="en-GB" sz="1500" b="0" i="1" smtClean="0">
                        <a:latin typeface="Cambria Math" panose="02040503050406030204" pitchFamily="18" charset="0"/>
                        <a:ea typeface="Cambria Math" panose="02040503050406030204" pitchFamily="18" charset="0"/>
                      </a:rPr>
                      <m:t>𝑒</m:t>
                    </m:r>
                  </m:oMath>
                </a14:m>
                <a:r>
                  <a:rPr lang="el-GR" sz="1500" dirty="0">
                    <a:ea typeface="Cambria Math" panose="02040503050406030204" pitchFamily="18" charset="0"/>
                  </a:rPr>
                  <a:t> </a:t>
                </a:r>
                <a14:m>
                  <m:oMath xmlns:m="http://schemas.openxmlformats.org/officeDocument/2006/math">
                    <m:r>
                      <m:rPr>
                        <m:sty m:val="p"/>
                      </m:rPr>
                      <a:rPr lang="el-GR" sz="1500" i="1">
                        <a:latin typeface="Cambria Math" panose="02040503050406030204" pitchFamily="18" charset="0"/>
                        <a:ea typeface="Cambria Math" panose="02040503050406030204" pitchFamily="18" charset="0"/>
                      </a:rPr>
                      <m:t>μ</m:t>
                    </m:r>
                  </m:oMath>
                </a14:m>
                <a:r>
                  <a:rPr lang="en-GB" sz="1500" dirty="0"/>
                  <a:t> does not exist in the SM. Therefore, we get the strongest limit with the 3.2 </a:t>
                </a:r>
                <a14:m>
                  <m:oMath xmlns:m="http://schemas.openxmlformats.org/officeDocument/2006/math">
                    <m:sSup>
                      <m:sSupPr>
                        <m:ctrlPr>
                          <a:rPr lang="en-GB" sz="1500" i="1" smtClean="0">
                            <a:latin typeface="Cambria Math" panose="02040503050406030204" pitchFamily="18" charset="0"/>
                          </a:rPr>
                        </m:ctrlPr>
                      </m:sSupPr>
                      <m:e>
                        <m:r>
                          <a:rPr lang="en-GB" sz="1500" b="0" i="1" smtClean="0">
                            <a:latin typeface="Cambria Math" panose="02040503050406030204" pitchFamily="18" charset="0"/>
                          </a:rPr>
                          <m:t>𝑓𝑏</m:t>
                        </m:r>
                      </m:e>
                      <m:sup>
                        <m:r>
                          <a:rPr lang="en-GB" sz="1500" b="0" i="1" smtClean="0">
                            <a:latin typeface="Cambria Math" panose="02040503050406030204" pitchFamily="18" charset="0"/>
                          </a:rPr>
                          <m:t>−1</m:t>
                        </m:r>
                      </m:sup>
                    </m:sSup>
                  </m:oMath>
                </a14:m>
                <a:r>
                  <a:rPr lang="en-GB" sz="1500" dirty="0"/>
                  <a:t> data. For this analysis we have extrapolated the data to 139 </a:t>
                </a:r>
                <a14:m>
                  <m:oMath xmlns:m="http://schemas.openxmlformats.org/officeDocument/2006/math">
                    <m:sSup>
                      <m:sSupPr>
                        <m:ctrlPr>
                          <a:rPr lang="en-GB" sz="1500" i="1">
                            <a:latin typeface="Cambria Math" panose="02040503050406030204" pitchFamily="18" charset="0"/>
                          </a:rPr>
                        </m:ctrlPr>
                      </m:sSupPr>
                      <m:e>
                        <m:r>
                          <a:rPr lang="en-GB" sz="1500" i="1">
                            <a:latin typeface="Cambria Math" panose="02040503050406030204" pitchFamily="18" charset="0"/>
                          </a:rPr>
                          <m:t>𝑓𝑏</m:t>
                        </m:r>
                      </m:e>
                      <m:sup>
                        <m:r>
                          <a:rPr lang="en-GB" sz="1500" i="1">
                            <a:latin typeface="Cambria Math" panose="02040503050406030204" pitchFamily="18" charset="0"/>
                          </a:rPr>
                          <m:t>−1</m:t>
                        </m:r>
                      </m:sup>
                    </m:sSup>
                  </m:oMath>
                </a14:m>
                <a:r>
                  <a:rPr lang="en-GB" sz="1500" dirty="0"/>
                  <a:t> luminosity using Pythia.</a:t>
                </a:r>
              </a:p>
              <a:p>
                <a:pPr algn="just"/>
                <a:endParaRPr lang="en-GB" sz="1500" dirty="0"/>
              </a:p>
              <a:p>
                <a:pPr marL="285750" indent="-285750" algn="just">
                  <a:buFont typeface="Arial" panose="020B0604020202020204" pitchFamily="34" charset="0"/>
                  <a:buChar char="•"/>
                </a:pPr>
                <a:r>
                  <a:rPr lang="en-GB" sz="1500" dirty="0"/>
                  <a:t>The top left panel shows the limits on the coupling to second generation quarks with </a:t>
                </a:r>
                <a14:m>
                  <m:oMath xmlns:m="http://schemas.openxmlformats.org/officeDocument/2006/math">
                    <m:sSub>
                      <m:sSubPr>
                        <m:ctrlPr>
                          <a:rPr lang="en-GB" sz="1500" i="1" smtClean="0">
                            <a:latin typeface="Cambria Math" panose="02040503050406030204" pitchFamily="18" charset="0"/>
                          </a:rPr>
                        </m:ctrlPr>
                      </m:sSubPr>
                      <m:e>
                        <m:r>
                          <a:rPr lang="en-GB" sz="1500" b="0" i="1" smtClean="0">
                            <a:latin typeface="Cambria Math" panose="02040503050406030204" pitchFamily="18" charset="0"/>
                          </a:rPr>
                          <m:t>𝑦</m:t>
                        </m:r>
                      </m:e>
                      <m:sub>
                        <m:r>
                          <a:rPr lang="en-GB" sz="1500" b="0" i="1" smtClean="0">
                            <a:latin typeface="Cambria Math" panose="02040503050406030204" pitchFamily="18" charset="0"/>
                          </a:rPr>
                          <m:t>22</m:t>
                        </m:r>
                      </m:sub>
                    </m:sSub>
                    <m:r>
                      <a:rPr lang="en-GB" sz="1500" b="0" i="1" smtClean="0">
                        <a:latin typeface="Cambria Math" panose="02040503050406030204" pitchFamily="18" charset="0"/>
                      </a:rPr>
                      <m:t>= </m:t>
                    </m:r>
                    <m:sSub>
                      <m:sSubPr>
                        <m:ctrlPr>
                          <a:rPr lang="en-GB" sz="1500" i="1">
                            <a:latin typeface="Cambria Math" panose="02040503050406030204" pitchFamily="18" charset="0"/>
                          </a:rPr>
                        </m:ctrlPr>
                      </m:sSubPr>
                      <m:e>
                        <m:r>
                          <a:rPr lang="en-GB" sz="1500" i="1">
                            <a:latin typeface="Cambria Math" panose="02040503050406030204" pitchFamily="18" charset="0"/>
                          </a:rPr>
                          <m:t>𝑦</m:t>
                        </m:r>
                      </m:e>
                      <m:sub>
                        <m:r>
                          <a:rPr lang="en-GB" sz="1500" b="0" i="1" smtClean="0">
                            <a:latin typeface="Cambria Math" panose="02040503050406030204" pitchFamily="18" charset="0"/>
                          </a:rPr>
                          <m:t>21</m:t>
                        </m:r>
                      </m:sub>
                    </m:sSub>
                  </m:oMath>
                </a14:m>
                <a:r>
                  <a:rPr lang="en-GB" sz="1500" dirty="0"/>
                  <a:t>.</a:t>
                </a:r>
              </a:p>
              <a:p>
                <a:pPr algn="just"/>
                <a:endParaRPr lang="en-GB" sz="1500" dirty="0"/>
              </a:p>
              <a:p>
                <a:pPr marL="285750" indent="-285750" algn="just">
                  <a:buFont typeface="Arial" panose="020B0604020202020204" pitchFamily="34" charset="0"/>
                  <a:buChar char="•"/>
                </a:pPr>
                <a:r>
                  <a:rPr lang="en-GB" sz="1500" dirty="0"/>
                  <a:t>The top right panel shows the limits on the coupling to third generation quarks with </a:t>
                </a:r>
                <a14:m>
                  <m:oMath xmlns:m="http://schemas.openxmlformats.org/officeDocument/2006/math">
                    <m:sSub>
                      <m:sSubPr>
                        <m:ctrlPr>
                          <a:rPr lang="en-GB" sz="1500" i="1" smtClean="0">
                            <a:latin typeface="Cambria Math" panose="02040503050406030204" pitchFamily="18" charset="0"/>
                          </a:rPr>
                        </m:ctrlPr>
                      </m:sSubPr>
                      <m:e>
                        <m:r>
                          <a:rPr lang="en-GB" sz="1500" b="0" i="1" smtClean="0">
                            <a:latin typeface="Cambria Math" panose="02040503050406030204" pitchFamily="18" charset="0"/>
                          </a:rPr>
                          <m:t>𝑦</m:t>
                        </m:r>
                      </m:e>
                      <m:sub>
                        <m:r>
                          <a:rPr lang="en-GB" sz="1500" b="0" i="1" smtClean="0">
                            <a:latin typeface="Cambria Math" panose="02040503050406030204" pitchFamily="18" charset="0"/>
                          </a:rPr>
                          <m:t>3</m:t>
                        </m:r>
                        <m:r>
                          <a:rPr lang="en-GB" sz="1500" b="0" i="1" smtClean="0">
                            <a:latin typeface="Cambria Math" panose="02040503050406030204" pitchFamily="18" charset="0"/>
                          </a:rPr>
                          <m:t>2</m:t>
                        </m:r>
                      </m:sub>
                    </m:sSub>
                    <m:r>
                      <a:rPr lang="en-GB" sz="1500" b="0" i="1" smtClean="0">
                        <a:latin typeface="Cambria Math" panose="02040503050406030204" pitchFamily="18" charset="0"/>
                      </a:rPr>
                      <m:t>= </m:t>
                    </m:r>
                    <m:sSub>
                      <m:sSubPr>
                        <m:ctrlPr>
                          <a:rPr lang="en-GB" sz="1500" i="1">
                            <a:latin typeface="Cambria Math" panose="02040503050406030204" pitchFamily="18" charset="0"/>
                          </a:rPr>
                        </m:ctrlPr>
                      </m:sSubPr>
                      <m:e>
                        <m:r>
                          <a:rPr lang="en-GB" sz="1500" i="1">
                            <a:latin typeface="Cambria Math" panose="02040503050406030204" pitchFamily="18" charset="0"/>
                          </a:rPr>
                          <m:t>𝑦</m:t>
                        </m:r>
                      </m:e>
                      <m:sub>
                        <m:r>
                          <a:rPr lang="en-GB" sz="1500" b="0" i="1" smtClean="0">
                            <a:latin typeface="Cambria Math" panose="02040503050406030204" pitchFamily="18" charset="0"/>
                          </a:rPr>
                          <m:t>3</m:t>
                        </m:r>
                        <m:r>
                          <a:rPr lang="en-GB" sz="1500" b="0" i="1" smtClean="0">
                            <a:latin typeface="Cambria Math" panose="02040503050406030204" pitchFamily="18" charset="0"/>
                          </a:rPr>
                          <m:t>1</m:t>
                        </m:r>
                      </m:sub>
                    </m:sSub>
                  </m:oMath>
                </a14:m>
                <a:r>
                  <a:rPr lang="en-GB" sz="1500" dirty="0"/>
                  <a:t> and the bottom panel shows the case where all four couplings are equal.</a:t>
                </a:r>
              </a:p>
              <a:p>
                <a:pPr algn="just"/>
                <a:endParaRPr lang="en-GB" sz="1500" dirty="0"/>
              </a:p>
              <a:p>
                <a:pPr marL="285750" indent="-285750" algn="just">
                  <a:buFont typeface="Arial" panose="020B0604020202020204" pitchFamily="34" charset="0"/>
                  <a:buChar char="•"/>
                </a:pPr>
                <a:r>
                  <a:rPr lang="en-GB" sz="1500" dirty="0"/>
                  <a:t>We can clearly see that the universal coupling scenario is likely ruled out by 3000 </a:t>
                </a:r>
                <a14:m>
                  <m:oMath xmlns:m="http://schemas.openxmlformats.org/officeDocument/2006/math">
                    <m:sSup>
                      <m:sSupPr>
                        <m:ctrlPr>
                          <a:rPr lang="en-GB" sz="1500" i="1" smtClean="0">
                            <a:latin typeface="Cambria Math" panose="02040503050406030204" pitchFamily="18" charset="0"/>
                          </a:rPr>
                        </m:ctrlPr>
                      </m:sSupPr>
                      <m:e>
                        <m:r>
                          <a:rPr lang="en-GB" sz="1500" b="0" i="1" smtClean="0">
                            <a:latin typeface="Cambria Math" panose="02040503050406030204" pitchFamily="18" charset="0"/>
                          </a:rPr>
                          <m:t>𝑓𝑏</m:t>
                        </m:r>
                      </m:e>
                      <m:sup>
                        <m:r>
                          <a:rPr lang="en-GB" sz="1500" b="0" i="1" smtClean="0">
                            <a:latin typeface="Cambria Math" panose="02040503050406030204" pitchFamily="18" charset="0"/>
                          </a:rPr>
                          <m:t>−1</m:t>
                        </m:r>
                      </m:sup>
                    </m:sSup>
                  </m:oMath>
                </a14:m>
                <a:r>
                  <a:rPr lang="en-GB" sz="1500" dirty="0"/>
                  <a:t> HL-LHC run.</a:t>
                </a:r>
              </a:p>
              <a:p>
                <a:pPr marL="285750" indent="-285750" algn="just">
                  <a:buFont typeface="Arial" panose="020B0604020202020204" pitchFamily="34" charset="0"/>
                  <a:buChar char="•"/>
                </a:pPr>
                <a:endParaRPr lang="en-GB" sz="1500" dirty="0"/>
              </a:p>
              <a:p>
                <a:pPr marL="285750" indent="-285750" algn="just">
                  <a:buFont typeface="Arial" panose="020B0604020202020204" pitchFamily="34" charset="0"/>
                  <a:buChar char="•"/>
                </a:pPr>
                <a:r>
                  <a:rPr lang="en-GB" sz="1500" dirty="0"/>
                  <a:t>There is no direct limit on the case with e</a:t>
                </a:r>
                <a:r>
                  <a:rPr lang="el-GR" sz="1500" dirty="0">
                    <a:ea typeface="Cambria Math" panose="02040503050406030204" pitchFamily="18" charset="0"/>
                  </a:rPr>
                  <a:t> </a:t>
                </a:r>
                <a14:m>
                  <m:oMath xmlns:m="http://schemas.openxmlformats.org/officeDocument/2006/math">
                    <m:r>
                      <m:rPr>
                        <m:sty m:val="p"/>
                      </m:rPr>
                      <a:rPr lang="el-GR" sz="1500" i="1">
                        <a:latin typeface="Cambria Math" panose="02040503050406030204" pitchFamily="18" charset="0"/>
                        <a:ea typeface="Cambria Math" panose="02040503050406030204" pitchFamily="18" charset="0"/>
                      </a:rPr>
                      <m:t>μ</m:t>
                    </m:r>
                  </m:oMath>
                </a14:m>
                <a:r>
                  <a:rPr lang="en-GB" sz="1500" dirty="0"/>
                  <a:t> final state in the published search, which if existed, would give a far better mass limit.</a:t>
                </a:r>
              </a:p>
            </p:txBody>
          </p:sp>
        </mc:Choice>
        <mc:Fallback>
          <p:sp>
            <p:nvSpPr>
              <p:cNvPr id="3" name="TextBox 2">
                <a:extLst>
                  <a:ext uri="{FF2B5EF4-FFF2-40B4-BE49-F238E27FC236}">
                    <a16:creationId xmlns:a16="http://schemas.microsoft.com/office/drawing/2014/main" id="{A69E1575-676B-887E-7946-9020BB4E113F}"/>
                  </a:ext>
                </a:extLst>
              </p:cNvPr>
              <p:cNvSpPr txBox="1">
                <a:spLocks noRot="1" noChangeAspect="1" noMove="1" noResize="1" noEditPoints="1" noAdjustHandles="1" noChangeArrowheads="1" noChangeShapeType="1" noTextEdit="1"/>
              </p:cNvSpPr>
              <p:nvPr/>
            </p:nvSpPr>
            <p:spPr>
              <a:xfrm>
                <a:off x="8278630" y="627726"/>
                <a:ext cx="3467819" cy="5863144"/>
              </a:xfrm>
              <a:prstGeom prst="rect">
                <a:avLst/>
              </a:prstGeom>
              <a:blipFill>
                <a:blip r:embed="rId9"/>
                <a:stretch>
                  <a:fillRect l="-527" t="-208" r="-703" b="-104"/>
                </a:stretch>
              </a:blipFill>
            </p:spPr>
            <p:txBody>
              <a:bodyPr/>
              <a:lstStyle/>
              <a:p>
                <a:r>
                  <a:rPr lang="en-GB">
                    <a:noFill/>
                  </a:rPr>
                  <a:t> </a:t>
                </a:r>
              </a:p>
            </p:txBody>
          </p:sp>
        </mc:Fallback>
      </mc:AlternateContent>
    </p:spTree>
    <p:extLst>
      <p:ext uri="{BB962C8B-B14F-4D97-AF65-F5344CB8AC3E}">
        <p14:creationId xmlns:p14="http://schemas.microsoft.com/office/powerpoint/2010/main" val="1559028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18C96456-68F3-4B78-4A5F-F493A0DDA0A4}"/>
                  </a:ext>
                </a:extLst>
              </p:cNvPr>
              <p:cNvSpPr>
                <a:spLocks noGrp="1"/>
              </p:cNvSpPr>
              <p:nvPr>
                <p:ph type="title"/>
              </p:nvPr>
            </p:nvSpPr>
            <p:spPr>
              <a:xfrm flipH="1">
                <a:off x="1445182" y="0"/>
                <a:ext cx="9191184" cy="854015"/>
              </a:xfrm>
            </p:spPr>
            <p:txBody>
              <a:bodyPr>
                <a:normAutofit/>
              </a:bodyPr>
              <a:lstStyle/>
              <a:p>
                <a:r>
                  <a:rPr lang="en-GB" sz="2400" b="1" dirty="0">
                    <a:latin typeface="Times New Roman" panose="02020603050405020304" pitchFamily="18" charset="0"/>
                    <a:cs typeface="Times New Roman" panose="02020603050405020304" pitchFamily="18" charset="0"/>
                  </a:rPr>
                  <a:t>Collider Limits for different flavour dilepton search for the </a:t>
                </a:r>
                <a14:m>
                  <m:oMath xmlns:m="http://schemas.openxmlformats.org/officeDocument/2006/math">
                    <m:sSub>
                      <m:sSubPr>
                        <m:ctrlPr>
                          <a:rPr lang="en-GB" sz="2400" b="1" i="1" smtClean="0">
                            <a:latin typeface="Cambria Math" panose="02040503050406030204" pitchFamily="18" charset="0"/>
                          </a:rPr>
                        </m:ctrlPr>
                      </m:sSubPr>
                      <m:e>
                        <m:r>
                          <a:rPr lang="en-GB" sz="2400" b="1" i="1" smtClean="0">
                            <a:latin typeface="Cambria Math" panose="02040503050406030204" pitchFamily="18" charset="0"/>
                          </a:rPr>
                          <m:t>𝑺</m:t>
                        </m:r>
                      </m:e>
                      <m:sub>
                        <m:r>
                          <a:rPr lang="en-GB" sz="2400" b="1" i="1" smtClean="0">
                            <a:latin typeface="Cambria Math" panose="02040503050406030204" pitchFamily="18" charset="0"/>
                          </a:rPr>
                          <m:t>𝟑</m:t>
                        </m:r>
                      </m:sub>
                    </m:sSub>
                  </m:oMath>
                </a14:m>
                <a:r>
                  <a:rPr lang="en-GB" sz="2400" b="1" dirty="0">
                    <a:latin typeface="Times New Roman" panose="02020603050405020304" pitchFamily="18" charset="0"/>
                    <a:cs typeface="Times New Roman" panose="02020603050405020304" pitchFamily="18" charset="0"/>
                  </a:rPr>
                  <a:t> model</a:t>
                </a:r>
                <a:endParaRPr lang="en-GB" sz="2400" dirty="0">
                  <a:latin typeface="Times New Roman" panose="02020603050405020304" pitchFamily="18" charset="0"/>
                  <a:cs typeface="Times New Roman" panose="02020603050405020304" pitchFamily="18" charset="0"/>
                </a:endParaRPr>
              </a:p>
            </p:txBody>
          </p:sp>
        </mc:Choice>
        <mc:Fallback>
          <p:sp>
            <p:nvSpPr>
              <p:cNvPr id="2" name="Title 1">
                <a:extLst>
                  <a:ext uri="{FF2B5EF4-FFF2-40B4-BE49-F238E27FC236}">
                    <a16:creationId xmlns:a16="http://schemas.microsoft.com/office/drawing/2014/main" id="{18C96456-68F3-4B78-4A5F-F493A0DDA0A4}"/>
                  </a:ext>
                </a:extLst>
              </p:cNvPr>
              <p:cNvSpPr>
                <a:spLocks noGrp="1" noRot="1" noChangeAspect="1" noMove="1" noResize="1" noEditPoints="1" noAdjustHandles="1" noChangeArrowheads="1" noChangeShapeType="1" noTextEdit="1"/>
              </p:cNvSpPr>
              <p:nvPr>
                <p:ph type="title"/>
              </p:nvPr>
            </p:nvSpPr>
            <p:spPr>
              <a:xfrm flipH="1">
                <a:off x="1445182" y="0"/>
                <a:ext cx="9191184" cy="854015"/>
              </a:xfrm>
              <a:blipFill>
                <a:blip r:embed="rId2"/>
                <a:stretch>
                  <a:fillRect l="-995" r="-133"/>
                </a:stretch>
              </a:blipFill>
            </p:spPr>
            <p:txBody>
              <a:bodyPr/>
              <a:lstStyle/>
              <a:p>
                <a:r>
                  <a:rPr lang="en-GB">
                    <a:noFill/>
                  </a:rPr>
                  <a:t> </a:t>
                </a:r>
              </a:p>
            </p:txBody>
          </p:sp>
        </mc:Fallback>
      </mc:AlternateContent>
      <p:graphicFrame>
        <p:nvGraphicFramePr>
          <p:cNvPr id="4" name="Content Placeholder 3">
            <a:extLst>
              <a:ext uri="{FF2B5EF4-FFF2-40B4-BE49-F238E27FC236}">
                <a16:creationId xmlns:a16="http://schemas.microsoft.com/office/drawing/2014/main" id="{F3C7C067-9F16-BCDA-B7B5-C2AA060096E9}"/>
              </a:ext>
            </a:extLst>
          </p:cNvPr>
          <p:cNvGraphicFramePr>
            <a:graphicFrameLocks noGrp="1" noChangeAspect="1"/>
          </p:cNvGraphicFramePr>
          <p:nvPr>
            <p:ph idx="1"/>
            <p:extLst>
              <p:ext uri="{D42A27DB-BD31-4B8C-83A1-F6EECF244321}">
                <p14:modId xmlns:p14="http://schemas.microsoft.com/office/powerpoint/2010/main" val="177699090"/>
              </p:ext>
            </p:extLst>
          </p:nvPr>
        </p:nvGraphicFramePr>
        <p:xfrm>
          <a:off x="858034" y="888521"/>
          <a:ext cx="3655314" cy="2480094"/>
        </p:xfrm>
        <a:graphic>
          <a:graphicData uri="http://schemas.openxmlformats.org/presentationml/2006/ole">
            <mc:AlternateContent xmlns:mc="http://schemas.openxmlformats.org/markup-compatibility/2006">
              <mc:Choice xmlns:v="urn:schemas-microsoft-com:vml" Requires="v">
                <p:oleObj name="Acrobat Document" r:id="rId3" imgW="5143130" imgH="4733794" progId="AcroExch.Document.DC">
                  <p:embed/>
                </p:oleObj>
              </mc:Choice>
              <mc:Fallback>
                <p:oleObj name="Acrobat Document" r:id="rId3" imgW="5143130" imgH="4733794" progId="AcroExch.Document.DC">
                  <p:embed/>
                  <p:pic>
                    <p:nvPicPr>
                      <p:cNvPr id="4" name="Content Placeholder 3">
                        <a:extLst>
                          <a:ext uri="{FF2B5EF4-FFF2-40B4-BE49-F238E27FC236}">
                            <a16:creationId xmlns:a16="http://schemas.microsoft.com/office/drawing/2014/main" id="{F3C7C067-9F16-BCDA-B7B5-C2AA060096E9}"/>
                          </a:ext>
                        </a:extLst>
                      </p:cNvPr>
                      <p:cNvPicPr/>
                      <p:nvPr/>
                    </p:nvPicPr>
                    <p:blipFill>
                      <a:blip r:embed="rId4"/>
                      <a:stretch>
                        <a:fillRect/>
                      </a:stretch>
                    </p:blipFill>
                    <p:spPr>
                      <a:xfrm>
                        <a:off x="858034" y="888521"/>
                        <a:ext cx="3655314" cy="248009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6394F88-838F-90D9-6B2E-9D367D2DD80A}"/>
              </a:ext>
            </a:extLst>
          </p:cNvPr>
          <p:cNvGraphicFramePr>
            <a:graphicFrameLocks noChangeAspect="1"/>
          </p:cNvGraphicFramePr>
          <p:nvPr>
            <p:extLst>
              <p:ext uri="{D42A27DB-BD31-4B8C-83A1-F6EECF244321}">
                <p14:modId xmlns:p14="http://schemas.microsoft.com/office/powerpoint/2010/main" val="76016809"/>
              </p:ext>
            </p:extLst>
          </p:nvPr>
        </p:nvGraphicFramePr>
        <p:xfrm>
          <a:off x="6981052" y="948906"/>
          <a:ext cx="3655314" cy="2480094"/>
        </p:xfrm>
        <a:graphic>
          <a:graphicData uri="http://schemas.openxmlformats.org/presentationml/2006/ole">
            <mc:AlternateContent xmlns:mc="http://schemas.openxmlformats.org/markup-compatibility/2006">
              <mc:Choice xmlns:v="urn:schemas-microsoft-com:vml" Requires="v">
                <p:oleObj name="Acrobat Document" r:id="rId5" imgW="5143130" imgH="4724334" progId="AcroExch.Document.DC">
                  <p:embed/>
                </p:oleObj>
              </mc:Choice>
              <mc:Fallback>
                <p:oleObj name="Acrobat Document" r:id="rId5" imgW="5143130" imgH="4724334" progId="AcroExch.Document.DC">
                  <p:embed/>
                  <p:pic>
                    <p:nvPicPr>
                      <p:cNvPr id="5" name="Object 4">
                        <a:extLst>
                          <a:ext uri="{FF2B5EF4-FFF2-40B4-BE49-F238E27FC236}">
                            <a16:creationId xmlns:a16="http://schemas.microsoft.com/office/drawing/2014/main" id="{16394F88-838F-90D9-6B2E-9D367D2DD80A}"/>
                          </a:ext>
                        </a:extLst>
                      </p:cNvPr>
                      <p:cNvPicPr/>
                      <p:nvPr/>
                    </p:nvPicPr>
                    <p:blipFill>
                      <a:blip r:embed="rId6"/>
                      <a:stretch>
                        <a:fillRect/>
                      </a:stretch>
                    </p:blipFill>
                    <p:spPr>
                      <a:xfrm>
                        <a:off x="6981052" y="948906"/>
                        <a:ext cx="3655314" cy="248009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BDCC17D-63B7-DEB5-8DDF-0420F220E874}"/>
              </a:ext>
            </a:extLst>
          </p:cNvPr>
          <p:cNvGraphicFramePr>
            <a:graphicFrameLocks noChangeAspect="1"/>
          </p:cNvGraphicFramePr>
          <p:nvPr>
            <p:extLst>
              <p:ext uri="{D42A27DB-BD31-4B8C-83A1-F6EECF244321}">
                <p14:modId xmlns:p14="http://schemas.microsoft.com/office/powerpoint/2010/main" val="2218433336"/>
              </p:ext>
            </p:extLst>
          </p:nvPr>
        </p:nvGraphicFramePr>
        <p:xfrm>
          <a:off x="3858288" y="3709359"/>
          <a:ext cx="3810594" cy="2562046"/>
        </p:xfrm>
        <a:graphic>
          <a:graphicData uri="http://schemas.openxmlformats.org/presentationml/2006/ole">
            <mc:AlternateContent xmlns:mc="http://schemas.openxmlformats.org/markup-compatibility/2006">
              <mc:Choice xmlns:v="urn:schemas-microsoft-com:vml" Requires="v">
                <p:oleObj name="Acrobat Document" r:id="rId7" imgW="5143130" imgH="4704824" progId="AcroExch.Document.DC">
                  <p:embed/>
                </p:oleObj>
              </mc:Choice>
              <mc:Fallback>
                <p:oleObj name="Acrobat Document" r:id="rId7" imgW="5143130" imgH="4704824" progId="AcroExch.Document.DC">
                  <p:embed/>
                  <p:pic>
                    <p:nvPicPr>
                      <p:cNvPr id="6" name="Object 5">
                        <a:extLst>
                          <a:ext uri="{FF2B5EF4-FFF2-40B4-BE49-F238E27FC236}">
                            <a16:creationId xmlns:a16="http://schemas.microsoft.com/office/drawing/2014/main" id="{ABDCC17D-63B7-DEB5-8DDF-0420F220E874}"/>
                          </a:ext>
                        </a:extLst>
                      </p:cNvPr>
                      <p:cNvPicPr/>
                      <p:nvPr/>
                    </p:nvPicPr>
                    <p:blipFill>
                      <a:blip r:embed="rId8"/>
                      <a:stretch>
                        <a:fillRect/>
                      </a:stretch>
                    </p:blipFill>
                    <p:spPr>
                      <a:xfrm>
                        <a:off x="3858288" y="3709359"/>
                        <a:ext cx="3810594" cy="2562046"/>
                      </a:xfrm>
                      <a:prstGeom prst="rect">
                        <a:avLst/>
                      </a:prstGeom>
                    </p:spPr>
                  </p:pic>
                </p:oleObj>
              </mc:Fallback>
            </mc:AlternateContent>
          </a:graphicData>
        </a:graphic>
      </p:graphicFrame>
    </p:spTree>
    <p:extLst>
      <p:ext uri="{BB962C8B-B14F-4D97-AF65-F5344CB8AC3E}">
        <p14:creationId xmlns:p14="http://schemas.microsoft.com/office/powerpoint/2010/main" val="163950569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2F32B2BA-4991-C6F2-9FB2-006C4F05404D}"/>
                  </a:ext>
                </a:extLst>
              </p:cNvPr>
              <p:cNvSpPr>
                <a:spLocks noGrp="1"/>
              </p:cNvSpPr>
              <p:nvPr>
                <p:ph type="title"/>
              </p:nvPr>
            </p:nvSpPr>
            <p:spPr>
              <a:xfrm>
                <a:off x="1540472" y="100272"/>
                <a:ext cx="9211574" cy="802168"/>
              </a:xfrm>
            </p:spPr>
            <p:txBody>
              <a:bodyPr>
                <a:normAutofit/>
              </a:bodyPr>
              <a:lstStyle/>
              <a:p>
                <a:r>
                  <a:rPr lang="en-GB" sz="2400" b="1" dirty="0">
                    <a:latin typeface="Times New Roman" panose="02020603050405020304" pitchFamily="18" charset="0"/>
                    <a:cs typeface="Times New Roman" panose="02020603050405020304" pitchFamily="18" charset="0"/>
                  </a:rPr>
                  <a:t>Collider Limits for different flavour dilepton search for the </a:t>
                </a:r>
                <a14:m>
                  <m:oMath xmlns:m="http://schemas.openxmlformats.org/officeDocument/2006/math">
                    <m:sSub>
                      <m:sSubPr>
                        <m:ctrlPr>
                          <a:rPr lang="en-GB" sz="2400" b="1" i="1" smtClean="0">
                            <a:latin typeface="Cambria Math" panose="02040503050406030204" pitchFamily="18" charset="0"/>
                          </a:rPr>
                        </m:ctrlPr>
                      </m:sSubPr>
                      <m:e>
                        <m:r>
                          <a:rPr lang="en-GB" sz="2400" b="1" i="1" smtClean="0">
                            <a:latin typeface="Cambria Math" panose="02040503050406030204" pitchFamily="18" charset="0"/>
                          </a:rPr>
                          <m:t>𝑹</m:t>
                        </m:r>
                      </m:e>
                      <m:sub>
                        <m:r>
                          <a:rPr lang="en-GB" sz="2400" b="1" i="1" smtClean="0">
                            <a:latin typeface="Cambria Math" panose="02040503050406030204" pitchFamily="18" charset="0"/>
                          </a:rPr>
                          <m:t>𝟐</m:t>
                        </m:r>
                      </m:sub>
                    </m:sSub>
                  </m:oMath>
                </a14:m>
                <a:r>
                  <a:rPr lang="en-GB" sz="2400" b="1" dirty="0">
                    <a:latin typeface="Times New Roman" panose="02020603050405020304" pitchFamily="18" charset="0"/>
                    <a:cs typeface="Times New Roman" panose="02020603050405020304" pitchFamily="18" charset="0"/>
                  </a:rPr>
                  <a:t> model</a:t>
                </a:r>
                <a:endParaRPr lang="en-GB" sz="2400" dirty="0">
                  <a:latin typeface="Times New Roman" panose="02020603050405020304" pitchFamily="18" charset="0"/>
                  <a:cs typeface="Times New Roman" panose="02020603050405020304" pitchFamily="18" charset="0"/>
                </a:endParaRPr>
              </a:p>
            </p:txBody>
          </p:sp>
        </mc:Choice>
        <mc:Fallback>
          <p:sp>
            <p:nvSpPr>
              <p:cNvPr id="2" name="Title 1">
                <a:extLst>
                  <a:ext uri="{FF2B5EF4-FFF2-40B4-BE49-F238E27FC236}">
                    <a16:creationId xmlns:a16="http://schemas.microsoft.com/office/drawing/2014/main" id="{2F32B2BA-4991-C6F2-9FB2-006C4F05404D}"/>
                  </a:ext>
                </a:extLst>
              </p:cNvPr>
              <p:cNvSpPr>
                <a:spLocks noGrp="1" noRot="1" noChangeAspect="1" noMove="1" noResize="1" noEditPoints="1" noAdjustHandles="1" noChangeArrowheads="1" noChangeShapeType="1" noTextEdit="1"/>
              </p:cNvSpPr>
              <p:nvPr>
                <p:ph type="title"/>
              </p:nvPr>
            </p:nvSpPr>
            <p:spPr>
              <a:xfrm>
                <a:off x="1540472" y="100272"/>
                <a:ext cx="9211574" cy="802168"/>
              </a:xfrm>
              <a:blipFill>
                <a:blip r:embed="rId2"/>
                <a:stretch>
                  <a:fillRect l="-1059" r="-331"/>
                </a:stretch>
              </a:blipFill>
            </p:spPr>
            <p:txBody>
              <a:bodyPr/>
              <a:lstStyle/>
              <a:p>
                <a:r>
                  <a:rPr lang="en-GB">
                    <a:noFill/>
                  </a:rPr>
                  <a:t> </a:t>
                </a:r>
              </a:p>
            </p:txBody>
          </p:sp>
        </mc:Fallback>
      </mc:AlternateContent>
      <p:graphicFrame>
        <p:nvGraphicFramePr>
          <p:cNvPr id="4" name="Content Placeholder 3">
            <a:extLst>
              <a:ext uri="{FF2B5EF4-FFF2-40B4-BE49-F238E27FC236}">
                <a16:creationId xmlns:a16="http://schemas.microsoft.com/office/drawing/2014/main" id="{38D015BF-D17A-04DE-6E14-A100920B0EDB}"/>
              </a:ext>
            </a:extLst>
          </p:cNvPr>
          <p:cNvGraphicFramePr>
            <a:graphicFrameLocks noGrp="1" noChangeAspect="1"/>
          </p:cNvGraphicFramePr>
          <p:nvPr>
            <p:ph idx="1"/>
            <p:extLst>
              <p:ext uri="{D42A27DB-BD31-4B8C-83A1-F6EECF244321}">
                <p14:modId xmlns:p14="http://schemas.microsoft.com/office/powerpoint/2010/main" val="2172202064"/>
              </p:ext>
            </p:extLst>
          </p:nvPr>
        </p:nvGraphicFramePr>
        <p:xfrm>
          <a:off x="925227" y="1032947"/>
          <a:ext cx="3867002" cy="2622430"/>
        </p:xfrm>
        <a:graphic>
          <a:graphicData uri="http://schemas.openxmlformats.org/presentationml/2006/ole">
            <mc:AlternateContent xmlns:mc="http://schemas.openxmlformats.org/markup-compatibility/2006">
              <mc:Choice xmlns:v="urn:schemas-microsoft-com:vml" Requires="v">
                <p:oleObj name="Acrobat Document" r:id="rId3" imgW="5143130" imgH="4733794" progId="AcroExch.Document.DC">
                  <p:embed/>
                </p:oleObj>
              </mc:Choice>
              <mc:Fallback>
                <p:oleObj name="Acrobat Document" r:id="rId3" imgW="5143130" imgH="4733794" progId="AcroExch.Document.DC">
                  <p:embed/>
                  <p:pic>
                    <p:nvPicPr>
                      <p:cNvPr id="4" name="Content Placeholder 3">
                        <a:extLst>
                          <a:ext uri="{FF2B5EF4-FFF2-40B4-BE49-F238E27FC236}">
                            <a16:creationId xmlns:a16="http://schemas.microsoft.com/office/drawing/2014/main" id="{38D015BF-D17A-04DE-6E14-A100920B0EDB}"/>
                          </a:ext>
                        </a:extLst>
                      </p:cNvPr>
                      <p:cNvPicPr/>
                      <p:nvPr/>
                    </p:nvPicPr>
                    <p:blipFill>
                      <a:blip r:embed="rId4"/>
                      <a:stretch>
                        <a:fillRect/>
                      </a:stretch>
                    </p:blipFill>
                    <p:spPr>
                      <a:xfrm>
                        <a:off x="925227" y="1032947"/>
                        <a:ext cx="3867002" cy="262243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E1BA020-D51A-79FB-0D59-421E301203E8}"/>
              </a:ext>
            </a:extLst>
          </p:cNvPr>
          <p:cNvGraphicFramePr>
            <a:graphicFrameLocks noChangeAspect="1"/>
          </p:cNvGraphicFramePr>
          <p:nvPr>
            <p:extLst>
              <p:ext uri="{D42A27DB-BD31-4B8C-83A1-F6EECF244321}">
                <p14:modId xmlns:p14="http://schemas.microsoft.com/office/powerpoint/2010/main" val="2617594062"/>
              </p:ext>
            </p:extLst>
          </p:nvPr>
        </p:nvGraphicFramePr>
        <p:xfrm>
          <a:off x="6918384" y="1032947"/>
          <a:ext cx="3833662" cy="2622430"/>
        </p:xfrm>
        <a:graphic>
          <a:graphicData uri="http://schemas.openxmlformats.org/presentationml/2006/ole">
            <mc:AlternateContent xmlns:mc="http://schemas.openxmlformats.org/markup-compatibility/2006">
              <mc:Choice xmlns:v="urn:schemas-microsoft-com:vml" Requires="v">
                <p:oleObj name="Acrobat Document" r:id="rId5" imgW="5143130" imgH="4724334" progId="AcroExch.Document.DC">
                  <p:embed/>
                </p:oleObj>
              </mc:Choice>
              <mc:Fallback>
                <p:oleObj name="Acrobat Document" r:id="rId5" imgW="5143130" imgH="4724334" progId="AcroExch.Document.DC">
                  <p:embed/>
                  <p:pic>
                    <p:nvPicPr>
                      <p:cNvPr id="5" name="Object 4">
                        <a:extLst>
                          <a:ext uri="{FF2B5EF4-FFF2-40B4-BE49-F238E27FC236}">
                            <a16:creationId xmlns:a16="http://schemas.microsoft.com/office/drawing/2014/main" id="{3E1BA020-D51A-79FB-0D59-421E301203E8}"/>
                          </a:ext>
                        </a:extLst>
                      </p:cNvPr>
                      <p:cNvPicPr/>
                      <p:nvPr/>
                    </p:nvPicPr>
                    <p:blipFill>
                      <a:blip r:embed="rId6"/>
                      <a:stretch>
                        <a:fillRect/>
                      </a:stretch>
                    </p:blipFill>
                    <p:spPr>
                      <a:xfrm>
                        <a:off x="6918384" y="1032947"/>
                        <a:ext cx="3833662" cy="262243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A4C7E44-7E81-6CDB-FFCA-52EEAA45A2AB}"/>
              </a:ext>
            </a:extLst>
          </p:cNvPr>
          <p:cNvGraphicFramePr>
            <a:graphicFrameLocks noChangeAspect="1"/>
          </p:cNvGraphicFramePr>
          <p:nvPr>
            <p:extLst>
              <p:ext uri="{D42A27DB-BD31-4B8C-83A1-F6EECF244321}">
                <p14:modId xmlns:p14="http://schemas.microsoft.com/office/powerpoint/2010/main" val="1587800189"/>
              </p:ext>
            </p:extLst>
          </p:nvPr>
        </p:nvGraphicFramePr>
        <p:xfrm>
          <a:off x="4066425" y="3916391"/>
          <a:ext cx="3740480" cy="2403955"/>
        </p:xfrm>
        <a:graphic>
          <a:graphicData uri="http://schemas.openxmlformats.org/presentationml/2006/ole">
            <mc:AlternateContent xmlns:mc="http://schemas.openxmlformats.org/markup-compatibility/2006">
              <mc:Choice xmlns:v="urn:schemas-microsoft-com:vml" Requires="v">
                <p:oleObj name="Acrobat Document" r:id="rId7" imgW="5143130" imgH="4704824" progId="AcroExch.Document.DC">
                  <p:embed/>
                </p:oleObj>
              </mc:Choice>
              <mc:Fallback>
                <p:oleObj name="Acrobat Document" r:id="rId7" imgW="5143130" imgH="4704824" progId="AcroExch.Document.DC">
                  <p:embed/>
                  <p:pic>
                    <p:nvPicPr>
                      <p:cNvPr id="8" name="Object 7">
                        <a:extLst>
                          <a:ext uri="{FF2B5EF4-FFF2-40B4-BE49-F238E27FC236}">
                            <a16:creationId xmlns:a16="http://schemas.microsoft.com/office/drawing/2014/main" id="{7A4C7E44-7E81-6CDB-FFCA-52EEAA45A2AB}"/>
                          </a:ext>
                        </a:extLst>
                      </p:cNvPr>
                      <p:cNvPicPr/>
                      <p:nvPr/>
                    </p:nvPicPr>
                    <p:blipFill>
                      <a:blip r:embed="rId8"/>
                      <a:stretch>
                        <a:fillRect/>
                      </a:stretch>
                    </p:blipFill>
                    <p:spPr>
                      <a:xfrm>
                        <a:off x="4066425" y="3916391"/>
                        <a:ext cx="3740480" cy="2403955"/>
                      </a:xfrm>
                      <a:prstGeom prst="rect">
                        <a:avLst/>
                      </a:prstGeom>
                    </p:spPr>
                  </p:pic>
                </p:oleObj>
              </mc:Fallback>
            </mc:AlternateContent>
          </a:graphicData>
        </a:graphic>
      </p:graphicFrame>
    </p:spTree>
    <p:extLst>
      <p:ext uri="{BB962C8B-B14F-4D97-AF65-F5344CB8AC3E}">
        <p14:creationId xmlns:p14="http://schemas.microsoft.com/office/powerpoint/2010/main" val="401620030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AA73-8156-7304-3BBF-376CFB9C80BD}"/>
              </a:ext>
            </a:extLst>
          </p:cNvPr>
          <p:cNvSpPr>
            <a:spLocks noGrp="1"/>
          </p:cNvSpPr>
          <p:nvPr>
            <p:ph type="title"/>
          </p:nvPr>
        </p:nvSpPr>
        <p:spPr>
          <a:xfrm>
            <a:off x="960100" y="978102"/>
            <a:ext cx="10588434" cy="1062644"/>
          </a:xfrm>
        </p:spPr>
        <p:txBody>
          <a:bodyPr anchor="b">
            <a:normAutofit/>
          </a:bodyPr>
          <a:lstStyle/>
          <a:p>
            <a:r>
              <a:rPr lang="en-GB" b="1" dirty="0"/>
              <a:t>Future Prospects</a:t>
            </a:r>
          </a:p>
        </p:txBody>
      </p:sp>
      <p:cxnSp>
        <p:nvCxnSpPr>
          <p:cNvPr id="50" name="Straight Connector 3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8" name="Graphic 6" descr="Upward trend">
            <a:extLst>
              <a:ext uri="{FF2B5EF4-FFF2-40B4-BE49-F238E27FC236}">
                <a16:creationId xmlns:a16="http://schemas.microsoft.com/office/drawing/2014/main" id="{0AB660CF-99F7-1FF7-EDFB-A64849B46C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6622798-984B-6BC1-7E21-84612A4F1511}"/>
                  </a:ext>
                </a:extLst>
              </p:cNvPr>
              <p:cNvSpPr>
                <a:spLocks noGrp="1"/>
              </p:cNvSpPr>
              <p:nvPr>
                <p:ph idx="1"/>
              </p:nvPr>
            </p:nvSpPr>
            <p:spPr>
              <a:xfrm>
                <a:off x="4955354" y="2682433"/>
                <a:ext cx="6282169" cy="3215749"/>
              </a:xfrm>
            </p:spPr>
            <p:txBody>
              <a:bodyPr>
                <a:normAutofit fontScale="92500" lnSpcReduction="10000"/>
              </a:bodyPr>
              <a:lstStyle/>
              <a:p>
                <a:pPr algn="just"/>
                <a:r>
                  <a:rPr lang="en-GB" sz="1500" dirty="0">
                    <a:latin typeface="Times New Roman" panose="02020603050405020304" pitchFamily="18" charset="0"/>
                    <a:cs typeface="Times New Roman" panose="02020603050405020304" pitchFamily="18" charset="0"/>
                  </a:rPr>
                  <a:t>From the best-fit value of Wilson coefficients we know we need a high suppression scale to explain the anomalies. </a:t>
                </a:r>
              </a:p>
              <a:p>
                <a:pPr algn="just"/>
                <a:r>
                  <a:rPr lang="en-GB" sz="1500" dirty="0">
                    <a:latin typeface="Times New Roman" panose="02020603050405020304" pitchFamily="18" charset="0"/>
                    <a:cs typeface="Times New Roman" panose="02020603050405020304" pitchFamily="18" charset="0"/>
                  </a:rPr>
                  <a:t>If we set both the couplings to one, then we get the required scale are 16 </a:t>
                </a:r>
                <a:r>
                  <a:rPr lang="en-GB" sz="1500" dirty="0" err="1">
                    <a:latin typeface="Times New Roman" panose="02020603050405020304" pitchFamily="18" charset="0"/>
                    <a:cs typeface="Times New Roman" panose="02020603050405020304" pitchFamily="18" charset="0"/>
                  </a:rPr>
                  <a:t>TeV</a:t>
                </a:r>
                <a:r>
                  <a:rPr lang="en-GB" sz="1500" dirty="0">
                    <a:latin typeface="Times New Roman" panose="02020603050405020304" pitchFamily="18" charset="0"/>
                    <a:cs typeface="Times New Roman" panose="02020603050405020304" pitchFamily="18" charset="0"/>
                  </a:rPr>
                  <a:t> for </a:t>
                </a:r>
                <a14:m>
                  <m:oMath xmlns:m="http://schemas.openxmlformats.org/officeDocument/2006/math">
                    <m:sSub>
                      <m:sSubPr>
                        <m:ctrlPr>
                          <a:rPr lang="en-GB" sz="1500" b="0" i="1">
                            <a:latin typeface="Cambria Math" panose="02040503050406030204" pitchFamily="18" charset="0"/>
                            <a:cs typeface="Times New Roman" panose="02020603050405020304" pitchFamily="18" charset="0"/>
                          </a:rPr>
                        </m:ctrlPr>
                      </m:sSubPr>
                      <m:e>
                        <m:r>
                          <a:rPr lang="en-GB" sz="1500" b="0" i="1">
                            <a:latin typeface="Cambria Math" panose="02040503050406030204" pitchFamily="18" charset="0"/>
                            <a:cs typeface="Times New Roman" panose="02020603050405020304" pitchFamily="18" charset="0"/>
                          </a:rPr>
                          <m:t>𝑅</m:t>
                        </m:r>
                      </m:e>
                      <m:sub>
                        <m:r>
                          <a:rPr lang="en-GB" sz="1500" b="0" i="1">
                            <a:latin typeface="Cambria Math" panose="02040503050406030204" pitchFamily="18" charset="0"/>
                            <a:cs typeface="Times New Roman" panose="02020603050405020304" pitchFamily="18" charset="0"/>
                          </a:rPr>
                          <m:t>2</m:t>
                        </m:r>
                      </m:sub>
                    </m:sSub>
                  </m:oMath>
                </a14:m>
                <a:r>
                  <a:rPr lang="en-GB" sz="1500" dirty="0">
                    <a:latin typeface="Times New Roman" panose="02020603050405020304" pitchFamily="18" charset="0"/>
                    <a:cs typeface="Times New Roman" panose="02020603050405020304" pitchFamily="18" charset="0"/>
                  </a:rPr>
                  <a:t> case and 23 </a:t>
                </a:r>
                <a:r>
                  <a:rPr lang="en-GB" sz="1500" dirty="0" err="1">
                    <a:latin typeface="Times New Roman" panose="02020603050405020304" pitchFamily="18" charset="0"/>
                    <a:cs typeface="Times New Roman" panose="02020603050405020304" pitchFamily="18" charset="0"/>
                  </a:rPr>
                  <a:t>TeV</a:t>
                </a:r>
                <a:r>
                  <a:rPr lang="en-GB" sz="1500" dirty="0">
                    <a:latin typeface="Times New Roman" panose="02020603050405020304" pitchFamily="18" charset="0"/>
                    <a:cs typeface="Times New Roman" panose="02020603050405020304" pitchFamily="18" charset="0"/>
                  </a:rPr>
                  <a:t> for </a:t>
                </a:r>
                <a14:m>
                  <m:oMath xmlns:m="http://schemas.openxmlformats.org/officeDocument/2006/math">
                    <m:sSub>
                      <m:sSubPr>
                        <m:ctrlPr>
                          <a:rPr lang="en-GB" sz="1500" i="1">
                            <a:latin typeface="Cambria Math" panose="02040503050406030204" pitchFamily="18" charset="0"/>
                            <a:cs typeface="Times New Roman" panose="02020603050405020304" pitchFamily="18" charset="0"/>
                          </a:rPr>
                        </m:ctrlPr>
                      </m:sSubPr>
                      <m:e>
                        <m:r>
                          <a:rPr lang="en-GB" sz="1500" b="0" i="1">
                            <a:latin typeface="Cambria Math" panose="02040503050406030204" pitchFamily="18" charset="0"/>
                            <a:cs typeface="Times New Roman" panose="02020603050405020304" pitchFamily="18" charset="0"/>
                          </a:rPr>
                          <m:t>𝑆</m:t>
                        </m:r>
                      </m:e>
                      <m:sub>
                        <m:r>
                          <a:rPr lang="en-GB" sz="1500" b="0" i="1">
                            <a:latin typeface="Cambria Math" panose="02040503050406030204" pitchFamily="18" charset="0"/>
                            <a:cs typeface="Times New Roman" panose="02020603050405020304" pitchFamily="18" charset="0"/>
                          </a:rPr>
                          <m:t>3</m:t>
                        </m:r>
                      </m:sub>
                    </m:sSub>
                  </m:oMath>
                </a14:m>
                <a:r>
                  <a:rPr lang="en-GB" sz="15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GB" sz="1500" i="1">
                            <a:latin typeface="Cambria Math" panose="02040503050406030204" pitchFamily="18" charset="0"/>
                            <a:cs typeface="Times New Roman" panose="02020603050405020304" pitchFamily="18" charset="0"/>
                          </a:rPr>
                        </m:ctrlPr>
                      </m:sSubPr>
                      <m:e>
                        <m:r>
                          <a:rPr lang="en-GB" sz="1500" b="0" i="1">
                            <a:latin typeface="Cambria Math" panose="02040503050406030204" pitchFamily="18" charset="0"/>
                            <a:cs typeface="Times New Roman" panose="02020603050405020304" pitchFamily="18" charset="0"/>
                          </a:rPr>
                          <m:t>𝑈</m:t>
                        </m:r>
                      </m:e>
                      <m:sub>
                        <m:r>
                          <a:rPr lang="en-GB" sz="1500" b="0" i="1">
                            <a:latin typeface="Cambria Math" panose="02040503050406030204" pitchFamily="18" charset="0"/>
                            <a:cs typeface="Times New Roman" panose="02020603050405020304" pitchFamily="18" charset="0"/>
                          </a:rPr>
                          <m:t>1</m:t>
                        </m:r>
                      </m:sub>
                    </m:sSub>
                  </m:oMath>
                </a14:m>
                <a:r>
                  <a:rPr lang="en-GB" sz="1500" dirty="0">
                    <a:latin typeface="Times New Roman" panose="02020603050405020304" pitchFamily="18" charset="0"/>
                    <a:cs typeface="Times New Roman" panose="02020603050405020304" pitchFamily="18" charset="0"/>
                  </a:rPr>
                  <a:t> cases. Resonantly, producing  a leptoquark of this scale is therefore not possible at the LHC.</a:t>
                </a:r>
              </a:p>
              <a:p>
                <a:pPr algn="just"/>
                <a:r>
                  <a:rPr lang="en-GB" sz="1500" dirty="0">
                    <a:latin typeface="Times New Roman" panose="02020603050405020304" pitchFamily="18" charset="0"/>
                    <a:cs typeface="Times New Roman" panose="02020603050405020304" pitchFamily="18" charset="0"/>
                  </a:rPr>
                  <a:t>From the previous plots we can also see that in the non-universal case there is a significant exclusions in couplings but not enough to reach region that explain the observed anomalies.</a:t>
                </a:r>
              </a:p>
              <a:p>
                <a:pPr algn="just"/>
                <a:r>
                  <a:rPr lang="en-GB" sz="1500" dirty="0">
                    <a:latin typeface="Times New Roman" panose="02020603050405020304" pitchFamily="18" charset="0"/>
                    <a:cs typeface="Times New Roman" panose="02020603050405020304" pitchFamily="18" charset="0"/>
                  </a:rPr>
                  <a:t>Therefore, for future detection of Leptoquarks we have considered the planned HL-LHC run at 3000 </a:t>
                </a:r>
                <a14:m>
                  <m:oMath xmlns:m="http://schemas.openxmlformats.org/officeDocument/2006/math">
                    <m:sSup>
                      <m:sSupPr>
                        <m:ctrlPr>
                          <a:rPr lang="en-GB" sz="1500" i="1">
                            <a:latin typeface="Cambria Math" panose="02040503050406030204" pitchFamily="18" charset="0"/>
                            <a:cs typeface="Times New Roman" panose="02020603050405020304" pitchFamily="18" charset="0"/>
                          </a:rPr>
                        </m:ctrlPr>
                      </m:sSupPr>
                      <m:e>
                        <m:r>
                          <a:rPr lang="en-GB" sz="1500" b="0" i="1">
                            <a:latin typeface="Cambria Math" panose="02040503050406030204" pitchFamily="18" charset="0"/>
                            <a:cs typeface="Times New Roman" panose="02020603050405020304" pitchFamily="18" charset="0"/>
                          </a:rPr>
                          <m:t>𝑓𝑏</m:t>
                        </m:r>
                      </m:e>
                      <m:sup>
                        <m:r>
                          <a:rPr lang="en-GB" sz="1500" b="0" i="1">
                            <a:latin typeface="Cambria Math" panose="02040503050406030204" pitchFamily="18" charset="0"/>
                            <a:cs typeface="Times New Roman" panose="02020603050405020304" pitchFamily="18" charset="0"/>
                          </a:rPr>
                          <m:t>−1</m:t>
                        </m:r>
                      </m:sup>
                    </m:sSup>
                    <m:r>
                      <a:rPr lang="en-GB" sz="1500" b="0" i="1">
                        <a:latin typeface="Cambria Math" panose="02040503050406030204" pitchFamily="18" charset="0"/>
                        <a:cs typeface="Times New Roman" panose="02020603050405020304" pitchFamily="18" charset="0"/>
                      </a:rPr>
                      <m:t> </m:t>
                    </m:r>
                  </m:oMath>
                </a14:m>
                <a:r>
                  <a:rPr lang="en-GB" sz="1500" dirty="0">
                    <a:latin typeface="Times New Roman" panose="02020603050405020304" pitchFamily="18" charset="0"/>
                    <a:cs typeface="Times New Roman" panose="02020603050405020304" pitchFamily="18" charset="0"/>
                  </a:rPr>
                  <a:t>luminosity and Muon colliders with CM energy of 3TeV.</a:t>
                </a:r>
              </a:p>
              <a:p>
                <a:pPr algn="just"/>
                <a:r>
                  <a:rPr lang="en-GB" sz="1500" dirty="0">
                    <a:latin typeface="Times New Roman" panose="02020603050405020304" pitchFamily="18" charset="0"/>
                    <a:cs typeface="Times New Roman" panose="02020603050405020304" pitchFamily="18" charset="0"/>
                  </a:rPr>
                  <a:t>For the muon collider we have considered </a:t>
                </a:r>
                <a14:m>
                  <m:oMath xmlns:m="http://schemas.openxmlformats.org/officeDocument/2006/math">
                    <m:sSup>
                      <m:sSupPr>
                        <m:ctrlPr>
                          <a:rPr lang="el-GR" sz="1500" i="1">
                            <a:latin typeface="Cambria Math" panose="02040503050406030204" pitchFamily="18" charset="0"/>
                            <a:cs typeface="Times New Roman" panose="02020603050405020304" pitchFamily="18" charset="0"/>
                          </a:rPr>
                        </m:ctrlPr>
                      </m:sSupPr>
                      <m:e>
                        <m:r>
                          <m:rPr>
                            <m:sty m:val="p"/>
                          </m:rPr>
                          <a:rPr lang="el-GR" sz="1500" i="1">
                            <a:latin typeface="Cambria Math" panose="02040503050406030204" pitchFamily="18" charset="0"/>
                            <a:cs typeface="Times New Roman" panose="02020603050405020304" pitchFamily="18" charset="0"/>
                          </a:rPr>
                          <m:t>μ</m:t>
                        </m:r>
                      </m:e>
                      <m:sup>
                        <m:r>
                          <a:rPr lang="en-GB" sz="1500" b="0" i="1">
                            <a:latin typeface="Cambria Math" panose="02040503050406030204" pitchFamily="18" charset="0"/>
                            <a:cs typeface="Times New Roman" panose="02020603050405020304" pitchFamily="18" charset="0"/>
                          </a:rPr>
                          <m:t>+</m:t>
                        </m:r>
                      </m:sup>
                    </m:sSup>
                    <m:sSup>
                      <m:sSupPr>
                        <m:ctrlPr>
                          <a:rPr lang="el-GR" sz="1500" i="1">
                            <a:latin typeface="Cambria Math" panose="02040503050406030204" pitchFamily="18" charset="0"/>
                            <a:cs typeface="Times New Roman" panose="02020603050405020304" pitchFamily="18" charset="0"/>
                          </a:rPr>
                        </m:ctrlPr>
                      </m:sSupPr>
                      <m:e>
                        <m:r>
                          <m:rPr>
                            <m:sty m:val="p"/>
                          </m:rPr>
                          <a:rPr lang="el-GR" sz="1500" i="1">
                            <a:latin typeface="Cambria Math" panose="02040503050406030204" pitchFamily="18" charset="0"/>
                            <a:cs typeface="Times New Roman" panose="02020603050405020304" pitchFamily="18" charset="0"/>
                          </a:rPr>
                          <m:t>μ</m:t>
                        </m:r>
                      </m:e>
                      <m:sup>
                        <m:r>
                          <a:rPr lang="en-GB" sz="1500" b="0" i="1">
                            <a:latin typeface="Cambria Math" panose="02040503050406030204" pitchFamily="18" charset="0"/>
                            <a:cs typeface="Times New Roman" panose="02020603050405020304" pitchFamily="18" charset="0"/>
                          </a:rPr>
                          <m:t>−</m:t>
                        </m:r>
                      </m:sup>
                    </m:sSup>
                    <m:r>
                      <a:rPr lang="en-GB" sz="1500" b="0" i="1">
                        <a:latin typeface="Cambria Math" panose="02040503050406030204" pitchFamily="18" charset="0"/>
                        <a:cs typeface="Times New Roman" panose="02020603050405020304" pitchFamily="18" charset="0"/>
                      </a:rPr>
                      <m:t> </m:t>
                    </m:r>
                    <m:r>
                      <a:rPr lang="en-GB" sz="1500" b="0" i="1">
                        <a:latin typeface="Cambria Math" panose="02040503050406030204" pitchFamily="18" charset="0"/>
                        <a:ea typeface="Cambria Math" panose="02040503050406030204" pitchFamily="18" charset="0"/>
                        <a:cs typeface="Times New Roman" panose="02020603050405020304" pitchFamily="18" charset="0"/>
                      </a:rPr>
                      <m:t>→</m:t>
                    </m:r>
                  </m:oMath>
                </a14:m>
                <a:r>
                  <a:rPr lang="en-GB" sz="1500" dirty="0">
                    <a:latin typeface="Times New Roman" panose="02020603050405020304" pitchFamily="18" charset="0"/>
                    <a:cs typeface="Times New Roman" panose="02020603050405020304" pitchFamily="18" charset="0"/>
                  </a:rPr>
                  <a:t> j </a:t>
                </a:r>
                <a:r>
                  <a:rPr lang="en-GB" sz="1500" dirty="0" err="1">
                    <a:latin typeface="Times New Roman" panose="02020603050405020304" pitchFamily="18" charset="0"/>
                    <a:cs typeface="Times New Roman" panose="02020603050405020304" pitchFamily="18" charset="0"/>
                  </a:rPr>
                  <a:t>j</a:t>
                </a:r>
                <a:r>
                  <a:rPr lang="en-GB" sz="1500" dirty="0">
                    <a:latin typeface="Times New Roman" panose="02020603050405020304" pitchFamily="18" charset="0"/>
                    <a:cs typeface="Times New Roman" panose="02020603050405020304" pitchFamily="18" charset="0"/>
                  </a:rPr>
                  <a:t> as our signal. We have used only untagged jets and we look events with </a:t>
                </a:r>
                <a14:m>
                  <m:oMath xmlns:m="http://schemas.openxmlformats.org/officeDocument/2006/math">
                    <m:sSub>
                      <m:sSubPr>
                        <m:ctrlPr>
                          <a:rPr lang="en-GB" sz="1500" i="1">
                            <a:latin typeface="Cambria Math" panose="02040503050406030204" pitchFamily="18" charset="0"/>
                            <a:cs typeface="Times New Roman" panose="02020603050405020304" pitchFamily="18" charset="0"/>
                          </a:rPr>
                        </m:ctrlPr>
                      </m:sSubPr>
                      <m:e>
                        <m:r>
                          <a:rPr lang="en-GB" sz="1500" b="0" i="1">
                            <a:latin typeface="Cambria Math" panose="02040503050406030204" pitchFamily="18" charset="0"/>
                            <a:cs typeface="Times New Roman" panose="02020603050405020304" pitchFamily="18" charset="0"/>
                          </a:rPr>
                          <m:t>𝑀</m:t>
                        </m:r>
                      </m:e>
                      <m:sub>
                        <m:r>
                          <a:rPr lang="en-GB" sz="1500" b="0" i="1">
                            <a:latin typeface="Cambria Math" panose="02040503050406030204" pitchFamily="18" charset="0"/>
                            <a:cs typeface="Times New Roman" panose="02020603050405020304" pitchFamily="18" charset="0"/>
                          </a:rPr>
                          <m:t>𝑗𝑗</m:t>
                        </m:r>
                      </m:sub>
                    </m:sSub>
                  </m:oMath>
                </a14:m>
                <a:r>
                  <a:rPr lang="en-GB" sz="1500" dirty="0">
                    <a:latin typeface="Times New Roman" panose="02020603050405020304" pitchFamily="18" charset="0"/>
                    <a:cs typeface="Times New Roman" panose="02020603050405020304" pitchFamily="18" charset="0"/>
                  </a:rPr>
                  <a:t> &gt; 500 GeV.</a:t>
                </a:r>
              </a:p>
              <a:p>
                <a:pPr algn="just"/>
                <a:r>
                  <a:rPr lang="en-GB" sz="1500" dirty="0">
                    <a:latin typeface="Times New Roman" panose="02020603050405020304" pitchFamily="18" charset="0"/>
                    <a:cs typeface="Times New Roman" panose="02020603050405020304" pitchFamily="18" charset="0"/>
                  </a:rPr>
                  <a:t>For highest sensitivity case, we have chosen </a:t>
                </a:r>
                <a14:m>
                  <m:oMath xmlns:m="http://schemas.openxmlformats.org/officeDocument/2006/math">
                    <m:sSub>
                      <m:sSubPr>
                        <m:ctrlPr>
                          <a:rPr lang="en-GB" sz="1500" i="1">
                            <a:latin typeface="Cambria Math" panose="02040503050406030204" pitchFamily="18" charset="0"/>
                            <a:cs typeface="Times New Roman" panose="02020603050405020304" pitchFamily="18" charset="0"/>
                          </a:rPr>
                        </m:ctrlPr>
                      </m:sSubPr>
                      <m:e>
                        <m:r>
                          <a:rPr lang="en-GB" sz="1500" b="0" i="1">
                            <a:latin typeface="Cambria Math" panose="02040503050406030204" pitchFamily="18" charset="0"/>
                            <a:cs typeface="Times New Roman" panose="02020603050405020304" pitchFamily="18" charset="0"/>
                          </a:rPr>
                          <m:t>𝑦</m:t>
                        </m:r>
                      </m:e>
                      <m:sub>
                        <m:r>
                          <a:rPr lang="en-GB" sz="1500" b="0" i="1">
                            <a:latin typeface="Cambria Math" panose="02040503050406030204" pitchFamily="18" charset="0"/>
                            <a:cs typeface="Times New Roman" panose="02020603050405020304" pitchFamily="18" charset="0"/>
                          </a:rPr>
                          <m:t>22</m:t>
                        </m:r>
                      </m:sub>
                    </m:sSub>
                    <m:r>
                      <a:rPr lang="en-GB" sz="1500" b="0" i="1">
                        <a:latin typeface="Cambria Math" panose="02040503050406030204" pitchFamily="18" charset="0"/>
                        <a:cs typeface="Times New Roman" panose="02020603050405020304" pitchFamily="18" charset="0"/>
                      </a:rPr>
                      <m:t>= </m:t>
                    </m:r>
                    <m:sSub>
                      <m:sSubPr>
                        <m:ctrlPr>
                          <a:rPr lang="en-GB" sz="1500" b="0" i="1">
                            <a:latin typeface="Cambria Math" panose="02040503050406030204" pitchFamily="18" charset="0"/>
                            <a:cs typeface="Times New Roman" panose="02020603050405020304" pitchFamily="18" charset="0"/>
                          </a:rPr>
                        </m:ctrlPr>
                      </m:sSubPr>
                      <m:e>
                        <m:r>
                          <a:rPr lang="en-GB" sz="1500" b="0" i="1">
                            <a:latin typeface="Cambria Math" panose="02040503050406030204" pitchFamily="18" charset="0"/>
                            <a:cs typeface="Times New Roman" panose="02020603050405020304" pitchFamily="18" charset="0"/>
                          </a:rPr>
                          <m:t>𝑦</m:t>
                        </m:r>
                      </m:e>
                      <m:sub>
                        <m:r>
                          <a:rPr lang="en-GB" sz="1500" b="0" i="1">
                            <a:latin typeface="Cambria Math" panose="02040503050406030204" pitchFamily="18" charset="0"/>
                            <a:cs typeface="Times New Roman" panose="02020603050405020304" pitchFamily="18" charset="0"/>
                          </a:rPr>
                          <m:t>32</m:t>
                        </m:r>
                      </m:sub>
                    </m:sSub>
                  </m:oMath>
                </a14:m>
                <a:r>
                  <a:rPr lang="en-GB" sz="1500" dirty="0">
                    <a:latin typeface="Times New Roman" panose="02020603050405020304" pitchFamily="18" charset="0"/>
                    <a:cs typeface="Times New Roman" panose="02020603050405020304" pitchFamily="18" charset="0"/>
                  </a:rPr>
                  <a:t> for this calculation.</a:t>
                </a:r>
              </a:p>
              <a:p>
                <a:pPr algn="just"/>
                <a:endParaRPr lang="en-GB" sz="1500" dirty="0">
                  <a:latin typeface="Times New Roman" panose="02020603050405020304" pitchFamily="18" charset="0"/>
                  <a:cs typeface="Times New Roman" panose="02020603050405020304" pitchFamily="18" charset="0"/>
                </a:endParaRPr>
              </a:p>
              <a:p>
                <a:endParaRPr lang="en-GB" sz="1500" dirty="0">
                  <a:latin typeface="Times New Roman" panose="02020603050405020304" pitchFamily="18" charset="0"/>
                  <a:cs typeface="Times New Roman" panose="02020603050405020304" pitchFamily="18" charset="0"/>
                </a:endParaRPr>
              </a:p>
              <a:p>
                <a:endParaRPr lang="en-GB" sz="15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06622798-984B-6BC1-7E21-84612A4F1511}"/>
                  </a:ext>
                </a:extLst>
              </p:cNvPr>
              <p:cNvSpPr>
                <a:spLocks noGrp="1" noRot="1" noChangeAspect="1" noMove="1" noResize="1" noEditPoints="1" noAdjustHandles="1" noChangeArrowheads="1" noChangeShapeType="1" noTextEdit="1"/>
              </p:cNvSpPr>
              <p:nvPr>
                <p:ph idx="1"/>
              </p:nvPr>
            </p:nvSpPr>
            <p:spPr>
              <a:xfrm>
                <a:off x="4955354" y="2682433"/>
                <a:ext cx="6282169" cy="3215749"/>
              </a:xfrm>
              <a:blipFill>
                <a:blip r:embed="rId4"/>
                <a:stretch>
                  <a:fillRect l="-194" t="-1705" r="-388"/>
                </a:stretch>
              </a:blipFill>
            </p:spPr>
            <p:txBody>
              <a:bodyPr/>
              <a:lstStyle/>
              <a:p>
                <a:r>
                  <a:rPr lang="en-GB">
                    <a:noFill/>
                  </a:rPr>
                  <a:t> </a:t>
                </a:r>
              </a:p>
            </p:txBody>
          </p:sp>
        </mc:Fallback>
      </mc:AlternateContent>
    </p:spTree>
    <p:extLst>
      <p:ext uri="{BB962C8B-B14F-4D97-AF65-F5344CB8AC3E}">
        <p14:creationId xmlns:p14="http://schemas.microsoft.com/office/powerpoint/2010/main" val="2680674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1811-B5D9-A815-0B73-DEA046F44EDF}"/>
              </a:ext>
            </a:extLst>
          </p:cNvPr>
          <p:cNvSpPr>
            <a:spLocks noGrp="1"/>
          </p:cNvSpPr>
          <p:nvPr>
            <p:ph type="title"/>
          </p:nvPr>
        </p:nvSpPr>
        <p:spPr>
          <a:xfrm>
            <a:off x="1968260" y="347872"/>
            <a:ext cx="10515600" cy="57569"/>
          </a:xfrm>
        </p:spPr>
        <p:txBody>
          <a:bodyPr>
            <a:noAutofit/>
          </a:bodyPr>
          <a:lstStyle/>
          <a:p>
            <a:r>
              <a:rPr lang="en-GB" sz="2800" b="1" dirty="0">
                <a:latin typeface="Times New Roman" panose="02020603050405020304" pitchFamily="18" charset="0"/>
                <a:cs typeface="Times New Roman" panose="02020603050405020304" pitchFamily="18" charset="0"/>
              </a:rPr>
              <a:t>Current and Future Reach of Leptoquark Couplings</a:t>
            </a:r>
          </a:p>
        </p:txBody>
      </p:sp>
      <p:graphicFrame>
        <p:nvGraphicFramePr>
          <p:cNvPr id="4" name="Content Placeholder 3">
            <a:extLst>
              <a:ext uri="{FF2B5EF4-FFF2-40B4-BE49-F238E27FC236}">
                <a16:creationId xmlns:a16="http://schemas.microsoft.com/office/drawing/2014/main" id="{9E8E4A04-9FA8-568C-E6A0-8900CB089797}"/>
              </a:ext>
            </a:extLst>
          </p:cNvPr>
          <p:cNvGraphicFramePr>
            <a:graphicFrameLocks noGrp="1" noChangeAspect="1"/>
          </p:cNvGraphicFramePr>
          <p:nvPr>
            <p:ph idx="1"/>
            <p:extLst>
              <p:ext uri="{D42A27DB-BD31-4B8C-83A1-F6EECF244321}">
                <p14:modId xmlns:p14="http://schemas.microsoft.com/office/powerpoint/2010/main" val="47916382"/>
              </p:ext>
            </p:extLst>
          </p:nvPr>
        </p:nvGraphicFramePr>
        <p:xfrm>
          <a:off x="563201" y="741873"/>
          <a:ext cx="3358940" cy="2789148"/>
        </p:xfrm>
        <a:graphic>
          <a:graphicData uri="http://schemas.openxmlformats.org/presentationml/2006/ole">
            <mc:AlternateContent xmlns:mc="http://schemas.openxmlformats.org/markup-compatibility/2006">
              <mc:Choice xmlns:v="urn:schemas-microsoft-com:vml" Requires="v">
                <p:oleObj name="Acrobat Document" r:id="rId2" imgW="5143130" imgH="4943081" progId="AcroExch.Document.DC">
                  <p:embed/>
                </p:oleObj>
              </mc:Choice>
              <mc:Fallback>
                <p:oleObj name="Acrobat Document" r:id="rId2" imgW="5143130" imgH="4943081" progId="AcroExch.Document.DC">
                  <p:embed/>
                  <p:pic>
                    <p:nvPicPr>
                      <p:cNvPr id="4" name="Content Placeholder 3">
                        <a:extLst>
                          <a:ext uri="{FF2B5EF4-FFF2-40B4-BE49-F238E27FC236}">
                            <a16:creationId xmlns:a16="http://schemas.microsoft.com/office/drawing/2014/main" id="{9E8E4A04-9FA8-568C-E6A0-8900CB089797}"/>
                          </a:ext>
                        </a:extLst>
                      </p:cNvPr>
                      <p:cNvPicPr/>
                      <p:nvPr/>
                    </p:nvPicPr>
                    <p:blipFill>
                      <a:blip r:embed="rId3"/>
                      <a:stretch>
                        <a:fillRect/>
                      </a:stretch>
                    </p:blipFill>
                    <p:spPr>
                      <a:xfrm>
                        <a:off x="563201" y="741873"/>
                        <a:ext cx="3358940" cy="278914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AEDC5D1-19D7-D2EA-F55B-7B1FFA134B5F}"/>
              </a:ext>
            </a:extLst>
          </p:cNvPr>
          <p:cNvGraphicFramePr>
            <a:graphicFrameLocks noChangeAspect="1"/>
          </p:cNvGraphicFramePr>
          <p:nvPr>
            <p:extLst>
              <p:ext uri="{D42A27DB-BD31-4B8C-83A1-F6EECF244321}">
                <p14:modId xmlns:p14="http://schemas.microsoft.com/office/powerpoint/2010/main" val="3130089012"/>
              </p:ext>
            </p:extLst>
          </p:nvPr>
        </p:nvGraphicFramePr>
        <p:xfrm>
          <a:off x="4232305" y="741873"/>
          <a:ext cx="3358939" cy="2853790"/>
        </p:xfrm>
        <a:graphic>
          <a:graphicData uri="http://schemas.openxmlformats.org/presentationml/2006/ole">
            <mc:AlternateContent xmlns:mc="http://schemas.openxmlformats.org/markup-compatibility/2006">
              <mc:Choice xmlns:v="urn:schemas-microsoft-com:vml" Requires="v">
                <p:oleObj name="Acrobat Document" r:id="rId4" imgW="5143130" imgH="5028806" progId="AcroExch.Document.DC">
                  <p:embed/>
                </p:oleObj>
              </mc:Choice>
              <mc:Fallback>
                <p:oleObj name="Acrobat Document" r:id="rId4" imgW="5143130" imgH="5028806" progId="AcroExch.Document.DC">
                  <p:embed/>
                  <p:pic>
                    <p:nvPicPr>
                      <p:cNvPr id="5" name="Object 4">
                        <a:extLst>
                          <a:ext uri="{FF2B5EF4-FFF2-40B4-BE49-F238E27FC236}">
                            <a16:creationId xmlns:a16="http://schemas.microsoft.com/office/drawing/2014/main" id="{BAEDC5D1-19D7-D2EA-F55B-7B1FFA134B5F}"/>
                          </a:ext>
                        </a:extLst>
                      </p:cNvPr>
                      <p:cNvPicPr/>
                      <p:nvPr/>
                    </p:nvPicPr>
                    <p:blipFill>
                      <a:blip r:embed="rId5"/>
                      <a:stretch>
                        <a:fillRect/>
                      </a:stretch>
                    </p:blipFill>
                    <p:spPr>
                      <a:xfrm>
                        <a:off x="4232305" y="741873"/>
                        <a:ext cx="3358939" cy="285379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8272CB1-83D4-6876-A4A2-4D8A65F6D9FE}"/>
              </a:ext>
            </a:extLst>
          </p:cNvPr>
          <p:cNvGraphicFramePr>
            <a:graphicFrameLocks noChangeAspect="1"/>
          </p:cNvGraphicFramePr>
          <p:nvPr>
            <p:extLst>
              <p:ext uri="{D42A27DB-BD31-4B8C-83A1-F6EECF244321}">
                <p14:modId xmlns:p14="http://schemas.microsoft.com/office/powerpoint/2010/main" val="2070834972"/>
              </p:ext>
            </p:extLst>
          </p:nvPr>
        </p:nvGraphicFramePr>
        <p:xfrm>
          <a:off x="2372264" y="3717985"/>
          <a:ext cx="3510951" cy="2912375"/>
        </p:xfrm>
        <a:graphic>
          <a:graphicData uri="http://schemas.openxmlformats.org/presentationml/2006/ole">
            <mc:AlternateContent xmlns:mc="http://schemas.openxmlformats.org/markup-compatibility/2006">
              <mc:Choice xmlns:v="urn:schemas-microsoft-com:vml" Requires="v">
                <p:oleObj name="Acrobat Document" r:id="rId6" imgW="5143130" imgH="4952540" progId="AcroExch.Document.DC">
                  <p:embed/>
                </p:oleObj>
              </mc:Choice>
              <mc:Fallback>
                <p:oleObj name="Acrobat Document" r:id="rId6" imgW="5143130" imgH="4952540" progId="AcroExch.Document.DC">
                  <p:embed/>
                  <p:pic>
                    <p:nvPicPr>
                      <p:cNvPr id="6" name="Object 5">
                        <a:extLst>
                          <a:ext uri="{FF2B5EF4-FFF2-40B4-BE49-F238E27FC236}">
                            <a16:creationId xmlns:a16="http://schemas.microsoft.com/office/drawing/2014/main" id="{78272CB1-83D4-6876-A4A2-4D8A65F6D9FE}"/>
                          </a:ext>
                        </a:extLst>
                      </p:cNvPr>
                      <p:cNvPicPr/>
                      <p:nvPr/>
                    </p:nvPicPr>
                    <p:blipFill>
                      <a:blip r:embed="rId7"/>
                      <a:stretch>
                        <a:fillRect/>
                      </a:stretch>
                    </p:blipFill>
                    <p:spPr>
                      <a:xfrm>
                        <a:off x="2372264" y="3717985"/>
                        <a:ext cx="3510951" cy="291237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0D70EDC-10F7-11E7-55FD-07D0940AC0C7}"/>
                  </a:ext>
                </a:extLst>
              </p:cNvPr>
              <p:cNvSpPr txBox="1"/>
              <p:nvPr/>
            </p:nvSpPr>
            <p:spPr>
              <a:xfrm>
                <a:off x="7765603" y="1333505"/>
                <a:ext cx="3976777" cy="4247317"/>
              </a:xfrm>
              <a:prstGeom prst="rect">
                <a:avLst/>
              </a:prstGeom>
              <a:noFill/>
            </p:spPr>
            <p:txBody>
              <a:bodyPr wrap="square" rtlCol="0">
                <a:spAutoFit/>
              </a:bodyPr>
              <a:lstStyle/>
              <a:p>
                <a:pPr marL="285750" indent="-285750" algn="just">
                  <a:buFont typeface="Arial" panose="020B0604020202020204" pitchFamily="34" charset="0"/>
                  <a:buChar char="•"/>
                </a:pPr>
                <a:r>
                  <a:rPr lang="en-GB" sz="1500" dirty="0">
                    <a:latin typeface="Times New Roman" panose="02020603050405020304" pitchFamily="18" charset="0"/>
                    <a:cs typeface="Times New Roman" panose="02020603050405020304" pitchFamily="18" charset="0"/>
                  </a:rPr>
                  <a:t>For HL-LHC we find that leptoquark masses of 2.2 </a:t>
                </a:r>
                <a:r>
                  <a:rPr lang="en-GB" sz="1500" dirty="0" err="1">
                    <a:latin typeface="Times New Roman" panose="02020603050405020304" pitchFamily="18" charset="0"/>
                    <a:cs typeface="Times New Roman" panose="02020603050405020304" pitchFamily="18" charset="0"/>
                  </a:rPr>
                  <a:t>TeV</a:t>
                </a:r>
                <a:r>
                  <a:rPr lang="en-GB" sz="1500" dirty="0">
                    <a:latin typeface="Times New Roman" panose="02020603050405020304" pitchFamily="18" charset="0"/>
                    <a:cs typeface="Times New Roman" panose="02020603050405020304" pitchFamily="18" charset="0"/>
                  </a:rPr>
                  <a:t> for both </a:t>
                </a:r>
                <a14:m>
                  <m:oMath xmlns:m="http://schemas.openxmlformats.org/officeDocument/2006/math">
                    <m:sSub>
                      <m:sSubPr>
                        <m:ctrlPr>
                          <a:rPr lang="en-GB" sz="1500" i="1" smtClean="0">
                            <a:latin typeface="Cambria Math" panose="02040503050406030204" pitchFamily="18" charset="0"/>
                          </a:rPr>
                        </m:ctrlPr>
                      </m:sSubPr>
                      <m:e>
                        <m:r>
                          <a:rPr lang="en-GB" sz="1500" b="0" i="1" smtClean="0">
                            <a:latin typeface="Cambria Math" panose="02040503050406030204" pitchFamily="18" charset="0"/>
                          </a:rPr>
                          <m:t>𝑅</m:t>
                        </m:r>
                      </m:e>
                      <m:sub>
                        <m:r>
                          <a:rPr lang="en-GB" sz="1500" b="0" i="1" smtClean="0">
                            <a:latin typeface="Cambria Math" panose="02040503050406030204" pitchFamily="18" charset="0"/>
                          </a:rPr>
                          <m:t>2</m:t>
                        </m:r>
                      </m:sub>
                    </m:sSub>
                  </m:oMath>
                </a14:m>
                <a:r>
                  <a:rPr lang="en-GB" sz="15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GB" sz="1500" i="1" smtClean="0">
                            <a:latin typeface="Cambria Math" panose="02040503050406030204" pitchFamily="18" charset="0"/>
                          </a:rPr>
                        </m:ctrlPr>
                      </m:sSubPr>
                      <m:e>
                        <m:r>
                          <a:rPr lang="en-GB" sz="1500" b="0" i="1" smtClean="0">
                            <a:latin typeface="Cambria Math" panose="02040503050406030204" pitchFamily="18" charset="0"/>
                          </a:rPr>
                          <m:t>𝑆</m:t>
                        </m:r>
                      </m:e>
                      <m:sub>
                        <m:r>
                          <a:rPr lang="en-GB" sz="1500" b="0" i="1" smtClean="0">
                            <a:latin typeface="Cambria Math" panose="02040503050406030204" pitchFamily="18" charset="0"/>
                          </a:rPr>
                          <m:t>3</m:t>
                        </m:r>
                      </m:sub>
                    </m:sSub>
                  </m:oMath>
                </a14:m>
                <a:r>
                  <a:rPr lang="en-GB" sz="1500" dirty="0">
                    <a:latin typeface="Times New Roman" panose="02020603050405020304" pitchFamily="18" charset="0"/>
                    <a:cs typeface="Times New Roman" panose="02020603050405020304" pitchFamily="18" charset="0"/>
                  </a:rPr>
                  <a:t>  models and 2.8 </a:t>
                </a:r>
                <a:r>
                  <a:rPr lang="en-GB" sz="1500" dirty="0" err="1">
                    <a:latin typeface="Times New Roman" panose="02020603050405020304" pitchFamily="18" charset="0"/>
                    <a:cs typeface="Times New Roman" panose="02020603050405020304" pitchFamily="18" charset="0"/>
                  </a:rPr>
                  <a:t>TeV</a:t>
                </a:r>
                <a:r>
                  <a:rPr lang="en-GB" sz="1500" dirty="0">
                    <a:latin typeface="Times New Roman" panose="02020603050405020304" pitchFamily="18" charset="0"/>
                    <a:cs typeface="Times New Roman" panose="02020603050405020304" pitchFamily="18" charset="0"/>
                  </a:rPr>
                  <a:t> for the </a:t>
                </a:r>
                <a14:m>
                  <m:oMath xmlns:m="http://schemas.openxmlformats.org/officeDocument/2006/math">
                    <m:sSub>
                      <m:sSubPr>
                        <m:ctrlPr>
                          <a:rPr lang="en-GB" sz="1500" i="1">
                            <a:latin typeface="Cambria Math" panose="02040503050406030204" pitchFamily="18" charset="0"/>
                          </a:rPr>
                        </m:ctrlPr>
                      </m:sSubPr>
                      <m:e>
                        <m:r>
                          <a:rPr lang="en-GB" sz="1500" i="1">
                            <a:latin typeface="Cambria Math" panose="02040503050406030204" pitchFamily="18" charset="0"/>
                          </a:rPr>
                          <m:t>𝑈</m:t>
                        </m:r>
                      </m:e>
                      <m:sub>
                        <m:r>
                          <a:rPr lang="en-GB" sz="1500" i="1">
                            <a:latin typeface="Cambria Math" panose="02040503050406030204" pitchFamily="18" charset="0"/>
                          </a:rPr>
                          <m:t>1</m:t>
                        </m:r>
                      </m:sub>
                    </m:sSub>
                  </m:oMath>
                </a14:m>
                <a:r>
                  <a:rPr lang="en-GB" sz="1500" dirty="0">
                    <a:latin typeface="Times New Roman" panose="02020603050405020304" pitchFamily="18" charset="0"/>
                    <a:cs typeface="Times New Roman" panose="02020603050405020304" pitchFamily="18" charset="0"/>
                  </a:rPr>
                  <a:t> model can be excluded for leptoquark decaying into a muon and a jet.</a:t>
                </a:r>
              </a:p>
              <a:p>
                <a:pPr algn="just"/>
                <a:endParaRPr lang="en-GB" sz="15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500" dirty="0">
                    <a:latin typeface="Times New Roman" panose="02020603050405020304" pitchFamily="18" charset="0"/>
                    <a:cs typeface="Times New Roman" panose="02020603050405020304" pitchFamily="18" charset="0"/>
                  </a:rPr>
                  <a:t>For the Muon Collider case the SM-only cross-section at LO is 0.0596 pb at 1 </a:t>
                </a:r>
                <a14:m>
                  <m:oMath xmlns:m="http://schemas.openxmlformats.org/officeDocument/2006/math">
                    <m:sSup>
                      <m:sSupPr>
                        <m:ctrlPr>
                          <a:rPr lang="en-GB" sz="1500" i="1" smtClean="0">
                            <a:latin typeface="Cambria Math" panose="02040503050406030204" pitchFamily="18" charset="0"/>
                          </a:rPr>
                        </m:ctrlPr>
                      </m:sSupPr>
                      <m:e>
                        <m:r>
                          <a:rPr lang="en-GB" sz="1500" b="0" i="1" smtClean="0">
                            <a:latin typeface="Cambria Math" panose="02040503050406030204" pitchFamily="18" charset="0"/>
                          </a:rPr>
                          <m:t>𝑓𝑏</m:t>
                        </m:r>
                      </m:e>
                      <m:sup>
                        <m:r>
                          <a:rPr lang="en-GB" sz="1500" b="0" i="1" smtClean="0">
                            <a:latin typeface="Cambria Math" panose="02040503050406030204" pitchFamily="18" charset="0"/>
                          </a:rPr>
                          <m:t>−1</m:t>
                        </m:r>
                      </m:sup>
                    </m:sSup>
                  </m:oMath>
                </a14:m>
                <a:r>
                  <a:rPr lang="en-GB" sz="1500" dirty="0">
                    <a:latin typeface="Times New Roman" panose="02020603050405020304" pitchFamily="18" charset="0"/>
                    <a:cs typeface="Times New Roman" panose="02020603050405020304" pitchFamily="18" charset="0"/>
                  </a:rPr>
                  <a:t> luminosity.</a:t>
                </a:r>
              </a:p>
              <a:p>
                <a:pPr algn="just"/>
                <a:endParaRPr lang="en-GB" sz="15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500" dirty="0">
                    <a:latin typeface="Times New Roman" panose="02020603050405020304" pitchFamily="18" charset="0"/>
                    <a:cs typeface="Times New Roman" panose="02020603050405020304" pitchFamily="18" charset="0"/>
                  </a:rPr>
                  <a:t>Using this, we can calculate the parameter space corresponding to a 5</a:t>
                </a:r>
                <a14:m>
                  <m:oMath xmlns:m="http://schemas.openxmlformats.org/officeDocument/2006/math">
                    <m:r>
                      <m:rPr>
                        <m:sty m:val="p"/>
                      </m:rPr>
                      <a:rPr lang="el-GR" sz="1500" i="1" smtClean="0">
                        <a:latin typeface="Cambria Math" panose="02040503050406030204" pitchFamily="18" charset="0"/>
                      </a:rPr>
                      <m:t>σ</m:t>
                    </m:r>
                  </m:oMath>
                </a14:m>
                <a:r>
                  <a:rPr lang="en-GB" sz="1500" dirty="0">
                    <a:latin typeface="Times New Roman" panose="02020603050405020304" pitchFamily="18" charset="0"/>
                    <a:cs typeface="Times New Roman" panose="02020603050405020304" pitchFamily="18" charset="0"/>
                  </a:rPr>
                  <a:t>  discovery as well as regions that can be excluded at 2</a:t>
                </a:r>
                <a:r>
                  <a:rPr lang="el-GR" sz="1500" dirty="0">
                    <a:latin typeface="Times New Roman" panose="02020603050405020304" pitchFamily="18" charset="0"/>
                    <a:cs typeface="Times New Roman" panose="02020603050405020304" pitchFamily="18" charset="0"/>
                  </a:rPr>
                  <a:t>σ</a:t>
                </a:r>
                <a:r>
                  <a:rPr lang="en-GB" sz="1500" dirty="0">
                    <a:latin typeface="Times New Roman" panose="02020603050405020304" pitchFamily="18" charset="0"/>
                    <a:cs typeface="Times New Roman" panose="02020603050405020304" pitchFamily="18" charset="0"/>
                  </a:rPr>
                  <a:t>.</a:t>
                </a:r>
              </a:p>
              <a:p>
                <a:pPr algn="just"/>
                <a:endParaRPr lang="en-GB" sz="15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500" dirty="0">
                    <a:latin typeface="Times New Roman" panose="02020603050405020304" pitchFamily="18" charset="0"/>
                    <a:cs typeface="Times New Roman" panose="02020603050405020304" pitchFamily="18" charset="0"/>
                  </a:rPr>
                  <a:t>In the </a:t>
                </a:r>
                <a14:m>
                  <m:oMath xmlns:m="http://schemas.openxmlformats.org/officeDocument/2006/math">
                    <m:sSub>
                      <m:sSubPr>
                        <m:ctrlPr>
                          <a:rPr lang="en-GB" sz="1500" i="1" smtClean="0">
                            <a:latin typeface="Cambria Math" panose="02040503050406030204" pitchFamily="18" charset="0"/>
                          </a:rPr>
                        </m:ctrlPr>
                      </m:sSubPr>
                      <m:e>
                        <m:r>
                          <a:rPr lang="en-GB" sz="1500" b="0" i="1" smtClean="0">
                            <a:latin typeface="Cambria Math" panose="02040503050406030204" pitchFamily="18" charset="0"/>
                          </a:rPr>
                          <m:t>𝑈</m:t>
                        </m:r>
                      </m:e>
                      <m:sub>
                        <m:r>
                          <a:rPr lang="en-GB" sz="1500" b="0" i="1" smtClean="0">
                            <a:latin typeface="Cambria Math" panose="02040503050406030204" pitchFamily="18" charset="0"/>
                          </a:rPr>
                          <m:t>1</m:t>
                        </m:r>
                      </m:sub>
                    </m:sSub>
                  </m:oMath>
                </a14:m>
                <a:r>
                  <a:rPr lang="en-GB" sz="1500" dirty="0">
                    <a:latin typeface="Times New Roman" panose="02020603050405020304" pitchFamily="18" charset="0"/>
                    <a:cs typeface="Times New Roman" panose="02020603050405020304" pitchFamily="18" charset="0"/>
                  </a:rPr>
                  <a:t> case, a muon collider is capable of excluding the entire viable parameter space with 1 </a:t>
                </a:r>
                <a14:m>
                  <m:oMath xmlns:m="http://schemas.openxmlformats.org/officeDocument/2006/math">
                    <m:sSup>
                      <m:sSupPr>
                        <m:ctrlPr>
                          <a:rPr lang="en-GB" sz="1500" i="1">
                            <a:latin typeface="Cambria Math" panose="02040503050406030204" pitchFamily="18" charset="0"/>
                          </a:rPr>
                        </m:ctrlPr>
                      </m:sSupPr>
                      <m:e>
                        <m:r>
                          <a:rPr lang="en-GB" sz="1500" i="1">
                            <a:latin typeface="Cambria Math" panose="02040503050406030204" pitchFamily="18" charset="0"/>
                          </a:rPr>
                          <m:t>𝑓𝑏</m:t>
                        </m:r>
                      </m:e>
                      <m:sup>
                        <m:r>
                          <a:rPr lang="en-GB" sz="1500" i="1">
                            <a:latin typeface="Cambria Math" panose="02040503050406030204" pitchFamily="18" charset="0"/>
                          </a:rPr>
                          <m:t>−1</m:t>
                        </m:r>
                      </m:sup>
                    </m:sSup>
                  </m:oMath>
                </a14:m>
                <a:r>
                  <a:rPr lang="en-GB" sz="1500" dirty="0">
                    <a:latin typeface="Times New Roman" panose="02020603050405020304" pitchFamily="18" charset="0"/>
                    <a:cs typeface="Times New Roman" panose="02020603050405020304" pitchFamily="18" charset="0"/>
                  </a:rPr>
                  <a:t> and to exclude the </a:t>
                </a:r>
                <a14:m>
                  <m:oMath xmlns:m="http://schemas.openxmlformats.org/officeDocument/2006/math">
                    <m:sSub>
                      <m:sSubPr>
                        <m:ctrlPr>
                          <a:rPr lang="en-GB" sz="1500" i="1" smtClean="0">
                            <a:latin typeface="Cambria Math" panose="02040503050406030204" pitchFamily="18" charset="0"/>
                          </a:rPr>
                        </m:ctrlPr>
                      </m:sSubPr>
                      <m:e>
                        <m:r>
                          <a:rPr lang="en-GB" sz="1500" b="0" i="1" smtClean="0">
                            <a:latin typeface="Cambria Math" panose="02040503050406030204" pitchFamily="18" charset="0"/>
                          </a:rPr>
                          <m:t>𝑅</m:t>
                        </m:r>
                      </m:e>
                      <m:sub>
                        <m:r>
                          <a:rPr lang="en-GB" sz="1500" b="0" i="1" smtClean="0">
                            <a:latin typeface="Cambria Math" panose="02040503050406030204" pitchFamily="18" charset="0"/>
                          </a:rPr>
                          <m:t>2</m:t>
                        </m:r>
                      </m:sub>
                    </m:sSub>
                  </m:oMath>
                </a14:m>
                <a:r>
                  <a:rPr lang="en-GB" sz="15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GB" sz="1500" i="1" smtClean="0">
                            <a:latin typeface="Cambria Math" panose="02040503050406030204" pitchFamily="18" charset="0"/>
                          </a:rPr>
                        </m:ctrlPr>
                      </m:sSubPr>
                      <m:e>
                        <m:r>
                          <a:rPr lang="en-GB" sz="1500" b="0" i="1" smtClean="0">
                            <a:latin typeface="Cambria Math" panose="02040503050406030204" pitchFamily="18" charset="0"/>
                          </a:rPr>
                          <m:t>𝑆</m:t>
                        </m:r>
                      </m:e>
                      <m:sub>
                        <m:r>
                          <a:rPr lang="en-GB" sz="1500" b="0" i="1" smtClean="0">
                            <a:latin typeface="Cambria Math" panose="02040503050406030204" pitchFamily="18" charset="0"/>
                          </a:rPr>
                          <m:t>3</m:t>
                        </m:r>
                      </m:sub>
                    </m:sSub>
                  </m:oMath>
                </a14:m>
                <a:r>
                  <a:rPr lang="en-GB" sz="1500" dirty="0">
                    <a:latin typeface="Times New Roman" panose="02020603050405020304" pitchFamily="18" charset="0"/>
                    <a:cs typeface="Times New Roman" panose="02020603050405020304" pitchFamily="18" charset="0"/>
                  </a:rPr>
                  <a:t> models 5 </a:t>
                </a:r>
                <a14:m>
                  <m:oMath xmlns:m="http://schemas.openxmlformats.org/officeDocument/2006/math">
                    <m:sSup>
                      <m:sSupPr>
                        <m:ctrlPr>
                          <a:rPr lang="en-GB" sz="1500" i="1">
                            <a:latin typeface="Cambria Math" panose="02040503050406030204" pitchFamily="18" charset="0"/>
                          </a:rPr>
                        </m:ctrlPr>
                      </m:sSupPr>
                      <m:e>
                        <m:r>
                          <a:rPr lang="en-GB" sz="1500" i="1">
                            <a:latin typeface="Cambria Math" panose="02040503050406030204" pitchFamily="18" charset="0"/>
                          </a:rPr>
                          <m:t>𝑓𝑏</m:t>
                        </m:r>
                      </m:e>
                      <m:sup>
                        <m:r>
                          <a:rPr lang="en-GB" sz="1500" i="1">
                            <a:latin typeface="Cambria Math" panose="02040503050406030204" pitchFamily="18" charset="0"/>
                          </a:rPr>
                          <m:t>−1</m:t>
                        </m:r>
                      </m:sup>
                    </m:sSup>
                  </m:oMath>
                </a14:m>
                <a:r>
                  <a:rPr lang="en-GB" sz="1500" dirty="0">
                    <a:latin typeface="Times New Roman" panose="02020603050405020304" pitchFamily="18" charset="0"/>
                    <a:cs typeface="Times New Roman" panose="02020603050405020304" pitchFamily="18" charset="0"/>
                  </a:rPr>
                  <a:t> and 6.5 </a:t>
                </a:r>
                <a14:m>
                  <m:oMath xmlns:m="http://schemas.openxmlformats.org/officeDocument/2006/math">
                    <m:sSup>
                      <m:sSupPr>
                        <m:ctrlPr>
                          <a:rPr lang="en-GB" sz="1500" i="1">
                            <a:latin typeface="Cambria Math" panose="02040503050406030204" pitchFamily="18" charset="0"/>
                          </a:rPr>
                        </m:ctrlPr>
                      </m:sSupPr>
                      <m:e>
                        <m:r>
                          <a:rPr lang="en-GB" sz="1500" i="1">
                            <a:latin typeface="Cambria Math" panose="02040503050406030204" pitchFamily="18" charset="0"/>
                          </a:rPr>
                          <m:t>𝑓𝑏</m:t>
                        </m:r>
                      </m:e>
                      <m:sup>
                        <m:r>
                          <a:rPr lang="en-GB" sz="1500" i="1">
                            <a:latin typeface="Cambria Math" panose="02040503050406030204" pitchFamily="18" charset="0"/>
                          </a:rPr>
                          <m:t>−1</m:t>
                        </m:r>
                      </m:sup>
                    </m:sSup>
                  </m:oMath>
                </a14:m>
                <a:r>
                  <a:rPr lang="en-GB" sz="1500" dirty="0">
                    <a:latin typeface="Times New Roman" panose="02020603050405020304" pitchFamily="18" charset="0"/>
                    <a:cs typeface="Times New Roman" panose="02020603050405020304" pitchFamily="18" charset="0"/>
                  </a:rPr>
                  <a:t> luminosity will be needed.</a:t>
                </a:r>
              </a:p>
            </p:txBody>
          </p:sp>
        </mc:Choice>
        <mc:Fallback>
          <p:sp>
            <p:nvSpPr>
              <p:cNvPr id="7" name="TextBox 6">
                <a:extLst>
                  <a:ext uri="{FF2B5EF4-FFF2-40B4-BE49-F238E27FC236}">
                    <a16:creationId xmlns:a16="http://schemas.microsoft.com/office/drawing/2014/main" id="{C0D70EDC-10F7-11E7-55FD-07D0940AC0C7}"/>
                  </a:ext>
                </a:extLst>
              </p:cNvPr>
              <p:cNvSpPr txBox="1">
                <a:spLocks noRot="1" noChangeAspect="1" noMove="1" noResize="1" noEditPoints="1" noAdjustHandles="1" noChangeArrowheads="1" noChangeShapeType="1" noTextEdit="1"/>
              </p:cNvSpPr>
              <p:nvPr/>
            </p:nvSpPr>
            <p:spPr>
              <a:xfrm>
                <a:off x="7765603" y="1333505"/>
                <a:ext cx="3976777" cy="4247317"/>
              </a:xfrm>
              <a:prstGeom prst="rect">
                <a:avLst/>
              </a:prstGeom>
              <a:blipFill>
                <a:blip r:embed="rId8"/>
                <a:stretch>
                  <a:fillRect l="-460" t="-287" r="-613" b="-718"/>
                </a:stretch>
              </a:blipFill>
            </p:spPr>
            <p:txBody>
              <a:bodyPr/>
              <a:lstStyle/>
              <a:p>
                <a:r>
                  <a:rPr lang="en-GB">
                    <a:noFill/>
                  </a:rPr>
                  <a:t> </a:t>
                </a:r>
              </a:p>
            </p:txBody>
          </p:sp>
        </mc:Fallback>
      </mc:AlternateContent>
    </p:spTree>
    <p:extLst>
      <p:ext uri="{BB962C8B-B14F-4D97-AF65-F5344CB8AC3E}">
        <p14:creationId xmlns:p14="http://schemas.microsoft.com/office/powerpoint/2010/main" val="2077846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1000"/>
                                        <p:tgtEl>
                                          <p:spTgt spid="7">
                                            <p:txEl>
                                              <p:pRg st="6" end="6"/>
                                            </p:txEl>
                                          </p:spTgt>
                                        </p:tgtEl>
                                      </p:cBhvr>
                                    </p:animEffect>
                                    <p:anim calcmode="lin" valueType="num">
                                      <p:cBhvr>
                                        <p:cTn id="2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FEB8-3A01-4C15-81A3-17B74D1D4E34}"/>
              </a:ext>
            </a:extLst>
          </p:cNvPr>
          <p:cNvSpPr>
            <a:spLocks noGrp="1"/>
          </p:cNvSpPr>
          <p:nvPr>
            <p:ph type="title"/>
          </p:nvPr>
        </p:nvSpPr>
        <p:spPr>
          <a:xfrm>
            <a:off x="4965430" y="629268"/>
            <a:ext cx="6586491" cy="1286160"/>
          </a:xfrm>
        </p:spPr>
        <p:txBody>
          <a:bodyPr anchor="b">
            <a:normAutofit/>
          </a:bodyPr>
          <a:lstStyle/>
          <a:p>
            <a:r>
              <a:rPr lang="en-GB" b="1"/>
              <a:t>Summary and Conclusions</a:t>
            </a:r>
            <a:endParaRPr lang="en-GB" b="1"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205B788-A308-D4F9-5C09-3091B3C6A3D3}"/>
                  </a:ext>
                </a:extLst>
              </p:cNvPr>
              <p:cNvSpPr>
                <a:spLocks noGrp="1"/>
              </p:cNvSpPr>
              <p:nvPr>
                <p:ph idx="1"/>
              </p:nvPr>
            </p:nvSpPr>
            <p:spPr>
              <a:xfrm>
                <a:off x="4965431" y="2438400"/>
                <a:ext cx="6586489" cy="3785419"/>
              </a:xfrm>
            </p:spPr>
            <p:txBody>
              <a:bodyPr>
                <a:normAutofit/>
              </a:bodyPr>
              <a:lstStyle/>
              <a:p>
                <a:r>
                  <a:rPr lang="en-GB" sz="1600" dirty="0"/>
                  <a:t>We examine the limits  from direct collider searches on leptoquark models that can explain the anomalous measurements in the B-mesons decays.</a:t>
                </a:r>
              </a:p>
              <a:p>
                <a:r>
                  <a:rPr lang="en-GB" sz="1600" dirty="0"/>
                  <a:t>We focus on three specific models- two scalar leptoquark models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𝑆</m:t>
                        </m:r>
                      </m:e>
                      <m:sub>
                        <m:r>
                          <a:rPr lang="en-GB" sz="1600" b="0" i="1">
                            <a:latin typeface="Cambria Math" panose="02040503050406030204" pitchFamily="18" charset="0"/>
                          </a:rPr>
                          <m:t>3</m:t>
                        </m:r>
                      </m:sub>
                    </m:sSub>
                    <m:r>
                      <a:rPr lang="en-GB" sz="1600" b="0" i="1">
                        <a:latin typeface="Cambria Math" panose="02040503050406030204" pitchFamily="18" charset="0"/>
                      </a:rPr>
                      <m:t> </m:t>
                    </m:r>
                  </m:oMath>
                </a14:m>
                <a:r>
                  <a:rPr lang="en-GB" sz="1600" dirty="0"/>
                  <a:t>and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𝑅</m:t>
                        </m:r>
                      </m:e>
                      <m:sub>
                        <m:r>
                          <a:rPr lang="en-GB" sz="1600" b="0" i="1">
                            <a:latin typeface="Cambria Math" panose="02040503050406030204" pitchFamily="18" charset="0"/>
                          </a:rPr>
                          <m:t>2</m:t>
                        </m:r>
                      </m:sub>
                    </m:sSub>
                  </m:oMath>
                </a14:m>
                <a:r>
                  <a:rPr lang="en-GB" sz="1600" dirty="0"/>
                  <a:t> and one vector leptoquark model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𝑈</m:t>
                        </m:r>
                      </m:e>
                      <m:sub>
                        <m:r>
                          <a:rPr lang="en-GB" sz="1600" b="0" i="1">
                            <a:latin typeface="Cambria Math" panose="02040503050406030204" pitchFamily="18" charset="0"/>
                          </a:rPr>
                          <m:t>1</m:t>
                        </m:r>
                      </m:sub>
                    </m:sSub>
                  </m:oMath>
                </a14:m>
                <a:r>
                  <a:rPr lang="en-GB" sz="1600" dirty="0"/>
                  <a:t>.</a:t>
                </a:r>
              </a:p>
              <a:p>
                <a:r>
                  <a:rPr lang="en-GB" sz="1600" dirty="0"/>
                  <a:t>We have used non-resonant dilepton searches to place limits on both the mass and coupling to SM fermions by looking at changes to the shape of the dilepton mass spectrum.</a:t>
                </a:r>
              </a:p>
              <a:p>
                <a:r>
                  <a:rPr lang="en-GB" sz="1600" dirty="0"/>
                  <a:t>We can find the current mass limits are 1.77 </a:t>
                </a:r>
                <a:r>
                  <a:rPr lang="en-GB" sz="1600" dirty="0" err="1"/>
                  <a:t>TeV</a:t>
                </a:r>
                <a:r>
                  <a:rPr lang="en-GB" sz="1600" dirty="0"/>
                  <a:t>, 1.72 </a:t>
                </a:r>
                <a:r>
                  <a:rPr lang="en-GB" sz="1600" dirty="0" err="1"/>
                  <a:t>TeV</a:t>
                </a:r>
                <a:r>
                  <a:rPr lang="en-GB" sz="1600" dirty="0"/>
                  <a:t> and 2.3 </a:t>
                </a:r>
                <a:r>
                  <a:rPr lang="en-GB" sz="1600" dirty="0" err="1"/>
                  <a:t>TeV</a:t>
                </a:r>
                <a:r>
                  <a:rPr lang="en-GB" sz="1600" dirty="0"/>
                  <a:t> respectively for the three models and it can reach up to 2.2 </a:t>
                </a:r>
                <a:r>
                  <a:rPr lang="en-GB" sz="1600" dirty="0" err="1"/>
                  <a:t>TeV</a:t>
                </a:r>
                <a:r>
                  <a:rPr lang="en-GB" sz="1600" dirty="0"/>
                  <a:t> for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𝑆</m:t>
                        </m:r>
                      </m:e>
                      <m:sub>
                        <m:r>
                          <a:rPr lang="en-GB" sz="1600" b="0" i="1">
                            <a:latin typeface="Cambria Math" panose="02040503050406030204" pitchFamily="18" charset="0"/>
                          </a:rPr>
                          <m:t>3</m:t>
                        </m:r>
                      </m:sub>
                    </m:sSub>
                    <m:r>
                      <a:rPr lang="en-GB" sz="1600" b="0" i="1">
                        <a:latin typeface="Cambria Math" panose="02040503050406030204" pitchFamily="18" charset="0"/>
                      </a:rPr>
                      <m:t> </m:t>
                    </m:r>
                  </m:oMath>
                </a14:m>
                <a:r>
                  <a:rPr lang="en-GB" sz="1600" dirty="0"/>
                  <a:t>and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𝑅</m:t>
                        </m:r>
                      </m:e>
                      <m:sub>
                        <m:r>
                          <a:rPr lang="en-GB" sz="1600" b="0" i="1">
                            <a:latin typeface="Cambria Math" panose="02040503050406030204" pitchFamily="18" charset="0"/>
                          </a:rPr>
                          <m:t>2</m:t>
                        </m:r>
                      </m:sub>
                    </m:sSub>
                  </m:oMath>
                </a14:m>
                <a:r>
                  <a:rPr lang="en-GB" sz="1600" dirty="0"/>
                  <a:t>  and 2.8 </a:t>
                </a:r>
                <a:r>
                  <a:rPr lang="en-GB" sz="1600" dirty="0" err="1"/>
                  <a:t>TeV</a:t>
                </a:r>
                <a:r>
                  <a:rPr lang="en-GB" sz="1600" dirty="0"/>
                  <a:t> for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𝑈</m:t>
                        </m:r>
                      </m:e>
                      <m:sub>
                        <m:r>
                          <a:rPr lang="en-GB" sz="1600" b="0" i="1">
                            <a:latin typeface="Cambria Math" panose="02040503050406030204" pitchFamily="18" charset="0"/>
                          </a:rPr>
                          <m:t>1</m:t>
                        </m:r>
                      </m:sub>
                    </m:sSub>
                  </m:oMath>
                </a14:m>
                <a:r>
                  <a:rPr lang="en-GB" sz="1600" dirty="0"/>
                  <a:t> models.</a:t>
                </a:r>
              </a:p>
              <a:p>
                <a:r>
                  <a:rPr lang="en-GB" sz="1600" dirty="0"/>
                  <a:t>We also estimate the reach of proposed 3 </a:t>
                </a:r>
                <a:r>
                  <a:rPr lang="en-GB" sz="1600" dirty="0" err="1"/>
                  <a:t>TeV</a:t>
                </a:r>
                <a:r>
                  <a:rPr lang="en-GB" sz="1600" dirty="0"/>
                  <a:t> muon collider. With very minimal assumptions,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𝑆</m:t>
                        </m:r>
                      </m:e>
                      <m:sub>
                        <m:r>
                          <a:rPr lang="en-GB" sz="1600" b="0" i="1">
                            <a:latin typeface="Cambria Math" panose="02040503050406030204" pitchFamily="18" charset="0"/>
                          </a:rPr>
                          <m:t>3</m:t>
                        </m:r>
                      </m:sub>
                    </m:sSub>
                    <m:r>
                      <a:rPr lang="en-GB" sz="1600" b="0" i="1">
                        <a:latin typeface="Cambria Math" panose="02040503050406030204" pitchFamily="18" charset="0"/>
                      </a:rPr>
                      <m:t> </m:t>
                    </m:r>
                    <m:r>
                      <a:rPr lang="en-GB" sz="1600" b="0" i="0">
                        <a:latin typeface="Cambria Math" panose="02040503050406030204" pitchFamily="18" charset="0"/>
                      </a:rPr>
                      <m:t>,</m:t>
                    </m:r>
                  </m:oMath>
                </a14:m>
                <a:r>
                  <a:rPr lang="en-GB" sz="1600" dirty="0"/>
                  <a:t>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𝑅</m:t>
                        </m:r>
                      </m:e>
                      <m:sub>
                        <m:r>
                          <a:rPr lang="en-GB" sz="1600" b="0" i="1">
                            <a:latin typeface="Cambria Math" panose="02040503050406030204" pitchFamily="18" charset="0"/>
                          </a:rPr>
                          <m:t>2</m:t>
                        </m:r>
                      </m:sub>
                    </m:sSub>
                  </m:oMath>
                </a14:m>
                <a:r>
                  <a:rPr lang="en-GB" sz="1600" dirty="0"/>
                  <a:t> and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𝑈</m:t>
                        </m:r>
                      </m:e>
                      <m:sub>
                        <m:r>
                          <a:rPr lang="en-GB" sz="1600" b="0" i="1">
                            <a:latin typeface="Cambria Math" panose="02040503050406030204" pitchFamily="18" charset="0"/>
                          </a:rPr>
                          <m:t>1</m:t>
                        </m:r>
                      </m:sub>
                    </m:sSub>
                  </m:oMath>
                </a14:m>
                <a:r>
                  <a:rPr lang="en-GB" sz="1600" dirty="0"/>
                  <a:t> models show significant deviation in </a:t>
                </a:r>
                <a:r>
                  <a:rPr lang="en-GB" sz="1600" dirty="0" err="1"/>
                  <a:t>dijet</a:t>
                </a:r>
                <a:r>
                  <a:rPr lang="en-GB" sz="1600" dirty="0"/>
                  <a:t> contributions that can be observed for the entire range of parameter space with less than 6 </a:t>
                </a:r>
                <a14:m>
                  <m:oMath xmlns:m="http://schemas.openxmlformats.org/officeDocument/2006/math">
                    <m:sSup>
                      <m:sSupPr>
                        <m:ctrlPr>
                          <a:rPr lang="en-GB" sz="1600" i="1">
                            <a:latin typeface="Cambria Math" panose="02040503050406030204" pitchFamily="18" charset="0"/>
                          </a:rPr>
                        </m:ctrlPr>
                      </m:sSupPr>
                      <m:e>
                        <m:r>
                          <a:rPr lang="en-GB" sz="1600" b="0" i="1">
                            <a:latin typeface="Cambria Math" panose="02040503050406030204" pitchFamily="18" charset="0"/>
                          </a:rPr>
                          <m:t>𝑓𝑏</m:t>
                        </m:r>
                      </m:e>
                      <m:sup>
                        <m:r>
                          <a:rPr lang="en-GB" sz="1600" b="0" i="1">
                            <a:latin typeface="Cambria Math" panose="02040503050406030204" pitchFamily="18" charset="0"/>
                          </a:rPr>
                          <m:t>−1</m:t>
                        </m:r>
                      </m:sup>
                    </m:sSup>
                  </m:oMath>
                </a14:m>
                <a:r>
                  <a:rPr lang="en-GB" sz="1600" dirty="0"/>
                  <a:t> data for all the models.</a:t>
                </a:r>
              </a:p>
              <a:p>
                <a:endParaRPr lang="en-GB" sz="1600" dirty="0"/>
              </a:p>
            </p:txBody>
          </p:sp>
        </mc:Choice>
        <mc:Fallback>
          <p:sp>
            <p:nvSpPr>
              <p:cNvPr id="3" name="Content Placeholder 2">
                <a:extLst>
                  <a:ext uri="{FF2B5EF4-FFF2-40B4-BE49-F238E27FC236}">
                    <a16:creationId xmlns:a16="http://schemas.microsoft.com/office/drawing/2014/main" id="{2205B788-A308-D4F9-5C09-3091B3C6A3D3}"/>
                  </a:ext>
                </a:extLst>
              </p:cNvPr>
              <p:cNvSpPr>
                <a:spLocks noGrp="1" noRot="1" noChangeAspect="1" noMove="1" noResize="1" noEditPoints="1" noAdjustHandles="1" noChangeArrowheads="1" noChangeShapeType="1" noTextEdit="1"/>
              </p:cNvSpPr>
              <p:nvPr>
                <p:ph idx="1"/>
              </p:nvPr>
            </p:nvSpPr>
            <p:spPr>
              <a:xfrm>
                <a:off x="4965431" y="2438400"/>
                <a:ext cx="6586489" cy="3785419"/>
              </a:xfrm>
              <a:blipFill>
                <a:blip r:embed="rId2"/>
                <a:stretch>
                  <a:fillRect l="-370" t="-1127" r="-463"/>
                </a:stretch>
              </a:blipFill>
            </p:spPr>
            <p:txBody>
              <a:bodyPr/>
              <a:lstStyle/>
              <a:p>
                <a:r>
                  <a:rPr lang="en-GB">
                    <a:noFill/>
                  </a:rPr>
                  <a:t> </a:t>
                </a:r>
              </a:p>
            </p:txBody>
          </p:sp>
        </mc:Fallback>
      </mc:AlternateContent>
      <p:pic>
        <p:nvPicPr>
          <p:cNvPr id="77" name="Picture 4" descr="Graph on document with pen">
            <a:extLst>
              <a:ext uri="{FF2B5EF4-FFF2-40B4-BE49-F238E27FC236}">
                <a16:creationId xmlns:a16="http://schemas.microsoft.com/office/drawing/2014/main" id="{96A69D23-B4CE-20FB-EF5C-7E73D4D0F03D}"/>
              </a:ext>
            </a:extLst>
          </p:cNvPr>
          <p:cNvPicPr>
            <a:picLocks noChangeAspect="1"/>
          </p:cNvPicPr>
          <p:nvPr/>
        </p:nvPicPr>
        <p:blipFill rotWithShape="1">
          <a:blip r:embed="rId3"/>
          <a:srcRect l="34302" r="20579" b="-1"/>
          <a:stretch/>
        </p:blipFill>
        <p:spPr>
          <a:xfrm>
            <a:off x="20" y="10"/>
            <a:ext cx="4635571" cy="6857990"/>
          </a:xfrm>
          <a:prstGeom prst="rect">
            <a:avLst/>
          </a:prstGeom>
          <a:effectLst/>
        </p:spPr>
      </p:pic>
      <p:cxnSp>
        <p:nvCxnSpPr>
          <p:cNvPr id="78"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C81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0327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C18190A6-9651-B0D9-709F-E29BF86668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8144018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B9402A45-E8C9-C0AD-5420-C33362A042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42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ED12EEA-B4A4-7139-901B-5DB8F73322E7}"/>
              </a:ext>
            </a:extLst>
          </p:cNvPr>
          <p:cNvSpPr txBox="1"/>
          <p:nvPr/>
        </p:nvSpPr>
        <p:spPr>
          <a:xfrm>
            <a:off x="5227608" y="195061"/>
            <a:ext cx="5184475" cy="646331"/>
          </a:xfrm>
          <a:prstGeom prst="rect">
            <a:avLst/>
          </a:prstGeom>
          <a:noFill/>
        </p:spPr>
        <p:txBody>
          <a:bodyPr wrap="square" rtlCol="0">
            <a:spAutoFit/>
          </a:bodyPr>
          <a:lstStyle/>
          <a:p>
            <a:r>
              <a:rPr lang="en-GB" sz="3600" dirty="0">
                <a:solidFill>
                  <a:schemeClr val="accent1">
                    <a:lumMod val="75000"/>
                  </a:schemeClr>
                </a:solidFill>
                <a:latin typeface="Times New Roman" panose="02020603050405020304" pitchFamily="18" charset="0"/>
                <a:cs typeface="Times New Roman" panose="02020603050405020304" pitchFamily="18" charset="0"/>
              </a:rPr>
              <a:t>Outline</a:t>
            </a:r>
          </a:p>
        </p:txBody>
      </p:sp>
      <p:sp>
        <p:nvSpPr>
          <p:cNvPr id="7" name="TextBox 6">
            <a:extLst>
              <a:ext uri="{FF2B5EF4-FFF2-40B4-BE49-F238E27FC236}">
                <a16:creationId xmlns:a16="http://schemas.microsoft.com/office/drawing/2014/main" id="{4E880495-D7B5-B4B9-22F8-99FC91CE23A8}"/>
              </a:ext>
            </a:extLst>
          </p:cNvPr>
          <p:cNvSpPr txBox="1"/>
          <p:nvPr/>
        </p:nvSpPr>
        <p:spPr>
          <a:xfrm>
            <a:off x="5227608" y="1837426"/>
            <a:ext cx="5141343" cy="3139321"/>
          </a:xfrm>
          <a:prstGeom prst="rect">
            <a:avLst/>
          </a:prstGeom>
          <a:noFill/>
        </p:spPr>
        <p:txBody>
          <a:bodyPr wrap="square" rtlCol="0">
            <a:spAutoFit/>
          </a:bodyPr>
          <a:lstStyle/>
          <a:p>
            <a:pPr marL="285750" indent="-28575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Introduction and Motivation</a:t>
            </a:r>
          </a:p>
          <a:p>
            <a:pPr algn="just"/>
            <a:endParaRPr lang="en-GB"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Theoretical Overview</a:t>
            </a:r>
          </a:p>
          <a:p>
            <a:pPr algn="just"/>
            <a:endParaRPr lang="en-GB"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LHC Limits</a:t>
            </a:r>
          </a:p>
          <a:p>
            <a:pPr algn="just"/>
            <a:endParaRPr lang="en-GB"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Future Prospects</a:t>
            </a:r>
          </a:p>
          <a:p>
            <a:pPr algn="just"/>
            <a:endParaRPr lang="en-GB"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Summary</a:t>
            </a:r>
          </a:p>
          <a:p>
            <a:pPr marL="285750" indent="-285750" algn="just">
              <a:buFont typeface="Arial" panose="020B0604020202020204" pitchFamily="34" charset="0"/>
              <a:buChar char="•"/>
            </a:pPr>
            <a:endParaRPr lang="en-GB" dirty="0"/>
          </a:p>
        </p:txBody>
      </p:sp>
    </p:spTree>
    <p:extLst>
      <p:ext uri="{BB962C8B-B14F-4D97-AF65-F5344CB8AC3E}">
        <p14:creationId xmlns:p14="http://schemas.microsoft.com/office/powerpoint/2010/main" val="408933786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2">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FD3D4-D633-1FE7-7D1E-D30C815A22DD}"/>
              </a:ext>
            </a:extLst>
          </p:cNvPr>
          <p:cNvSpPr>
            <a:spLocks noGrp="1"/>
          </p:cNvSpPr>
          <p:nvPr>
            <p:ph type="title"/>
          </p:nvPr>
        </p:nvSpPr>
        <p:spPr>
          <a:xfrm>
            <a:off x="2019300" y="538956"/>
            <a:ext cx="8985250" cy="1118394"/>
          </a:xfrm>
        </p:spPr>
        <p:txBody>
          <a:bodyPr anchor="t">
            <a:normAutofit/>
          </a:bodyPr>
          <a:lstStyle/>
          <a:p>
            <a:r>
              <a:rPr lang="en-GB" sz="4000" dirty="0">
                <a:latin typeface="Times New Roman" panose="02020603050405020304" pitchFamily="18" charset="0"/>
                <a:cs typeface="Times New Roman" panose="02020603050405020304" pitchFamily="18" charset="0"/>
              </a:rPr>
              <a:t>Introduction and Motivation</a:t>
            </a:r>
          </a:p>
        </p:txBody>
      </p:sp>
      <p:pic>
        <p:nvPicPr>
          <p:cNvPr id="35" name="Graphic 19" descr="Books">
            <a:extLst>
              <a:ext uri="{FF2B5EF4-FFF2-40B4-BE49-F238E27FC236}">
                <a16:creationId xmlns:a16="http://schemas.microsoft.com/office/drawing/2014/main" id="{B2BA047B-767C-97C6-73DF-798BB966DF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00" y="538956"/>
            <a:ext cx="749300" cy="749300"/>
          </a:xfrm>
          <a:prstGeom prst="rect">
            <a:avLst/>
          </a:prstGeom>
        </p:spPr>
      </p:pic>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3DEBAD3-075A-C336-86BA-474E7AF6A348}"/>
                  </a:ext>
                </a:extLst>
              </p:cNvPr>
              <p:cNvSpPr>
                <a:spLocks noGrp="1"/>
              </p:cNvSpPr>
              <p:nvPr>
                <p:ph idx="1"/>
              </p:nvPr>
            </p:nvSpPr>
            <p:spPr>
              <a:xfrm>
                <a:off x="1009650" y="1847849"/>
                <a:ext cx="9994900" cy="4254501"/>
              </a:xfrm>
            </p:spPr>
            <p:txBody>
              <a:bodyPr>
                <a:normAutofit/>
              </a:bodyPr>
              <a:lstStyle/>
              <a:p>
                <a:r>
                  <a:rPr lang="en-GB" sz="1700" dirty="0">
                    <a:latin typeface="Times New Roman" panose="02020603050405020304" pitchFamily="18" charset="0"/>
                    <a:cs typeface="Times New Roman" panose="02020603050405020304" pitchFamily="18" charset="0"/>
                  </a:rPr>
                  <a:t>An exciting development in recent years has been the measurement of ratios of decay widths in the </a:t>
                </a:r>
                <a:r>
                  <a:rPr lang="en-GB" sz="1700" dirty="0" err="1">
                    <a:latin typeface="Times New Roman" panose="02020603050405020304" pitchFamily="18" charset="0"/>
                    <a:cs typeface="Times New Roman" panose="02020603050405020304" pitchFamily="18" charset="0"/>
                  </a:rPr>
                  <a:t>semileptonic</a:t>
                </a:r>
                <a:r>
                  <a:rPr lang="en-GB" sz="1700" dirty="0">
                    <a:latin typeface="Times New Roman" panose="02020603050405020304" pitchFamily="18" charset="0"/>
                    <a:cs typeface="Times New Roman" panose="02020603050405020304" pitchFamily="18" charset="0"/>
                  </a:rPr>
                  <a:t> rare decays of B-mesons which hinted at lepton flavour-universality violation. However, the latest announcement from </a:t>
                </a:r>
                <a:r>
                  <a:rPr lang="en-GB" sz="1700" dirty="0" err="1">
                    <a:latin typeface="Times New Roman" panose="02020603050405020304" pitchFamily="18" charset="0"/>
                    <a:cs typeface="Times New Roman" panose="02020603050405020304" pitchFamily="18" charset="0"/>
                  </a:rPr>
                  <a:t>LHCb</a:t>
                </a:r>
                <a:r>
                  <a:rPr lang="en-GB" sz="1700" dirty="0">
                    <a:latin typeface="Times New Roman" panose="02020603050405020304" pitchFamily="18" charset="0"/>
                    <a:cs typeface="Times New Roman" panose="02020603050405020304" pitchFamily="18" charset="0"/>
                  </a:rPr>
                  <a:t> showed a measurement consistent with the Standard Model (SM).</a:t>
                </a:r>
              </a:p>
              <a:p>
                <a:r>
                  <a:rPr lang="en-GB" sz="1700" dirty="0">
                    <a:latin typeface="Times New Roman" panose="02020603050405020304" pitchFamily="18" charset="0"/>
                    <a:cs typeface="Times New Roman" panose="02020603050405020304" pitchFamily="18" charset="0"/>
                  </a:rPr>
                  <a:t>Nevertheless, there remains a mismatch with the measured branching fraction of </a:t>
                </a:r>
                <a14:m>
                  <m:oMath xmlns:m="http://schemas.openxmlformats.org/officeDocument/2006/math">
                    <m:sSub>
                      <m:sSubPr>
                        <m:ctrlPr>
                          <a:rPr lang="en-GB" sz="1700" i="1">
                            <a:latin typeface="Cambria Math" panose="02040503050406030204" pitchFamily="18" charset="0"/>
                            <a:cs typeface="Times New Roman" panose="02020603050405020304" pitchFamily="18" charset="0"/>
                          </a:rPr>
                        </m:ctrlPr>
                      </m:sSubPr>
                      <m:e>
                        <m:r>
                          <a:rPr lang="en-GB" sz="1700" b="0" i="1">
                            <a:latin typeface="Cambria Math" panose="02040503050406030204" pitchFamily="18" charset="0"/>
                            <a:cs typeface="Times New Roman" panose="02020603050405020304" pitchFamily="18" charset="0"/>
                          </a:rPr>
                          <m:t>𝐵</m:t>
                        </m:r>
                      </m:e>
                      <m:sub>
                        <m:r>
                          <a:rPr lang="en-GB" sz="1700" b="0" i="1">
                            <a:latin typeface="Cambria Math" panose="02040503050406030204" pitchFamily="18" charset="0"/>
                            <a:cs typeface="Times New Roman" panose="02020603050405020304" pitchFamily="18" charset="0"/>
                          </a:rPr>
                          <m:t>𝑠</m:t>
                        </m:r>
                      </m:sub>
                    </m:sSub>
                    <m:r>
                      <a:rPr lang="en-GB" sz="1700" b="0" i="1">
                        <a:latin typeface="Cambria Math" panose="02040503050406030204" pitchFamily="18" charset="0"/>
                        <a:cs typeface="Times New Roman" panose="02020603050405020304" pitchFamily="18" charset="0"/>
                      </a:rPr>
                      <m:t> </m:t>
                    </m:r>
                    <m:r>
                      <a:rPr lang="en-GB" sz="1700" b="0" i="1">
                        <a:latin typeface="Cambria Math" panose="02040503050406030204" pitchFamily="18" charset="0"/>
                        <a:ea typeface="Cambria Math" panose="02040503050406030204" pitchFamily="18" charset="0"/>
                        <a:cs typeface="Times New Roman" panose="02020603050405020304" pitchFamily="18" charset="0"/>
                      </a:rPr>
                      <m:t>→</m:t>
                    </m:r>
                  </m:oMath>
                </a14:m>
                <a:r>
                  <a:rPr lang="en-GB" sz="17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GB" sz="1700" i="1">
                            <a:latin typeface="Cambria Math" panose="02040503050406030204" pitchFamily="18" charset="0"/>
                            <a:cs typeface="Times New Roman" panose="02020603050405020304" pitchFamily="18" charset="0"/>
                          </a:rPr>
                        </m:ctrlPr>
                      </m:sSupPr>
                      <m:e>
                        <m:r>
                          <m:rPr>
                            <m:sty m:val="p"/>
                          </m:rPr>
                          <a:rPr lang="el-GR" sz="1700" i="1">
                            <a:latin typeface="Cambria Math" panose="02040503050406030204" pitchFamily="18" charset="0"/>
                            <a:cs typeface="Times New Roman" panose="02020603050405020304" pitchFamily="18" charset="0"/>
                          </a:rPr>
                          <m:t>μ</m:t>
                        </m:r>
                      </m:e>
                      <m:sup>
                        <m:r>
                          <a:rPr lang="en-GB" sz="1700" b="0" i="1">
                            <a:latin typeface="Cambria Math" panose="02040503050406030204" pitchFamily="18" charset="0"/>
                            <a:cs typeface="Times New Roman" panose="02020603050405020304" pitchFamily="18" charset="0"/>
                          </a:rPr>
                          <m:t>+</m:t>
                        </m:r>
                      </m:sup>
                    </m:sSup>
                    <m:r>
                      <a:rPr lang="en-GB" sz="1700" b="0" i="1">
                        <a:latin typeface="Cambria Math" panose="02040503050406030204" pitchFamily="18" charset="0"/>
                        <a:cs typeface="Times New Roman" panose="02020603050405020304" pitchFamily="18" charset="0"/>
                      </a:rPr>
                      <m:t> </m:t>
                    </m:r>
                    <m:sSup>
                      <m:sSupPr>
                        <m:ctrlPr>
                          <a:rPr lang="en-GB" sz="1700" b="0" i="1">
                            <a:latin typeface="Cambria Math" panose="02040503050406030204" pitchFamily="18" charset="0"/>
                            <a:cs typeface="Times New Roman" panose="02020603050405020304" pitchFamily="18" charset="0"/>
                          </a:rPr>
                        </m:ctrlPr>
                      </m:sSupPr>
                      <m:e>
                        <m:r>
                          <m:rPr>
                            <m:sty m:val="p"/>
                          </m:rPr>
                          <a:rPr lang="el-GR" sz="1700" b="0" i="1">
                            <a:latin typeface="Cambria Math" panose="02040503050406030204" pitchFamily="18" charset="0"/>
                            <a:cs typeface="Times New Roman" panose="02020603050405020304" pitchFamily="18" charset="0"/>
                          </a:rPr>
                          <m:t>μ</m:t>
                        </m:r>
                      </m:e>
                      <m:sup>
                        <m:r>
                          <a:rPr lang="en-GB" sz="1700" b="0" i="1">
                            <a:latin typeface="Cambria Math" panose="02040503050406030204" pitchFamily="18" charset="0"/>
                            <a:cs typeface="Times New Roman" panose="02020603050405020304" pitchFamily="18" charset="0"/>
                          </a:rPr>
                          <m:t>−</m:t>
                        </m:r>
                      </m:sup>
                    </m:sSup>
                  </m:oMath>
                </a14:m>
                <a:r>
                  <a:rPr lang="en-GB" sz="1700" dirty="0">
                    <a:latin typeface="Times New Roman" panose="02020603050405020304" pitchFamily="18" charset="0"/>
                    <a:cs typeface="Times New Roman" panose="02020603050405020304" pitchFamily="18" charset="0"/>
                  </a:rPr>
                  <a:t> and in the angular distribution in the decay of  B </a:t>
                </a:r>
                <a14:m>
                  <m:oMath xmlns:m="http://schemas.openxmlformats.org/officeDocument/2006/math">
                    <m:r>
                      <a:rPr lang="en-GB" sz="17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GB" sz="1700" i="1">
                            <a:latin typeface="Cambria Math" panose="02040503050406030204" pitchFamily="18" charset="0"/>
                            <a:ea typeface="Cambria Math" panose="02040503050406030204" pitchFamily="18" charset="0"/>
                            <a:cs typeface="Times New Roman" panose="02020603050405020304" pitchFamily="18" charset="0"/>
                          </a:rPr>
                        </m:ctrlPr>
                      </m:sSupPr>
                      <m:e>
                        <m:r>
                          <a:rPr lang="en-GB" sz="1700" b="0" i="1">
                            <a:latin typeface="Cambria Math" panose="02040503050406030204" pitchFamily="18" charset="0"/>
                            <a:ea typeface="Cambria Math" panose="02040503050406030204" pitchFamily="18" charset="0"/>
                            <a:cs typeface="Times New Roman" panose="02020603050405020304" pitchFamily="18" charset="0"/>
                          </a:rPr>
                          <m:t>𝐾</m:t>
                        </m:r>
                      </m:e>
                      <m:sup>
                        <m:r>
                          <a:rPr lang="en-GB" sz="1700" b="0" i="1">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GB" sz="17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GB" sz="1700" i="1">
                            <a:latin typeface="Cambria Math" panose="02040503050406030204" pitchFamily="18" charset="0"/>
                            <a:cs typeface="Times New Roman" panose="02020603050405020304" pitchFamily="18" charset="0"/>
                          </a:rPr>
                        </m:ctrlPr>
                      </m:sSupPr>
                      <m:e>
                        <m:r>
                          <m:rPr>
                            <m:sty m:val="p"/>
                          </m:rPr>
                          <a:rPr lang="el-GR" sz="1700" i="1">
                            <a:latin typeface="Cambria Math" panose="02040503050406030204" pitchFamily="18" charset="0"/>
                            <a:cs typeface="Times New Roman" panose="02020603050405020304" pitchFamily="18" charset="0"/>
                          </a:rPr>
                          <m:t>μ</m:t>
                        </m:r>
                      </m:e>
                      <m:sup>
                        <m:r>
                          <a:rPr lang="en-GB" sz="1700" i="1">
                            <a:latin typeface="Cambria Math" panose="02040503050406030204" pitchFamily="18" charset="0"/>
                            <a:cs typeface="Times New Roman" panose="02020603050405020304" pitchFamily="18" charset="0"/>
                          </a:rPr>
                          <m:t>+</m:t>
                        </m:r>
                      </m:sup>
                    </m:sSup>
                    <m:r>
                      <a:rPr lang="en-GB" sz="1700" i="1">
                        <a:latin typeface="Cambria Math" panose="02040503050406030204" pitchFamily="18" charset="0"/>
                        <a:cs typeface="Times New Roman" panose="02020603050405020304" pitchFamily="18" charset="0"/>
                      </a:rPr>
                      <m:t> </m:t>
                    </m:r>
                    <m:sSup>
                      <m:sSupPr>
                        <m:ctrlPr>
                          <a:rPr lang="en-GB" sz="1700" i="1">
                            <a:latin typeface="Cambria Math" panose="02040503050406030204" pitchFamily="18" charset="0"/>
                            <a:cs typeface="Times New Roman" panose="02020603050405020304" pitchFamily="18" charset="0"/>
                          </a:rPr>
                        </m:ctrlPr>
                      </m:sSupPr>
                      <m:e>
                        <m:r>
                          <m:rPr>
                            <m:sty m:val="p"/>
                          </m:rPr>
                          <a:rPr lang="el-GR" sz="1700" i="1">
                            <a:latin typeface="Cambria Math" panose="02040503050406030204" pitchFamily="18" charset="0"/>
                            <a:cs typeface="Times New Roman" panose="02020603050405020304" pitchFamily="18" charset="0"/>
                          </a:rPr>
                          <m:t>μ</m:t>
                        </m:r>
                      </m:e>
                      <m:sup>
                        <m:r>
                          <a:rPr lang="en-GB" sz="1700" i="1">
                            <a:latin typeface="Cambria Math" panose="02040503050406030204" pitchFamily="18" charset="0"/>
                            <a:cs typeface="Times New Roman" panose="02020603050405020304" pitchFamily="18" charset="0"/>
                          </a:rPr>
                          <m:t>−</m:t>
                        </m:r>
                      </m:sup>
                    </m:sSup>
                  </m:oMath>
                </a14:m>
                <a:r>
                  <a:rPr lang="en-GB" sz="1700" dirty="0">
                    <a:latin typeface="Times New Roman" panose="02020603050405020304" pitchFamily="18" charset="0"/>
                    <a:cs typeface="Times New Roman" panose="02020603050405020304" pitchFamily="18" charset="0"/>
                  </a:rPr>
                  <a:t> which still implies a possible new physics contribution.</a:t>
                </a:r>
              </a:p>
              <a:p>
                <a:r>
                  <a:rPr lang="en-GB" sz="1700" dirty="0">
                    <a:latin typeface="Times New Roman" panose="02020603050405020304" pitchFamily="18" charset="0"/>
                    <a:cs typeface="Times New Roman" panose="02020603050405020304" pitchFamily="18" charset="0"/>
                  </a:rPr>
                  <a:t>There has also been some efforts to explain the anomalies in terms of new particles, such as new vector bosons or leptoquarks. Here, we examine the expected effects of leptoquarks to cause observed anomalies in the B-sector and report on current constraints and future prospects of detection.</a:t>
                </a:r>
              </a:p>
              <a:p>
                <a:r>
                  <a:rPr lang="en-GB" sz="1700" dirty="0">
                    <a:latin typeface="Times New Roman" panose="02020603050405020304" pitchFamily="18" charset="0"/>
                    <a:cs typeface="Times New Roman" panose="02020603050405020304" pitchFamily="18" charset="0"/>
                  </a:rPr>
                  <a:t>Leptoquarks are bosons which carry both SU(2</a:t>
                </a:r>
                <a14:m>
                  <m:oMath xmlns:m="http://schemas.openxmlformats.org/officeDocument/2006/math">
                    <m:sSub>
                      <m:sSubPr>
                        <m:ctrlPr>
                          <a:rPr lang="en-GB" sz="1700" i="1">
                            <a:latin typeface="Cambria Math" panose="02040503050406030204" pitchFamily="18" charset="0"/>
                            <a:cs typeface="Times New Roman" panose="02020603050405020304" pitchFamily="18" charset="0"/>
                          </a:rPr>
                        </m:ctrlPr>
                      </m:sSubPr>
                      <m:e>
                        <m:r>
                          <a:rPr lang="en-GB" sz="1700" b="0" i="1">
                            <a:latin typeface="Cambria Math" panose="02040503050406030204" pitchFamily="18" charset="0"/>
                            <a:cs typeface="Times New Roman" panose="02020603050405020304" pitchFamily="18" charset="0"/>
                          </a:rPr>
                          <m:t>)</m:t>
                        </m:r>
                      </m:e>
                      <m:sub>
                        <m:r>
                          <a:rPr lang="en-GB" sz="1700" b="0" i="1">
                            <a:latin typeface="Cambria Math" panose="02040503050406030204" pitchFamily="18" charset="0"/>
                            <a:cs typeface="Times New Roman" panose="02020603050405020304" pitchFamily="18" charset="0"/>
                          </a:rPr>
                          <m:t>𝐿</m:t>
                        </m:r>
                      </m:sub>
                    </m:sSub>
                  </m:oMath>
                </a14:m>
                <a:r>
                  <a:rPr lang="en-GB" sz="1700" dirty="0">
                    <a:latin typeface="Times New Roman" panose="02020603050405020304" pitchFamily="18" charset="0"/>
                    <a:cs typeface="Times New Roman" panose="02020603050405020304" pitchFamily="18" charset="0"/>
                  </a:rPr>
                  <a:t> and colour SU(3) charges and therefore couple to both leptons and quarks. We probe three models of leptoquarks – scalar models </a:t>
                </a:r>
                <a14:m>
                  <m:oMath xmlns:m="http://schemas.openxmlformats.org/officeDocument/2006/math">
                    <m:sSub>
                      <m:sSubPr>
                        <m:ctrlPr>
                          <a:rPr lang="en-GB" sz="1700" i="1">
                            <a:latin typeface="Cambria Math" panose="02040503050406030204" pitchFamily="18" charset="0"/>
                          </a:rPr>
                        </m:ctrlPr>
                      </m:sSubPr>
                      <m:e>
                        <m:r>
                          <a:rPr lang="en-GB" sz="1700" i="1">
                            <a:latin typeface="Cambria Math" panose="02040503050406030204" pitchFamily="18" charset="0"/>
                          </a:rPr>
                          <m:t>𝑆</m:t>
                        </m:r>
                      </m:e>
                      <m:sub>
                        <m:r>
                          <a:rPr lang="en-GB" sz="1700" i="1">
                            <a:latin typeface="Cambria Math" panose="02040503050406030204" pitchFamily="18" charset="0"/>
                          </a:rPr>
                          <m:t>3</m:t>
                        </m:r>
                      </m:sub>
                    </m:sSub>
                  </m:oMath>
                </a14:m>
                <a:r>
                  <a:rPr lang="en-GB" sz="17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GB" sz="1700" i="1">
                            <a:latin typeface="Cambria Math" panose="02040503050406030204" pitchFamily="18" charset="0"/>
                          </a:rPr>
                        </m:ctrlPr>
                      </m:sSubPr>
                      <m:e>
                        <m:r>
                          <a:rPr lang="en-GB" sz="1700" b="0" i="1">
                            <a:latin typeface="Cambria Math" panose="02040503050406030204" pitchFamily="18" charset="0"/>
                          </a:rPr>
                          <m:t>𝑅</m:t>
                        </m:r>
                      </m:e>
                      <m:sub>
                        <m:r>
                          <a:rPr lang="en-GB" sz="1700" b="0" i="1">
                            <a:latin typeface="Cambria Math" panose="02040503050406030204" pitchFamily="18" charset="0"/>
                          </a:rPr>
                          <m:t>2</m:t>
                        </m:r>
                      </m:sub>
                    </m:sSub>
                  </m:oMath>
                </a14:m>
                <a:r>
                  <a:rPr lang="en-GB" sz="1700" dirty="0">
                    <a:latin typeface="Times New Roman" panose="02020603050405020304" pitchFamily="18" charset="0"/>
                    <a:cs typeface="Times New Roman" panose="02020603050405020304" pitchFamily="18" charset="0"/>
                  </a:rPr>
                  <a:t> as well as vector model </a:t>
                </a:r>
                <a14:m>
                  <m:oMath xmlns:m="http://schemas.openxmlformats.org/officeDocument/2006/math">
                    <m:sSub>
                      <m:sSubPr>
                        <m:ctrlPr>
                          <a:rPr lang="en-GB" sz="1700" i="1">
                            <a:latin typeface="Cambria Math" panose="02040503050406030204" pitchFamily="18" charset="0"/>
                          </a:rPr>
                        </m:ctrlPr>
                      </m:sSubPr>
                      <m:e>
                        <m:r>
                          <a:rPr lang="en-GB" sz="1700" b="0" i="1">
                            <a:latin typeface="Cambria Math" panose="02040503050406030204" pitchFamily="18" charset="0"/>
                          </a:rPr>
                          <m:t>𝑈</m:t>
                        </m:r>
                      </m:e>
                      <m:sub>
                        <m:r>
                          <a:rPr lang="en-GB" sz="1700" b="0" i="1">
                            <a:latin typeface="Cambria Math" panose="02040503050406030204" pitchFamily="18" charset="0"/>
                          </a:rPr>
                          <m:t>1</m:t>
                        </m:r>
                      </m:sub>
                    </m:sSub>
                  </m:oMath>
                </a14:m>
                <a:r>
                  <a:rPr lang="en-GB" sz="1700" dirty="0">
                    <a:latin typeface="Times New Roman" panose="02020603050405020304" pitchFamily="18" charset="0"/>
                    <a:cs typeface="Times New Roman" panose="02020603050405020304" pitchFamily="18" charset="0"/>
                  </a:rPr>
                  <a:t>.</a:t>
                </a:r>
              </a:p>
              <a:p>
                <a:r>
                  <a:rPr lang="en-GB" sz="1700" dirty="0">
                    <a:latin typeface="Times New Roman" panose="02020603050405020304" pitchFamily="18" charset="0"/>
                    <a:cs typeface="Times New Roman" panose="02020603050405020304" pitchFamily="18" charset="0"/>
                  </a:rPr>
                  <a:t>For this analysis we mainly considered the anomalies in the neutral current sector with b </a:t>
                </a:r>
                <a:r>
                  <a:rPr lang="en-GB" sz="1700" dirty="0">
                    <a:latin typeface="Times New Roman" panose="02020603050405020304" pitchFamily="18" charset="0"/>
                    <a:ea typeface="Cambria Math" panose="02040503050406030204" pitchFamily="18" charset="0"/>
                    <a:cs typeface="Times New Roman" panose="02020603050405020304" pitchFamily="18" charset="0"/>
                  </a:rPr>
                  <a:t>→ s transitions. Here, the main contribution comes from t-channel leptoquark exchange.</a:t>
                </a:r>
                <a:endParaRPr lang="en-GB" sz="17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93DEBAD3-075A-C336-86BA-474E7AF6A348}"/>
                  </a:ext>
                </a:extLst>
              </p:cNvPr>
              <p:cNvSpPr>
                <a:spLocks noGrp="1" noRot="1" noChangeAspect="1" noMove="1" noResize="1" noEditPoints="1" noAdjustHandles="1" noChangeArrowheads="1" noChangeShapeType="1" noTextEdit="1"/>
              </p:cNvSpPr>
              <p:nvPr>
                <p:ph idx="1"/>
              </p:nvPr>
            </p:nvSpPr>
            <p:spPr>
              <a:xfrm>
                <a:off x="1009650" y="1847849"/>
                <a:ext cx="9994900" cy="4254501"/>
              </a:xfrm>
              <a:blipFill>
                <a:blip r:embed="rId4"/>
                <a:stretch>
                  <a:fillRect l="-305" t="-860" r="-854"/>
                </a:stretch>
              </a:blipFill>
            </p:spPr>
            <p:txBody>
              <a:bodyPr/>
              <a:lstStyle/>
              <a:p>
                <a:r>
                  <a:rPr lang="en-GB">
                    <a:noFill/>
                  </a:rPr>
                  <a:t> </a:t>
                </a:r>
              </a:p>
            </p:txBody>
          </p:sp>
        </mc:Fallback>
      </mc:AlternateContent>
    </p:spTree>
    <p:extLst>
      <p:ext uri="{BB962C8B-B14F-4D97-AF65-F5344CB8AC3E}">
        <p14:creationId xmlns:p14="http://schemas.microsoft.com/office/powerpoint/2010/main" val="1766323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EB15DB07-2CDE-2233-0929-4399EA19D2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969" y="1796613"/>
            <a:ext cx="10481095" cy="1811547"/>
          </a:xfrm>
          <a:prstGeom prst="rect">
            <a:avLst/>
          </a:prstGeom>
        </p:spPr>
      </p:pic>
      <p:sp>
        <p:nvSpPr>
          <p:cNvPr id="6" name="TextBox 5">
            <a:extLst>
              <a:ext uri="{FF2B5EF4-FFF2-40B4-BE49-F238E27FC236}">
                <a16:creationId xmlns:a16="http://schemas.microsoft.com/office/drawing/2014/main" id="{BACA0AF8-848A-DEF6-738E-25BFE5DE7725}"/>
              </a:ext>
            </a:extLst>
          </p:cNvPr>
          <p:cNvSpPr txBox="1"/>
          <p:nvPr/>
        </p:nvSpPr>
        <p:spPr>
          <a:xfrm>
            <a:off x="577969" y="1150282"/>
            <a:ext cx="10541479" cy="646331"/>
          </a:xfrm>
          <a:prstGeom prst="rect">
            <a:avLst/>
          </a:prstGeom>
          <a:noFill/>
        </p:spPr>
        <p:txBody>
          <a:bodyPr wrap="square" rtlCol="0">
            <a:spAutoFit/>
          </a:bodyPr>
          <a:lstStyle/>
          <a:p>
            <a:r>
              <a:rPr lang="en-GB" dirty="0">
                <a:cs typeface="Times New Roman" panose="02020603050405020304" pitchFamily="18" charset="0"/>
              </a:rPr>
              <a:t>The low-energy effective theory for the b </a:t>
            </a:r>
            <a:r>
              <a:rPr lang="en-GB" dirty="0">
                <a:ea typeface="Cambria Math" panose="02040503050406030204" pitchFamily="18" charset="0"/>
                <a:cs typeface="Times New Roman" panose="02020603050405020304" pitchFamily="18" charset="0"/>
              </a:rPr>
              <a:t>→ s flavour changing neutral current sector is described in terms of an effective Hamiltonian which can be written as</a:t>
            </a:r>
            <a:endParaRPr lang="en-GB" dirty="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03FB24A-C278-C557-C8FE-DB4B69CF12A2}"/>
                  </a:ext>
                </a:extLst>
              </p:cNvPr>
              <p:cNvSpPr txBox="1"/>
              <p:nvPr/>
            </p:nvSpPr>
            <p:spPr>
              <a:xfrm>
                <a:off x="704345" y="3653612"/>
                <a:ext cx="10107571" cy="646331"/>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From multiple fitting studies we know that the operator whose Wilson coefficient shows significant deviation from the predicted SM value is the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9</m:t>
                        </m:r>
                      </m:sub>
                    </m:sSub>
                  </m:oMath>
                </a14:m>
                <a:r>
                  <a:rPr lang="en-GB" dirty="0">
                    <a:latin typeface="Times New Roman" panose="02020603050405020304" pitchFamily="18" charset="0"/>
                    <a:cs typeface="Times New Roman" panose="02020603050405020304" pitchFamily="18" charset="0"/>
                  </a:rPr>
                  <a:t>. For the best-fit values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9</m:t>
                        </m:r>
                      </m:sub>
                    </m:sSub>
                  </m:oMath>
                </a14:m>
                <a:r>
                  <a:rPr lang="en-GB" dirty="0">
                    <a:latin typeface="Times New Roman" panose="02020603050405020304" pitchFamily="18" charset="0"/>
                    <a:cs typeface="Times New Roman" panose="02020603050405020304" pitchFamily="18" charset="0"/>
                  </a:rPr>
                  <a:t>, we use the following data</a:t>
                </a:r>
              </a:p>
            </p:txBody>
          </p:sp>
        </mc:Choice>
        <mc:Fallback>
          <p:sp>
            <p:nvSpPr>
              <p:cNvPr id="7" name="TextBox 6">
                <a:extLst>
                  <a:ext uri="{FF2B5EF4-FFF2-40B4-BE49-F238E27FC236}">
                    <a16:creationId xmlns:a16="http://schemas.microsoft.com/office/drawing/2014/main" id="{F03FB24A-C278-C557-C8FE-DB4B69CF12A2}"/>
                  </a:ext>
                </a:extLst>
              </p:cNvPr>
              <p:cNvSpPr txBox="1">
                <a:spLocks noRot="1" noChangeAspect="1" noMove="1" noResize="1" noEditPoints="1" noAdjustHandles="1" noChangeArrowheads="1" noChangeShapeType="1" noTextEdit="1"/>
              </p:cNvSpPr>
              <p:nvPr/>
            </p:nvSpPr>
            <p:spPr>
              <a:xfrm>
                <a:off x="704345" y="3653612"/>
                <a:ext cx="10107571" cy="646331"/>
              </a:xfrm>
              <a:prstGeom prst="rect">
                <a:avLst/>
              </a:prstGeom>
              <a:blipFill>
                <a:blip r:embed="rId3"/>
                <a:stretch>
                  <a:fillRect l="-543" t="-4717" r="-483" b="-14151"/>
                </a:stretch>
              </a:blipFill>
            </p:spPr>
            <p:txBody>
              <a:bodyPr/>
              <a:lstStyle/>
              <a:p>
                <a:r>
                  <a:rPr lang="en-GB">
                    <a:noFill/>
                  </a:rPr>
                  <a:t> </a:t>
                </a:r>
              </a:p>
            </p:txBody>
          </p:sp>
        </mc:Fallback>
      </mc:AlternateContent>
      <p:pic>
        <p:nvPicPr>
          <p:cNvPr id="10" name="Picture 9" descr="Table">
            <a:extLst>
              <a:ext uri="{FF2B5EF4-FFF2-40B4-BE49-F238E27FC236}">
                <a16:creationId xmlns:a16="http://schemas.microsoft.com/office/drawing/2014/main" id="{CE32902A-B93F-3CCB-795A-B833CC891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119" y="4408098"/>
            <a:ext cx="4986068" cy="2147977"/>
          </a:xfrm>
          <a:prstGeom prst="rect">
            <a:avLst/>
          </a:prstGeom>
        </p:spPr>
      </p:pic>
      <p:sp>
        <p:nvSpPr>
          <p:cNvPr id="2" name="TextBox 1">
            <a:extLst>
              <a:ext uri="{FF2B5EF4-FFF2-40B4-BE49-F238E27FC236}">
                <a16:creationId xmlns:a16="http://schemas.microsoft.com/office/drawing/2014/main" id="{0AFE4FCD-B1B8-39CB-271E-BB6C517D037C}"/>
              </a:ext>
            </a:extLst>
          </p:cNvPr>
          <p:cNvSpPr txBox="1"/>
          <p:nvPr/>
        </p:nvSpPr>
        <p:spPr>
          <a:xfrm>
            <a:off x="4252824" y="365451"/>
            <a:ext cx="4710022" cy="461665"/>
          </a:xfrm>
          <a:prstGeom prst="rect">
            <a:avLst/>
          </a:prstGeom>
          <a:noFill/>
        </p:spPr>
        <p:txBody>
          <a:bodyPr wrap="square" rtlCol="0">
            <a:spAutoFit/>
          </a:bodyPr>
          <a:lstStyle/>
          <a:p>
            <a:r>
              <a:rPr lang="en-GB" sz="2400" b="1" dirty="0">
                <a:latin typeface="Times New Roman" panose="02020603050405020304" pitchFamily="18" charset="0"/>
                <a:cs typeface="Times New Roman" panose="02020603050405020304" pitchFamily="18" charset="0"/>
              </a:rPr>
              <a:t>Theoretical Overview</a:t>
            </a:r>
          </a:p>
        </p:txBody>
      </p:sp>
    </p:spTree>
    <p:extLst>
      <p:ext uri="{BB962C8B-B14F-4D97-AF65-F5344CB8AC3E}">
        <p14:creationId xmlns:p14="http://schemas.microsoft.com/office/powerpoint/2010/main" val="344597933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07566-750D-54D6-78E7-4417C2BB10D6}"/>
              </a:ext>
            </a:extLst>
          </p:cNvPr>
          <p:cNvSpPr>
            <a:spLocks noGrp="1"/>
          </p:cNvSpPr>
          <p:nvPr>
            <p:ph type="title"/>
          </p:nvPr>
        </p:nvSpPr>
        <p:spPr>
          <a:xfrm>
            <a:off x="4138164" y="315861"/>
            <a:ext cx="4311770" cy="393999"/>
          </a:xfrm>
        </p:spPr>
        <p:txBody>
          <a:bodyPr>
            <a:noAutofit/>
          </a:bodyPr>
          <a:lstStyle/>
          <a:p>
            <a:r>
              <a:rPr lang="en-GB" sz="3600" b="1" dirty="0">
                <a:latin typeface="Times New Roman" panose="02020603050405020304" pitchFamily="18" charset="0"/>
                <a:cs typeface="Times New Roman" panose="02020603050405020304" pitchFamily="18" charset="0"/>
              </a:rPr>
              <a:t>Leptoquark Models</a:t>
            </a:r>
          </a:p>
        </p:txBody>
      </p:sp>
      <p:pic>
        <p:nvPicPr>
          <p:cNvPr id="5" name="Content Placeholder 4" descr="Text, letter&#10;&#10;Description automatically generated">
            <a:extLst>
              <a:ext uri="{FF2B5EF4-FFF2-40B4-BE49-F238E27FC236}">
                <a16:creationId xmlns:a16="http://schemas.microsoft.com/office/drawing/2014/main" id="{DB648431-62ED-6829-3E63-4845F98DCF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389" y="2197938"/>
            <a:ext cx="5236234" cy="613253"/>
          </a:xfrm>
        </p:spPr>
      </p:pic>
      <p:pic>
        <p:nvPicPr>
          <p:cNvPr id="19" name="Picture 18" descr="Text, letter&#10;&#10;Description automatically generated">
            <a:extLst>
              <a:ext uri="{FF2B5EF4-FFF2-40B4-BE49-F238E27FC236}">
                <a16:creationId xmlns:a16="http://schemas.microsoft.com/office/drawing/2014/main" id="{A8C3DB92-FCB0-51F8-9EB8-6575CCFDC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722" y="3428999"/>
            <a:ext cx="9984716" cy="3127075"/>
          </a:xfrm>
          <a:prstGeom prst="rect">
            <a:avLst/>
          </a:prstGeom>
        </p:spPr>
      </p:pic>
      <p:pic>
        <p:nvPicPr>
          <p:cNvPr id="32" name="Picture 31">
            <a:extLst>
              <a:ext uri="{FF2B5EF4-FFF2-40B4-BE49-F238E27FC236}">
                <a16:creationId xmlns:a16="http://schemas.microsoft.com/office/drawing/2014/main" id="{C791DE18-076A-C7C2-7D8B-F8BFBFF51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17" y="767751"/>
            <a:ext cx="11222966" cy="849787"/>
          </a:xfrm>
          <a:prstGeom prst="rect">
            <a:avLst/>
          </a:prstGeom>
        </p:spPr>
      </p:pic>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C1C21113-6C70-AA7A-56FC-917D254427D6}"/>
                  </a:ext>
                </a:extLst>
              </p:cNvPr>
              <p:cNvSpPr txBox="1"/>
              <p:nvPr/>
            </p:nvSpPr>
            <p:spPr>
              <a:xfrm>
                <a:off x="1446721" y="1664898"/>
                <a:ext cx="9828003" cy="584775"/>
              </a:xfrm>
              <a:prstGeom prst="rect">
                <a:avLst/>
              </a:prstGeom>
              <a:noFill/>
            </p:spPr>
            <p:txBody>
              <a:bodyPr wrap="square" rtlCol="0">
                <a:spAutoFit/>
              </a:bodyPr>
              <a:lstStyle/>
              <a:p>
                <a:r>
                  <a:rPr lang="en-GB" sz="1600" dirty="0">
                    <a:latin typeface="Times New Roman" panose="02020603050405020304" pitchFamily="18" charset="0"/>
                    <a:cs typeface="Times New Roman" panose="02020603050405020304" pitchFamily="18" charset="0"/>
                  </a:rPr>
                  <a:t>The first leptoquark model we consider is the scalar </a:t>
                </a:r>
                <a14:m>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3</m:t>
                        </m:r>
                      </m:sub>
                    </m:sSub>
                  </m:oMath>
                </a14:m>
                <a:r>
                  <a:rPr lang="en-GB" sz="1600" dirty="0">
                    <a:latin typeface="Times New Roman" panose="02020603050405020304" pitchFamily="18" charset="0"/>
                    <a:cs typeface="Times New Roman" panose="02020603050405020304" pitchFamily="18" charset="0"/>
                  </a:rPr>
                  <a:t> model which is a SU(2</a:t>
                </a:r>
                <a14:m>
                  <m:oMath xmlns:m="http://schemas.openxmlformats.org/officeDocument/2006/math">
                    <m:sSub>
                      <m:sSubPr>
                        <m:ctrlPr>
                          <a:rPr lang="en-GB" sz="1600" i="1" smtClean="0">
                            <a:latin typeface="Cambria Math" panose="02040503050406030204" pitchFamily="18" charset="0"/>
                            <a:cs typeface="Times New Roman" panose="02020603050405020304" pitchFamily="18" charset="0"/>
                          </a:rPr>
                        </m:ctrlPr>
                      </m:sSubPr>
                      <m:e>
                        <m:r>
                          <a:rPr lang="en-GB" sz="1600" b="0" i="1" smtClean="0">
                            <a:latin typeface="Cambria Math" panose="02040503050406030204" pitchFamily="18" charset="0"/>
                            <a:cs typeface="Times New Roman" panose="02020603050405020304" pitchFamily="18" charset="0"/>
                          </a:rPr>
                          <m:t>)</m:t>
                        </m:r>
                      </m:e>
                      <m:sub>
                        <m:r>
                          <a:rPr lang="en-GB" sz="1600" b="0" i="1" smtClean="0">
                            <a:latin typeface="Cambria Math" panose="02040503050406030204" pitchFamily="18" charset="0"/>
                            <a:cs typeface="Times New Roman" panose="02020603050405020304" pitchFamily="18" charset="0"/>
                          </a:rPr>
                          <m:t>𝐿</m:t>
                        </m:r>
                      </m:sub>
                    </m:sSub>
                  </m:oMath>
                </a14:m>
                <a:r>
                  <a:rPr lang="en-GB" sz="1600" dirty="0">
                    <a:latin typeface="Times New Roman" panose="02020603050405020304" pitchFamily="18" charset="0"/>
                    <a:cs typeface="Times New Roman" panose="02020603050405020304" pitchFamily="18" charset="0"/>
                  </a:rPr>
                  <a:t> triplet. The generalized </a:t>
                </a:r>
                <a:r>
                  <a:rPr lang="en-GB" sz="1600" dirty="0" err="1">
                    <a:latin typeface="Times New Roman" panose="02020603050405020304" pitchFamily="18" charset="0"/>
                    <a:cs typeface="Times New Roman" panose="02020603050405020304" pitchFamily="18" charset="0"/>
                  </a:rPr>
                  <a:t>Lagrangian</a:t>
                </a:r>
                <a:r>
                  <a:rPr lang="en-GB" sz="1600" dirty="0">
                    <a:latin typeface="Times New Roman" panose="02020603050405020304" pitchFamily="18" charset="0"/>
                    <a:cs typeface="Times New Roman" panose="02020603050405020304" pitchFamily="18" charset="0"/>
                  </a:rPr>
                  <a:t> can be written as,</a:t>
                </a:r>
              </a:p>
            </p:txBody>
          </p:sp>
        </mc:Choice>
        <mc:Fallback>
          <p:sp>
            <p:nvSpPr>
              <p:cNvPr id="33" name="TextBox 32">
                <a:extLst>
                  <a:ext uri="{FF2B5EF4-FFF2-40B4-BE49-F238E27FC236}">
                    <a16:creationId xmlns:a16="http://schemas.microsoft.com/office/drawing/2014/main" id="{C1C21113-6C70-AA7A-56FC-917D254427D6}"/>
                  </a:ext>
                </a:extLst>
              </p:cNvPr>
              <p:cNvSpPr txBox="1">
                <a:spLocks noRot="1" noChangeAspect="1" noMove="1" noResize="1" noEditPoints="1" noAdjustHandles="1" noChangeArrowheads="1" noChangeShapeType="1" noTextEdit="1"/>
              </p:cNvSpPr>
              <p:nvPr/>
            </p:nvSpPr>
            <p:spPr>
              <a:xfrm>
                <a:off x="1446721" y="1664898"/>
                <a:ext cx="9828003" cy="584775"/>
              </a:xfrm>
              <a:prstGeom prst="rect">
                <a:avLst/>
              </a:prstGeom>
              <a:blipFill>
                <a:blip r:embed="rId5"/>
                <a:stretch>
                  <a:fillRect l="-310" t="-3125" b="-125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4C602937-9FD2-8C48-559F-E92D9A70F420}"/>
                  </a:ext>
                </a:extLst>
              </p:cNvPr>
              <p:cNvSpPr txBox="1"/>
              <p:nvPr/>
            </p:nvSpPr>
            <p:spPr>
              <a:xfrm flipH="1">
                <a:off x="1446720" y="2759455"/>
                <a:ext cx="10052290" cy="584775"/>
              </a:xfrm>
              <a:prstGeom prst="rect">
                <a:avLst/>
              </a:prstGeom>
              <a:noFill/>
            </p:spPr>
            <p:txBody>
              <a:bodyPr wrap="square" rtlCol="0">
                <a:spAutoFit/>
              </a:bodyPr>
              <a:lstStyle/>
              <a:p>
                <a:r>
                  <a:rPr lang="en-GB" sz="1600" dirty="0"/>
                  <a:t>The three triplet component states carry charges  Q = -2/3, 1/3 and 4/3 respectively. By expanding out the </a:t>
                </a:r>
                <a:r>
                  <a:rPr lang="en-GB" sz="1600" dirty="0">
                    <a:latin typeface="Times New Roman" panose="02020603050405020304" pitchFamily="18" charset="0"/>
                    <a:cs typeface="Times New Roman" panose="02020603050405020304" pitchFamily="18" charset="0"/>
                  </a:rPr>
                  <a:t>SU(2</a:t>
                </a:r>
                <a14:m>
                  <m:oMath xmlns:m="http://schemas.openxmlformats.org/officeDocument/2006/math">
                    <m:sSub>
                      <m:sSubPr>
                        <m:ctrlPr>
                          <a:rPr lang="en-GB" sz="1600" i="1" smtClean="0">
                            <a:latin typeface="Cambria Math" panose="02040503050406030204" pitchFamily="18" charset="0"/>
                            <a:cs typeface="Times New Roman" panose="02020603050405020304" pitchFamily="18" charset="0"/>
                          </a:rPr>
                        </m:ctrlPr>
                      </m:sSubPr>
                      <m:e>
                        <m:r>
                          <a:rPr lang="en-GB" sz="1600" b="0" i="1" smtClean="0">
                            <a:latin typeface="Cambria Math" panose="02040503050406030204" pitchFamily="18" charset="0"/>
                            <a:cs typeface="Times New Roman" panose="02020603050405020304" pitchFamily="18" charset="0"/>
                          </a:rPr>
                          <m:t>)</m:t>
                        </m:r>
                      </m:e>
                      <m:sub>
                        <m:r>
                          <a:rPr lang="en-GB" sz="1600" b="0" i="1" smtClean="0">
                            <a:latin typeface="Cambria Math" panose="02040503050406030204" pitchFamily="18" charset="0"/>
                            <a:cs typeface="Times New Roman" panose="02020603050405020304" pitchFamily="18" charset="0"/>
                          </a:rPr>
                          <m:t>𝐿</m:t>
                        </m:r>
                      </m:sub>
                    </m:sSub>
                    <m:r>
                      <a:rPr lang="en-GB" sz="1600" b="0" i="1" smtClean="0">
                        <a:latin typeface="Cambria Math" panose="02040503050406030204" pitchFamily="18" charset="0"/>
                        <a:cs typeface="Times New Roman" panose="02020603050405020304" pitchFamily="18" charset="0"/>
                      </a:rPr>
                      <m:t> </m:t>
                    </m:r>
                  </m:oMath>
                </a14:m>
                <a:r>
                  <a:rPr lang="en-GB" sz="1600" dirty="0"/>
                  <a:t>components we get,</a:t>
                </a:r>
              </a:p>
            </p:txBody>
          </p:sp>
        </mc:Choice>
        <mc:Fallback>
          <p:sp>
            <p:nvSpPr>
              <p:cNvPr id="37" name="TextBox 36">
                <a:extLst>
                  <a:ext uri="{FF2B5EF4-FFF2-40B4-BE49-F238E27FC236}">
                    <a16:creationId xmlns:a16="http://schemas.microsoft.com/office/drawing/2014/main" id="{4C602937-9FD2-8C48-559F-E92D9A70F420}"/>
                  </a:ext>
                </a:extLst>
              </p:cNvPr>
              <p:cNvSpPr txBox="1">
                <a:spLocks noRot="1" noChangeAspect="1" noMove="1" noResize="1" noEditPoints="1" noAdjustHandles="1" noChangeArrowheads="1" noChangeShapeType="1" noTextEdit="1"/>
              </p:cNvSpPr>
              <p:nvPr/>
            </p:nvSpPr>
            <p:spPr>
              <a:xfrm flipH="1">
                <a:off x="1446720" y="2759455"/>
                <a:ext cx="10052290" cy="584775"/>
              </a:xfrm>
              <a:prstGeom prst="rect">
                <a:avLst/>
              </a:prstGeom>
              <a:blipFill>
                <a:blip r:embed="rId6"/>
                <a:stretch>
                  <a:fillRect l="-303" t="-3125" b="-12500"/>
                </a:stretch>
              </a:blipFill>
            </p:spPr>
            <p:txBody>
              <a:bodyPr/>
              <a:lstStyle/>
              <a:p>
                <a:r>
                  <a:rPr lang="en-GB">
                    <a:noFill/>
                  </a:rPr>
                  <a:t> </a:t>
                </a:r>
              </a:p>
            </p:txBody>
          </p:sp>
        </mc:Fallback>
      </mc:AlternateContent>
    </p:spTree>
    <p:extLst>
      <p:ext uri="{BB962C8B-B14F-4D97-AF65-F5344CB8AC3E}">
        <p14:creationId xmlns:p14="http://schemas.microsoft.com/office/powerpoint/2010/main" val="64926450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FC8A-0340-E5DE-367A-51B44842DB18}"/>
              </a:ext>
            </a:extLst>
          </p:cNvPr>
          <p:cNvSpPr>
            <a:spLocks noGrp="1"/>
          </p:cNvSpPr>
          <p:nvPr>
            <p:ph type="title"/>
          </p:nvPr>
        </p:nvSpPr>
        <p:spPr>
          <a:xfrm>
            <a:off x="838200" y="365125"/>
            <a:ext cx="10515600" cy="549275"/>
          </a:xfrm>
        </p:spPr>
        <p:txBody>
          <a:bodyPr>
            <a:normAutofit fontScale="90000"/>
          </a:bodyPr>
          <a:lstStyle/>
          <a:p>
            <a:endParaRPr lang="en-GB" dirty="0"/>
          </a:p>
        </p:txBody>
      </p:sp>
      <p:pic>
        <p:nvPicPr>
          <p:cNvPr id="5" name="Content Placeholder 4" descr="Text, letter&#10;&#10;Description automatically generated">
            <a:extLst>
              <a:ext uri="{FF2B5EF4-FFF2-40B4-BE49-F238E27FC236}">
                <a16:creationId xmlns:a16="http://schemas.microsoft.com/office/drawing/2014/main" id="{BF18A618-4267-4D6D-8721-AFE1BADA07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9603" y="946703"/>
            <a:ext cx="5379559" cy="780701"/>
          </a:xfrm>
        </p:spPr>
      </p:pic>
      <p:pic>
        <p:nvPicPr>
          <p:cNvPr id="7" name="Picture 6" descr="Diagram&#10;&#10;Description automatically generated">
            <a:extLst>
              <a:ext uri="{FF2B5EF4-FFF2-40B4-BE49-F238E27FC236}">
                <a16:creationId xmlns:a16="http://schemas.microsoft.com/office/drawing/2014/main" id="{7EE1F21B-14A4-C1E2-2937-FD969E462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461" y="1873022"/>
            <a:ext cx="8358996" cy="1871933"/>
          </a:xfrm>
          <a:prstGeom prst="rect">
            <a:avLst/>
          </a:prstGeom>
        </p:spPr>
      </p:pic>
      <p:pic>
        <p:nvPicPr>
          <p:cNvPr id="11" name="Picture 10" descr="Text, letter&#10;&#10;Description automatically generated">
            <a:extLst>
              <a:ext uri="{FF2B5EF4-FFF2-40B4-BE49-F238E27FC236}">
                <a16:creationId xmlns:a16="http://schemas.microsoft.com/office/drawing/2014/main" id="{4B173372-B527-4C08-B98C-D9EFBAAC4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953" y="4641064"/>
            <a:ext cx="8945593" cy="2341095"/>
          </a:xfrm>
          <a:prstGeom prst="rect">
            <a:avLst/>
          </a:prstGeom>
        </p:spPr>
      </p:pic>
      <p:pic>
        <p:nvPicPr>
          <p:cNvPr id="13" name="Picture 12">
            <a:extLst>
              <a:ext uri="{FF2B5EF4-FFF2-40B4-BE49-F238E27FC236}">
                <a16:creationId xmlns:a16="http://schemas.microsoft.com/office/drawing/2014/main" id="{B1B40079-EAF6-DDA8-E76F-D2379C74C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693"/>
            <a:ext cx="12192000" cy="707367"/>
          </a:xfrm>
          <a:prstGeom prst="rect">
            <a:avLst/>
          </a:prstGeom>
        </p:spPr>
      </p:pic>
      <p:pic>
        <p:nvPicPr>
          <p:cNvPr id="15" name="Picture 14">
            <a:extLst>
              <a:ext uri="{FF2B5EF4-FFF2-40B4-BE49-F238E27FC236}">
                <a16:creationId xmlns:a16="http://schemas.microsoft.com/office/drawing/2014/main" id="{5FF528EF-1DFA-600C-E413-137A75441B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500" y="3594596"/>
            <a:ext cx="11874500" cy="707367"/>
          </a:xfrm>
          <a:prstGeom prst="rect">
            <a:avLst/>
          </a:prstGeom>
        </p:spPr>
      </p:pic>
      <p:sp>
        <p:nvSpPr>
          <p:cNvPr id="17" name="TextBox 16">
            <a:extLst>
              <a:ext uri="{FF2B5EF4-FFF2-40B4-BE49-F238E27FC236}">
                <a16:creationId xmlns:a16="http://schemas.microsoft.com/office/drawing/2014/main" id="{C82C911A-E6CE-AE6A-A48B-DE3076921E86}"/>
              </a:ext>
            </a:extLst>
          </p:cNvPr>
          <p:cNvSpPr txBox="1"/>
          <p:nvPr/>
        </p:nvSpPr>
        <p:spPr>
          <a:xfrm>
            <a:off x="2156605" y="4301963"/>
            <a:ext cx="8358996" cy="584775"/>
          </a:xfrm>
          <a:prstGeom prst="rect">
            <a:avLst/>
          </a:prstGeom>
          <a:noFill/>
        </p:spPr>
        <p:txBody>
          <a:bodyPr wrap="square" rtlCol="0">
            <a:spAutoFit/>
          </a:bodyPr>
          <a:lstStyle/>
          <a:p>
            <a:r>
              <a:rPr lang="en-GB" sz="1600" dirty="0">
                <a:latin typeface="+mj-lt"/>
              </a:rPr>
              <a:t>The most general </a:t>
            </a:r>
            <a:r>
              <a:rPr lang="en-GB" sz="1600" dirty="0" err="1">
                <a:latin typeface="+mj-lt"/>
              </a:rPr>
              <a:t>Lagrangian</a:t>
            </a:r>
            <a:r>
              <a:rPr lang="en-GB" sz="1600" dirty="0">
                <a:latin typeface="+mj-lt"/>
              </a:rPr>
              <a:t> with coupling to both left-handed and right-handed fermions can be written as,</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C3E75A65-C383-8745-CA3A-0CEB3915D409}"/>
                  </a:ext>
                </a:extLst>
              </p:cNvPr>
              <p:cNvSpPr txBox="1"/>
              <p:nvPr/>
            </p:nvSpPr>
            <p:spPr>
              <a:xfrm flipH="1">
                <a:off x="2156605" y="769060"/>
                <a:ext cx="8358996" cy="338554"/>
              </a:xfrm>
              <a:prstGeom prst="rect">
                <a:avLst/>
              </a:prstGeom>
              <a:noFill/>
            </p:spPr>
            <p:txBody>
              <a:bodyPr wrap="square" rtlCol="0">
                <a:spAutoFit/>
              </a:bodyPr>
              <a:lstStyle/>
              <a:p>
                <a:r>
                  <a:rPr lang="en-GB" sz="1600" dirty="0">
                    <a:latin typeface="+mj-lt"/>
                  </a:rPr>
                  <a:t>The most general </a:t>
                </a:r>
                <a:r>
                  <a:rPr lang="en-GB" sz="1600" dirty="0" err="1">
                    <a:latin typeface="+mj-lt"/>
                  </a:rPr>
                  <a:t>Lagrangian</a:t>
                </a:r>
                <a:r>
                  <a:rPr lang="en-GB" sz="1600" dirty="0">
                    <a:latin typeface="+mj-lt"/>
                  </a:rPr>
                  <a:t> for the </a:t>
                </a:r>
                <a14:m>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𝑅</m:t>
                        </m:r>
                      </m:e>
                      <m:sub>
                        <m:r>
                          <a:rPr lang="en-GB" sz="1600" b="0" i="1" smtClean="0">
                            <a:latin typeface="Cambria Math" panose="02040503050406030204" pitchFamily="18" charset="0"/>
                          </a:rPr>
                          <m:t>2</m:t>
                        </m:r>
                      </m:sub>
                    </m:sSub>
                  </m:oMath>
                </a14:m>
                <a:r>
                  <a:rPr lang="en-GB" sz="1600" dirty="0">
                    <a:latin typeface="+mj-lt"/>
                  </a:rPr>
                  <a:t> model describing the Yukawa interactions can be written as,</a:t>
                </a:r>
              </a:p>
            </p:txBody>
          </p:sp>
        </mc:Choice>
        <mc:Fallback>
          <p:sp>
            <p:nvSpPr>
              <p:cNvPr id="18" name="TextBox 17">
                <a:extLst>
                  <a:ext uri="{FF2B5EF4-FFF2-40B4-BE49-F238E27FC236}">
                    <a16:creationId xmlns:a16="http://schemas.microsoft.com/office/drawing/2014/main" id="{C3E75A65-C383-8745-CA3A-0CEB3915D409}"/>
                  </a:ext>
                </a:extLst>
              </p:cNvPr>
              <p:cNvSpPr txBox="1">
                <a:spLocks noRot="1" noChangeAspect="1" noMove="1" noResize="1" noEditPoints="1" noAdjustHandles="1" noChangeArrowheads="1" noChangeShapeType="1" noTextEdit="1"/>
              </p:cNvSpPr>
              <p:nvPr/>
            </p:nvSpPr>
            <p:spPr>
              <a:xfrm flipH="1">
                <a:off x="2156605" y="769060"/>
                <a:ext cx="8358996" cy="338554"/>
              </a:xfrm>
              <a:prstGeom prst="rect">
                <a:avLst/>
              </a:prstGeom>
              <a:blipFill>
                <a:blip r:embed="rId7"/>
                <a:stretch>
                  <a:fillRect l="-438" t="-5357" b="-21429"/>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20874C73-9FA4-1D7C-928A-86E06E8D163F}"/>
              </a:ext>
            </a:extLst>
          </p:cNvPr>
          <p:cNvSpPr txBox="1"/>
          <p:nvPr/>
        </p:nvSpPr>
        <p:spPr>
          <a:xfrm>
            <a:off x="2156605" y="1560401"/>
            <a:ext cx="8358996" cy="584775"/>
          </a:xfrm>
          <a:prstGeom prst="rect">
            <a:avLst/>
          </a:prstGeom>
          <a:noFill/>
        </p:spPr>
        <p:txBody>
          <a:bodyPr wrap="square" rtlCol="0">
            <a:spAutoFit/>
          </a:bodyPr>
          <a:lstStyle/>
          <a:p>
            <a:r>
              <a:rPr lang="en-GB" sz="1600" dirty="0">
                <a:latin typeface="+mj-lt"/>
              </a:rPr>
              <a:t>In terms of the components with each leptoquark states with charge Q, the </a:t>
            </a:r>
            <a:r>
              <a:rPr lang="en-GB" sz="1600" dirty="0" err="1">
                <a:latin typeface="+mj-lt"/>
              </a:rPr>
              <a:t>Lagrangian</a:t>
            </a:r>
            <a:r>
              <a:rPr lang="en-GB" sz="1600" dirty="0">
                <a:latin typeface="+mj-lt"/>
              </a:rPr>
              <a:t> can be written as,</a:t>
            </a:r>
          </a:p>
        </p:txBody>
      </p:sp>
    </p:spTree>
    <p:extLst>
      <p:ext uri="{BB962C8B-B14F-4D97-AF65-F5344CB8AC3E}">
        <p14:creationId xmlns:p14="http://schemas.microsoft.com/office/powerpoint/2010/main" val="165847347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B447-75B9-46F7-5504-845581253947}"/>
              </a:ext>
            </a:extLst>
          </p:cNvPr>
          <p:cNvSpPr>
            <a:spLocks noGrp="1"/>
          </p:cNvSpPr>
          <p:nvPr>
            <p:ph type="title"/>
          </p:nvPr>
        </p:nvSpPr>
        <p:spPr>
          <a:xfrm>
            <a:off x="4362809" y="18255"/>
            <a:ext cx="3466381" cy="1068673"/>
          </a:xfrm>
        </p:spPr>
        <p:txBody>
          <a:bodyPr>
            <a:normAutofit/>
          </a:bodyPr>
          <a:lstStyle/>
          <a:p>
            <a:r>
              <a:rPr lang="en-GB" sz="3600" b="1" dirty="0">
                <a:latin typeface="Times New Roman" panose="02020603050405020304" pitchFamily="18" charset="0"/>
                <a:cs typeface="Times New Roman" panose="02020603050405020304" pitchFamily="18" charset="0"/>
              </a:rPr>
              <a:t>LHC LIMITS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078F8D-4D43-F20F-4A0F-C80E3E0D47CF}"/>
                  </a:ext>
                </a:extLst>
              </p:cNvPr>
              <p:cNvSpPr>
                <a:spLocks noGrp="1"/>
              </p:cNvSpPr>
              <p:nvPr>
                <p:ph idx="1"/>
              </p:nvPr>
            </p:nvSpPr>
            <p:spPr>
              <a:xfrm>
                <a:off x="829574" y="1130058"/>
                <a:ext cx="10515600" cy="5090035"/>
              </a:xfrm>
            </p:spPr>
            <p:txBody>
              <a:bodyPr>
                <a:normAutofit lnSpcReduction="10000"/>
              </a:bodyPr>
              <a:lstStyle/>
              <a:p>
                <a:r>
                  <a:rPr lang="en-GB" sz="1600" dirty="0">
                    <a:latin typeface="Times New Roman" panose="02020603050405020304" pitchFamily="18" charset="0"/>
                    <a:cs typeface="Times New Roman" panose="02020603050405020304" pitchFamily="18" charset="0"/>
                  </a:rPr>
                  <a:t>The main goal of this part is to use published LHC data to simultaneously constrain the mass and Yukawa couplings of the Leptoquarks.</a:t>
                </a:r>
              </a:p>
              <a:p>
                <a:r>
                  <a:rPr lang="en-GB" sz="1600" dirty="0">
                    <a:latin typeface="Times New Roman" panose="02020603050405020304" pitchFamily="18" charset="0"/>
                    <a:cs typeface="Times New Roman" panose="02020603050405020304" pitchFamily="18" charset="0"/>
                  </a:rPr>
                  <a:t>The Wilson coefficient </a:t>
                </a:r>
                <a14:m>
                  <m:oMath xmlns:m="http://schemas.openxmlformats.org/officeDocument/2006/math">
                    <m:sSub>
                      <m:sSubPr>
                        <m:ctrlPr>
                          <a:rPr lang="en-GB" sz="1600" i="1" smtClean="0">
                            <a:latin typeface="Cambria Math" panose="02040503050406030204" pitchFamily="18" charset="0"/>
                            <a:cs typeface="Times New Roman" panose="02020603050405020304" pitchFamily="18" charset="0"/>
                          </a:rPr>
                        </m:ctrlPr>
                      </m:sSubPr>
                      <m:e>
                        <m:r>
                          <a:rPr lang="en-GB" sz="1600" b="0" i="1" smtClean="0">
                            <a:latin typeface="Cambria Math" panose="02040503050406030204" pitchFamily="18" charset="0"/>
                            <a:cs typeface="Times New Roman" panose="02020603050405020304" pitchFamily="18" charset="0"/>
                          </a:rPr>
                          <m:t>𝐶</m:t>
                        </m:r>
                      </m:e>
                      <m:sub>
                        <m:r>
                          <a:rPr lang="en-GB" sz="1600" b="0" i="1" smtClean="0">
                            <a:latin typeface="Cambria Math" panose="02040503050406030204" pitchFamily="18" charset="0"/>
                            <a:cs typeface="Times New Roman" panose="02020603050405020304" pitchFamily="18" charset="0"/>
                          </a:rPr>
                          <m:t>9</m:t>
                        </m:r>
                      </m:sub>
                    </m:sSub>
                  </m:oMath>
                </a14:m>
                <a:r>
                  <a:rPr lang="en-GB" sz="1600" dirty="0">
                    <a:latin typeface="Times New Roman" panose="02020603050405020304" pitchFamily="18" charset="0"/>
                    <a:cs typeface="Times New Roman" panose="02020603050405020304" pitchFamily="18" charset="0"/>
                  </a:rPr>
                  <a:t> mainly depends on three parameters roughly as </a:t>
                </a:r>
                <a14:m>
                  <m:oMath xmlns:m="http://schemas.openxmlformats.org/officeDocument/2006/math">
                    <m:sSub>
                      <m:sSubPr>
                        <m:ctrlPr>
                          <a:rPr lang="en-GB" sz="1600" i="1">
                            <a:latin typeface="Cambria Math" panose="02040503050406030204" pitchFamily="18" charset="0"/>
                            <a:cs typeface="Times New Roman" panose="02020603050405020304" pitchFamily="18" charset="0"/>
                          </a:rPr>
                        </m:ctrlPr>
                      </m:sSubPr>
                      <m:e>
                        <m:r>
                          <a:rPr lang="en-GB" sz="1600" i="1">
                            <a:latin typeface="Cambria Math" panose="02040503050406030204" pitchFamily="18" charset="0"/>
                            <a:cs typeface="Times New Roman" panose="02020603050405020304" pitchFamily="18" charset="0"/>
                          </a:rPr>
                          <m:t>𝐶</m:t>
                        </m:r>
                      </m:e>
                      <m:sub>
                        <m:r>
                          <a:rPr lang="en-GB" sz="1600" i="1">
                            <a:latin typeface="Cambria Math" panose="02040503050406030204" pitchFamily="18" charset="0"/>
                            <a:cs typeface="Times New Roman" panose="02020603050405020304" pitchFamily="18" charset="0"/>
                          </a:rPr>
                          <m:t>9</m:t>
                        </m:r>
                      </m:sub>
                    </m:sSub>
                    <m:r>
                      <a:rPr lang="en-GB" sz="1600" i="1">
                        <a:latin typeface="Cambria Math" panose="02040503050406030204" pitchFamily="18" charset="0"/>
                        <a:cs typeface="Times New Roman" panose="02020603050405020304" pitchFamily="18" charset="0"/>
                      </a:rPr>
                      <m:t> ~</m:t>
                    </m:r>
                    <m:sSup>
                      <m:sSupPr>
                        <m:ctrlPr>
                          <a:rPr lang="en-GB" sz="1600" i="1">
                            <a:latin typeface="Cambria Math" panose="02040503050406030204" pitchFamily="18" charset="0"/>
                            <a:cs typeface="Times New Roman" panose="02020603050405020304" pitchFamily="18" charset="0"/>
                          </a:rPr>
                        </m:ctrlPr>
                      </m:sSupPr>
                      <m:e>
                        <m:r>
                          <a:rPr lang="en-GB" sz="1600" i="1">
                            <a:latin typeface="Cambria Math" panose="02040503050406030204" pitchFamily="18" charset="0"/>
                            <a:cs typeface="Times New Roman" panose="02020603050405020304" pitchFamily="18" charset="0"/>
                          </a:rPr>
                          <m:t>(</m:t>
                        </m:r>
                        <m:f>
                          <m:fPr>
                            <m:ctrlPr>
                              <a:rPr lang="en-GB" sz="1600" i="1">
                                <a:latin typeface="Cambria Math" panose="02040503050406030204" pitchFamily="18" charset="0"/>
                                <a:cs typeface="Times New Roman" panose="02020603050405020304" pitchFamily="18" charset="0"/>
                              </a:rPr>
                            </m:ctrlPr>
                          </m:fPr>
                          <m:num>
                            <m:sSub>
                              <m:sSubPr>
                                <m:ctrlPr>
                                  <a:rPr lang="en-GB" sz="1600" b="1" i="1">
                                    <a:latin typeface="Cambria Math" panose="02040503050406030204" pitchFamily="18" charset="0"/>
                                    <a:cs typeface="Times New Roman" panose="02020603050405020304" pitchFamily="18" charset="0"/>
                                  </a:rPr>
                                </m:ctrlPr>
                              </m:sSubPr>
                              <m:e>
                                <m:r>
                                  <a:rPr lang="en-GB" sz="1600" b="1" i="1">
                                    <a:latin typeface="Cambria Math" panose="02040503050406030204" pitchFamily="18" charset="0"/>
                                    <a:cs typeface="Times New Roman" panose="02020603050405020304" pitchFamily="18" charset="0"/>
                                  </a:rPr>
                                  <m:t>𝒚</m:t>
                                </m:r>
                              </m:e>
                              <m:sub>
                                <m:r>
                                  <a:rPr lang="en-GB" sz="1600" b="1" i="1" smtClean="0">
                                    <a:latin typeface="Cambria Math" panose="02040503050406030204" pitchFamily="18" charset="0"/>
                                    <a:cs typeface="Times New Roman" panose="02020603050405020304" pitchFamily="18" charset="0"/>
                                  </a:rPr>
                                  <m:t>𝟐</m:t>
                                </m:r>
                                <m:r>
                                  <a:rPr lang="en-GB" sz="1600" b="1" i="1">
                                    <a:latin typeface="Cambria Math" panose="02040503050406030204" pitchFamily="18" charset="0"/>
                                    <a:cs typeface="Times New Roman" panose="02020603050405020304" pitchFamily="18" charset="0"/>
                                  </a:rPr>
                                  <m:t>𝒌</m:t>
                                </m:r>
                              </m:sub>
                            </m:sSub>
                            <m:sSub>
                              <m:sSubPr>
                                <m:ctrlPr>
                                  <a:rPr lang="en-GB" sz="1600" b="1" i="1">
                                    <a:latin typeface="Cambria Math" panose="02040503050406030204" pitchFamily="18" charset="0"/>
                                    <a:cs typeface="Times New Roman" panose="02020603050405020304" pitchFamily="18" charset="0"/>
                                  </a:rPr>
                                </m:ctrlPr>
                              </m:sSubPr>
                              <m:e>
                                <m:r>
                                  <a:rPr lang="en-GB" sz="1600" b="1" i="1">
                                    <a:latin typeface="Cambria Math" panose="02040503050406030204" pitchFamily="18" charset="0"/>
                                    <a:cs typeface="Times New Roman" panose="02020603050405020304" pitchFamily="18" charset="0"/>
                                  </a:rPr>
                                  <m:t>𝒚</m:t>
                                </m:r>
                              </m:e>
                              <m:sub>
                                <m:r>
                                  <a:rPr lang="en-GB" sz="1600" b="1" i="1" smtClean="0">
                                    <a:latin typeface="Cambria Math" panose="02040503050406030204" pitchFamily="18" charset="0"/>
                                    <a:cs typeface="Times New Roman" panose="02020603050405020304" pitchFamily="18" charset="0"/>
                                  </a:rPr>
                                  <m:t>𝟑</m:t>
                                </m:r>
                                <m:r>
                                  <a:rPr lang="en-GB" sz="1600" b="1" i="1">
                                    <a:latin typeface="Cambria Math" panose="02040503050406030204" pitchFamily="18" charset="0"/>
                                    <a:cs typeface="Times New Roman" panose="02020603050405020304" pitchFamily="18" charset="0"/>
                                  </a:rPr>
                                  <m:t>𝒌</m:t>
                                </m:r>
                              </m:sub>
                            </m:sSub>
                          </m:num>
                          <m:den>
                            <m:r>
                              <a:rPr lang="en-GB" sz="1600" i="1">
                                <a:latin typeface="Cambria Math" panose="02040503050406030204" pitchFamily="18" charset="0"/>
                                <a:cs typeface="Times New Roman" panose="02020603050405020304" pitchFamily="18" charset="0"/>
                              </a:rPr>
                              <m:t>𝑀</m:t>
                            </m:r>
                          </m:den>
                        </m:f>
                        <m:r>
                          <a:rPr lang="en-GB" sz="1600" i="1">
                            <a:latin typeface="Cambria Math" panose="02040503050406030204" pitchFamily="18" charset="0"/>
                            <a:cs typeface="Times New Roman" panose="02020603050405020304" pitchFamily="18" charset="0"/>
                          </a:rPr>
                          <m:t>)</m:t>
                        </m:r>
                      </m:e>
                      <m:sup>
                        <m:r>
                          <a:rPr lang="en-GB" sz="1600" i="1">
                            <a:latin typeface="Cambria Math" panose="02040503050406030204" pitchFamily="18" charset="0"/>
                            <a:cs typeface="Times New Roman" panose="02020603050405020304" pitchFamily="18" charset="0"/>
                          </a:rPr>
                          <m:t>2</m:t>
                        </m:r>
                      </m:sup>
                    </m:sSup>
                  </m:oMath>
                </a14:m>
                <a:r>
                  <a:rPr lang="en-GB" sz="1600" dirty="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GB" sz="1600" i="1">
                            <a:latin typeface="Cambria Math" panose="02040503050406030204" pitchFamily="18" charset="0"/>
                            <a:cs typeface="Times New Roman" panose="02020603050405020304" pitchFamily="18" charset="0"/>
                          </a:rPr>
                        </m:ctrlPr>
                      </m:sSubPr>
                      <m:e>
                        <m:r>
                          <a:rPr lang="en-GB" sz="1600" b="0" i="1">
                            <a:latin typeface="Cambria Math" panose="02040503050406030204" pitchFamily="18" charset="0"/>
                            <a:cs typeface="Times New Roman" panose="02020603050405020304" pitchFamily="18" charset="0"/>
                          </a:rPr>
                          <m:t>𝑦</m:t>
                        </m:r>
                      </m:e>
                      <m:sub>
                        <m:r>
                          <a:rPr lang="en-GB" sz="1600" b="0" i="1" smtClean="0">
                            <a:latin typeface="Cambria Math" panose="02040503050406030204" pitchFamily="18" charset="0"/>
                            <a:cs typeface="Times New Roman" panose="02020603050405020304" pitchFamily="18" charset="0"/>
                          </a:rPr>
                          <m:t>𝑗</m:t>
                        </m:r>
                        <m:r>
                          <a:rPr lang="en-GB" sz="1600" b="0" i="1">
                            <a:latin typeface="Cambria Math" panose="02040503050406030204" pitchFamily="18" charset="0"/>
                            <a:cs typeface="Times New Roman" panose="02020603050405020304" pitchFamily="18" charset="0"/>
                          </a:rPr>
                          <m:t>𝑘</m:t>
                        </m:r>
                      </m:sub>
                    </m:sSub>
                  </m:oMath>
                </a14:m>
                <a:r>
                  <a:rPr lang="en-GB" sz="1600" dirty="0">
                    <a:latin typeface="Times New Roman" panose="02020603050405020304" pitchFamily="18" charset="0"/>
                    <a:cs typeface="Times New Roman" panose="02020603050405020304" pitchFamily="18" charset="0"/>
                  </a:rPr>
                  <a:t> refers to leptoquark coupling between quarks and leptons and M represents the leptoquark mass. It is therefore possible to independently constrain the two Yukawa couplings </a:t>
                </a:r>
                <a14:m>
                  <m:oMath xmlns:m="http://schemas.openxmlformats.org/officeDocument/2006/math">
                    <m:sSub>
                      <m:sSubPr>
                        <m:ctrlPr>
                          <a:rPr lang="en-GB" sz="1600" i="1">
                            <a:latin typeface="Cambria Math" panose="02040503050406030204" pitchFamily="18" charset="0"/>
                            <a:cs typeface="Times New Roman" panose="02020603050405020304" pitchFamily="18" charset="0"/>
                          </a:rPr>
                        </m:ctrlPr>
                      </m:sSubPr>
                      <m:e>
                        <m:r>
                          <a:rPr lang="en-GB" sz="1600" i="1">
                            <a:latin typeface="Cambria Math" panose="02040503050406030204" pitchFamily="18" charset="0"/>
                            <a:cs typeface="Times New Roman" panose="02020603050405020304" pitchFamily="18" charset="0"/>
                          </a:rPr>
                          <m:t>𝑦</m:t>
                        </m:r>
                      </m:e>
                      <m:sub>
                        <m:r>
                          <a:rPr lang="en-GB" sz="1600" i="1">
                            <a:latin typeface="Cambria Math" panose="02040503050406030204" pitchFamily="18" charset="0"/>
                            <a:cs typeface="Times New Roman" panose="02020603050405020304" pitchFamily="18" charset="0"/>
                          </a:rPr>
                          <m:t>2</m:t>
                        </m:r>
                        <m:r>
                          <a:rPr lang="en-GB" sz="1600" i="1">
                            <a:latin typeface="Cambria Math" panose="02040503050406030204" pitchFamily="18" charset="0"/>
                            <a:cs typeface="Times New Roman" panose="02020603050405020304" pitchFamily="18" charset="0"/>
                          </a:rPr>
                          <m:t>𝑘</m:t>
                        </m:r>
                      </m:sub>
                    </m:sSub>
                  </m:oMath>
                </a14:m>
                <a:r>
                  <a:rPr lang="en-GB"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GB" sz="1600" i="1">
                            <a:latin typeface="Cambria Math" panose="02040503050406030204" pitchFamily="18" charset="0"/>
                            <a:cs typeface="Times New Roman" panose="02020603050405020304" pitchFamily="18" charset="0"/>
                          </a:rPr>
                        </m:ctrlPr>
                      </m:sSubPr>
                      <m:e>
                        <m:r>
                          <a:rPr lang="en-GB" sz="1600" i="1">
                            <a:latin typeface="Cambria Math" panose="02040503050406030204" pitchFamily="18" charset="0"/>
                            <a:cs typeface="Times New Roman" panose="02020603050405020304" pitchFamily="18" charset="0"/>
                          </a:rPr>
                          <m:t>𝑦</m:t>
                        </m:r>
                      </m:e>
                      <m:sub>
                        <m:r>
                          <a:rPr lang="en-GB" sz="1600" i="1">
                            <a:latin typeface="Cambria Math" panose="02040503050406030204" pitchFamily="18" charset="0"/>
                            <a:cs typeface="Times New Roman" panose="02020603050405020304" pitchFamily="18" charset="0"/>
                          </a:rPr>
                          <m:t>3</m:t>
                        </m:r>
                        <m:r>
                          <a:rPr lang="en-GB" sz="1600" i="1">
                            <a:latin typeface="Cambria Math" panose="02040503050406030204" pitchFamily="18" charset="0"/>
                            <a:cs typeface="Times New Roman" panose="02020603050405020304" pitchFamily="18" charset="0"/>
                          </a:rPr>
                          <m:t>𝑘</m:t>
                        </m:r>
                      </m:sub>
                    </m:sSub>
                  </m:oMath>
                </a14:m>
                <a:r>
                  <a:rPr lang="en-GB" sz="1600" dirty="0">
                    <a:latin typeface="Times New Roman" panose="02020603050405020304" pitchFamily="18" charset="0"/>
                    <a:cs typeface="Times New Roman" panose="02020603050405020304" pitchFamily="18" charset="0"/>
                  </a:rPr>
                  <a:t>. </a:t>
                </a:r>
              </a:p>
              <a:p>
                <a:r>
                  <a:rPr lang="en-GB" sz="1600" dirty="0">
                    <a:latin typeface="Times New Roman" panose="02020603050405020304" pitchFamily="18" charset="0"/>
                    <a:cs typeface="Times New Roman" panose="02020603050405020304" pitchFamily="18" charset="0"/>
                  </a:rPr>
                  <a:t>To achieve this, we study three different cases – first setting only </a:t>
                </a:r>
                <a14:m>
                  <m:oMath xmlns:m="http://schemas.openxmlformats.org/officeDocument/2006/math">
                    <m:sSub>
                      <m:sSubPr>
                        <m:ctrlPr>
                          <a:rPr lang="en-GB" sz="1600" i="1">
                            <a:latin typeface="Cambria Math" panose="02040503050406030204" pitchFamily="18" charset="0"/>
                            <a:cs typeface="Times New Roman" panose="02020603050405020304" pitchFamily="18" charset="0"/>
                          </a:rPr>
                        </m:ctrlPr>
                      </m:sSubPr>
                      <m:e>
                        <m:r>
                          <a:rPr lang="en-GB" sz="1600" i="1">
                            <a:latin typeface="Cambria Math" panose="02040503050406030204" pitchFamily="18" charset="0"/>
                            <a:cs typeface="Times New Roman" panose="02020603050405020304" pitchFamily="18" charset="0"/>
                          </a:rPr>
                          <m:t>𝑦</m:t>
                        </m:r>
                      </m:e>
                      <m:sub>
                        <m:r>
                          <a:rPr lang="en-GB" sz="1600" i="1">
                            <a:latin typeface="Cambria Math" panose="02040503050406030204" pitchFamily="18" charset="0"/>
                            <a:cs typeface="Times New Roman" panose="02020603050405020304" pitchFamily="18" charset="0"/>
                          </a:rPr>
                          <m:t>2</m:t>
                        </m:r>
                        <m:r>
                          <a:rPr lang="en-GB" sz="1600" i="1">
                            <a:latin typeface="Cambria Math" panose="02040503050406030204" pitchFamily="18" charset="0"/>
                            <a:cs typeface="Times New Roman" panose="02020603050405020304" pitchFamily="18" charset="0"/>
                          </a:rPr>
                          <m:t>𝑘</m:t>
                        </m:r>
                      </m:sub>
                    </m:sSub>
                  </m:oMath>
                </a14:m>
                <a:r>
                  <a:rPr lang="en-GB" sz="1600" dirty="0">
                    <a:latin typeface="Times New Roman" panose="02020603050405020304" pitchFamily="18" charset="0"/>
                    <a:cs typeface="Times New Roman" panose="02020603050405020304" pitchFamily="18" charset="0"/>
                  </a:rPr>
                  <a:t> non-zero, second setting only </a:t>
                </a:r>
                <a14:m>
                  <m:oMath xmlns:m="http://schemas.openxmlformats.org/officeDocument/2006/math">
                    <m:sSub>
                      <m:sSubPr>
                        <m:ctrlPr>
                          <a:rPr lang="en-GB" sz="1600" i="1">
                            <a:latin typeface="Cambria Math" panose="02040503050406030204" pitchFamily="18" charset="0"/>
                            <a:cs typeface="Times New Roman" panose="02020603050405020304" pitchFamily="18" charset="0"/>
                          </a:rPr>
                        </m:ctrlPr>
                      </m:sSubPr>
                      <m:e>
                        <m:r>
                          <a:rPr lang="en-GB" sz="1600" i="1">
                            <a:latin typeface="Cambria Math" panose="02040503050406030204" pitchFamily="18" charset="0"/>
                            <a:cs typeface="Times New Roman" panose="02020603050405020304" pitchFamily="18" charset="0"/>
                          </a:rPr>
                          <m:t>𝑦</m:t>
                        </m:r>
                      </m:e>
                      <m:sub>
                        <m:r>
                          <a:rPr lang="en-GB" sz="1600" b="0" i="1" smtClean="0">
                            <a:latin typeface="Cambria Math" panose="02040503050406030204" pitchFamily="18" charset="0"/>
                            <a:cs typeface="Times New Roman" panose="02020603050405020304" pitchFamily="18" charset="0"/>
                          </a:rPr>
                          <m:t>3</m:t>
                        </m:r>
                        <m:r>
                          <a:rPr lang="en-GB" sz="1600" i="1">
                            <a:latin typeface="Cambria Math" panose="02040503050406030204" pitchFamily="18" charset="0"/>
                            <a:cs typeface="Times New Roman" panose="02020603050405020304" pitchFamily="18" charset="0"/>
                          </a:rPr>
                          <m:t>𝑘</m:t>
                        </m:r>
                      </m:sub>
                    </m:sSub>
                  </m:oMath>
                </a14:m>
                <a:r>
                  <a:rPr lang="en-GB" sz="1600" dirty="0">
                    <a:latin typeface="Times New Roman" panose="02020603050405020304" pitchFamily="18" charset="0"/>
                    <a:cs typeface="Times New Roman" panose="02020603050405020304" pitchFamily="18" charset="0"/>
                  </a:rPr>
                  <a:t> non-zero and third setting both equal. </a:t>
                </a:r>
              </a:p>
              <a:p>
                <a:r>
                  <a:rPr lang="en-GB" sz="1600" dirty="0">
                    <a:latin typeface="Times New Roman" panose="02020603050405020304" pitchFamily="18" charset="0"/>
                    <a:cs typeface="Times New Roman" panose="02020603050405020304" pitchFamily="18" charset="0"/>
                  </a:rPr>
                  <a:t>Since the latest </a:t>
                </a:r>
                <a:r>
                  <a:rPr lang="en-GB" sz="1600" dirty="0" err="1">
                    <a:latin typeface="Times New Roman" panose="02020603050405020304" pitchFamily="18" charset="0"/>
                    <a:cs typeface="Times New Roman" panose="02020603050405020304" pitchFamily="18" charset="0"/>
                  </a:rPr>
                  <a:t>LHCb</a:t>
                </a:r>
                <a:r>
                  <a:rPr lang="en-GB" sz="1600" dirty="0">
                    <a:latin typeface="Times New Roman" panose="02020603050405020304" pitchFamily="18" charset="0"/>
                    <a:cs typeface="Times New Roman" panose="02020603050405020304" pitchFamily="18" charset="0"/>
                  </a:rPr>
                  <a:t> data seem to indicate that electrons and muons have identical behaviour, we have considered the analysis for both first and second generation of leptons.</a:t>
                </a:r>
              </a:p>
              <a:p>
                <a:r>
                  <a:rPr lang="en-GB" sz="1600" dirty="0">
                    <a:latin typeface="Times New Roman" panose="02020603050405020304" pitchFamily="18" charset="0"/>
                    <a:cs typeface="Times New Roman" panose="02020603050405020304" pitchFamily="18" charset="0"/>
                  </a:rPr>
                  <a:t>We re-interpreted both the dilepton resonance search with 139 </a:t>
                </a:r>
                <a14:m>
                  <m:oMath xmlns:m="http://schemas.openxmlformats.org/officeDocument/2006/math">
                    <m:sSup>
                      <m:sSupPr>
                        <m:ctrlPr>
                          <a:rPr lang="en-GB" sz="1600" i="1" smtClean="0">
                            <a:latin typeface="Cambria Math" panose="02040503050406030204" pitchFamily="18" charset="0"/>
                            <a:cs typeface="Times New Roman" panose="02020603050405020304" pitchFamily="18" charset="0"/>
                          </a:rPr>
                        </m:ctrlPr>
                      </m:sSupPr>
                      <m:e>
                        <m:r>
                          <a:rPr lang="en-GB" sz="1600" b="0" i="1" smtClean="0">
                            <a:latin typeface="Cambria Math" panose="02040503050406030204" pitchFamily="18" charset="0"/>
                            <a:cs typeface="Times New Roman" panose="02020603050405020304" pitchFamily="18" charset="0"/>
                          </a:rPr>
                          <m:t>𝑓𝑏</m:t>
                        </m:r>
                      </m:e>
                      <m:sup>
                        <m:r>
                          <a:rPr lang="en-GB" sz="1600" b="0" i="1" smtClean="0">
                            <a:latin typeface="Cambria Math" panose="02040503050406030204" pitchFamily="18" charset="0"/>
                            <a:cs typeface="Times New Roman" panose="02020603050405020304" pitchFamily="18" charset="0"/>
                          </a:rPr>
                          <m:t>−1</m:t>
                        </m:r>
                      </m:sup>
                    </m:sSup>
                  </m:oMath>
                </a14:m>
                <a:r>
                  <a:rPr lang="en-GB" sz="1600" dirty="0">
                    <a:latin typeface="Times New Roman" panose="02020603050405020304" pitchFamily="18" charset="0"/>
                    <a:cs typeface="Times New Roman" panose="02020603050405020304" pitchFamily="18" charset="0"/>
                  </a:rPr>
                  <a:t> data [</a:t>
                </a:r>
                <a:r>
                  <a:rPr lang="en-GB" sz="1600" dirty="0"/>
                  <a:t>1903.06248</a:t>
                </a:r>
                <a:r>
                  <a:rPr lang="en-GB" sz="1600" dirty="0">
                    <a:latin typeface="Times New Roman" panose="02020603050405020304" pitchFamily="18" charset="0"/>
                    <a:cs typeface="Times New Roman" panose="02020603050405020304" pitchFamily="18" charset="0"/>
                  </a:rPr>
                  <a:t>] and the non-resonant dilepton search at 139 </a:t>
                </a:r>
                <a14:m>
                  <m:oMath xmlns:m="http://schemas.openxmlformats.org/officeDocument/2006/math">
                    <m:sSup>
                      <m:sSupPr>
                        <m:ctrlPr>
                          <a:rPr lang="en-GB" sz="1600" i="1">
                            <a:latin typeface="Cambria Math" panose="02040503050406030204" pitchFamily="18" charset="0"/>
                            <a:cs typeface="Times New Roman" panose="02020603050405020304" pitchFamily="18" charset="0"/>
                          </a:rPr>
                        </m:ctrlPr>
                      </m:sSupPr>
                      <m:e>
                        <m:r>
                          <a:rPr lang="en-GB" sz="1600" i="1">
                            <a:latin typeface="Cambria Math" panose="02040503050406030204" pitchFamily="18" charset="0"/>
                            <a:cs typeface="Times New Roman" panose="02020603050405020304" pitchFamily="18" charset="0"/>
                          </a:rPr>
                          <m:t>𝑓𝑏</m:t>
                        </m:r>
                      </m:e>
                      <m:sup>
                        <m:r>
                          <a:rPr lang="en-GB" sz="1600" i="1">
                            <a:latin typeface="Cambria Math" panose="02040503050406030204" pitchFamily="18" charset="0"/>
                            <a:cs typeface="Times New Roman" panose="02020603050405020304" pitchFamily="18" charset="0"/>
                          </a:rPr>
                          <m:t>−1</m:t>
                        </m:r>
                      </m:sup>
                    </m:sSup>
                  </m:oMath>
                </a14:m>
                <a:r>
                  <a:rPr lang="en-GB" sz="1600" dirty="0">
                    <a:latin typeface="Times New Roman" panose="02020603050405020304" pitchFamily="18" charset="0"/>
                    <a:cs typeface="Times New Roman" panose="02020603050405020304" pitchFamily="18" charset="0"/>
                  </a:rPr>
                  <a:t> data [</a:t>
                </a:r>
                <a:r>
                  <a:rPr lang="en-GB" sz="1600" dirty="0"/>
                  <a:t>2006.12946</a:t>
                </a:r>
                <a:r>
                  <a:rPr lang="en-GB" sz="1600" dirty="0">
                    <a:latin typeface="Times New Roman" panose="02020603050405020304" pitchFamily="18" charset="0"/>
                    <a:cs typeface="Times New Roman" panose="02020603050405020304" pitchFamily="18" charset="0"/>
                  </a:rPr>
                  <a:t>] from 13 </a:t>
                </a:r>
                <a:r>
                  <a:rPr lang="en-GB" sz="1600" dirty="0" err="1">
                    <a:latin typeface="Times New Roman" panose="02020603050405020304" pitchFamily="18" charset="0"/>
                    <a:cs typeface="Times New Roman" panose="02020603050405020304" pitchFamily="18" charset="0"/>
                  </a:rPr>
                  <a:t>TeV</a:t>
                </a:r>
                <a:r>
                  <a:rPr lang="en-GB" sz="1600" dirty="0">
                    <a:latin typeface="Times New Roman" panose="02020603050405020304" pitchFamily="18" charset="0"/>
                    <a:cs typeface="Times New Roman" panose="02020603050405020304" pitchFamily="18" charset="0"/>
                  </a:rPr>
                  <a:t> pp </a:t>
                </a:r>
                <a:r>
                  <a:rPr lang="en-GB" sz="1600" dirty="0" err="1">
                    <a:latin typeface="Times New Roman" panose="02020603050405020304" pitchFamily="18" charset="0"/>
                    <a:cs typeface="Times New Roman" panose="02020603050405020304" pitchFamily="18" charset="0"/>
                  </a:rPr>
                  <a:t>collisons</a:t>
                </a:r>
                <a:r>
                  <a:rPr lang="en-GB" sz="1600" dirty="0">
                    <a:latin typeface="Times New Roman" panose="02020603050405020304" pitchFamily="18" charset="0"/>
                    <a:cs typeface="Times New Roman" panose="02020603050405020304" pitchFamily="18" charset="0"/>
                  </a:rPr>
                  <a:t> at ATLAS. However, we find that the non-resonant search results in much stronger limits and therefore we have used it for our analysis to constrain the leptoquark couplings.</a:t>
                </a:r>
              </a:p>
              <a:p>
                <a:r>
                  <a:rPr lang="en-GB" sz="1600" dirty="0">
                    <a:latin typeface="Times New Roman" panose="02020603050405020304" pitchFamily="18" charset="0"/>
                    <a:cs typeface="Times New Roman" panose="02020603050405020304" pitchFamily="18" charset="0"/>
                  </a:rPr>
                  <a:t>We can also see that in the case where a single leptoquark state can couple to both electrons and muons, the stronger constraints on couplings and mass can come from non-resonant </a:t>
                </a:r>
                <a14:m>
                  <m:oMath xmlns:m="http://schemas.openxmlformats.org/officeDocument/2006/math">
                    <m:r>
                      <a:rPr lang="en-GB" sz="1600" b="0" i="1" smtClean="0">
                        <a:latin typeface="Cambria Math" panose="02040503050406030204" pitchFamily="18" charset="0"/>
                        <a:ea typeface="Cambria Math" panose="02040503050406030204" pitchFamily="18" charset="0"/>
                      </a:rPr>
                      <m:t>𝑒</m:t>
                    </m:r>
                  </m:oMath>
                </a14:m>
                <a:r>
                  <a:rPr lang="el-GR" sz="1600" dirty="0">
                    <a:ea typeface="Cambria Math" panose="02040503050406030204" pitchFamily="18" charset="0"/>
                  </a:rPr>
                  <a:t> </a:t>
                </a:r>
                <a14:m>
                  <m:oMath xmlns:m="http://schemas.openxmlformats.org/officeDocument/2006/math">
                    <m:r>
                      <m:rPr>
                        <m:sty m:val="p"/>
                      </m:rPr>
                      <a:rPr lang="el-GR" sz="1600" i="1">
                        <a:latin typeface="Cambria Math" panose="02040503050406030204" pitchFamily="18" charset="0"/>
                        <a:ea typeface="Cambria Math" panose="02040503050406030204" pitchFamily="18" charset="0"/>
                      </a:rPr>
                      <m:t>μ</m:t>
                    </m:r>
                  </m:oMath>
                </a14:m>
                <a:r>
                  <a:rPr lang="en-GB" sz="1600" dirty="0"/>
                  <a:t> channel. Therefore, we have also considered this scenario where both </a:t>
                </a:r>
                <a14:m>
                  <m:oMath xmlns:m="http://schemas.openxmlformats.org/officeDocument/2006/math">
                    <m:sSub>
                      <m:sSubPr>
                        <m:ctrlPr>
                          <a:rPr lang="en-GB" sz="1600" i="1">
                            <a:latin typeface="Cambria Math" panose="02040503050406030204" pitchFamily="18" charset="0"/>
                            <a:cs typeface="Times New Roman" panose="02020603050405020304" pitchFamily="18" charset="0"/>
                          </a:rPr>
                        </m:ctrlPr>
                      </m:sSubPr>
                      <m:e>
                        <m:r>
                          <a:rPr lang="en-GB" sz="1600" i="1">
                            <a:latin typeface="Cambria Math" panose="02040503050406030204" pitchFamily="18" charset="0"/>
                            <a:cs typeface="Times New Roman" panose="02020603050405020304" pitchFamily="18" charset="0"/>
                          </a:rPr>
                          <m:t>𝑦</m:t>
                        </m:r>
                      </m:e>
                      <m:sub>
                        <m:r>
                          <a:rPr lang="en-GB" sz="1600" b="0" i="1" smtClean="0">
                            <a:latin typeface="Cambria Math" panose="02040503050406030204" pitchFamily="18" charset="0"/>
                            <a:cs typeface="Times New Roman" panose="02020603050405020304" pitchFamily="18" charset="0"/>
                          </a:rPr>
                          <m:t>𝑘</m:t>
                        </m:r>
                        <m:r>
                          <a:rPr lang="en-GB" sz="1600" b="0" i="1" smtClean="0">
                            <a:latin typeface="Cambria Math" panose="02040503050406030204" pitchFamily="18" charset="0"/>
                            <a:cs typeface="Times New Roman" panose="02020603050405020304" pitchFamily="18" charset="0"/>
                          </a:rPr>
                          <m:t>1</m:t>
                        </m:r>
                      </m:sub>
                    </m:sSub>
                  </m:oMath>
                </a14:m>
                <a:r>
                  <a:rPr lang="en-GB"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GB" sz="1600" i="1">
                            <a:latin typeface="Cambria Math" panose="02040503050406030204" pitchFamily="18" charset="0"/>
                            <a:cs typeface="Times New Roman" panose="02020603050405020304" pitchFamily="18" charset="0"/>
                          </a:rPr>
                        </m:ctrlPr>
                      </m:sSubPr>
                      <m:e>
                        <m:r>
                          <a:rPr lang="en-GB" sz="1600" i="1">
                            <a:latin typeface="Cambria Math" panose="02040503050406030204" pitchFamily="18" charset="0"/>
                            <a:cs typeface="Times New Roman" panose="02020603050405020304" pitchFamily="18" charset="0"/>
                          </a:rPr>
                          <m:t>𝑦</m:t>
                        </m:r>
                      </m:e>
                      <m:sub>
                        <m:r>
                          <a:rPr lang="en-GB" sz="1600" b="0" i="1" smtClean="0">
                            <a:latin typeface="Cambria Math" panose="02040503050406030204" pitchFamily="18" charset="0"/>
                            <a:cs typeface="Times New Roman" panose="02020603050405020304" pitchFamily="18" charset="0"/>
                          </a:rPr>
                          <m:t>𝑘</m:t>
                        </m:r>
                        <m:r>
                          <a:rPr lang="en-GB" sz="1600" b="0" i="1" smtClean="0">
                            <a:latin typeface="Cambria Math" panose="02040503050406030204" pitchFamily="18" charset="0"/>
                            <a:cs typeface="Times New Roman" panose="02020603050405020304" pitchFamily="18" charset="0"/>
                          </a:rPr>
                          <m:t>2</m:t>
                        </m:r>
                      </m:sub>
                    </m:sSub>
                  </m:oMath>
                </a14:m>
                <a:r>
                  <a:rPr lang="en-GB" sz="1600" dirty="0">
                    <a:latin typeface="Times New Roman" panose="02020603050405020304" pitchFamily="18" charset="0"/>
                    <a:cs typeface="Times New Roman" panose="02020603050405020304" pitchFamily="18" charset="0"/>
                  </a:rPr>
                  <a:t> are non-zero.</a:t>
                </a:r>
              </a:p>
              <a:p>
                <a:r>
                  <a:rPr lang="en-GB" sz="1600" dirty="0">
                    <a:latin typeface="Times New Roman" panose="02020603050405020304" pitchFamily="18" charset="0"/>
                    <a:cs typeface="Times New Roman" panose="02020603050405020304" pitchFamily="18" charset="0"/>
                  </a:rPr>
                  <a:t>Direct leptoquark mass limits are obtained from strongly pair-produced mode followed by the decay of each leptoquark into a lepton and a jet [</a:t>
                </a:r>
                <a:r>
                  <a:rPr lang="en-GB" sz="1600" dirty="0"/>
                  <a:t>2006.05872</a:t>
                </a:r>
                <a:r>
                  <a:rPr lang="en-GB" sz="1600" dirty="0">
                    <a:latin typeface="Times New Roman" panose="02020603050405020304" pitchFamily="18" charset="0"/>
                    <a:cs typeface="Times New Roman" panose="02020603050405020304" pitchFamily="18" charset="0"/>
                  </a:rPr>
                  <a:t>].</a:t>
                </a:r>
              </a:p>
              <a:p>
                <a:r>
                  <a:rPr lang="en-GB" sz="1600" dirty="0">
                    <a:latin typeface="Times New Roman" panose="02020603050405020304" pitchFamily="18" charset="0"/>
                    <a:cs typeface="Times New Roman" panose="02020603050405020304" pitchFamily="18" charset="0"/>
                  </a:rPr>
                  <a:t>We generated events using </a:t>
                </a:r>
                <a:r>
                  <a:rPr lang="en-GB" sz="1600" dirty="0" err="1">
                    <a:latin typeface="Times New Roman" panose="02020603050405020304" pitchFamily="18" charset="0"/>
                    <a:cs typeface="Times New Roman" panose="02020603050405020304" pitchFamily="18" charset="0"/>
                  </a:rPr>
                  <a:t>Madgraph</a:t>
                </a:r>
                <a:r>
                  <a:rPr lang="en-GB" sz="1600" dirty="0">
                    <a:latin typeface="Times New Roman" panose="02020603050405020304" pitchFamily="18" charset="0"/>
                    <a:cs typeface="Times New Roman" panose="02020603050405020304" pitchFamily="18" charset="0"/>
                  </a:rPr>
                  <a:t> with the required fiducial cuts listed in [</a:t>
                </a:r>
                <a:r>
                  <a:rPr lang="en-GB" sz="1600" dirty="0"/>
                  <a:t>2006.12946</a:t>
                </a:r>
                <a:r>
                  <a:rPr lang="en-GB" sz="1600" dirty="0">
                    <a:latin typeface="Times New Roman" panose="02020603050405020304" pitchFamily="18" charset="0"/>
                    <a:cs typeface="Times New Roman" panose="02020603050405020304" pitchFamily="18" charset="0"/>
                  </a:rPr>
                  <a:t>] and using the 95% upper limits for the most constructive signal region.</a:t>
                </a:r>
              </a:p>
              <a:p>
                <a:pPr marL="0" indent="0">
                  <a:buNone/>
                </a:pPr>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95078F8D-4D43-F20F-4A0F-C80E3E0D47CF}"/>
                  </a:ext>
                </a:extLst>
              </p:cNvPr>
              <p:cNvSpPr>
                <a:spLocks noGrp="1" noRot="1" noChangeAspect="1" noMove="1" noResize="1" noEditPoints="1" noAdjustHandles="1" noChangeArrowheads="1" noChangeShapeType="1" noTextEdit="1"/>
              </p:cNvSpPr>
              <p:nvPr>
                <p:ph idx="1"/>
              </p:nvPr>
            </p:nvSpPr>
            <p:spPr>
              <a:xfrm>
                <a:off x="829574" y="1130058"/>
                <a:ext cx="10515600" cy="5090035"/>
              </a:xfrm>
              <a:blipFill>
                <a:blip r:embed="rId2"/>
                <a:stretch>
                  <a:fillRect l="-232" t="-1317" r="-58"/>
                </a:stretch>
              </a:blipFill>
            </p:spPr>
            <p:txBody>
              <a:bodyPr/>
              <a:lstStyle/>
              <a:p>
                <a:r>
                  <a:rPr lang="en-GB">
                    <a:noFill/>
                  </a:rPr>
                  <a:t> </a:t>
                </a:r>
              </a:p>
            </p:txBody>
          </p:sp>
        </mc:Fallback>
      </mc:AlternateContent>
    </p:spTree>
    <p:extLst>
      <p:ext uri="{BB962C8B-B14F-4D97-AF65-F5344CB8AC3E}">
        <p14:creationId xmlns:p14="http://schemas.microsoft.com/office/powerpoint/2010/main" val="3234477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09574C8A-6F1A-63AF-1A79-5ADB9BE95162}"/>
                  </a:ext>
                </a:extLst>
              </p:cNvPr>
              <p:cNvSpPr>
                <a:spLocks noGrp="1"/>
              </p:cNvSpPr>
              <p:nvPr>
                <p:ph type="title"/>
              </p:nvPr>
            </p:nvSpPr>
            <p:spPr>
              <a:xfrm>
                <a:off x="1062486" y="148514"/>
                <a:ext cx="10515600" cy="662782"/>
              </a:xfrm>
            </p:spPr>
            <p:txBody>
              <a:bodyPr>
                <a:normAutofit fontScale="90000"/>
              </a:bodyPr>
              <a:lstStyle/>
              <a:p>
                <a:r>
                  <a:rPr lang="en-GB" sz="2400" b="1" dirty="0">
                    <a:latin typeface="Times New Roman" panose="02020603050405020304" pitchFamily="18" charset="0"/>
                    <a:cs typeface="Times New Roman" panose="02020603050405020304" pitchFamily="18" charset="0"/>
                  </a:rPr>
                  <a:t>Exclusion Plots of </a:t>
                </a:r>
                <a14:m>
                  <m:oMath xmlns:m="http://schemas.openxmlformats.org/officeDocument/2006/math">
                    <m:sSub>
                      <m:sSubPr>
                        <m:ctrlPr>
                          <a:rPr lang="en-GB" sz="2400" b="1" i="1" smtClean="0">
                            <a:latin typeface="Cambria Math" panose="02040503050406030204" pitchFamily="18" charset="0"/>
                            <a:cs typeface="Times New Roman" panose="02020603050405020304" pitchFamily="18" charset="0"/>
                          </a:rPr>
                        </m:ctrlPr>
                      </m:sSubPr>
                      <m:e>
                        <m:r>
                          <a:rPr lang="en-GB" sz="2400" b="1" i="1" smtClean="0">
                            <a:latin typeface="Cambria Math" panose="02040503050406030204" pitchFamily="18" charset="0"/>
                            <a:cs typeface="Times New Roman" panose="02020603050405020304" pitchFamily="18" charset="0"/>
                          </a:rPr>
                          <m:t>𝒚</m:t>
                        </m:r>
                      </m:e>
                      <m:sub>
                        <m:r>
                          <a:rPr lang="en-GB" sz="2400" b="1" i="1" smtClean="0">
                            <a:latin typeface="Cambria Math" panose="02040503050406030204" pitchFamily="18" charset="0"/>
                            <a:cs typeface="Times New Roman" panose="02020603050405020304" pitchFamily="18" charset="0"/>
                          </a:rPr>
                          <m:t>𝟐</m:t>
                        </m:r>
                        <m:r>
                          <a:rPr lang="en-GB" sz="2400" b="1" i="1" smtClean="0">
                            <a:latin typeface="Cambria Math" panose="02040503050406030204" pitchFamily="18" charset="0"/>
                            <a:cs typeface="Times New Roman" panose="02020603050405020304" pitchFamily="18" charset="0"/>
                          </a:rPr>
                          <m:t>𝒌</m:t>
                        </m:r>
                      </m:sub>
                    </m:sSub>
                  </m:oMath>
                </a14:m>
                <a:r>
                  <a:rPr lang="en-GB" sz="2400" b="1" dirty="0">
                    <a:latin typeface="Times New Roman" panose="02020603050405020304" pitchFamily="18" charset="0"/>
                    <a:cs typeface="Times New Roman" panose="02020603050405020304" pitchFamily="18" charset="0"/>
                  </a:rPr>
                  <a:t> and Mass of leptoquarks for same flavour dilepton search</a:t>
                </a:r>
              </a:p>
            </p:txBody>
          </p:sp>
        </mc:Choice>
        <mc:Fallback>
          <p:sp>
            <p:nvSpPr>
              <p:cNvPr id="2" name="Title 1">
                <a:extLst>
                  <a:ext uri="{FF2B5EF4-FFF2-40B4-BE49-F238E27FC236}">
                    <a16:creationId xmlns:a16="http://schemas.microsoft.com/office/drawing/2014/main" id="{09574C8A-6F1A-63AF-1A79-5ADB9BE95162}"/>
                  </a:ext>
                </a:extLst>
              </p:cNvPr>
              <p:cNvSpPr>
                <a:spLocks noGrp="1" noRot="1" noChangeAspect="1" noMove="1" noResize="1" noEditPoints="1" noAdjustHandles="1" noChangeArrowheads="1" noChangeShapeType="1" noTextEdit="1"/>
              </p:cNvSpPr>
              <p:nvPr>
                <p:ph type="title"/>
              </p:nvPr>
            </p:nvSpPr>
            <p:spPr>
              <a:xfrm>
                <a:off x="1062486" y="148514"/>
                <a:ext cx="10515600" cy="662782"/>
              </a:xfrm>
              <a:blipFill>
                <a:blip r:embed="rId2"/>
                <a:stretch>
                  <a:fillRect l="-754"/>
                </a:stretch>
              </a:blipFill>
            </p:spPr>
            <p:txBody>
              <a:bodyPr/>
              <a:lstStyle/>
              <a:p>
                <a:r>
                  <a:rPr lang="en-GB">
                    <a:noFill/>
                  </a:rPr>
                  <a:t> </a:t>
                </a:r>
              </a:p>
            </p:txBody>
          </p:sp>
        </mc:Fallback>
      </mc:AlternateContent>
      <p:graphicFrame>
        <p:nvGraphicFramePr>
          <p:cNvPr id="4" name="Content Placeholder 3">
            <a:extLst>
              <a:ext uri="{FF2B5EF4-FFF2-40B4-BE49-F238E27FC236}">
                <a16:creationId xmlns:a16="http://schemas.microsoft.com/office/drawing/2014/main" id="{4851CAC2-AA21-14F7-0C29-6671435CED53}"/>
              </a:ext>
            </a:extLst>
          </p:cNvPr>
          <p:cNvGraphicFramePr>
            <a:graphicFrameLocks noGrp="1" noChangeAspect="1"/>
          </p:cNvGraphicFramePr>
          <p:nvPr>
            <p:ph idx="1"/>
            <p:extLst>
              <p:ext uri="{D42A27DB-BD31-4B8C-83A1-F6EECF244321}">
                <p14:modId xmlns:p14="http://schemas.microsoft.com/office/powerpoint/2010/main" val="2752563568"/>
              </p:ext>
            </p:extLst>
          </p:nvPr>
        </p:nvGraphicFramePr>
        <p:xfrm>
          <a:off x="245075" y="1027906"/>
          <a:ext cx="3718463" cy="2504836"/>
        </p:xfrm>
        <a:graphic>
          <a:graphicData uri="http://schemas.openxmlformats.org/presentationml/2006/ole">
            <mc:AlternateContent xmlns:mc="http://schemas.openxmlformats.org/markup-compatibility/2006">
              <mc:Choice xmlns:v="urn:schemas-microsoft-com:vml" Requires="v">
                <p:oleObj name="Acrobat Document" r:id="rId3" imgW="5143130" imgH="4638609" progId="AcroExch.Document.DC">
                  <p:embed/>
                </p:oleObj>
              </mc:Choice>
              <mc:Fallback>
                <p:oleObj name="Acrobat Document" r:id="rId3" imgW="5143130" imgH="4638609" progId="AcroExch.Document.DC">
                  <p:embed/>
                  <p:pic>
                    <p:nvPicPr>
                      <p:cNvPr id="4" name="Content Placeholder 3">
                        <a:extLst>
                          <a:ext uri="{FF2B5EF4-FFF2-40B4-BE49-F238E27FC236}">
                            <a16:creationId xmlns:a16="http://schemas.microsoft.com/office/drawing/2014/main" id="{4851CAC2-AA21-14F7-0C29-6671435CED53}"/>
                          </a:ext>
                        </a:extLst>
                      </p:cNvPr>
                      <p:cNvPicPr/>
                      <p:nvPr/>
                    </p:nvPicPr>
                    <p:blipFill>
                      <a:blip r:embed="rId4"/>
                      <a:stretch>
                        <a:fillRect/>
                      </a:stretch>
                    </p:blipFill>
                    <p:spPr>
                      <a:xfrm>
                        <a:off x="245075" y="1027906"/>
                        <a:ext cx="3718463" cy="250483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4F19485-B569-70BD-DCA6-B8DB9E44087E}"/>
              </a:ext>
            </a:extLst>
          </p:cNvPr>
          <p:cNvGraphicFramePr>
            <a:graphicFrameLocks noChangeAspect="1"/>
          </p:cNvGraphicFramePr>
          <p:nvPr>
            <p:extLst>
              <p:ext uri="{D42A27DB-BD31-4B8C-83A1-F6EECF244321}">
                <p14:modId xmlns:p14="http://schemas.microsoft.com/office/powerpoint/2010/main" val="487564642"/>
              </p:ext>
            </p:extLst>
          </p:nvPr>
        </p:nvGraphicFramePr>
        <p:xfrm>
          <a:off x="3983277" y="1027906"/>
          <a:ext cx="3718463" cy="2504836"/>
        </p:xfrm>
        <a:graphic>
          <a:graphicData uri="http://schemas.openxmlformats.org/presentationml/2006/ole">
            <mc:AlternateContent xmlns:mc="http://schemas.openxmlformats.org/markup-compatibility/2006">
              <mc:Choice xmlns:v="urn:schemas-microsoft-com:vml" Requires="v">
                <p:oleObj name="Acrobat Document" r:id="rId5" imgW="5143130" imgH="4685906" progId="AcroExch.Document.DC">
                  <p:embed/>
                </p:oleObj>
              </mc:Choice>
              <mc:Fallback>
                <p:oleObj name="Acrobat Document" r:id="rId5" imgW="5143130" imgH="4685906" progId="AcroExch.Document.DC">
                  <p:embed/>
                  <p:pic>
                    <p:nvPicPr>
                      <p:cNvPr id="5" name="Object 4">
                        <a:extLst>
                          <a:ext uri="{FF2B5EF4-FFF2-40B4-BE49-F238E27FC236}">
                            <a16:creationId xmlns:a16="http://schemas.microsoft.com/office/drawing/2014/main" id="{D4F19485-B569-70BD-DCA6-B8DB9E44087E}"/>
                          </a:ext>
                        </a:extLst>
                      </p:cNvPr>
                      <p:cNvPicPr/>
                      <p:nvPr/>
                    </p:nvPicPr>
                    <p:blipFill>
                      <a:blip r:embed="rId6"/>
                      <a:stretch>
                        <a:fillRect/>
                      </a:stretch>
                    </p:blipFill>
                    <p:spPr>
                      <a:xfrm>
                        <a:off x="3983277" y="1027906"/>
                        <a:ext cx="3718463" cy="250483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FA59EA2-52CC-E1FC-60D8-AEB13D1FFEA2}"/>
              </a:ext>
            </a:extLst>
          </p:cNvPr>
          <p:cNvGraphicFramePr>
            <a:graphicFrameLocks noChangeAspect="1"/>
          </p:cNvGraphicFramePr>
          <p:nvPr>
            <p:extLst>
              <p:ext uri="{D42A27DB-BD31-4B8C-83A1-F6EECF244321}">
                <p14:modId xmlns:p14="http://schemas.microsoft.com/office/powerpoint/2010/main" val="2118264214"/>
              </p:ext>
            </p:extLst>
          </p:nvPr>
        </p:nvGraphicFramePr>
        <p:xfrm>
          <a:off x="2104307" y="3873260"/>
          <a:ext cx="3545995" cy="2504835"/>
        </p:xfrm>
        <a:graphic>
          <a:graphicData uri="http://schemas.openxmlformats.org/presentationml/2006/ole">
            <mc:AlternateContent xmlns:mc="http://schemas.openxmlformats.org/markup-compatibility/2006">
              <mc:Choice xmlns:v="urn:schemas-microsoft-com:vml" Requires="v">
                <p:oleObj name="Acrobat Document" r:id="rId7" imgW="5143130" imgH="4638609" progId="AcroExch.Document.DC">
                  <p:embed/>
                </p:oleObj>
              </mc:Choice>
              <mc:Fallback>
                <p:oleObj name="Acrobat Document" r:id="rId7" imgW="5143130" imgH="4638609" progId="AcroExch.Document.DC">
                  <p:embed/>
                  <p:pic>
                    <p:nvPicPr>
                      <p:cNvPr id="6" name="Object 5">
                        <a:extLst>
                          <a:ext uri="{FF2B5EF4-FFF2-40B4-BE49-F238E27FC236}">
                            <a16:creationId xmlns:a16="http://schemas.microsoft.com/office/drawing/2014/main" id="{BFA59EA2-52CC-E1FC-60D8-AEB13D1FFEA2}"/>
                          </a:ext>
                        </a:extLst>
                      </p:cNvPr>
                      <p:cNvPicPr/>
                      <p:nvPr/>
                    </p:nvPicPr>
                    <p:blipFill>
                      <a:blip r:embed="rId8"/>
                      <a:stretch>
                        <a:fillRect/>
                      </a:stretch>
                    </p:blipFill>
                    <p:spPr>
                      <a:xfrm>
                        <a:off x="2104307" y="3873260"/>
                        <a:ext cx="3545995" cy="250483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82C545D-9F40-958D-4842-9A812AC17AC2}"/>
                  </a:ext>
                </a:extLst>
              </p:cNvPr>
              <p:cNvSpPr txBox="1"/>
              <p:nvPr/>
            </p:nvSpPr>
            <p:spPr>
              <a:xfrm>
                <a:off x="7893708" y="1034132"/>
                <a:ext cx="3786909" cy="5795497"/>
              </a:xfrm>
              <a:prstGeom prst="rect">
                <a:avLst/>
              </a:prstGeom>
              <a:noFill/>
            </p:spPr>
            <p:txBody>
              <a:bodyPr wrap="square" rtlCol="0">
                <a:spAutoFit/>
              </a:bodyPr>
              <a:lstStyle/>
              <a:p>
                <a:pPr marL="285750" indent="-285750" algn="just">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The bright red regions at the top are disallowed from non-resonant dimuon searches at 139 </a:t>
                </a:r>
                <a14:m>
                  <m:oMath xmlns:m="http://schemas.openxmlformats.org/officeDocument/2006/math">
                    <m:sSup>
                      <m:sSupPr>
                        <m:ctrlPr>
                          <a:rPr lang="en-GB" sz="1400" i="1" smtClean="0">
                            <a:latin typeface="Cambria Math" panose="02040503050406030204" pitchFamily="18" charset="0"/>
                            <a:cs typeface="Times New Roman" panose="02020603050405020304" pitchFamily="18" charset="0"/>
                          </a:rPr>
                        </m:ctrlPr>
                      </m:sSupPr>
                      <m:e>
                        <m:r>
                          <a:rPr lang="en-GB" sz="1400" b="0" i="1" smtClean="0">
                            <a:latin typeface="Cambria Math" panose="02040503050406030204" pitchFamily="18" charset="0"/>
                            <a:cs typeface="Times New Roman" panose="02020603050405020304" pitchFamily="18" charset="0"/>
                          </a:rPr>
                          <m:t>𝑓𝑏</m:t>
                        </m:r>
                      </m:e>
                      <m:sup>
                        <m:r>
                          <a:rPr lang="en-GB" sz="1400" b="0" i="1" smtClean="0">
                            <a:latin typeface="Cambria Math" panose="02040503050406030204" pitchFamily="18" charset="0"/>
                            <a:cs typeface="Times New Roman" panose="02020603050405020304" pitchFamily="18" charset="0"/>
                          </a:rPr>
                          <m:t>−1</m:t>
                        </m:r>
                      </m:sup>
                    </m:sSup>
                  </m:oMath>
                </a14:m>
                <a:r>
                  <a:rPr lang="en-GB" sz="1400" dirty="0">
                    <a:latin typeface="Times New Roman" panose="02020603050405020304" pitchFamily="18" charset="0"/>
                    <a:cs typeface="Times New Roman" panose="02020603050405020304" pitchFamily="18" charset="0"/>
                  </a:rPr>
                  <a:t> data.</a:t>
                </a:r>
              </a:p>
              <a:p>
                <a:pPr algn="just"/>
                <a:endParaRPr lang="en-GB"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The corresponding di-electron limit is the lighter line inside the bright red region.</a:t>
                </a:r>
              </a:p>
              <a:p>
                <a:pPr algn="just"/>
                <a:endParaRPr lang="en-GB"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The solid dark red regions at the bottom are obtained from requiring perturbative couplings consistent with </a:t>
                </a:r>
                <a14:m>
                  <m:oMath xmlns:m="http://schemas.openxmlformats.org/officeDocument/2006/math">
                    <m:sSub>
                      <m:sSubPr>
                        <m:ctrlPr>
                          <a:rPr lang="en-GB" sz="1400" i="1" smtClean="0">
                            <a:latin typeface="Cambria Math" panose="02040503050406030204" pitchFamily="18" charset="0"/>
                            <a:cs typeface="Times New Roman" panose="02020603050405020304" pitchFamily="18" charset="0"/>
                          </a:rPr>
                        </m:ctrlPr>
                      </m:sSubPr>
                      <m:e>
                        <m:r>
                          <a:rPr lang="en-GB" sz="1400" b="0" i="1" smtClean="0">
                            <a:latin typeface="Cambria Math" panose="02040503050406030204" pitchFamily="18" charset="0"/>
                            <a:cs typeface="Times New Roman" panose="02020603050405020304" pitchFamily="18" charset="0"/>
                          </a:rPr>
                          <m:t>𝐶</m:t>
                        </m:r>
                      </m:e>
                      <m:sub>
                        <m:r>
                          <a:rPr lang="en-GB" sz="1400" b="0" i="1" smtClean="0">
                            <a:latin typeface="Cambria Math" panose="02040503050406030204" pitchFamily="18" charset="0"/>
                            <a:cs typeface="Times New Roman" panose="02020603050405020304" pitchFamily="18" charset="0"/>
                          </a:rPr>
                          <m:t>9</m:t>
                        </m:r>
                      </m:sub>
                    </m:sSub>
                    <m:r>
                      <a:rPr lang="en-GB" sz="1400" b="0" i="1" smtClean="0">
                        <a:latin typeface="Cambria Math" panose="02040503050406030204" pitchFamily="18" charset="0"/>
                        <a:cs typeface="Times New Roman" panose="02020603050405020304" pitchFamily="18" charset="0"/>
                      </a:rPr>
                      <m:t> ~</m:t>
                    </m:r>
                    <m:sSup>
                      <m:sSupPr>
                        <m:ctrlPr>
                          <a:rPr lang="en-GB" sz="1400" b="0" i="1" smtClean="0">
                            <a:latin typeface="Cambria Math" panose="02040503050406030204" pitchFamily="18" charset="0"/>
                            <a:cs typeface="Times New Roman" panose="02020603050405020304" pitchFamily="18" charset="0"/>
                          </a:rPr>
                        </m:ctrlPr>
                      </m:sSupPr>
                      <m:e>
                        <m:r>
                          <a:rPr lang="en-GB" sz="1400" i="1">
                            <a:latin typeface="Cambria Math" panose="02040503050406030204" pitchFamily="18" charset="0"/>
                            <a:cs typeface="Times New Roman" panose="02020603050405020304" pitchFamily="18" charset="0"/>
                          </a:rPr>
                          <m:t>(</m:t>
                        </m:r>
                        <m:f>
                          <m:fPr>
                            <m:ctrlPr>
                              <a:rPr lang="en-GB" sz="1400" i="1">
                                <a:latin typeface="Cambria Math" panose="02040503050406030204" pitchFamily="18" charset="0"/>
                                <a:cs typeface="Times New Roman" panose="02020603050405020304" pitchFamily="18" charset="0"/>
                              </a:rPr>
                            </m:ctrlPr>
                          </m:fPr>
                          <m:num>
                            <m:sSub>
                              <m:sSubPr>
                                <m:ctrlPr>
                                  <a:rPr lang="en-GB" sz="1400" b="1" i="1">
                                    <a:latin typeface="Cambria Math" panose="02040503050406030204" pitchFamily="18" charset="0"/>
                                    <a:cs typeface="Times New Roman" panose="02020603050405020304" pitchFamily="18" charset="0"/>
                                  </a:rPr>
                                </m:ctrlPr>
                              </m:sSubPr>
                              <m:e>
                                <m:r>
                                  <a:rPr lang="en-GB" sz="1400" b="1" i="1">
                                    <a:latin typeface="Cambria Math" panose="02040503050406030204" pitchFamily="18" charset="0"/>
                                    <a:cs typeface="Times New Roman" panose="02020603050405020304" pitchFamily="18" charset="0"/>
                                  </a:rPr>
                                  <m:t>𝒚</m:t>
                                </m:r>
                              </m:e>
                              <m:sub>
                                <m:r>
                                  <a:rPr lang="en-GB" sz="1400" b="1" i="1">
                                    <a:latin typeface="Cambria Math" panose="02040503050406030204" pitchFamily="18" charset="0"/>
                                    <a:cs typeface="Times New Roman" panose="02020603050405020304" pitchFamily="18" charset="0"/>
                                  </a:rPr>
                                  <m:t>𝟐</m:t>
                                </m:r>
                                <m:r>
                                  <a:rPr lang="en-GB" sz="1400" b="1" i="1">
                                    <a:latin typeface="Cambria Math" panose="02040503050406030204" pitchFamily="18" charset="0"/>
                                    <a:cs typeface="Times New Roman" panose="02020603050405020304" pitchFamily="18" charset="0"/>
                                  </a:rPr>
                                  <m:t>𝒌</m:t>
                                </m:r>
                              </m:sub>
                            </m:sSub>
                            <m:sSub>
                              <m:sSubPr>
                                <m:ctrlPr>
                                  <a:rPr lang="en-GB" sz="1400" b="1" i="1">
                                    <a:latin typeface="Cambria Math" panose="02040503050406030204" pitchFamily="18" charset="0"/>
                                    <a:cs typeface="Times New Roman" panose="02020603050405020304" pitchFamily="18" charset="0"/>
                                  </a:rPr>
                                </m:ctrlPr>
                              </m:sSubPr>
                              <m:e>
                                <m:r>
                                  <a:rPr lang="en-GB" sz="1400" b="1" i="1">
                                    <a:latin typeface="Cambria Math" panose="02040503050406030204" pitchFamily="18" charset="0"/>
                                    <a:cs typeface="Times New Roman" panose="02020603050405020304" pitchFamily="18" charset="0"/>
                                  </a:rPr>
                                  <m:t>𝒚</m:t>
                                </m:r>
                              </m:e>
                              <m:sub>
                                <m:r>
                                  <a:rPr lang="en-GB" sz="1400" b="1" i="1">
                                    <a:latin typeface="Cambria Math" panose="02040503050406030204" pitchFamily="18" charset="0"/>
                                    <a:cs typeface="Times New Roman" panose="02020603050405020304" pitchFamily="18" charset="0"/>
                                  </a:rPr>
                                  <m:t>𝟑</m:t>
                                </m:r>
                                <m:r>
                                  <a:rPr lang="en-GB" sz="1400" b="1" i="1">
                                    <a:latin typeface="Cambria Math" panose="02040503050406030204" pitchFamily="18" charset="0"/>
                                    <a:cs typeface="Times New Roman" panose="02020603050405020304" pitchFamily="18" charset="0"/>
                                  </a:rPr>
                                  <m:t>𝒌</m:t>
                                </m:r>
                              </m:sub>
                            </m:sSub>
                          </m:num>
                          <m:den>
                            <m:r>
                              <a:rPr lang="en-GB" sz="1400" i="1">
                                <a:latin typeface="Cambria Math" panose="02040503050406030204" pitchFamily="18" charset="0"/>
                                <a:cs typeface="Times New Roman" panose="02020603050405020304" pitchFamily="18" charset="0"/>
                              </a:rPr>
                              <m:t>𝑀</m:t>
                            </m:r>
                          </m:den>
                        </m:f>
                        <m:r>
                          <a:rPr lang="en-GB" sz="1400" i="1">
                            <a:latin typeface="Cambria Math" panose="02040503050406030204" pitchFamily="18" charset="0"/>
                            <a:cs typeface="Times New Roman" panose="02020603050405020304" pitchFamily="18" charset="0"/>
                          </a:rPr>
                          <m:t>)</m:t>
                        </m:r>
                      </m:e>
                      <m:sup>
                        <m:r>
                          <a:rPr lang="en-GB" sz="1400" b="0" i="1" smtClean="0">
                            <a:latin typeface="Cambria Math" panose="02040503050406030204" pitchFamily="18" charset="0"/>
                            <a:cs typeface="Times New Roman" panose="02020603050405020304" pitchFamily="18" charset="0"/>
                          </a:rPr>
                          <m:t>2</m:t>
                        </m:r>
                      </m:sup>
                    </m:sSup>
                  </m:oMath>
                </a14:m>
                <a:r>
                  <a:rPr lang="en-GB" sz="1400" b="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GB" sz="1400" b="1" i="1">
                            <a:latin typeface="Cambria Math" panose="02040503050406030204" pitchFamily="18" charset="0"/>
                            <a:cs typeface="Times New Roman" panose="02020603050405020304" pitchFamily="18" charset="0"/>
                          </a:rPr>
                        </m:ctrlPr>
                      </m:sSubPr>
                      <m:e>
                        <m:r>
                          <a:rPr lang="en-GB" sz="1400" b="1" i="1">
                            <a:latin typeface="Cambria Math" panose="02040503050406030204" pitchFamily="18" charset="0"/>
                            <a:cs typeface="Times New Roman" panose="02020603050405020304" pitchFamily="18" charset="0"/>
                          </a:rPr>
                          <m:t>𝒚</m:t>
                        </m:r>
                      </m:e>
                      <m:sub>
                        <m:r>
                          <a:rPr lang="en-GB" sz="1400" b="1" i="1" smtClean="0">
                            <a:latin typeface="Cambria Math" panose="02040503050406030204" pitchFamily="18" charset="0"/>
                            <a:cs typeface="Times New Roman" panose="02020603050405020304" pitchFamily="18" charset="0"/>
                          </a:rPr>
                          <m:t>𝟑</m:t>
                        </m:r>
                        <m:r>
                          <a:rPr lang="en-GB" sz="1400" b="1" i="1">
                            <a:latin typeface="Cambria Math" panose="02040503050406030204" pitchFamily="18" charset="0"/>
                            <a:cs typeface="Times New Roman" panose="02020603050405020304" pitchFamily="18" charset="0"/>
                          </a:rPr>
                          <m:t>𝒌</m:t>
                        </m:r>
                      </m:sub>
                    </m:sSub>
                  </m:oMath>
                </a14:m>
                <a:r>
                  <a:rPr lang="en-GB" sz="1400" b="0" dirty="0">
                    <a:latin typeface="Times New Roman" panose="02020603050405020304" pitchFamily="18" charset="0"/>
                    <a:cs typeface="Times New Roman" panose="02020603050405020304" pitchFamily="18" charset="0"/>
                  </a:rPr>
                  <a:t> ≤ 1. </a:t>
                </a:r>
              </a:p>
              <a:p>
                <a:pPr algn="just"/>
                <a:endParaRPr lang="en-GB" sz="1400" b="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400" b="0" dirty="0">
                    <a:latin typeface="Times New Roman" panose="02020603050405020304" pitchFamily="18" charset="0"/>
                    <a:cs typeface="Times New Roman" panose="02020603050405020304" pitchFamily="18" charset="0"/>
                  </a:rPr>
                  <a:t>The mass limits are obtained by turning on </a:t>
                </a:r>
                <a14:m>
                  <m:oMath xmlns:m="http://schemas.openxmlformats.org/officeDocument/2006/math">
                    <m:sSub>
                      <m:sSubPr>
                        <m:ctrlPr>
                          <a:rPr lang="en-GB" sz="1400" b="1" i="1" smtClean="0">
                            <a:latin typeface="Cambria Math" panose="02040503050406030204" pitchFamily="18" charset="0"/>
                            <a:cs typeface="Times New Roman" panose="02020603050405020304" pitchFamily="18" charset="0"/>
                          </a:rPr>
                        </m:ctrlPr>
                      </m:sSubPr>
                      <m:e>
                        <m:r>
                          <a:rPr lang="en-GB" sz="1400" b="1" i="1" smtClean="0">
                            <a:latin typeface="Cambria Math" panose="02040503050406030204" pitchFamily="18" charset="0"/>
                            <a:cs typeface="Times New Roman" panose="02020603050405020304" pitchFamily="18" charset="0"/>
                          </a:rPr>
                          <m:t>𝒚</m:t>
                        </m:r>
                      </m:e>
                      <m:sub>
                        <m:r>
                          <a:rPr lang="en-GB" sz="1400" b="1" i="1" smtClean="0">
                            <a:latin typeface="Cambria Math" panose="02040503050406030204" pitchFamily="18" charset="0"/>
                            <a:cs typeface="Times New Roman" panose="02020603050405020304" pitchFamily="18" charset="0"/>
                          </a:rPr>
                          <m:t>𝟐</m:t>
                        </m:r>
                        <m:r>
                          <a:rPr lang="en-GB" sz="1400" b="1" i="1" smtClean="0">
                            <a:latin typeface="Cambria Math" panose="02040503050406030204" pitchFamily="18" charset="0"/>
                            <a:cs typeface="Times New Roman" panose="02020603050405020304" pitchFamily="18" charset="0"/>
                          </a:rPr>
                          <m:t>𝒌</m:t>
                        </m:r>
                      </m:sub>
                    </m:sSub>
                  </m:oMath>
                </a14:m>
                <a:r>
                  <a:rPr lang="en-GB" sz="1400" b="0" dirty="0">
                    <a:latin typeface="Times New Roman" panose="02020603050405020304" pitchFamily="18" charset="0"/>
                    <a:cs typeface="Times New Roman" panose="02020603050405020304" pitchFamily="18" charset="0"/>
                  </a:rPr>
                  <a:t> ≠ 0 alone, thus allowing leptoquark decays to all possible scenarios for a particular coupling.</a:t>
                </a:r>
              </a:p>
              <a:p>
                <a:pPr algn="just"/>
                <a:endParaRPr lang="en-GB" sz="1400" b="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The leptoquark mass limits are 1.7 </a:t>
                </a:r>
                <a:r>
                  <a:rPr lang="en-GB" sz="1400" dirty="0" err="1">
                    <a:latin typeface="Times New Roman" panose="02020603050405020304" pitchFamily="18" charset="0"/>
                    <a:cs typeface="Times New Roman" panose="02020603050405020304" pitchFamily="18" charset="0"/>
                  </a:rPr>
                  <a:t>TeV</a:t>
                </a:r>
                <a:r>
                  <a:rPr lang="en-GB" sz="1400" dirty="0">
                    <a:latin typeface="Times New Roman" panose="02020603050405020304" pitchFamily="18" charset="0"/>
                    <a:cs typeface="Times New Roman" panose="02020603050405020304" pitchFamily="18" charset="0"/>
                  </a:rPr>
                  <a:t> for the </a:t>
                </a:r>
                <a14:m>
                  <m:oMath xmlns:m="http://schemas.openxmlformats.org/officeDocument/2006/math">
                    <m:sSub>
                      <m:sSubPr>
                        <m:ctrlPr>
                          <a:rPr lang="en-GB" sz="1400" i="1" smtClean="0">
                            <a:latin typeface="Cambria Math" panose="02040503050406030204" pitchFamily="18" charset="0"/>
                            <a:cs typeface="Times New Roman" panose="02020603050405020304" pitchFamily="18" charset="0"/>
                          </a:rPr>
                        </m:ctrlPr>
                      </m:sSubPr>
                      <m:e>
                        <m:r>
                          <a:rPr lang="en-GB" sz="1400" b="0" i="1" smtClean="0">
                            <a:latin typeface="Cambria Math" panose="02040503050406030204" pitchFamily="18" charset="0"/>
                            <a:cs typeface="Times New Roman" panose="02020603050405020304" pitchFamily="18" charset="0"/>
                          </a:rPr>
                          <m:t>𝑆</m:t>
                        </m:r>
                      </m:e>
                      <m:sub>
                        <m:r>
                          <a:rPr lang="en-GB" sz="1400" b="0" i="1" smtClean="0">
                            <a:latin typeface="Cambria Math" panose="02040503050406030204" pitchFamily="18" charset="0"/>
                            <a:cs typeface="Times New Roman" panose="02020603050405020304" pitchFamily="18" charset="0"/>
                          </a:rPr>
                          <m:t>3</m:t>
                        </m:r>
                      </m:sub>
                    </m:sSub>
                  </m:oMath>
                </a14:m>
                <a:r>
                  <a:rPr lang="en-GB" sz="1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GB" sz="1400" i="1" smtClean="0">
                            <a:latin typeface="Cambria Math" panose="02040503050406030204" pitchFamily="18" charset="0"/>
                            <a:cs typeface="Times New Roman" panose="02020603050405020304" pitchFamily="18" charset="0"/>
                          </a:rPr>
                        </m:ctrlPr>
                      </m:sSubPr>
                      <m:e>
                        <m:r>
                          <a:rPr lang="en-GB" sz="1400" b="0" i="1" smtClean="0">
                            <a:latin typeface="Cambria Math" panose="02040503050406030204" pitchFamily="18" charset="0"/>
                            <a:cs typeface="Times New Roman" panose="02020603050405020304" pitchFamily="18" charset="0"/>
                          </a:rPr>
                          <m:t>𝑅</m:t>
                        </m:r>
                      </m:e>
                      <m:sub>
                        <m:r>
                          <a:rPr lang="en-GB" sz="1400" b="0" i="1" smtClean="0">
                            <a:latin typeface="Cambria Math" panose="02040503050406030204" pitchFamily="18" charset="0"/>
                            <a:cs typeface="Times New Roman" panose="02020603050405020304" pitchFamily="18" charset="0"/>
                          </a:rPr>
                          <m:t>2</m:t>
                        </m:r>
                      </m:sub>
                    </m:sSub>
                  </m:oMath>
                </a14:m>
                <a:r>
                  <a:rPr lang="en-GB" sz="1400" dirty="0">
                    <a:latin typeface="Times New Roman" panose="02020603050405020304" pitchFamily="18" charset="0"/>
                    <a:cs typeface="Times New Roman" panose="02020603050405020304" pitchFamily="18" charset="0"/>
                  </a:rPr>
                  <a:t> models and 2.3 </a:t>
                </a:r>
                <a:r>
                  <a:rPr lang="en-GB" sz="1400" dirty="0" err="1">
                    <a:latin typeface="Times New Roman" panose="02020603050405020304" pitchFamily="18" charset="0"/>
                    <a:cs typeface="Times New Roman" panose="02020603050405020304" pitchFamily="18" charset="0"/>
                  </a:rPr>
                  <a:t>TeV</a:t>
                </a:r>
                <a:r>
                  <a:rPr lang="en-GB" sz="1400" dirty="0">
                    <a:latin typeface="Times New Roman" panose="02020603050405020304" pitchFamily="18" charset="0"/>
                    <a:cs typeface="Times New Roman" panose="02020603050405020304" pitchFamily="18" charset="0"/>
                  </a:rPr>
                  <a:t> for the </a:t>
                </a:r>
                <a14:m>
                  <m:oMath xmlns:m="http://schemas.openxmlformats.org/officeDocument/2006/math">
                    <m:sSub>
                      <m:sSubPr>
                        <m:ctrlPr>
                          <a:rPr lang="en-GB" sz="1400" i="1">
                            <a:latin typeface="Cambria Math" panose="02040503050406030204" pitchFamily="18" charset="0"/>
                            <a:cs typeface="Times New Roman" panose="02020603050405020304" pitchFamily="18" charset="0"/>
                          </a:rPr>
                        </m:ctrlPr>
                      </m:sSubPr>
                      <m:e>
                        <m:r>
                          <a:rPr lang="en-GB" sz="1400" b="0" i="1" smtClean="0">
                            <a:latin typeface="Cambria Math" panose="02040503050406030204" pitchFamily="18" charset="0"/>
                            <a:cs typeface="Times New Roman" panose="02020603050405020304" pitchFamily="18" charset="0"/>
                          </a:rPr>
                          <m:t>𝑈</m:t>
                        </m:r>
                      </m:e>
                      <m:sub>
                        <m:r>
                          <a:rPr lang="en-GB" sz="1400" b="0" i="1" smtClean="0">
                            <a:latin typeface="Cambria Math" panose="02040503050406030204" pitchFamily="18" charset="0"/>
                            <a:cs typeface="Times New Roman" panose="02020603050405020304" pitchFamily="18" charset="0"/>
                          </a:rPr>
                          <m:t>1</m:t>
                        </m:r>
                      </m:sub>
                    </m:sSub>
                  </m:oMath>
                </a14:m>
                <a:r>
                  <a:rPr lang="en-GB" sz="1400" dirty="0">
                    <a:latin typeface="Times New Roman" panose="02020603050405020304" pitchFamily="18" charset="0"/>
                    <a:cs typeface="Times New Roman" panose="02020603050405020304" pitchFamily="18" charset="0"/>
                  </a:rPr>
                  <a:t> model for the case where a  leptoquark decays to a muon and a jet.</a:t>
                </a:r>
              </a:p>
              <a:p>
                <a:pPr algn="just"/>
                <a:endParaRPr lang="en-GB"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For the electron and a jet case, the mass limits are 1.8 </a:t>
                </a:r>
                <a:r>
                  <a:rPr lang="en-GB" sz="1400" dirty="0" err="1">
                    <a:latin typeface="Times New Roman" panose="02020603050405020304" pitchFamily="18" charset="0"/>
                    <a:cs typeface="Times New Roman" panose="02020603050405020304" pitchFamily="18" charset="0"/>
                  </a:rPr>
                  <a:t>TeV</a:t>
                </a:r>
                <a:r>
                  <a:rPr lang="en-GB" sz="1400" dirty="0">
                    <a:latin typeface="Times New Roman" panose="02020603050405020304" pitchFamily="18" charset="0"/>
                    <a:cs typeface="Times New Roman" panose="02020603050405020304" pitchFamily="18" charset="0"/>
                  </a:rPr>
                  <a:t> for the </a:t>
                </a:r>
                <a14:m>
                  <m:oMath xmlns:m="http://schemas.openxmlformats.org/officeDocument/2006/math">
                    <m:sSub>
                      <m:sSubPr>
                        <m:ctrlPr>
                          <a:rPr lang="en-GB" sz="1400" i="1" smtClean="0">
                            <a:latin typeface="Cambria Math" panose="02040503050406030204" pitchFamily="18" charset="0"/>
                            <a:cs typeface="Times New Roman" panose="02020603050405020304" pitchFamily="18" charset="0"/>
                          </a:rPr>
                        </m:ctrlPr>
                      </m:sSubPr>
                      <m:e>
                        <m:r>
                          <a:rPr lang="en-GB" sz="1400" b="0" i="1" smtClean="0">
                            <a:latin typeface="Cambria Math" panose="02040503050406030204" pitchFamily="18" charset="0"/>
                            <a:cs typeface="Times New Roman" panose="02020603050405020304" pitchFamily="18" charset="0"/>
                          </a:rPr>
                          <m:t>𝑆</m:t>
                        </m:r>
                      </m:e>
                      <m:sub>
                        <m:r>
                          <a:rPr lang="en-GB" sz="1400" b="0" i="1" smtClean="0">
                            <a:latin typeface="Cambria Math" panose="02040503050406030204" pitchFamily="18" charset="0"/>
                            <a:cs typeface="Times New Roman" panose="02020603050405020304" pitchFamily="18" charset="0"/>
                          </a:rPr>
                          <m:t>3</m:t>
                        </m:r>
                      </m:sub>
                    </m:sSub>
                  </m:oMath>
                </a14:m>
                <a:r>
                  <a:rPr lang="en-GB" sz="1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GB" sz="1400" i="1" smtClean="0">
                            <a:latin typeface="Cambria Math" panose="02040503050406030204" pitchFamily="18" charset="0"/>
                            <a:cs typeface="Times New Roman" panose="02020603050405020304" pitchFamily="18" charset="0"/>
                          </a:rPr>
                        </m:ctrlPr>
                      </m:sSubPr>
                      <m:e>
                        <m:r>
                          <a:rPr lang="en-GB" sz="1400" b="0" i="1" smtClean="0">
                            <a:latin typeface="Cambria Math" panose="02040503050406030204" pitchFamily="18" charset="0"/>
                            <a:cs typeface="Times New Roman" panose="02020603050405020304" pitchFamily="18" charset="0"/>
                          </a:rPr>
                          <m:t>𝑅</m:t>
                        </m:r>
                      </m:e>
                      <m:sub>
                        <m:r>
                          <a:rPr lang="en-GB" sz="1400" b="0" i="1" smtClean="0">
                            <a:latin typeface="Cambria Math" panose="02040503050406030204" pitchFamily="18" charset="0"/>
                            <a:cs typeface="Times New Roman" panose="02020603050405020304" pitchFamily="18" charset="0"/>
                          </a:rPr>
                          <m:t>2</m:t>
                        </m:r>
                      </m:sub>
                    </m:sSub>
                  </m:oMath>
                </a14:m>
                <a:r>
                  <a:rPr lang="en-GB" sz="1400" dirty="0">
                    <a:latin typeface="Times New Roman" panose="02020603050405020304" pitchFamily="18" charset="0"/>
                    <a:cs typeface="Times New Roman" panose="02020603050405020304" pitchFamily="18" charset="0"/>
                  </a:rPr>
                  <a:t> models and 2.4 </a:t>
                </a:r>
                <a:r>
                  <a:rPr lang="en-GB" sz="1400" dirty="0" err="1">
                    <a:latin typeface="Times New Roman" panose="02020603050405020304" pitchFamily="18" charset="0"/>
                    <a:cs typeface="Times New Roman" panose="02020603050405020304" pitchFamily="18" charset="0"/>
                  </a:rPr>
                  <a:t>TeV</a:t>
                </a:r>
                <a:r>
                  <a:rPr lang="en-GB" sz="1400" dirty="0">
                    <a:latin typeface="Times New Roman" panose="02020603050405020304" pitchFamily="18" charset="0"/>
                    <a:cs typeface="Times New Roman" panose="02020603050405020304" pitchFamily="18" charset="0"/>
                  </a:rPr>
                  <a:t> for the </a:t>
                </a:r>
                <a14:m>
                  <m:oMath xmlns:m="http://schemas.openxmlformats.org/officeDocument/2006/math">
                    <m:sSub>
                      <m:sSubPr>
                        <m:ctrlPr>
                          <a:rPr lang="en-GB" sz="1400" i="1">
                            <a:latin typeface="Cambria Math" panose="02040503050406030204" pitchFamily="18" charset="0"/>
                            <a:cs typeface="Times New Roman" panose="02020603050405020304" pitchFamily="18" charset="0"/>
                          </a:rPr>
                        </m:ctrlPr>
                      </m:sSubPr>
                      <m:e>
                        <m:r>
                          <a:rPr lang="en-GB" sz="1400" b="0" i="1" smtClean="0">
                            <a:latin typeface="Cambria Math" panose="02040503050406030204" pitchFamily="18" charset="0"/>
                            <a:cs typeface="Times New Roman" panose="02020603050405020304" pitchFamily="18" charset="0"/>
                          </a:rPr>
                          <m:t>𝑈</m:t>
                        </m:r>
                      </m:e>
                      <m:sub>
                        <m:r>
                          <a:rPr lang="en-GB" sz="1400" b="0" i="1" smtClean="0">
                            <a:latin typeface="Cambria Math" panose="02040503050406030204" pitchFamily="18" charset="0"/>
                            <a:cs typeface="Times New Roman" panose="02020603050405020304" pitchFamily="18" charset="0"/>
                          </a:rPr>
                          <m:t>1</m:t>
                        </m:r>
                      </m:sub>
                    </m:sSub>
                  </m:oMath>
                </a14:m>
                <a:r>
                  <a:rPr lang="en-GB" sz="1400" dirty="0">
                    <a:latin typeface="Times New Roman" panose="02020603050405020304" pitchFamily="18" charset="0"/>
                    <a:cs typeface="Times New Roman" panose="02020603050405020304" pitchFamily="18" charset="0"/>
                  </a:rPr>
                  <a:t> model</a:t>
                </a:r>
              </a:p>
              <a:p>
                <a:pPr marL="285750" indent="-285750" algn="just">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282C545D-9F40-958D-4842-9A812AC17AC2}"/>
                  </a:ext>
                </a:extLst>
              </p:cNvPr>
              <p:cNvSpPr txBox="1">
                <a:spLocks noRot="1" noChangeAspect="1" noMove="1" noResize="1" noEditPoints="1" noAdjustHandles="1" noChangeArrowheads="1" noChangeShapeType="1" noTextEdit="1"/>
              </p:cNvSpPr>
              <p:nvPr/>
            </p:nvSpPr>
            <p:spPr>
              <a:xfrm>
                <a:off x="7893708" y="1034132"/>
                <a:ext cx="3786909" cy="5795497"/>
              </a:xfrm>
              <a:prstGeom prst="rect">
                <a:avLst/>
              </a:prstGeom>
              <a:blipFill>
                <a:blip r:embed="rId9"/>
                <a:stretch>
                  <a:fillRect l="-322" t="-211" r="-483"/>
                </a:stretch>
              </a:blipFill>
            </p:spPr>
            <p:txBody>
              <a:bodyPr/>
              <a:lstStyle/>
              <a:p>
                <a:r>
                  <a:rPr lang="en-GB">
                    <a:noFill/>
                  </a:rPr>
                  <a:t> </a:t>
                </a:r>
              </a:p>
            </p:txBody>
          </p:sp>
        </mc:Fallback>
      </mc:AlternateContent>
    </p:spTree>
    <p:extLst>
      <p:ext uri="{BB962C8B-B14F-4D97-AF65-F5344CB8AC3E}">
        <p14:creationId xmlns:p14="http://schemas.microsoft.com/office/powerpoint/2010/main" val="10199768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fade">
                                      <p:cBhvr>
                                        <p:cTn id="18" dur="500"/>
                                        <p:tgtEl>
                                          <p:spTgt spid="7">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animEffect transition="in" filter="fade">
                                      <p:cBhvr>
                                        <p:cTn id="21" dur="500"/>
                                        <p:tgtEl>
                                          <p:spTgt spid="7">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10" end="10"/>
                                            </p:txEl>
                                          </p:spTgt>
                                        </p:tgtEl>
                                        <p:attrNameLst>
                                          <p:attrName>style.visibility</p:attrName>
                                        </p:attrNameLst>
                                      </p:cBhvr>
                                      <p:to>
                                        <p:strVal val="visible"/>
                                      </p:to>
                                    </p:set>
                                    <p:animEffect transition="in" filter="fade">
                                      <p:cBhvr>
                                        <p:cTn id="24"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7EF7FE47-4FB4-9042-0867-8E4CC2918FA4}"/>
                  </a:ext>
                </a:extLst>
              </p:cNvPr>
              <p:cNvSpPr>
                <a:spLocks noGrp="1"/>
              </p:cNvSpPr>
              <p:nvPr>
                <p:ph type="title"/>
              </p:nvPr>
            </p:nvSpPr>
            <p:spPr>
              <a:xfrm>
                <a:off x="2233026" y="181155"/>
                <a:ext cx="7231363" cy="549619"/>
              </a:xfrm>
            </p:spPr>
            <p:txBody>
              <a:bodyPr>
                <a:noAutofit/>
              </a:bodyPr>
              <a:lstStyle/>
              <a:p>
                <a:pPr algn="r"/>
                <a:r>
                  <a:rPr lang="en-GB" sz="2200" b="1" dirty="0">
                    <a:latin typeface="Times New Roman" panose="02020603050405020304" pitchFamily="18" charset="0"/>
                    <a:cs typeface="Times New Roman" panose="02020603050405020304" pitchFamily="18" charset="0"/>
                  </a:rPr>
                  <a:t>Exclusion Plots of </a:t>
                </a:r>
                <a14:m>
                  <m:oMath xmlns:m="http://schemas.openxmlformats.org/officeDocument/2006/math">
                    <m:sSub>
                      <m:sSubPr>
                        <m:ctrlPr>
                          <a:rPr lang="en-GB" sz="2200" b="1" i="1" smtClean="0">
                            <a:latin typeface="Cambria Math" panose="02040503050406030204" pitchFamily="18" charset="0"/>
                            <a:cs typeface="Times New Roman" panose="02020603050405020304" pitchFamily="18" charset="0"/>
                          </a:rPr>
                        </m:ctrlPr>
                      </m:sSubPr>
                      <m:e>
                        <m:r>
                          <a:rPr lang="en-GB" sz="2200" b="1" i="1" smtClean="0">
                            <a:latin typeface="Cambria Math" panose="02040503050406030204" pitchFamily="18" charset="0"/>
                            <a:cs typeface="Times New Roman" panose="02020603050405020304" pitchFamily="18" charset="0"/>
                          </a:rPr>
                          <m:t>𝒚</m:t>
                        </m:r>
                      </m:e>
                      <m:sub>
                        <m:r>
                          <a:rPr lang="en-GB" sz="2200" b="1" i="1" smtClean="0">
                            <a:latin typeface="Cambria Math" panose="02040503050406030204" pitchFamily="18" charset="0"/>
                            <a:cs typeface="Times New Roman" panose="02020603050405020304" pitchFamily="18" charset="0"/>
                          </a:rPr>
                          <m:t>𝟑</m:t>
                        </m:r>
                        <m:r>
                          <a:rPr lang="en-GB" sz="2200" b="1" i="1" smtClean="0">
                            <a:latin typeface="Cambria Math" panose="02040503050406030204" pitchFamily="18" charset="0"/>
                            <a:cs typeface="Times New Roman" panose="02020603050405020304" pitchFamily="18" charset="0"/>
                          </a:rPr>
                          <m:t>𝒌</m:t>
                        </m:r>
                      </m:sub>
                    </m:sSub>
                  </m:oMath>
                </a14:m>
                <a:r>
                  <a:rPr lang="en-GB" sz="2200" b="1" dirty="0">
                    <a:latin typeface="Times New Roman" panose="02020603050405020304" pitchFamily="18" charset="0"/>
                    <a:cs typeface="Times New Roman" panose="02020603050405020304" pitchFamily="18" charset="0"/>
                  </a:rPr>
                  <a:t> for same flavour dilepton search</a:t>
                </a:r>
                <a:endParaRPr lang="en-GB" sz="2200" dirty="0"/>
              </a:p>
            </p:txBody>
          </p:sp>
        </mc:Choice>
        <mc:Fallback>
          <p:sp>
            <p:nvSpPr>
              <p:cNvPr id="2" name="Title 1">
                <a:extLst>
                  <a:ext uri="{FF2B5EF4-FFF2-40B4-BE49-F238E27FC236}">
                    <a16:creationId xmlns:a16="http://schemas.microsoft.com/office/drawing/2014/main" id="{7EF7FE47-4FB4-9042-0867-8E4CC2918FA4}"/>
                  </a:ext>
                </a:extLst>
              </p:cNvPr>
              <p:cNvSpPr>
                <a:spLocks noGrp="1" noRot="1" noChangeAspect="1" noMove="1" noResize="1" noEditPoints="1" noAdjustHandles="1" noChangeArrowheads="1" noChangeShapeType="1" noTextEdit="1"/>
              </p:cNvSpPr>
              <p:nvPr>
                <p:ph type="title"/>
              </p:nvPr>
            </p:nvSpPr>
            <p:spPr>
              <a:xfrm>
                <a:off x="2233026" y="181155"/>
                <a:ext cx="7231363" cy="549619"/>
              </a:xfrm>
              <a:blipFill>
                <a:blip r:embed="rId2"/>
                <a:stretch>
                  <a:fillRect r="-1011" b="-7778"/>
                </a:stretch>
              </a:blipFill>
            </p:spPr>
            <p:txBody>
              <a:bodyPr/>
              <a:lstStyle/>
              <a:p>
                <a:r>
                  <a:rPr lang="en-GB">
                    <a:noFill/>
                  </a:rPr>
                  <a:t> </a:t>
                </a:r>
              </a:p>
            </p:txBody>
          </p:sp>
        </mc:Fallback>
      </mc:AlternateContent>
      <p:graphicFrame>
        <p:nvGraphicFramePr>
          <p:cNvPr id="4" name="Content Placeholder 3">
            <a:extLst>
              <a:ext uri="{FF2B5EF4-FFF2-40B4-BE49-F238E27FC236}">
                <a16:creationId xmlns:a16="http://schemas.microsoft.com/office/drawing/2014/main" id="{6C6EAFA1-C2AA-13A6-0F16-A82ED6AF4F43}"/>
              </a:ext>
            </a:extLst>
          </p:cNvPr>
          <p:cNvGraphicFramePr>
            <a:graphicFrameLocks noGrp="1" noChangeAspect="1"/>
          </p:cNvGraphicFramePr>
          <p:nvPr>
            <p:ph idx="1"/>
            <p:extLst>
              <p:ext uri="{D42A27DB-BD31-4B8C-83A1-F6EECF244321}">
                <p14:modId xmlns:p14="http://schemas.microsoft.com/office/powerpoint/2010/main" val="2266800498"/>
              </p:ext>
            </p:extLst>
          </p:nvPr>
        </p:nvGraphicFramePr>
        <p:xfrm>
          <a:off x="268766" y="1027906"/>
          <a:ext cx="3719961" cy="2625861"/>
        </p:xfrm>
        <a:graphic>
          <a:graphicData uri="http://schemas.openxmlformats.org/presentationml/2006/ole">
            <mc:AlternateContent xmlns:mc="http://schemas.openxmlformats.org/markup-compatibility/2006">
              <mc:Choice xmlns:v="urn:schemas-microsoft-com:vml" Requires="v">
                <p:oleObj name="Acrobat Document" r:id="rId3" imgW="5143130" imgH="4733794" progId="AcroExch.Document.DC">
                  <p:embed/>
                </p:oleObj>
              </mc:Choice>
              <mc:Fallback>
                <p:oleObj name="Acrobat Document" r:id="rId3" imgW="5143130" imgH="4733794" progId="AcroExch.Document.DC">
                  <p:embed/>
                  <p:pic>
                    <p:nvPicPr>
                      <p:cNvPr id="4" name="Content Placeholder 3">
                        <a:extLst>
                          <a:ext uri="{FF2B5EF4-FFF2-40B4-BE49-F238E27FC236}">
                            <a16:creationId xmlns:a16="http://schemas.microsoft.com/office/drawing/2014/main" id="{6C6EAFA1-C2AA-13A6-0F16-A82ED6AF4F43}"/>
                          </a:ext>
                        </a:extLst>
                      </p:cNvPr>
                      <p:cNvPicPr/>
                      <p:nvPr/>
                    </p:nvPicPr>
                    <p:blipFill>
                      <a:blip r:embed="rId4"/>
                      <a:stretch>
                        <a:fillRect/>
                      </a:stretch>
                    </p:blipFill>
                    <p:spPr>
                      <a:xfrm>
                        <a:off x="268766" y="1027906"/>
                        <a:ext cx="3719961" cy="262586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8A698D0-2AB9-2BFE-FF6F-9A15CA8459B7}"/>
              </a:ext>
            </a:extLst>
          </p:cNvPr>
          <p:cNvGraphicFramePr>
            <a:graphicFrameLocks noChangeAspect="1"/>
          </p:cNvGraphicFramePr>
          <p:nvPr>
            <p:extLst>
              <p:ext uri="{D42A27DB-BD31-4B8C-83A1-F6EECF244321}">
                <p14:modId xmlns:p14="http://schemas.microsoft.com/office/powerpoint/2010/main" val="2449275490"/>
              </p:ext>
            </p:extLst>
          </p:nvPr>
        </p:nvGraphicFramePr>
        <p:xfrm>
          <a:off x="4236019" y="1027905"/>
          <a:ext cx="3719962" cy="2625862"/>
        </p:xfrm>
        <a:graphic>
          <a:graphicData uri="http://schemas.openxmlformats.org/presentationml/2006/ole">
            <mc:AlternateContent xmlns:mc="http://schemas.openxmlformats.org/markup-compatibility/2006">
              <mc:Choice xmlns:v="urn:schemas-microsoft-com:vml" Requires="v">
                <p:oleObj name="Acrobat Document" r:id="rId5" imgW="5143130" imgH="4733794" progId="AcroExch.Document.DC">
                  <p:embed/>
                </p:oleObj>
              </mc:Choice>
              <mc:Fallback>
                <p:oleObj name="Acrobat Document" r:id="rId5" imgW="5143130" imgH="4733794" progId="AcroExch.Document.DC">
                  <p:embed/>
                  <p:pic>
                    <p:nvPicPr>
                      <p:cNvPr id="5" name="Object 4">
                        <a:extLst>
                          <a:ext uri="{FF2B5EF4-FFF2-40B4-BE49-F238E27FC236}">
                            <a16:creationId xmlns:a16="http://schemas.microsoft.com/office/drawing/2014/main" id="{D8A698D0-2AB9-2BFE-FF6F-9A15CA8459B7}"/>
                          </a:ext>
                        </a:extLst>
                      </p:cNvPr>
                      <p:cNvPicPr/>
                      <p:nvPr/>
                    </p:nvPicPr>
                    <p:blipFill>
                      <a:blip r:embed="rId6"/>
                      <a:stretch>
                        <a:fillRect/>
                      </a:stretch>
                    </p:blipFill>
                    <p:spPr>
                      <a:xfrm>
                        <a:off x="4236019" y="1027905"/>
                        <a:ext cx="3719962" cy="26258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75774FC-250C-815F-9E4C-13C250DE0870}"/>
              </a:ext>
            </a:extLst>
          </p:cNvPr>
          <p:cNvGraphicFramePr>
            <a:graphicFrameLocks noChangeAspect="1"/>
          </p:cNvGraphicFramePr>
          <p:nvPr>
            <p:extLst>
              <p:ext uri="{D42A27DB-BD31-4B8C-83A1-F6EECF244321}">
                <p14:modId xmlns:p14="http://schemas.microsoft.com/office/powerpoint/2010/main" val="2768161562"/>
              </p:ext>
            </p:extLst>
          </p:nvPr>
        </p:nvGraphicFramePr>
        <p:xfrm>
          <a:off x="2128747" y="3950898"/>
          <a:ext cx="3719961" cy="2468891"/>
        </p:xfrm>
        <a:graphic>
          <a:graphicData uri="http://schemas.openxmlformats.org/presentationml/2006/ole">
            <mc:AlternateContent xmlns:mc="http://schemas.openxmlformats.org/markup-compatibility/2006">
              <mc:Choice xmlns:v="urn:schemas-microsoft-com:vml" Requires="v">
                <p:oleObj name="Acrobat Document" r:id="rId7" imgW="5143130" imgH="4733794" progId="AcroExch.Document.DC">
                  <p:embed/>
                </p:oleObj>
              </mc:Choice>
              <mc:Fallback>
                <p:oleObj name="Acrobat Document" r:id="rId7" imgW="5143130" imgH="4733794" progId="AcroExch.Document.DC">
                  <p:embed/>
                  <p:pic>
                    <p:nvPicPr>
                      <p:cNvPr id="6" name="Object 5">
                        <a:extLst>
                          <a:ext uri="{FF2B5EF4-FFF2-40B4-BE49-F238E27FC236}">
                            <a16:creationId xmlns:a16="http://schemas.microsoft.com/office/drawing/2014/main" id="{675774FC-250C-815F-9E4C-13C250DE0870}"/>
                          </a:ext>
                        </a:extLst>
                      </p:cNvPr>
                      <p:cNvPicPr/>
                      <p:nvPr/>
                    </p:nvPicPr>
                    <p:blipFill>
                      <a:blip r:embed="rId8"/>
                      <a:stretch>
                        <a:fillRect/>
                      </a:stretch>
                    </p:blipFill>
                    <p:spPr>
                      <a:xfrm>
                        <a:off x="2128747" y="3950898"/>
                        <a:ext cx="3719961" cy="2468891"/>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E08735B-9478-8351-7E74-96FB59ED4ADD}"/>
                  </a:ext>
                </a:extLst>
              </p:cNvPr>
              <p:cNvSpPr txBox="1"/>
              <p:nvPr/>
            </p:nvSpPr>
            <p:spPr>
              <a:xfrm>
                <a:off x="7955981" y="2510022"/>
                <a:ext cx="3967253" cy="2881751"/>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The solid red regions at the bottom are obtained from requiring perturbative couplings consistent with </a:t>
                </a:r>
                <a14:m>
                  <m:oMath xmlns:m="http://schemas.openxmlformats.org/officeDocument/2006/math">
                    <m:sSub>
                      <m:sSubPr>
                        <m:ctrlPr>
                          <a:rPr lang="en-GB" sz="1600" i="1" smtClean="0">
                            <a:latin typeface="Cambria Math" panose="02040503050406030204" pitchFamily="18" charset="0"/>
                            <a:cs typeface="Times New Roman" panose="02020603050405020304" pitchFamily="18" charset="0"/>
                          </a:rPr>
                        </m:ctrlPr>
                      </m:sSubPr>
                      <m:e>
                        <m:r>
                          <a:rPr lang="en-GB" sz="1600" b="0" i="1" smtClean="0">
                            <a:latin typeface="Cambria Math" panose="02040503050406030204" pitchFamily="18" charset="0"/>
                            <a:cs typeface="Times New Roman" panose="02020603050405020304" pitchFamily="18" charset="0"/>
                          </a:rPr>
                          <m:t>𝐶</m:t>
                        </m:r>
                      </m:e>
                      <m:sub>
                        <m:r>
                          <a:rPr lang="en-GB" sz="1600" b="0" i="1" smtClean="0">
                            <a:latin typeface="Cambria Math" panose="02040503050406030204" pitchFamily="18" charset="0"/>
                            <a:cs typeface="Times New Roman" panose="02020603050405020304" pitchFamily="18" charset="0"/>
                          </a:rPr>
                          <m:t>9</m:t>
                        </m:r>
                      </m:sub>
                    </m:sSub>
                    <m:r>
                      <a:rPr lang="en-GB" sz="1600" b="0" i="1" smtClean="0">
                        <a:latin typeface="Cambria Math" panose="02040503050406030204" pitchFamily="18" charset="0"/>
                        <a:cs typeface="Times New Roman" panose="02020603050405020304" pitchFamily="18" charset="0"/>
                      </a:rPr>
                      <m:t> ~</m:t>
                    </m:r>
                    <m:sSup>
                      <m:sSupPr>
                        <m:ctrlPr>
                          <a:rPr lang="en-GB" sz="1600" b="0" i="1" smtClean="0">
                            <a:latin typeface="Cambria Math" panose="02040503050406030204" pitchFamily="18" charset="0"/>
                            <a:cs typeface="Times New Roman" panose="02020603050405020304" pitchFamily="18" charset="0"/>
                          </a:rPr>
                        </m:ctrlPr>
                      </m:sSupPr>
                      <m:e>
                        <m:r>
                          <a:rPr lang="en-GB" sz="1600" i="1">
                            <a:latin typeface="Cambria Math" panose="02040503050406030204" pitchFamily="18" charset="0"/>
                            <a:cs typeface="Times New Roman" panose="02020603050405020304" pitchFamily="18" charset="0"/>
                          </a:rPr>
                          <m:t>(</m:t>
                        </m:r>
                        <m:f>
                          <m:fPr>
                            <m:ctrlPr>
                              <a:rPr lang="en-GB" sz="1600" i="1">
                                <a:latin typeface="Cambria Math" panose="02040503050406030204" pitchFamily="18" charset="0"/>
                                <a:cs typeface="Times New Roman" panose="02020603050405020304" pitchFamily="18" charset="0"/>
                              </a:rPr>
                            </m:ctrlPr>
                          </m:fPr>
                          <m:num>
                            <m:sSub>
                              <m:sSubPr>
                                <m:ctrlPr>
                                  <a:rPr lang="en-GB" sz="1600" b="1" i="1">
                                    <a:latin typeface="Cambria Math" panose="02040503050406030204" pitchFamily="18" charset="0"/>
                                    <a:cs typeface="Times New Roman" panose="02020603050405020304" pitchFamily="18" charset="0"/>
                                  </a:rPr>
                                </m:ctrlPr>
                              </m:sSubPr>
                              <m:e>
                                <m:r>
                                  <a:rPr lang="en-GB" sz="1600" b="1" i="1">
                                    <a:latin typeface="Cambria Math" panose="02040503050406030204" pitchFamily="18" charset="0"/>
                                    <a:cs typeface="Times New Roman" panose="02020603050405020304" pitchFamily="18" charset="0"/>
                                  </a:rPr>
                                  <m:t>𝒚</m:t>
                                </m:r>
                              </m:e>
                              <m:sub>
                                <m:r>
                                  <a:rPr lang="en-GB" sz="1600" b="1" i="1">
                                    <a:latin typeface="Cambria Math" panose="02040503050406030204" pitchFamily="18" charset="0"/>
                                    <a:cs typeface="Times New Roman" panose="02020603050405020304" pitchFamily="18" charset="0"/>
                                  </a:rPr>
                                  <m:t>𝟐</m:t>
                                </m:r>
                                <m:r>
                                  <a:rPr lang="en-GB" sz="1600" b="1" i="1">
                                    <a:latin typeface="Cambria Math" panose="02040503050406030204" pitchFamily="18" charset="0"/>
                                    <a:cs typeface="Times New Roman" panose="02020603050405020304" pitchFamily="18" charset="0"/>
                                  </a:rPr>
                                  <m:t>𝒌</m:t>
                                </m:r>
                              </m:sub>
                            </m:sSub>
                            <m:sSub>
                              <m:sSubPr>
                                <m:ctrlPr>
                                  <a:rPr lang="en-GB" sz="1600" b="1" i="1">
                                    <a:latin typeface="Cambria Math" panose="02040503050406030204" pitchFamily="18" charset="0"/>
                                    <a:cs typeface="Times New Roman" panose="02020603050405020304" pitchFamily="18" charset="0"/>
                                  </a:rPr>
                                </m:ctrlPr>
                              </m:sSubPr>
                              <m:e>
                                <m:r>
                                  <a:rPr lang="en-GB" sz="1600" b="1" i="1">
                                    <a:latin typeface="Cambria Math" panose="02040503050406030204" pitchFamily="18" charset="0"/>
                                    <a:cs typeface="Times New Roman" panose="02020603050405020304" pitchFamily="18" charset="0"/>
                                  </a:rPr>
                                  <m:t>𝒚</m:t>
                                </m:r>
                              </m:e>
                              <m:sub>
                                <m:r>
                                  <a:rPr lang="en-GB" sz="1600" b="1" i="1">
                                    <a:latin typeface="Cambria Math" panose="02040503050406030204" pitchFamily="18" charset="0"/>
                                    <a:cs typeface="Times New Roman" panose="02020603050405020304" pitchFamily="18" charset="0"/>
                                  </a:rPr>
                                  <m:t>𝟑</m:t>
                                </m:r>
                                <m:r>
                                  <a:rPr lang="en-GB" sz="1600" b="1" i="1">
                                    <a:latin typeface="Cambria Math" panose="02040503050406030204" pitchFamily="18" charset="0"/>
                                    <a:cs typeface="Times New Roman" panose="02020603050405020304" pitchFamily="18" charset="0"/>
                                  </a:rPr>
                                  <m:t>𝒌</m:t>
                                </m:r>
                              </m:sub>
                            </m:sSub>
                          </m:num>
                          <m:den>
                            <m:r>
                              <a:rPr lang="en-GB" sz="1600" i="1">
                                <a:latin typeface="Cambria Math" panose="02040503050406030204" pitchFamily="18" charset="0"/>
                                <a:cs typeface="Times New Roman" panose="02020603050405020304" pitchFamily="18" charset="0"/>
                              </a:rPr>
                              <m:t>𝑀</m:t>
                            </m:r>
                          </m:den>
                        </m:f>
                        <m:r>
                          <a:rPr lang="en-GB" sz="1600" i="1">
                            <a:latin typeface="Cambria Math" panose="02040503050406030204" pitchFamily="18" charset="0"/>
                            <a:cs typeface="Times New Roman" panose="02020603050405020304" pitchFamily="18" charset="0"/>
                          </a:rPr>
                          <m:t>)</m:t>
                        </m:r>
                      </m:e>
                      <m:sup>
                        <m:r>
                          <a:rPr lang="en-GB" sz="1600" b="0" i="1" smtClean="0">
                            <a:latin typeface="Cambria Math" panose="02040503050406030204" pitchFamily="18" charset="0"/>
                            <a:cs typeface="Times New Roman" panose="02020603050405020304" pitchFamily="18" charset="0"/>
                          </a:rPr>
                          <m:t>2</m:t>
                        </m:r>
                      </m:sup>
                    </m:sSup>
                  </m:oMath>
                </a14:m>
                <a:endParaRPr lang="en-GB" sz="1600" b="0" dirty="0">
                  <a:latin typeface="Times New Roman" panose="02020603050405020304" pitchFamily="18" charset="0"/>
                  <a:cs typeface="Times New Roman" panose="02020603050405020304" pitchFamily="18" charset="0"/>
                </a:endParaRPr>
              </a:p>
              <a:p>
                <a:pPr algn="just"/>
                <a:endParaRPr lang="en-GB" sz="1600" b="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The darker region is inconsistent with the observed upper limits on </a:t>
                </a:r>
                <a14:m>
                  <m:oMath xmlns:m="http://schemas.openxmlformats.org/officeDocument/2006/math">
                    <m:sSub>
                      <m:sSubPr>
                        <m:ctrlPr>
                          <a:rPr lang="en-GB" sz="1600" b="1" i="1" smtClean="0">
                            <a:latin typeface="Cambria Math" panose="02040503050406030204" pitchFamily="18" charset="0"/>
                            <a:cs typeface="Times New Roman" panose="02020603050405020304" pitchFamily="18" charset="0"/>
                          </a:rPr>
                        </m:ctrlPr>
                      </m:sSubPr>
                      <m:e>
                        <m:r>
                          <a:rPr lang="en-GB" sz="1600" b="1" i="1" smtClean="0">
                            <a:latin typeface="Cambria Math" panose="02040503050406030204" pitchFamily="18" charset="0"/>
                            <a:cs typeface="Times New Roman" panose="02020603050405020304" pitchFamily="18" charset="0"/>
                          </a:rPr>
                          <m:t>𝒚</m:t>
                        </m:r>
                      </m:e>
                      <m:sub>
                        <m:r>
                          <a:rPr lang="en-GB" sz="1600" b="1" i="1" smtClean="0">
                            <a:latin typeface="Cambria Math" panose="02040503050406030204" pitchFamily="18" charset="0"/>
                            <a:cs typeface="Times New Roman" panose="02020603050405020304" pitchFamily="18" charset="0"/>
                          </a:rPr>
                          <m:t>𝟐</m:t>
                        </m:r>
                        <m:r>
                          <a:rPr lang="en-GB" sz="1600" b="1" i="1" smtClean="0">
                            <a:latin typeface="Cambria Math" panose="02040503050406030204" pitchFamily="18" charset="0"/>
                            <a:cs typeface="Times New Roman" panose="02020603050405020304" pitchFamily="18" charset="0"/>
                          </a:rPr>
                          <m:t>𝒌</m:t>
                        </m:r>
                      </m:sub>
                    </m:sSub>
                  </m:oMath>
                </a14:m>
                <a:r>
                  <a:rPr lang="en-GB" sz="1600" b="1"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The corresponding di-electron limit is the lighter line inside the dark red region.</a:t>
                </a:r>
              </a:p>
              <a:p>
                <a:pPr algn="just"/>
                <a:endParaRPr lang="en-GB" sz="16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0E08735B-9478-8351-7E74-96FB59ED4ADD}"/>
                  </a:ext>
                </a:extLst>
              </p:cNvPr>
              <p:cNvSpPr txBox="1">
                <a:spLocks noRot="1" noChangeAspect="1" noMove="1" noResize="1" noEditPoints="1" noAdjustHandles="1" noChangeArrowheads="1" noChangeShapeType="1" noTextEdit="1"/>
              </p:cNvSpPr>
              <p:nvPr/>
            </p:nvSpPr>
            <p:spPr>
              <a:xfrm>
                <a:off x="7955981" y="2510022"/>
                <a:ext cx="3967253" cy="2881751"/>
              </a:xfrm>
              <a:prstGeom prst="rect">
                <a:avLst/>
              </a:prstGeom>
              <a:blipFill>
                <a:blip r:embed="rId9"/>
                <a:stretch>
                  <a:fillRect l="-614" t="-636" r="-922"/>
                </a:stretch>
              </a:blipFill>
            </p:spPr>
            <p:txBody>
              <a:bodyPr/>
              <a:lstStyle/>
              <a:p>
                <a:r>
                  <a:rPr lang="en-GB">
                    <a:noFill/>
                  </a:rPr>
                  <a:t> </a:t>
                </a:r>
              </a:p>
            </p:txBody>
          </p:sp>
        </mc:Fallback>
      </mc:AlternateContent>
    </p:spTree>
    <p:extLst>
      <p:ext uri="{BB962C8B-B14F-4D97-AF65-F5344CB8AC3E}">
        <p14:creationId xmlns:p14="http://schemas.microsoft.com/office/powerpoint/2010/main" val="1396456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3337</TotalTime>
  <Words>1597</Words>
  <Application>Microsoft Office PowerPoint</Application>
  <PresentationFormat>Widescreen</PresentationFormat>
  <Paragraphs>93</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Times New Roman</vt:lpstr>
      <vt:lpstr>Office Theme</vt:lpstr>
      <vt:lpstr>Acrobat Document</vt:lpstr>
      <vt:lpstr>PowerPoint Presentation</vt:lpstr>
      <vt:lpstr>PowerPoint Presentation</vt:lpstr>
      <vt:lpstr>Introduction and Motivation</vt:lpstr>
      <vt:lpstr>PowerPoint Presentation</vt:lpstr>
      <vt:lpstr>Leptoquark Models</vt:lpstr>
      <vt:lpstr>PowerPoint Presentation</vt:lpstr>
      <vt:lpstr>LHC LIMITS </vt:lpstr>
      <vt:lpstr>Exclusion Plots of y_2k and Mass of leptoquarks for same flavour dilepton search</vt:lpstr>
      <vt:lpstr>Exclusion Plots of y_3k for same flavour dilepton search</vt:lpstr>
      <vt:lpstr>Exclusion Plots of y_2k = y_3k for same flavour dilepton search</vt:lpstr>
      <vt:lpstr>Collider Limits for different flavour dilepton search for the U_1 model</vt:lpstr>
      <vt:lpstr>Collider Limits for different flavour dilepton search for the S_3 model</vt:lpstr>
      <vt:lpstr>Collider Limits for different flavour dilepton search for the R_2 model</vt:lpstr>
      <vt:lpstr>Future Prospects</vt:lpstr>
      <vt:lpstr>Current and Future Reach of Leptoquark Couplings</vt:lpstr>
      <vt:lpstr>Summary and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Amartya</dc:creator>
  <cp:lastModifiedBy>Amartya</cp:lastModifiedBy>
  <cp:revision>2</cp:revision>
  <dcterms:created xsi:type="dcterms:W3CDTF">2023-03-02T22:34:03Z</dcterms:created>
  <dcterms:modified xsi:type="dcterms:W3CDTF">2023-03-05T14:39:16Z</dcterms:modified>
</cp:coreProperties>
</file>