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8"/>
  </p:notesMasterIdLst>
  <p:sldIdLst>
    <p:sldId id="256" r:id="rId2"/>
    <p:sldId id="296" r:id="rId3"/>
    <p:sldId id="303" r:id="rId4"/>
    <p:sldId id="295" r:id="rId5"/>
    <p:sldId id="297" r:id="rId6"/>
    <p:sldId id="304" r:id="rId7"/>
    <p:sldId id="298" r:id="rId8"/>
    <p:sldId id="305" r:id="rId9"/>
    <p:sldId id="308" r:id="rId10"/>
    <p:sldId id="306" r:id="rId11"/>
    <p:sldId id="310" r:id="rId12"/>
    <p:sldId id="307" r:id="rId13"/>
    <p:sldId id="309" r:id="rId14"/>
    <p:sldId id="302" r:id="rId15"/>
    <p:sldId id="311" r:id="rId16"/>
    <p:sldId id="274" r:id="rId17"/>
  </p:sldIdLst>
  <p:sldSz cx="9144000" cy="6858000" type="screen4x3"/>
  <p:notesSz cx="70104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313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1727" autoAdjust="0"/>
  </p:normalViewPr>
  <p:slideViewPr>
    <p:cSldViewPr snapToGrid="0">
      <p:cViewPr>
        <p:scale>
          <a:sx n="100" d="100"/>
          <a:sy n="100" d="100"/>
        </p:scale>
        <p:origin x="-130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364" y="-90"/>
      </p:cViewPr>
      <p:guideLst>
        <p:guide orient="horz" pos="2960"/>
        <p:guide pos="2208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156F2ABD-ADF0-415D-B19F-C5765A0101FE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4050"/>
            <a:ext cx="5608320" cy="4229100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316776A6-FF95-4CAB-880E-886FC13F7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/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5" descr="Logo_UBo_h24_CMYK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488" y="0"/>
            <a:ext cx="2195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3886200"/>
            <a:ext cx="706755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Data Handling Processor v0.1</a:t>
            </a:r>
            <a:br>
              <a:rPr lang="en-US" dirty="0" smtClean="0"/>
            </a:br>
            <a:r>
              <a:rPr lang="en-US" sz="2800" dirty="0" smtClean="0"/>
              <a:t>Preliminary Test Results - August 2010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Tomasz Hemperek</a:t>
            </a:r>
            <a:endParaRPr lang="en-US" dirty="0"/>
          </a:p>
        </p:txBody>
      </p:sp>
      <p:pic>
        <p:nvPicPr>
          <p:cNvPr id="6" name="Picture 5" descr="silab logo rg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700" y="1914525"/>
            <a:ext cx="2961290" cy="1066800"/>
          </a:xfrm>
          <a:prstGeom prst="rect">
            <a:avLst/>
          </a:prstGeom>
        </p:spPr>
      </p:pic>
      <p:pic>
        <p:nvPicPr>
          <p:cNvPr id="8" name="Picture 5" descr="Logo_UBo_h24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0"/>
            <a:ext cx="2195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Testing till now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Looks to be working:</a:t>
            </a:r>
          </a:p>
          <a:p>
            <a:r>
              <a:rPr lang="en-US" dirty="0" smtClean="0"/>
              <a:t>LVDS Input </a:t>
            </a:r>
          </a:p>
          <a:p>
            <a:r>
              <a:rPr lang="en-US" dirty="0" smtClean="0"/>
              <a:t>HSTL like Input (from DCD)</a:t>
            </a:r>
          </a:p>
          <a:p>
            <a:r>
              <a:rPr lang="en-US" dirty="0" smtClean="0"/>
              <a:t>Slow control (JTAG)</a:t>
            </a:r>
          </a:p>
          <a:p>
            <a:r>
              <a:rPr lang="en-US" dirty="0" smtClean="0"/>
              <a:t>Memories read/write</a:t>
            </a:r>
          </a:p>
          <a:p>
            <a:r>
              <a:rPr lang="en-US" dirty="0" smtClean="0"/>
              <a:t>CML Hi-speed link (tested up to 1.555 GHz) data transition</a:t>
            </a:r>
          </a:p>
          <a:p>
            <a:r>
              <a:rPr lang="en-US" dirty="0" smtClean="0"/>
              <a:t>Input readout</a:t>
            </a:r>
          </a:p>
          <a:p>
            <a:r>
              <a:rPr lang="en-US" dirty="0" smtClean="0"/>
              <a:t>Patter generator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To Do:</a:t>
            </a:r>
          </a:p>
          <a:p>
            <a:r>
              <a:rPr lang="en-US" dirty="0" smtClean="0"/>
              <a:t>Analog parts</a:t>
            </a:r>
          </a:p>
          <a:p>
            <a:r>
              <a:rPr lang="en-US" dirty="0" smtClean="0"/>
              <a:t>Processing (different configurations)</a:t>
            </a:r>
          </a:p>
          <a:p>
            <a:r>
              <a:rPr lang="en-US" dirty="0" smtClean="0"/>
              <a:t>DCD communication and synchronization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Measurement conditions: </a:t>
            </a:r>
          </a:p>
          <a:p>
            <a:pPr lvl="1"/>
            <a:r>
              <a:rPr lang="en-US" dirty="0" smtClean="0"/>
              <a:t>1.2 V, 400MHz (100MHz Core)</a:t>
            </a:r>
          </a:p>
          <a:p>
            <a:endParaRPr lang="en-US" dirty="0" smtClean="0"/>
          </a:p>
          <a:p>
            <a:r>
              <a:rPr lang="en-US" dirty="0" smtClean="0"/>
              <a:t>Current consumption:</a:t>
            </a:r>
          </a:p>
          <a:p>
            <a:pPr lvl="1"/>
            <a:r>
              <a:rPr lang="en-US" dirty="0" smtClean="0"/>
              <a:t>CML TX - ~25 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2xPLL - ~5mA</a:t>
            </a:r>
          </a:p>
          <a:p>
            <a:pPr lvl="1"/>
            <a:r>
              <a:rPr lang="en-US" dirty="0" smtClean="0"/>
              <a:t>digital core - ~60mA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PLL and CML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pic>
        <p:nvPicPr>
          <p:cNvPr id="6" name="Content Placeholder 5" descr="1555MHzDHP01NoActivit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438" t="21215" r="17031" b="10451"/>
          <a:stretch>
            <a:fillRect/>
          </a:stretch>
        </p:blipFill>
        <p:spPr>
          <a:xfrm>
            <a:off x="1895475" y="1352549"/>
            <a:ext cx="5238750" cy="3375855"/>
          </a:xfr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504951" y="5133974"/>
            <a:ext cx="6238874" cy="1076325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1.5552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GHz – data transmission (random 8b10b)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WB + ~5 cm PCB + SMA +~40cm coaxial cable + SMA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noProof="0" dirty="0" smtClean="0"/>
              <a:t>100 </a:t>
            </a:r>
            <a:r>
              <a:rPr lang="en-US" sz="2600" noProof="0" dirty="0" err="1" smtClean="0"/>
              <a:t>ps</a:t>
            </a:r>
            <a:r>
              <a:rPr lang="en-US" sz="2600" noProof="0" dirty="0" smtClean="0"/>
              <a:t>/div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noProof="0" dirty="0" smtClean="0"/>
              <a:t>100 mV/div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Problems till now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8229600" cy="46710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Looks like CMOS output pads can work till ~100MHz so unable to test with DCD at 400 MHz</a:t>
            </a:r>
          </a:p>
          <a:p>
            <a:endParaRPr lang="en-US" dirty="0" smtClean="0"/>
          </a:p>
          <a:p>
            <a:r>
              <a:rPr lang="en-US" dirty="0" smtClean="0"/>
              <a:t>Configuration of one PLL output (slow one) not fully accusable (simple bug known from submission) there is a workaround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86350" y="5782360"/>
            <a:ext cx="3552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-&gt; More results in Valencia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199" y="1685924"/>
            <a:ext cx="8486775" cy="44710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Finish test setup to be ready for hi-speed data accusation</a:t>
            </a:r>
          </a:p>
          <a:p>
            <a:r>
              <a:rPr lang="en-US" sz="2400" dirty="0" smtClean="0"/>
              <a:t>Prepare setup with DCDB</a:t>
            </a:r>
          </a:p>
          <a:p>
            <a:r>
              <a:rPr lang="en-US" sz="2400" dirty="0" smtClean="0"/>
              <a:t>Radiation tests</a:t>
            </a:r>
          </a:p>
          <a:p>
            <a:endParaRPr lang="en-US" sz="2400" dirty="0" smtClean="0"/>
          </a:p>
          <a:p>
            <a:r>
              <a:rPr lang="en-US" sz="2400" dirty="0" smtClean="0"/>
              <a:t>DHP 1.0:</a:t>
            </a:r>
          </a:p>
          <a:p>
            <a:pPr lvl="1"/>
            <a:r>
              <a:rPr lang="en-US" sz="1800" dirty="0" smtClean="0"/>
              <a:t>scale design to full size chip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(beginning/middle of 2011)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Need to know exact processing algorithm (needed corrections and data sizes) !</a:t>
            </a:r>
          </a:p>
          <a:p>
            <a:r>
              <a:rPr lang="en-US" sz="2400" b="1" i="1" dirty="0" smtClean="0"/>
              <a:t>Need to know final number for occupancy</a:t>
            </a:r>
            <a:endParaRPr lang="en-US" sz="24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to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057400" y="1219200"/>
            <a:ext cx="66294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Bonn:</a:t>
            </a:r>
          </a:p>
          <a:p>
            <a:pPr lvl="1">
              <a:buNone/>
            </a:pPr>
            <a:r>
              <a:rPr lang="pl-PL" dirty="0" smtClean="0"/>
              <a:t>Hans </a:t>
            </a:r>
            <a:r>
              <a:rPr lang="en-US" dirty="0" smtClean="0"/>
              <a:t>Krüger</a:t>
            </a:r>
            <a:endParaRPr lang="pl-PL" dirty="0" smtClean="0"/>
          </a:p>
          <a:p>
            <a:pPr lvl="1">
              <a:buNone/>
            </a:pPr>
            <a:r>
              <a:rPr lang="pl-PL" dirty="0" smtClean="0"/>
              <a:t>Andre Kruth</a:t>
            </a:r>
          </a:p>
          <a:p>
            <a:pPr lvl="1">
              <a:buNone/>
            </a:pPr>
            <a:r>
              <a:rPr lang="pl-PL" dirty="0" smtClean="0"/>
              <a:t>Mikhail </a:t>
            </a:r>
            <a:r>
              <a:rPr lang="pl-PL" dirty="0" smtClean="0"/>
              <a:t>Lemarenko</a:t>
            </a:r>
          </a:p>
          <a:p>
            <a:pPr lvl="1">
              <a:buNone/>
            </a:pPr>
            <a:r>
              <a:rPr lang="pl-PL" dirty="0" smtClean="0"/>
              <a:t> 	</a:t>
            </a:r>
            <a:r>
              <a:rPr lang="pl-PL" sz="1800" dirty="0" smtClean="0"/>
              <a:t>and others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Barcelona:</a:t>
            </a:r>
            <a:endParaRPr lang="pl-PL" dirty="0" smtClean="0"/>
          </a:p>
          <a:p>
            <a:pPr lvl="1">
              <a:buNone/>
            </a:pPr>
            <a:r>
              <a:rPr lang="en-US" sz="2500" dirty="0" smtClean="0"/>
              <a:t>Albert Comerma</a:t>
            </a:r>
            <a:endParaRPr lang="pl-PL" sz="500" dirty="0" smtClean="0"/>
          </a:p>
          <a:p>
            <a:pPr lvl="1">
              <a:buNone/>
            </a:pPr>
            <a:r>
              <a:rPr lang="en-US" sz="2500" dirty="0" smtClean="0"/>
              <a:t>Angel Dieguez</a:t>
            </a:r>
            <a:endParaRPr lang="pl-PL" sz="2500" dirty="0" smtClean="0"/>
          </a:p>
          <a:p>
            <a:pPr lvl="1">
              <a:buNone/>
            </a:pPr>
            <a:r>
              <a:rPr lang="en-US" sz="2500" dirty="0" err="1" smtClean="0"/>
              <a:t>Lluıs</a:t>
            </a:r>
            <a:r>
              <a:rPr lang="en-US" sz="2500" dirty="0" smtClean="0"/>
              <a:t> </a:t>
            </a:r>
            <a:r>
              <a:rPr lang="en-US" sz="2500" dirty="0" err="1" smtClean="0"/>
              <a:t>Freixes</a:t>
            </a:r>
            <a:endParaRPr lang="pl-PL" sz="2500" dirty="0" smtClean="0"/>
          </a:p>
          <a:p>
            <a:pPr lvl="1">
              <a:buNone/>
            </a:pPr>
            <a:r>
              <a:rPr lang="en-US" sz="2500" dirty="0" smtClean="0"/>
              <a:t>Eva Vilella</a:t>
            </a:r>
            <a:endParaRPr lang="pl-PL" sz="500" dirty="0" smtClean="0"/>
          </a:p>
          <a:p>
            <a:pPr lvl="1">
              <a:buNone/>
            </a:pPr>
            <a:r>
              <a:rPr lang="pl-PL" sz="2200" dirty="0" smtClean="0"/>
              <a:t>	</a:t>
            </a:r>
            <a:r>
              <a:rPr lang="pl-PL" sz="1800" dirty="0" smtClean="0"/>
              <a:t>and others</a:t>
            </a:r>
            <a:endParaRPr lang="pl-PL" sz="2200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baseline="30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78180" y="5273039"/>
            <a:ext cx="8229600" cy="84391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/>
          </a:p>
        </p:txBody>
      </p:sp>
      <p:pic>
        <p:nvPicPr>
          <p:cNvPr id="6" name="Picture 5" descr="img-c_infnite3-l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3549" y="709612"/>
            <a:ext cx="5667376" cy="43149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</a:t>
            </a:r>
            <a:r>
              <a:rPr lang="pl-PL" dirty="0" smtClean="0"/>
              <a:t>01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IBM 90nm – 9 metal layer</a:t>
            </a:r>
          </a:p>
          <a:p>
            <a:pPr lvl="1"/>
            <a:r>
              <a:rPr lang="en-US" dirty="0" smtClean="0"/>
              <a:t>1.2 core / 1.8 IO voltage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pl-PL" dirty="0" smtClean="0"/>
              <a:t>32</a:t>
            </a:r>
            <a:r>
              <a:rPr lang="en-US" dirty="0" smtClean="0"/>
              <a:t> (</a:t>
            </a:r>
            <a:r>
              <a:rPr lang="pl-PL" dirty="0" smtClean="0"/>
              <a:t>4</a:t>
            </a:r>
            <a:r>
              <a:rPr lang="en-US" dirty="0" smtClean="0"/>
              <a:t>x8) 400 MHz inputs from DCD (HSTL18)</a:t>
            </a:r>
          </a:p>
          <a:p>
            <a:pPr lvl="1"/>
            <a:r>
              <a:rPr lang="en-US" dirty="0" smtClean="0"/>
              <a:t>LVDS control signals (clock, trigger, sync)</a:t>
            </a:r>
          </a:p>
          <a:p>
            <a:pPr lvl="1"/>
            <a:r>
              <a:rPr lang="en-US" dirty="0" smtClean="0"/>
              <a:t>CMOS JTAG</a:t>
            </a:r>
          </a:p>
          <a:p>
            <a:pPr lvl="1"/>
            <a:r>
              <a:rPr lang="en-US" dirty="0" smtClean="0"/>
              <a:t>Hi-speed CML output </a:t>
            </a:r>
          </a:p>
          <a:p>
            <a:r>
              <a:rPr lang="en-US" dirty="0" smtClean="0"/>
              <a:t>Internal Blocks</a:t>
            </a:r>
          </a:p>
          <a:p>
            <a:pPr lvl="1"/>
            <a:r>
              <a:rPr lang="en-US" dirty="0" smtClean="0"/>
              <a:t>Common mode correction</a:t>
            </a:r>
          </a:p>
          <a:p>
            <a:pPr lvl="1"/>
            <a:r>
              <a:rPr lang="en-US" dirty="0" smtClean="0"/>
              <a:t>Pedestal subtraction (static and dynamic*)</a:t>
            </a:r>
          </a:p>
          <a:p>
            <a:pPr lvl="1"/>
            <a:r>
              <a:rPr lang="en-US" dirty="0" smtClean="0"/>
              <a:t>Zero suppression (threshold)</a:t>
            </a:r>
          </a:p>
          <a:p>
            <a:pPr lvl="1"/>
            <a:r>
              <a:rPr lang="en-US" dirty="0" smtClean="0"/>
              <a:t>Channel framing and serialization</a:t>
            </a:r>
          </a:p>
          <a:p>
            <a:pPr lvl="1"/>
            <a:r>
              <a:rPr lang="en-US" dirty="0" smtClean="0"/>
              <a:t>DCD offset correction</a:t>
            </a:r>
          </a:p>
          <a:p>
            <a:pPr lvl="1"/>
            <a:r>
              <a:rPr lang="en-US" dirty="0" smtClean="0"/>
              <a:t>Raw data storage up to (2048 rows) </a:t>
            </a:r>
          </a:p>
          <a:p>
            <a:pPr lvl="1"/>
            <a:r>
              <a:rPr lang="en-US" dirty="0" smtClean="0"/>
              <a:t>Sequencer for switcher</a:t>
            </a:r>
          </a:p>
          <a:p>
            <a:pPr lvl="1"/>
            <a:r>
              <a:rPr lang="en-US" dirty="0" smtClean="0"/>
              <a:t>Configurable delays </a:t>
            </a:r>
          </a:p>
          <a:p>
            <a:pPr lvl="1"/>
            <a:r>
              <a:rPr lang="en-US" dirty="0" smtClean="0"/>
              <a:t>Clock generation (PLL)</a:t>
            </a:r>
          </a:p>
          <a:p>
            <a:pPr lvl="1"/>
            <a:r>
              <a:rPr lang="en-US" dirty="0" smtClean="0"/>
              <a:t>Configurable trigger latency (up to 1024 rows)</a:t>
            </a:r>
          </a:p>
          <a:p>
            <a:pPr lvl="1"/>
            <a:r>
              <a:rPr lang="en-US" dirty="0" smtClean="0"/>
              <a:t>Slow control (JTAG)</a:t>
            </a:r>
          </a:p>
          <a:p>
            <a:pPr lvl="1"/>
            <a:r>
              <a:rPr lang="en-US" dirty="0" smtClean="0"/>
              <a:t>ADC &amp; DAC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control - JTAG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24/08/2010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962524" y="1228725"/>
            <a:ext cx="3552825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Boundary scan</a:t>
            </a:r>
            <a:endParaRPr lang="pl-PL" dirty="0" smtClean="0"/>
          </a:p>
          <a:p>
            <a:pPr lvl="1"/>
            <a:r>
              <a:rPr lang="en-US" sz="1300" dirty="0" smtClean="0"/>
              <a:t>EXTEST</a:t>
            </a:r>
          </a:p>
          <a:p>
            <a:pPr lvl="1"/>
            <a:r>
              <a:rPr lang="en-US" sz="1300" dirty="0" smtClean="0"/>
              <a:t>SAMPLE </a:t>
            </a:r>
          </a:p>
          <a:p>
            <a:pPr lvl="1"/>
            <a:r>
              <a:rPr lang="en-US" sz="1300" dirty="0" smtClean="0"/>
              <a:t>PRELOAD </a:t>
            </a:r>
          </a:p>
          <a:p>
            <a:pPr lvl="1"/>
            <a:r>
              <a:rPr lang="en-US" sz="1300" dirty="0" smtClean="0"/>
              <a:t>INTEST  </a:t>
            </a:r>
            <a:endParaRPr lang="en-US" dirty="0" smtClean="0"/>
          </a:p>
          <a:p>
            <a:r>
              <a:rPr lang="en-US" dirty="0" smtClean="0"/>
              <a:t>Configuration</a:t>
            </a:r>
          </a:p>
          <a:p>
            <a:pPr lvl="1"/>
            <a:r>
              <a:rPr lang="en-US" sz="1300" dirty="0" smtClean="0"/>
              <a:t>BYPASS  </a:t>
            </a:r>
          </a:p>
          <a:p>
            <a:pPr lvl="1"/>
            <a:r>
              <a:rPr lang="en-US" sz="1300" dirty="0" smtClean="0"/>
              <a:t>IDCODE  </a:t>
            </a:r>
          </a:p>
          <a:p>
            <a:pPr lvl="1"/>
            <a:r>
              <a:rPr lang="en-US" sz="1300" dirty="0" smtClean="0"/>
              <a:t>USERCODE </a:t>
            </a:r>
          </a:p>
          <a:p>
            <a:pPr lvl="1"/>
            <a:r>
              <a:rPr lang="en-US" sz="1300" dirty="0" smtClean="0"/>
              <a:t>ADC    </a:t>
            </a:r>
          </a:p>
          <a:p>
            <a:pPr lvl="1"/>
            <a:r>
              <a:rPr lang="en-US" sz="1300" dirty="0" smtClean="0"/>
              <a:t>BG  </a:t>
            </a:r>
          </a:p>
          <a:p>
            <a:pPr lvl="1"/>
            <a:r>
              <a:rPr lang="en-US" sz="1300" dirty="0" smtClean="0"/>
              <a:t>CORE_READBACK</a:t>
            </a:r>
          </a:p>
          <a:p>
            <a:pPr lvl="1"/>
            <a:r>
              <a:rPr lang="en-US" sz="1300" dirty="0" smtClean="0"/>
              <a:t>CORE_REG </a:t>
            </a:r>
          </a:p>
          <a:p>
            <a:pPr lvl="1"/>
            <a:r>
              <a:rPr lang="en-US" sz="1300" dirty="0" smtClean="0"/>
              <a:t>DAC  </a:t>
            </a:r>
          </a:p>
          <a:p>
            <a:pPr lvl="1"/>
            <a:r>
              <a:rPr lang="en-US" sz="1300" dirty="0" smtClean="0"/>
              <a:t>DACENC  </a:t>
            </a:r>
          </a:p>
          <a:p>
            <a:pPr lvl="1"/>
            <a:r>
              <a:rPr lang="en-US" sz="1300" dirty="0" smtClean="0"/>
              <a:t>GLOBAL_REG   </a:t>
            </a:r>
          </a:p>
          <a:p>
            <a:pPr lvl="1"/>
            <a:r>
              <a:rPr lang="en-US" sz="1300" dirty="0" smtClean="0"/>
              <a:t>MEM_ADDRESS  </a:t>
            </a:r>
          </a:p>
          <a:p>
            <a:pPr lvl="1"/>
            <a:r>
              <a:rPr lang="en-US" sz="1300" dirty="0" smtClean="0"/>
              <a:t>MEM_DATA </a:t>
            </a:r>
          </a:p>
          <a:p>
            <a:pPr lvl="1"/>
            <a:r>
              <a:rPr lang="en-US" sz="1300" dirty="0" smtClean="0"/>
              <a:t>OFFSET_MEM_ADDR</a:t>
            </a:r>
          </a:p>
          <a:p>
            <a:pPr lvl="1"/>
            <a:r>
              <a:rPr lang="en-US" sz="1300" dirty="0" smtClean="0"/>
              <a:t>OFFSET_MEM_DATA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 descr="fig_02.gif"/>
          <p:cNvPicPr>
            <a:picLocks noChangeAspect="1"/>
          </p:cNvPicPr>
          <p:nvPr/>
        </p:nvPicPr>
        <p:blipFill>
          <a:blip r:embed="rId2" cstate="print"/>
          <a:srcRect b="18585"/>
          <a:stretch>
            <a:fillRect/>
          </a:stretch>
        </p:blipFill>
        <p:spPr>
          <a:xfrm>
            <a:off x="797826" y="1543050"/>
            <a:ext cx="4021823" cy="470822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DHP – Signal Rates &amp; Data Flow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495300" y="1206505"/>
          <a:ext cx="8324850" cy="5134304"/>
        </p:xfrm>
        <a:graphic>
          <a:graphicData uri="http://schemas.openxmlformats.org/presentationml/2006/ole">
            <p:oleObj spid="_x0000_s1026" name="Visio" r:id="rId4" imgW="10238694" imgH="6311027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924425" y="1485899"/>
            <a:ext cx="4086225" cy="471868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err="1" smtClean="0"/>
              <a:t>Deserializer</a:t>
            </a:r>
            <a:r>
              <a:rPr lang="en-US" sz="2400" dirty="0" smtClean="0"/>
              <a:t> (</a:t>
            </a:r>
            <a:r>
              <a:rPr lang="pl-PL" sz="2400" dirty="0" smtClean="0"/>
              <a:t>1 to 4</a:t>
            </a:r>
            <a:r>
              <a:rPr lang="en-US" sz="2400" dirty="0" smtClean="0"/>
              <a:t>)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r>
              <a:rPr lang="en-US" sz="2400" dirty="0" smtClean="0"/>
              <a:t>Common mode correction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smtClean="0"/>
              <a:t>Buffering for latency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smtClean="0"/>
              <a:t>Pedestal correction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smtClean="0"/>
              <a:t>Hit Pairing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smtClean="0"/>
              <a:t>Readout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smtClean="0"/>
              <a:t>Output framing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330325"/>
            <a:ext cx="40386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modes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MEMORY ACCESS</a:t>
            </a:r>
          </a:p>
          <a:p>
            <a:pPr lvl="1">
              <a:buNone/>
            </a:pPr>
            <a:r>
              <a:rPr lang="en-US" dirty="0" smtClean="0"/>
              <a:t>	Allows to access memory block through JTAG interface for pedestal and offset correction.</a:t>
            </a:r>
          </a:p>
          <a:p>
            <a:r>
              <a:rPr lang="en-US" dirty="0" smtClean="0"/>
              <a:t>RAW DATA RECORD</a:t>
            </a:r>
          </a:p>
          <a:p>
            <a:pPr lvl="1">
              <a:buNone/>
            </a:pPr>
            <a:r>
              <a:rPr lang="en-US" dirty="0" smtClean="0"/>
              <a:t>	Storing raw data to memory (support for trigger).</a:t>
            </a:r>
          </a:p>
          <a:p>
            <a:r>
              <a:rPr lang="en-US" dirty="0" smtClean="0"/>
              <a:t>RAW DATA SEND</a:t>
            </a:r>
          </a:p>
          <a:p>
            <a:pPr lvl="1">
              <a:buNone/>
            </a:pPr>
            <a:r>
              <a:rPr lang="en-US" dirty="0" smtClean="0"/>
              <a:t>	Sending through fast output link all memory contents.</a:t>
            </a:r>
          </a:p>
          <a:p>
            <a:r>
              <a:rPr lang="en-US" dirty="0" smtClean="0"/>
              <a:t>AQUSITION</a:t>
            </a:r>
          </a:p>
          <a:p>
            <a:pPr lvl="1">
              <a:buNone/>
            </a:pPr>
            <a:r>
              <a:rPr lang="en-US" dirty="0" smtClean="0"/>
              <a:t>	Normal operation mode where data are going through all processing stages. Support for trigger and latency buffering.</a:t>
            </a:r>
          </a:p>
          <a:p>
            <a:r>
              <a:rPr lang="en-US" dirty="0" smtClean="0"/>
              <a:t>TEST</a:t>
            </a:r>
          </a:p>
          <a:p>
            <a:pPr lvl="1">
              <a:buNone/>
            </a:pPr>
            <a:r>
              <a:rPr lang="en-US" dirty="0" smtClean="0"/>
              <a:t>	Like AQUSITION but new data are not being recorded.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DHP0</a:t>
            </a:r>
            <a:r>
              <a:rPr lang="pl-PL" dirty="0" smtClean="0"/>
              <a:t>1 - 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29375" y="6346825"/>
            <a:ext cx="2289048" cy="365760"/>
          </a:xfrm>
        </p:spPr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Prototype with 32 input chip </a:t>
            </a:r>
            <a:endParaRPr lang="en-US" dirty="0"/>
          </a:p>
        </p:txBody>
      </p:sp>
      <p:pic>
        <p:nvPicPr>
          <p:cNvPr id="6" name="Picture 5" descr="DHP01_layout.png"/>
          <p:cNvPicPr>
            <a:picLocks noChangeAspect="1"/>
          </p:cNvPicPr>
          <p:nvPr/>
        </p:nvPicPr>
        <p:blipFill>
          <a:blip r:embed="rId3" cstate="print"/>
          <a:srcRect l="8229" t="15170" r="9062" b="14507"/>
          <a:stretch>
            <a:fillRect/>
          </a:stretch>
        </p:blipFill>
        <p:spPr>
          <a:xfrm>
            <a:off x="581025" y="1819274"/>
            <a:ext cx="7955263" cy="4248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1925" y="2647950"/>
            <a:ext cx="1247775" cy="1133475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OFFSET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MEORIES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9075" y="4438650"/>
            <a:ext cx="1247775" cy="704850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OUT FIFO MEORY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5276849"/>
            <a:ext cx="2390775" cy="361951"/>
          </a:xfrm>
          <a:prstGeom prst="rect">
            <a:avLst/>
          </a:prstGeom>
          <a:solidFill>
            <a:schemeClr val="accent3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ANALOG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5275" y="5267324"/>
            <a:ext cx="1533525" cy="361951"/>
          </a:xfrm>
          <a:prstGeom prst="rect">
            <a:avLst/>
          </a:prstGeom>
          <a:solidFill>
            <a:schemeClr val="accent3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CML TX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6900" y="5267324"/>
            <a:ext cx="1228725" cy="361951"/>
          </a:xfrm>
          <a:prstGeom prst="rect">
            <a:avLst/>
          </a:prstGeom>
          <a:solidFill>
            <a:schemeClr val="accent3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2xPLL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4900" y="2390774"/>
            <a:ext cx="7115175" cy="171451"/>
          </a:xfrm>
          <a:prstGeom prst="rect">
            <a:avLst/>
          </a:prstGeom>
          <a:solidFill>
            <a:schemeClr val="accent3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HSTL RX</a:t>
            </a:r>
            <a:endParaRPr lang="en-US" sz="12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9725" y="2695575"/>
            <a:ext cx="2543175" cy="2362200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RAW DATA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MEMORIES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2667000"/>
            <a:ext cx="2543175" cy="2362200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RAW DATA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MEMORIES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319086" y="4757737"/>
            <a:ext cx="1571625" cy="133351"/>
          </a:xfrm>
          <a:prstGeom prst="rect">
            <a:avLst/>
          </a:prstGeom>
          <a:solidFill>
            <a:schemeClr val="accent3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LVDS RX</a:t>
            </a:r>
            <a:endParaRPr lang="en-US" sz="12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13999" y="6044684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~5.5mln transistors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14375" y="1952625"/>
            <a:ext cx="7762875" cy="95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6577013" y="3976686"/>
            <a:ext cx="4000499" cy="95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5400000">
            <a:off x="8390304" y="384441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2mm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99736" y="165365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4mm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DHP0</a:t>
            </a:r>
            <a:r>
              <a:rPr lang="pl-PL" dirty="0" smtClean="0"/>
              <a:t>1 – Bump bonding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pic>
        <p:nvPicPr>
          <p:cNvPr id="10" name="Content Placeholder 6" descr="DHP0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1" y="1490079"/>
            <a:ext cx="3019424" cy="1619642"/>
          </a:xfrm>
        </p:spPr>
      </p:pic>
      <p:pic>
        <p:nvPicPr>
          <p:cNvPr id="12" name="Picture 11" descr="DHP_01_socket_go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265" y="3590925"/>
            <a:ext cx="2525085" cy="276216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468399" y="3250137"/>
            <a:ext cx="541626" cy="207437"/>
          </a:xfrm>
          <a:prstGeom prst="rightArrow">
            <a:avLst>
              <a:gd name="adj1" fmla="val 50000"/>
              <a:gd name="adj2" fmla="val 5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/>
          <p:cNvSpPr/>
          <p:nvPr/>
        </p:nvSpPr>
        <p:spPr>
          <a:xfrm>
            <a:off x="1771651" y="3171825"/>
            <a:ext cx="323850" cy="304800"/>
          </a:xfrm>
          <a:prstGeom prst="plus">
            <a:avLst>
              <a:gd name="adj" fmla="val 42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HP_bo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7975" y="1628774"/>
            <a:ext cx="4686300" cy="3514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 Setup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24/08/2010</a:t>
            </a:r>
            <a:endParaRPr lang="en-US" dirty="0"/>
          </a:p>
        </p:txBody>
      </p:sp>
      <p:pic>
        <p:nvPicPr>
          <p:cNvPr id="6" name="Picture 5" descr="image63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000625" y="1562101"/>
            <a:ext cx="2695575" cy="1954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3976" y="1295400"/>
            <a:ext cx="239077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Xilinx XUPV5-LX110T 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638551" y="2533650"/>
            <a:ext cx="1219200" cy="2381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16200000">
            <a:off x="4988724" y="3688556"/>
            <a:ext cx="595312" cy="2381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 rot="5400000">
            <a:off x="5531645" y="3717133"/>
            <a:ext cx="614364" cy="2381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C-doctor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8675" y="4233863"/>
            <a:ext cx="1885950" cy="18517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72545" y="3656354"/>
            <a:ext cx="845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UART</a:t>
            </a:r>
            <a:r>
              <a:rPr lang="en-US" sz="1600" b="1" dirty="0" smtClean="0"/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7625" y="3532529"/>
            <a:ext cx="1450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ETHERNET/UDP/TCP/IP</a:t>
            </a:r>
            <a:endParaRPr lang="en-US" sz="16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629102" y="1910834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GPIO</a:t>
            </a:r>
          </a:p>
          <a:p>
            <a:r>
              <a:rPr lang="pl-PL" b="1" dirty="0" smtClean="0"/>
              <a:t>SMA/Coax</a:t>
            </a:r>
            <a:endParaRPr lang="en-US" b="1" dirty="0"/>
          </a:p>
        </p:txBody>
      </p:sp>
      <p:pic>
        <p:nvPicPr>
          <p:cNvPr id="17" name="Picture 16" descr="plp_111907.jpg"/>
          <p:cNvPicPr>
            <a:picLocks noChangeAspect="1"/>
          </p:cNvPicPr>
          <p:nvPr/>
        </p:nvPicPr>
        <p:blipFill>
          <a:blip r:embed="rId4" cstate="print"/>
          <a:srcRect l="23653" r="20772"/>
          <a:stretch>
            <a:fillRect/>
          </a:stretch>
        </p:blipFill>
        <p:spPr>
          <a:xfrm>
            <a:off x="6705600" y="3762375"/>
            <a:ext cx="2295525" cy="2521209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2447225">
            <a:off x="6068724" y="3154888"/>
            <a:ext cx="1779302" cy="138332"/>
          </a:xfrm>
          <a:prstGeom prst="rightArrow">
            <a:avLst>
              <a:gd name="adj1" fmla="val 50000"/>
              <a:gd name="adj2" fmla="val 5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dhp01_pc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52540" y="1737567"/>
            <a:ext cx="3429001" cy="3192364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481</Words>
  <Application>Microsoft Office PowerPoint</Application>
  <PresentationFormat>On-screen Show (4:3)</PresentationFormat>
  <Paragraphs>186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Origin</vt:lpstr>
      <vt:lpstr>Visio</vt:lpstr>
      <vt:lpstr>Data Handling Processor v0.1 Preliminary Test Results - August 2010</vt:lpstr>
      <vt:lpstr>DHP01 Overview</vt:lpstr>
      <vt:lpstr>Slow control - JTAG </vt:lpstr>
      <vt:lpstr>DHP – Signal Rates &amp; Data Flow</vt:lpstr>
      <vt:lpstr>Processing</vt:lpstr>
      <vt:lpstr>Operating modes</vt:lpstr>
      <vt:lpstr>DHP01 - Layout</vt:lpstr>
      <vt:lpstr>DHP01 – Bump bonding</vt:lpstr>
      <vt:lpstr>Test Setup</vt:lpstr>
      <vt:lpstr>Testing till now</vt:lpstr>
      <vt:lpstr>Power</vt:lpstr>
      <vt:lpstr>PLL and CML</vt:lpstr>
      <vt:lpstr>Problems till now</vt:lpstr>
      <vt:lpstr>Timeline</vt:lpstr>
      <vt:lpstr>Thank to</vt:lpstr>
      <vt:lpstr>Slide 16</vt:lpstr>
    </vt:vector>
  </TitlesOfParts>
  <Company>Bonn 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pixel chip upgrade</dc:title>
  <dc:creator>Hemperek</dc:creator>
  <cp:lastModifiedBy>Windows User</cp:lastModifiedBy>
  <cp:revision>460</cp:revision>
  <dcterms:created xsi:type="dcterms:W3CDTF">2008-10-13T12:30:11Z</dcterms:created>
  <dcterms:modified xsi:type="dcterms:W3CDTF">2010-08-17T15:48:21Z</dcterms:modified>
</cp:coreProperties>
</file>