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6_0.xml" ContentType="application/vnd.ms-powerpoint.comments+xml"/>
  <Override PartName="/ppt/comments/modernComment_113_44EAFD48.xml" ContentType="application/vnd.ms-powerpoint.comments+xml"/>
  <Override PartName="/ppt/comments/modernComment_114_E74A3A3F.xml" ContentType="application/vnd.ms-powerpoint.comments+xml"/>
  <Override PartName="/ppt/comments/modernComment_11C_8253026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91" r:id="rId4"/>
    <p:sldId id="264" r:id="rId5"/>
    <p:sldId id="262" r:id="rId6"/>
    <p:sldId id="290" r:id="rId7"/>
    <p:sldId id="275" r:id="rId8"/>
    <p:sldId id="276" r:id="rId9"/>
    <p:sldId id="284" r:id="rId10"/>
    <p:sldId id="285" r:id="rId11"/>
    <p:sldId id="279" r:id="rId12"/>
    <p:sldId id="282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3F2DBDE-E882-45C7-919B-74C93B20D23F}">
          <p14:sldIdLst>
            <p14:sldId id="256"/>
            <p14:sldId id="258"/>
            <p14:sldId id="291"/>
            <p14:sldId id="264"/>
            <p14:sldId id="262"/>
            <p14:sldId id="290"/>
            <p14:sldId id="275"/>
            <p14:sldId id="276"/>
            <p14:sldId id="284"/>
            <p14:sldId id="285"/>
            <p14:sldId id="279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3F5070-3FD6-4508-CC34-32BF910C8ECA}" name="Timur Turkovic" initials="TT" userId="S::ga84siv@tum.de::854aad8b-2fd9-49ec-b162-d65782bbbd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F75"/>
    <a:srgbClr val="FF5858"/>
    <a:srgbClr val="B1ACA9"/>
    <a:srgbClr val="AFAAA7"/>
    <a:srgbClr val="B7B2AF"/>
    <a:srgbClr val="B6B2B1"/>
    <a:srgbClr val="BABBBF"/>
    <a:srgbClr val="9E9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" y="19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modernComment_10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A2D4166-EF02-47BE-A3FD-B92D4BE7F46E}" authorId="{A83F5070-3FD6-4508-CC34-32BF910C8ECA}" created="2023-03-06T14:19:37.716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US"/>
          <a:t>Zusammenstampfen
</a:t>
        </a:r>
      </a:p>
    </p188:txBody>
  </p188:cm>
</p188:cmLst>
</file>

<file path=ppt/comments/modernComment_113_44EAFD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CACB06-F4B6-49B5-A24F-FB87E9C444F7}" authorId="{A83F5070-3FD6-4508-CC34-32BF910C8ECA}" created="2023-03-06T13:54:03.955">
    <pc:sldMkLst xmlns:pc="http://schemas.microsoft.com/office/powerpoint/2013/main/command">
      <pc:docMk/>
      <pc:sldMk cId="1156250952" sldId="275"/>
    </pc:sldMkLst>
    <p188:txBody>
      <a:bodyPr/>
      <a:lstStyle/>
      <a:p>
        <a:r>
          <a:rPr lang="en-US"/>
          <a:t>Liie als zielwert
</a:t>
        </a:r>
      </a:p>
    </p188:txBody>
  </p188:cm>
</p188:cmLst>
</file>

<file path=ppt/comments/modernComment_114_E74A3A3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C4D53B3-43EC-44BF-AAA8-D2C6FB78CC79}" authorId="{A83F5070-3FD6-4508-CC34-32BF910C8ECA}" created="2023-03-06T14:00:54.553">
    <pc:sldMkLst xmlns:pc="http://schemas.microsoft.com/office/powerpoint/2013/main/command">
      <pc:docMk/>
      <pc:sldMk cId="3880401471" sldId="276"/>
    </pc:sldMkLst>
    <p188:txBody>
      <a:bodyPr/>
      <a:lstStyle/>
      <a:p>
        <a:r>
          <a:rPr lang="en-US"/>
          <a:t>Name der paste hinzufügen
</a:t>
        </a:r>
      </a:p>
    </p188:txBody>
  </p188:cm>
</p188:cmLst>
</file>

<file path=ppt/comments/modernComment_11C_825302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E2D0C4-AAB4-40CE-A594-4ABDE1881D66}" authorId="{A83F5070-3FD6-4508-CC34-32BF910C8ECA}" created="2023-03-06T13:58:38.272">
    <pc:sldMkLst xmlns:pc="http://schemas.microsoft.com/office/powerpoint/2013/main/command">
      <pc:docMk/>
      <pc:sldMk cId="2186478186" sldId="284"/>
    </pc:sldMkLst>
    <p188:txBody>
      <a:bodyPr/>
      <a:lstStyle/>
      <a:p>
        <a:r>
          <a:rPr lang="en-US"/>
          <a:t>Graph neu machen ohne Kodel und Santonico dafür mit +-30% bereich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CE965-5C0F-4BA2-B7BA-C1CD94E08A0E}" type="datetimeFigureOut">
              <a:rPr lang="de-DE" smtClean="0"/>
              <a:t>15.03.2023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71FF8-22FA-4D22-B066-0FE8D99C74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51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832F48-F2EB-4B12-A1C2-F945A4F6F4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DABC2C-12C0-4391-806F-3E0796F65DEB}" type="slidenum">
              <a:rPr lang="de-DE" altLang="en-US"/>
              <a:pPr/>
              <a:t>4</a:t>
            </a:fld>
            <a:endParaRPr lang="de-DE" altLang="en-US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6DB268AD-4A6D-4070-AA56-CAB5585C85D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2FAF7F36-8DAD-4E39-B2AF-00738D1D95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53551C-2D75-4522-AD0D-15C995064A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371BEC-FC01-43E8-8B46-B5BAA4D359C6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E7E66B95-DAEF-47E8-8C44-D01D9BB9FD9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BFB44DE-56E7-4C2D-B7DE-ACD33E5BAED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DE7A7-5827-44F4-59FE-3A302D3DE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0DF76E-1191-C3D9-F330-A32047807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2B80A2-2CC0-484F-34EE-64064C97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FFCA0-65B7-4A08-BB44-51B14ABAFE49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98491-156A-9650-ED58-5626B9CF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F3FFB2-2C05-6F7F-D342-C0544ACF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05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A339E-F399-B357-2040-9AEFAFDC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404ACB-A0FD-6433-5523-9539801F8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6BE4D2-01F3-DAD0-2643-4EFB6FAA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C9EB-F800-4BAE-9848-7ADD7E4D3624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5E2BD5-D7A0-0510-8EDB-233FB70A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0FD05-A3B7-E23F-DAD4-4765F84E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290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F840CF3-6F67-4D69-DB29-BBFC553D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1F0A28-2E74-D914-C232-C1CD02C1D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E6CED0-E8E0-2C2F-5612-D80D177B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E6EB-3AE8-4E50-9C5D-2ADDFEDA6E8D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CD08F9-5012-9677-6C87-D7481095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6FE7B5-A415-F88A-813B-7B38653E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20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B8382-6113-2E5F-8762-B7003D528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595839-D181-5E39-959D-F4ACDDAD9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0BE7E9-30A3-19FE-DCB2-4CA5C2F55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41DA-B0CB-462E-90B6-BF8ECBD1262D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734D47-0C5C-9C4B-0031-097A84EE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A1459-8BBC-EEE7-CBE8-2B11562E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12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CF62C-AC82-91E6-0FCB-EC74300E2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291100-561B-A3E7-CB69-BD6A525A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BB912A-1DB5-631B-5C6E-44DF8C15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5EFBA-2451-4ACC-9C51-B92BB4D932D2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123F31-E910-C3C6-C976-F85778786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D22E18-ACC8-6688-B050-310D1756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54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B453E-2A49-CF20-1B19-AFD30B8C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101CE6-6D1D-C1BB-8B46-39C2D2B0C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69B17A-455C-9E6E-2530-4D3DEB9F9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F05359F-1FF9-3CFE-478A-AA205B9ED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4B117-F8B1-44A0-B9C4-4BB983065ECD}" type="datetime1">
              <a:rPr lang="de-DE" smtClean="0"/>
              <a:t>15.03.2023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88410F-E92D-0FF1-5B38-F11C19F6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3BBDFB-E936-630A-3889-EF5B132E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22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39D791-ED7F-30DA-3AAB-6133669F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D3322C-B751-FA7A-F318-1542B0B80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E01B9B-3ABD-FB7A-EE60-B8329DC7B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18772D-5271-B3C3-6AA4-28A7A4621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D3AF620-A376-4E1D-54AF-6EFA2F491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2B8578A-703C-79FD-FEDF-6248D9C9C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93AC-6FAB-4372-9FCE-F65FE34DD978}" type="datetime1">
              <a:rPr lang="de-DE" smtClean="0"/>
              <a:t>15.03.2023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E0F9F62-C97E-7BB2-742D-E4F606F4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51E987-C809-6C17-5B9D-9A2701C9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57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E34AC-D4E5-9577-133C-BF8AB4F4B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84D6A0-C959-A527-F757-30C382C7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D9D8A-6382-406E-96FC-E42890EA71B3}" type="datetime1">
              <a:rPr lang="de-DE" smtClean="0"/>
              <a:t>15.03.2023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3192C1-4A6F-7C0A-0B9D-6C3FAC826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862291-7E0F-47A0-8504-33E20CA8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67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2B7787-EC5E-B512-2058-1FCF3FE5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1ED39-3EE8-4D48-92BA-70B196E9A867}" type="datetime1">
              <a:rPr lang="de-DE" smtClean="0"/>
              <a:t>15.03.2023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16A715-1AEB-69A1-1465-44565BCC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CCFE6F-D55D-2F98-E05A-755CDA8B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80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B63CA-8460-0EE0-9C24-0A0027A3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8CE3BB-6259-5E65-6587-24A61570A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F005FA-689F-FD6E-D270-C62B5A126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6CB8C94-F550-B7E7-8327-937EFCE8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70971-0C4C-4D80-88AE-E341562A76E8}" type="datetime1">
              <a:rPr lang="de-DE" smtClean="0"/>
              <a:t>15.03.2023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779675-D33A-A835-7389-3D3E4812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C26619-9AC6-C878-C91F-24901149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05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4F931-20BB-52BF-7A10-9FEF88BD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C4E355A-3BA4-EF6A-F56D-B6DBCA46D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F49773-994F-4362-1669-B2764183A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AE3EA1-414B-EA30-064D-EBB41D87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03B-402C-42B3-A2D4-C545292A4A8C}" type="datetime1">
              <a:rPr lang="de-DE" smtClean="0"/>
              <a:t>15.03.2023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E3AAFB-BE21-CDB5-A062-82EFB7666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F786EF-E46E-A30B-0291-A09F4EDE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74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C3854B-62CC-7595-C844-92E1D9D7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5F4E58-74F3-657F-E41D-053B4B09D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450FD2-E422-8C55-8469-D71F741D9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3A7D-25FC-4FCC-99D2-1755A47E3140}" type="datetime1">
              <a:rPr lang="de-DE" smtClean="0"/>
              <a:t>15.03.2023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8E6E11-B074-677B-B644-DE5623E94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CE3B31-D139-3F55-4EA4-C4B0A6BC6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01E5-E14E-4366-9AF0-C6525AD8BF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04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18/10/relationships/comments" Target="../comments/modernComment_106_0.xm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113_44EAFD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14_E74A3A3F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1C_8253026A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74BF47-B06F-332F-3FB7-830EE9DF0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0287"/>
            <a:ext cx="9144000" cy="182746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Fabrication and testing of </a:t>
            </a:r>
            <a:r>
              <a:rPr lang="de-DE" altLang="en-US" sz="6000" dirty="0">
                <a:latin typeface="Arial" panose="020B0604020202020204" pitchFamily="34" charset="0"/>
                <a:cs typeface="Arial" panose="020B0604020202020204" pitchFamily="34" charset="0"/>
              </a:rPr>
              <a:t>Resistive Plate Chambers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4554E9-63B6-3DBB-E7F5-530B964EF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8444"/>
            <a:ext cx="9144000" cy="1316352"/>
          </a:xfrm>
        </p:spPr>
        <p:txBody>
          <a:bodyPr>
            <a:normAutofit fontScale="92500" lnSpcReduction="20000"/>
          </a:bodyPr>
          <a:lstStyle/>
          <a:p>
            <a:r>
              <a:rPr lang="de-DE" altLang="en-US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Turković</a:t>
            </a:r>
            <a:r>
              <a:rPr lang="de-DE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Timur </a:t>
            </a:r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Fallavollita</a:t>
            </a:r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F., Kortner  O. ,</a:t>
            </a:r>
            <a:r>
              <a:rPr lang="de-DE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Kroha</a:t>
            </a:r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H. ,</a:t>
            </a:r>
            <a:r>
              <a:rPr lang="de-DE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Proto</a:t>
            </a:r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G. ,</a:t>
            </a:r>
            <a:r>
              <a:rPr lang="de-DE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Soyk</a:t>
            </a:r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</a:p>
          <a:p>
            <a:endParaRPr lang="de-DE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23.03.2023, DPG-Frühjahrstagung</a:t>
            </a:r>
          </a:p>
          <a:p>
            <a:pPr algn="ctr"/>
            <a:r>
              <a:rPr lang="de-DE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564FD0-CB49-1DC0-5C9F-359D7430C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6" t="10260" r="1183"/>
          <a:stretch/>
        </p:blipFill>
        <p:spPr>
          <a:xfrm>
            <a:off x="3503621" y="4761362"/>
            <a:ext cx="5184758" cy="1316351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80BD85-CA7B-4D2C-AA2C-11D8D609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10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356F4-1D83-FA75-9D91-0D9193F1D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solidFill>
            <a:srgbClr val="027F75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current curves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FBAFC-E815-B3AE-052C-92C79F59D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914" y="1181515"/>
            <a:ext cx="5181600" cy="55399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Voltage-Current curves are a quality measure for RPCs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part of the curve linear: ohmic resistivity dominates the current behavior 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 of 0.8 µA/m² at 3kV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Second part exponential: gas amplification sets in → more and more of current generated in gas → dominates the curve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 of (total current – ohmic part) = 0.8 µA/m² at 6kV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Beginning of the exponential regime indicates size of the gap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0252978-58C1-9812-727F-59AFDE4CC3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10700" r="9516"/>
          <a:stretch/>
        </p:blipFill>
        <p:spPr>
          <a:xfrm>
            <a:off x="5510514" y="1181515"/>
            <a:ext cx="6352572" cy="4016416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0562FA-3CFF-3022-E395-0E3D834A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725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5A574-80FE-5C39-8170-F11B8D36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solidFill>
            <a:srgbClr val="027F75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 curves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125B0C-8B80-FE8C-0ED0-7ED76C660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028" y="1061644"/>
            <a:ext cx="5181600" cy="3382983"/>
          </a:xfrm>
        </p:spPr>
        <p:txBody>
          <a:bodyPr>
            <a:norm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cosmic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muons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scintilators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perpendicular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configuration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scintilator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 Strip →  Amplifier →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discriminator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→ TDC 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addapted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sMDT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prototype) </a:t>
            </a:r>
          </a:p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CC8420FE-D93C-7E5D-4C04-470A2C774DB4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2653843"/>
              </p:ext>
            </p:extLst>
          </p:nvPr>
        </p:nvGraphicFramePr>
        <p:xfrm>
          <a:off x="6276373" y="1061643"/>
          <a:ext cx="5985831" cy="4098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76373" y="1061643"/>
                        <a:ext cx="5985831" cy="4098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FAB810F6-7777-BD74-6BDC-C86BF43AC7B6}"/>
              </a:ext>
            </a:extLst>
          </p:cNvPr>
          <p:cNvSpPr txBox="1"/>
          <p:nvPr/>
        </p:nvSpPr>
        <p:spPr>
          <a:xfrm>
            <a:off x="6755703" y="4908106"/>
            <a:ext cx="44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Effieciecy</a:t>
            </a:r>
            <a:r>
              <a:rPr lang="de-DE" sz="1400" dirty="0"/>
              <a:t> </a:t>
            </a:r>
            <a:r>
              <a:rPr lang="de-DE" sz="1400" dirty="0" err="1"/>
              <a:t>scan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Chamber 3</a:t>
            </a:r>
          </a:p>
          <a:p>
            <a:r>
              <a:rPr lang="de-DE" sz="1400" dirty="0" err="1"/>
              <a:t>No</a:t>
            </a:r>
            <a:r>
              <a:rPr lang="de-DE" sz="1400" dirty="0"/>
              <a:t> end </a:t>
            </a:r>
            <a:r>
              <a:rPr lang="de-DE" sz="1400" dirty="0" err="1"/>
              <a:t>resistor</a:t>
            </a:r>
            <a:r>
              <a:rPr lang="de-DE" sz="1400" dirty="0"/>
              <a:t> on </a:t>
            </a:r>
            <a:r>
              <a:rPr lang="de-DE" sz="1400" dirty="0" err="1"/>
              <a:t>strip</a:t>
            </a:r>
            <a:r>
              <a:rPr lang="de-DE" sz="1400" dirty="0"/>
              <a:t> -&gt; </a:t>
            </a:r>
            <a:r>
              <a:rPr lang="de-DE" sz="1400" dirty="0" err="1"/>
              <a:t>curve</a:t>
            </a:r>
            <a:r>
              <a:rPr lang="de-DE" sz="1400" dirty="0"/>
              <a:t> </a:t>
            </a:r>
            <a:r>
              <a:rPr lang="de-DE" sz="1400" dirty="0" err="1"/>
              <a:t>shifted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voltage</a:t>
            </a:r>
            <a:endParaRPr lang="de-DE" sz="1400" dirty="0"/>
          </a:p>
          <a:p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correction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geometry</a:t>
            </a:r>
            <a:r>
              <a:rPr lang="de-DE" sz="1400" dirty="0"/>
              <a:t> </a:t>
            </a:r>
            <a:r>
              <a:rPr lang="de-DE" sz="1400" dirty="0" err="1"/>
              <a:t>applied</a:t>
            </a:r>
            <a:endParaRPr lang="en-US" sz="14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87738F8-A181-16FE-5D92-77BEF1CB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11</a:t>
            </a:fld>
            <a:endParaRPr lang="de-DE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6D1FE0-522D-A25F-A090-A85F62BD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7" y="4198036"/>
            <a:ext cx="4697542" cy="23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5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37805-8844-E7BF-A71B-0A7D9536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2782"/>
          </a:xfrm>
          <a:solidFill>
            <a:srgbClr val="027F75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11F887-E6EE-92BF-A852-1E68078CE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170"/>
            <a:ext cx="10515600" cy="5521124"/>
          </a:xfrm>
        </p:spPr>
        <p:txBody>
          <a:bodyPr>
            <a:norm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compatible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 RPCs by these companies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fullsize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prototypes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year ageing study of the full-size prototypes at the GIF++ to certify the production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48EDCA-116C-6276-A926-D289ED39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99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2506D-05F1-FF6E-C6A2-536DEAE2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720000"/>
          </a:xfrm>
          <a:solidFill>
            <a:srgbClr val="027F75"/>
          </a:solidFill>
        </p:spPr>
        <p:txBody>
          <a:bodyPr>
            <a:noAutofit/>
          </a:bodyPr>
          <a:lstStyle/>
          <a:p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ATLAS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HL-LHC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9FB0722-7B14-C2E4-6978-4BB6DF432AEC}"/>
              </a:ext>
            </a:extLst>
          </p:cNvPr>
          <p:cNvSpPr txBox="1"/>
          <p:nvPr/>
        </p:nvSpPr>
        <p:spPr>
          <a:xfrm>
            <a:off x="268224" y="727353"/>
            <a:ext cx="11655552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Installation of 272 thin-gap RPC triplets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(i.e. 1 mm gas gap between the RPC electrodes)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inner layer of barrel to maximize muon trigger acceptance and efficiency.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27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γ-radiation background: 10 kHz/cm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required rate capability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Required longevity: &gt; 10 years of operation at HL-LHC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Very tight space constraints; only 4 cm in height available for triplet of RPC gas gaps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A01F9F-E67D-8E73-96AF-0A6EEE7B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2</a:t>
            </a:fld>
            <a:endParaRPr lang="de-D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D8CFFA-FDC8-384E-009A-1F70825719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86" y="2674158"/>
            <a:ext cx="7974195" cy="1646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441AFE-DE71-D8AF-24C3-316D3E96E390}"/>
              </a:ext>
            </a:extLst>
          </p:cNvPr>
          <p:cNvSpPr txBox="1"/>
          <p:nvPr/>
        </p:nvSpPr>
        <p:spPr>
          <a:xfrm>
            <a:off x="10261127" y="2943092"/>
            <a:ext cx="1634986" cy="95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Gas-mixture: 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C</a:t>
            </a:r>
            <a:r>
              <a:rPr lang="en-US" sz="1200" baseline="-25000" dirty="0">
                <a:latin typeface="Arial Narrow" panose="020B0606020202030204" pitchFamily="34" charset="0"/>
              </a:rPr>
              <a:t>2</a:t>
            </a:r>
            <a:r>
              <a:rPr lang="en-US" sz="1200" dirty="0">
                <a:latin typeface="Arial Narrow" panose="020B0606020202030204" pitchFamily="34" charset="0"/>
              </a:rPr>
              <a:t>H</a:t>
            </a:r>
            <a:r>
              <a:rPr lang="en-US" sz="1200" baseline="-25000" dirty="0">
                <a:latin typeface="Arial Narrow" panose="020B0606020202030204" pitchFamily="34" charset="0"/>
              </a:rPr>
              <a:t>2</a:t>
            </a:r>
            <a:r>
              <a:rPr lang="en-US" sz="1200" dirty="0">
                <a:latin typeface="Arial Narrow" panose="020B0606020202030204" pitchFamily="34" charset="0"/>
              </a:rPr>
              <a:t>F</a:t>
            </a:r>
            <a:r>
              <a:rPr lang="en-US" sz="1200" baseline="-25000" dirty="0">
                <a:latin typeface="Arial Narrow" panose="020B0606020202030204" pitchFamily="34" charset="0"/>
              </a:rPr>
              <a:t>4</a:t>
            </a:r>
            <a:r>
              <a:rPr lang="en-US" sz="1200" dirty="0">
                <a:latin typeface="Arial Narrow" panose="020B0606020202030204" pitchFamily="34" charset="0"/>
              </a:rPr>
              <a:t>(94.7%),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C</a:t>
            </a:r>
            <a:r>
              <a:rPr lang="en-US" sz="1200" baseline="-25000" dirty="0">
                <a:latin typeface="Arial Narrow" panose="020B0606020202030204" pitchFamily="34" charset="0"/>
              </a:rPr>
              <a:t>4</a:t>
            </a:r>
            <a:r>
              <a:rPr lang="en-US" sz="1200" dirty="0">
                <a:latin typeface="Arial Narrow" panose="020B0606020202030204" pitchFamily="34" charset="0"/>
              </a:rPr>
              <a:t>H</a:t>
            </a:r>
            <a:r>
              <a:rPr lang="en-US" sz="1200" baseline="-25000" dirty="0">
                <a:latin typeface="Arial Narrow" panose="020B0606020202030204" pitchFamily="34" charset="0"/>
              </a:rPr>
              <a:t>10</a:t>
            </a:r>
            <a:r>
              <a:rPr lang="en-US" sz="1200" dirty="0">
                <a:latin typeface="Arial Narrow" panose="020B0606020202030204" pitchFamily="34" charset="0"/>
              </a:rPr>
              <a:t> (5%), 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SF</a:t>
            </a:r>
            <a:r>
              <a:rPr lang="en-US" sz="1200" baseline="-25000" dirty="0">
                <a:latin typeface="Arial Narrow" panose="020B0606020202030204" pitchFamily="34" charset="0"/>
              </a:rPr>
              <a:t>6</a:t>
            </a:r>
            <a:r>
              <a:rPr lang="en-US" sz="1200" dirty="0">
                <a:latin typeface="Arial Narrow" panose="020B0606020202030204" pitchFamily="34" charset="0"/>
              </a:rPr>
              <a:t> (0.3%),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at atmospheric pressure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F3E7724-BF15-0D69-1083-24C280F4A507}"/>
              </a:ext>
            </a:extLst>
          </p:cNvPr>
          <p:cNvCxnSpPr>
            <a:cxnSpLocks/>
          </p:cNvCxnSpPr>
          <p:nvPr/>
        </p:nvCxnSpPr>
        <p:spPr>
          <a:xfrm flipH="1">
            <a:off x="9984192" y="3119092"/>
            <a:ext cx="306588" cy="3646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99698BF4-3562-E621-4D06-F6D16FFDDC59}"/>
              </a:ext>
            </a:extLst>
          </p:cNvPr>
          <p:cNvSpPr txBox="1"/>
          <p:nvPr/>
        </p:nvSpPr>
        <p:spPr>
          <a:xfrm>
            <a:off x="268224" y="4133258"/>
            <a:ext cx="11805920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Parallel plate gaseous ionization detector without wires and a small gas gap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 of highly resistive electrodes to limit avalanche development and graphite layer on outsides the electrodes for high voltage contact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Inner surface coated with linseed oil varnish to obtain a smooth surface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Position measurement with pick-up strip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>
                <a:solidFill>
                  <a:srgbClr val="027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Thin-gap RPCs: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Gas gap thickness (High Pressure Laminate (HPL) electrodes distance) and operating voltage reduced to minimize the signal in order to meet the required longevity and high-rate capability; 400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time resolution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Highly sensitive, low noise electronics necessary to detect the small RPC signals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B755F36-E598-646B-7BD8-73DE1B1DE54D}"/>
              </a:ext>
            </a:extLst>
          </p:cNvPr>
          <p:cNvSpPr txBox="1"/>
          <p:nvPr/>
        </p:nvSpPr>
        <p:spPr>
          <a:xfrm>
            <a:off x="1901220" y="3483753"/>
            <a:ext cx="80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5.8kV</a:t>
            </a:r>
          </a:p>
        </p:txBody>
      </p:sp>
    </p:spTree>
    <p:extLst>
      <p:ext uri="{BB962C8B-B14F-4D97-AF65-F5344CB8AC3E}">
        <p14:creationId xmlns:p14="http://schemas.microsoft.com/office/powerpoint/2010/main" val="3890375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2506D-05F1-FF6E-C6A2-536DEAE2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720000"/>
          </a:xfrm>
          <a:solidFill>
            <a:srgbClr val="027F75"/>
          </a:solidFill>
        </p:spPr>
        <p:txBody>
          <a:bodyPr>
            <a:noAutofit/>
          </a:bodyPr>
          <a:lstStyle/>
          <a:p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A01F9F-E67D-8E73-96AF-0A6EEE7B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3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A2D19F-47A8-B91A-5325-64CEE1DBA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0000"/>
            <a:ext cx="10515600" cy="61380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produce required number of RPCs additional production capabilities necessary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Creation of a new production site in Munich → Max-Planck-Institute developed production procedures and materials that are transferred to commercial companies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initial evaluation of the companies and production procedures each company produced several small test samples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Size of a sample: 40x50 cm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27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procedures: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1: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Graphite coating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2: 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pplication of electrical contact and gluing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Polyethylenterephthalat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(PET) foil on HPL plate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3: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Positioning of spacers and lateral profiles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4: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Gluing HPL plate onto spacers and profiles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5: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Closing the gas gap with second HPL plate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6: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Sealing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7: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Leak test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Production step 8: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Oil coating</a:t>
            </a:r>
          </a:p>
          <a:p>
            <a:pPr lvl="1"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1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49DB41-69AA-5BA4-CED0-318489C5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2" y="1733800"/>
            <a:ext cx="4728528" cy="260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F3EDC64D-0B88-0EA4-1308-1D5A14AC2E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549" y="1733799"/>
            <a:ext cx="425647" cy="413217"/>
          </a:xfrm>
          <a:prstGeom prst="line">
            <a:avLst/>
          </a:prstGeom>
          <a:noFill/>
          <a:ln w="291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9FADF9E-106D-7641-168E-A2B909A99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99" y="1091278"/>
            <a:ext cx="4728528" cy="80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 anchor="t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de-DE" altLang="en-US" sz="1600" b="1" dirty="0" err="1">
                <a:solidFill>
                  <a:srgbClr val="027F75"/>
                </a:solidFill>
                <a:cs typeface="Arial" panose="020B0604020202020204" pitchFamily="34" charset="0"/>
              </a:rPr>
              <a:t>Electrical</a:t>
            </a:r>
            <a:r>
              <a:rPr lang="de-DE" altLang="en-US" sz="1600" b="1" dirty="0">
                <a:solidFill>
                  <a:srgbClr val="027F75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b="1" dirty="0" err="1">
                <a:solidFill>
                  <a:srgbClr val="027F75"/>
                </a:solidFill>
                <a:cs typeface="Arial" panose="020B0604020202020204" pitchFamily="34" charset="0"/>
              </a:rPr>
              <a:t>contact</a:t>
            </a:r>
            <a:r>
              <a:rPr lang="de-DE" altLang="en-US" sz="1600" b="1" dirty="0">
                <a:solidFill>
                  <a:srgbClr val="027F75"/>
                </a:solidFill>
                <a:cs typeface="Arial" panose="020B0604020202020204" pitchFamily="34" charset="0"/>
              </a:rPr>
              <a:t>: 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Copper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pad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is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glued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to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graphite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layer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using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conducting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silver</a:t>
            </a:r>
            <a:r>
              <a:rPr lang="de-DE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cs typeface="Arial" panose="020B0604020202020204" pitchFamily="34" charset="0"/>
              </a:rPr>
              <a:t>glue</a:t>
            </a:r>
            <a:endParaRPr lang="en-US" sz="1600" dirty="0">
              <a:cs typeface="Arial" panose="020B0604020202020204" pitchFamily="34" charset="0"/>
            </a:endParaRPr>
          </a:p>
          <a:p>
            <a:endParaRPr lang="de-DE" altLang="en-US" sz="1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A03CA05-44F8-3FA9-C740-8A43FC61006C}"/>
              </a:ext>
            </a:extLst>
          </p:cNvPr>
          <p:cNvSpPr txBox="1">
            <a:spLocks/>
          </p:cNvSpPr>
          <p:nvPr/>
        </p:nvSpPr>
        <p:spPr>
          <a:xfrm>
            <a:off x="0" y="-1676"/>
            <a:ext cx="12192000" cy="720000"/>
          </a:xfrm>
          <a:prstGeom prst="rect">
            <a:avLst/>
          </a:prstGeom>
          <a:solidFill>
            <a:srgbClr val="027F75"/>
          </a:solidFill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335BD2-4930-7BFA-A9E3-D896B0E19845}"/>
              </a:ext>
            </a:extLst>
          </p:cNvPr>
          <p:cNvSpPr txBox="1"/>
          <p:nvPr/>
        </p:nvSpPr>
        <p:spPr>
          <a:xfrm>
            <a:off x="6923847" y="1117169"/>
            <a:ext cx="4849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27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Insulating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The PET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pre-applied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Ethylen-Vinylacetat (EVA)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placed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on outside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noProof="1"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heated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mats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F6BE890-2091-8AA7-B4DE-E72B4A1E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4</a:t>
            </a:fld>
            <a:endParaRPr lang="de-DE"/>
          </a:p>
        </p:txBody>
      </p:sp>
      <p:pic>
        <p:nvPicPr>
          <p:cNvPr id="9" name="Grafik 8" descr="Ein Bild, das gelb, schmutzig enthält.&#10;&#10;Automatisch generierte Beschreibung">
            <a:extLst>
              <a:ext uri="{FF2B5EF4-FFF2-40B4-BE49-F238E27FC236}">
                <a16:creationId xmlns:a16="http://schemas.microsoft.com/office/drawing/2014/main" id="{CCDA4373-3548-C5DB-53B9-5A6AB3396F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7884" r="9449" b="1991"/>
          <a:stretch/>
        </p:blipFill>
        <p:spPr>
          <a:xfrm>
            <a:off x="6496216" y="1948166"/>
            <a:ext cx="5276712" cy="44481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oden, drinnen, Backofen enthält.&#10;&#10;Automatisch generierte Beschreibung">
            <a:extLst>
              <a:ext uri="{FF2B5EF4-FFF2-40B4-BE49-F238E27FC236}">
                <a16:creationId xmlns:a16="http://schemas.microsoft.com/office/drawing/2014/main" id="{45DF76A8-4D99-44C2-A901-AD856A300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3" y="975881"/>
            <a:ext cx="4193584" cy="2687354"/>
          </a:xfrm>
          <a:prstGeom prst="rect">
            <a:avLst/>
          </a:prstGeom>
        </p:spPr>
      </p:pic>
      <p:sp>
        <p:nvSpPr>
          <p:cNvPr id="9217" name="Text Box 1">
            <a:extLst>
              <a:ext uri="{FF2B5EF4-FFF2-40B4-BE49-F238E27FC236}">
                <a16:creationId xmlns:a16="http://schemas.microsoft.com/office/drawing/2014/main" id="{2E46D110-66C8-4443-A85F-4FC415D3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511"/>
            <a:ext cx="12192000" cy="720000"/>
          </a:xfrm>
          <a:prstGeom prst="rect">
            <a:avLst/>
          </a:prstGeom>
          <a:solidFill>
            <a:srgbClr val="027F75"/>
          </a:solidFill>
          <a:ln>
            <a:noFill/>
          </a:ln>
          <a:effectLst/>
        </p:spPr>
        <p:txBody>
          <a:bodyPr lIns="81646" tIns="58566" rIns="81646" bIns="40823" anchor="ctr" anchorCtr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de-DE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Positioning</a:t>
            </a:r>
            <a:r>
              <a:rPr lang="de-DE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spacers</a:t>
            </a:r>
            <a:r>
              <a:rPr lang="de-DE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and lateral </a:t>
            </a:r>
            <a:r>
              <a:rPr lang="de-DE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profiles</a:t>
            </a:r>
            <a:endParaRPr lang="de-DE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FF4B756-7084-457C-B832-F7143AAD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55" y="943962"/>
            <a:ext cx="2585006" cy="145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Line 7">
            <a:extLst>
              <a:ext uri="{FF2B5EF4-FFF2-40B4-BE49-F238E27FC236}">
                <a16:creationId xmlns:a16="http://schemas.microsoft.com/office/drawing/2014/main" id="{334F1CBF-2E8B-44CA-B48F-516AC28538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0644" y="949851"/>
            <a:ext cx="2995511" cy="1921555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>
              <a:latin typeface="Comfortaa"/>
            </a:endParaRPr>
          </a:p>
        </p:txBody>
      </p:sp>
      <p:sp>
        <p:nvSpPr>
          <p:cNvPr id="9224" name="Line 8">
            <a:extLst>
              <a:ext uri="{FF2B5EF4-FFF2-40B4-BE49-F238E27FC236}">
                <a16:creationId xmlns:a16="http://schemas.microsoft.com/office/drawing/2014/main" id="{20D1AF59-DDD4-4F5B-ACD6-FE40A4FF7C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8341" y="2397493"/>
            <a:ext cx="2837813" cy="1202178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>
              <a:latin typeface="Comfortaa"/>
            </a:endParaRP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35A5BA1C-2890-4CBC-AD36-022C0BA7A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" y="1558922"/>
            <a:ext cx="1105718" cy="99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6" name="Line 10">
            <a:extLst>
              <a:ext uri="{FF2B5EF4-FFF2-40B4-BE49-F238E27FC236}">
                <a16:creationId xmlns:a16="http://schemas.microsoft.com/office/drawing/2014/main" id="{7083480D-8B73-442F-8AD7-9A8313C565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0879" y="2473777"/>
            <a:ext cx="2046265" cy="82988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>
              <a:latin typeface="Comfortaa"/>
            </a:endParaRPr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8A5953E0-C983-41B6-91D7-C615E204F2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917" y="1592550"/>
            <a:ext cx="1991227" cy="522711"/>
          </a:xfrm>
          <a:prstGeom prst="lin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33">
              <a:latin typeface="Comfortaa"/>
            </a:endParaRPr>
          </a:p>
        </p:txBody>
      </p:sp>
      <p:sp>
        <p:nvSpPr>
          <p:cNvPr id="9228" name="Oval 12">
            <a:extLst>
              <a:ext uri="{FF2B5EF4-FFF2-40B4-BE49-F238E27FC236}">
                <a16:creationId xmlns:a16="http://schemas.microsoft.com/office/drawing/2014/main" id="{4D48C558-E10A-4886-B6D5-6C4FED849413}"/>
              </a:ext>
            </a:extLst>
          </p:cNvPr>
          <p:cNvSpPr>
            <a:spLocks noChangeArrowheads="1"/>
          </p:cNvSpPr>
          <p:nvPr/>
        </p:nvSpPr>
        <p:spPr bwMode="auto">
          <a:xfrm rot="60000">
            <a:off x="2903079" y="2864204"/>
            <a:ext cx="1110356" cy="735412"/>
          </a:xfrm>
          <a:prstGeom prst="ellips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latin typeface="Comfortaa"/>
            </a:endParaRPr>
          </a:p>
        </p:txBody>
      </p:sp>
      <p:sp>
        <p:nvSpPr>
          <p:cNvPr id="9229" name="Oval 13">
            <a:extLst>
              <a:ext uri="{FF2B5EF4-FFF2-40B4-BE49-F238E27FC236}">
                <a16:creationId xmlns:a16="http://schemas.microsoft.com/office/drawing/2014/main" id="{B4DE1C01-650F-4568-9622-3B7F1D09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974" y="2115263"/>
            <a:ext cx="387076" cy="358514"/>
          </a:xfrm>
          <a:prstGeom prst="ellipse">
            <a:avLst/>
          </a:prstGeom>
          <a:noFill/>
          <a:ln w="381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>
              <a:latin typeface="Comfortaa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BBBE30E-CD08-4D74-8C57-C949FFDBEC6A}"/>
              </a:ext>
            </a:extLst>
          </p:cNvPr>
          <p:cNvSpPr txBox="1"/>
          <p:nvPr/>
        </p:nvSpPr>
        <p:spPr>
          <a:xfrm>
            <a:off x="1191359" y="4311485"/>
            <a:ext cx="10362331" cy="230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27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 designed and built for this step:</a:t>
            </a:r>
          </a:p>
          <a:p>
            <a:pPr marL="933237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Made from Teflon to prevent glue sticking to template</a:t>
            </a:r>
          </a:p>
          <a:p>
            <a:pPr marL="933237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Dimples and notches help place spacers and lateral profiles</a:t>
            </a:r>
          </a:p>
          <a:p>
            <a:pPr marL="933237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Allows for the use of a vacuum pump to suck down the profiles and spacers, fixing them in place</a:t>
            </a:r>
          </a:p>
          <a:p>
            <a:pPr marL="933237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HPL plate pressed on top of spacers and profiles</a:t>
            </a:r>
          </a:p>
          <a:p>
            <a:pPr marL="933237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Glue must cure for 6h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75F0A53-93A6-F120-6581-5D43549B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70" y="987545"/>
            <a:ext cx="2924480" cy="16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30772E4-0A4D-558B-F8DF-4433C5BE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00" y="2884294"/>
            <a:ext cx="4111345" cy="220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59A207B-F92F-147C-26C6-DF9F6303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5</a:t>
            </a:fld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F76EE-75EB-7857-662F-5D856533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solidFill>
            <a:srgbClr val="027F75"/>
          </a:solidFill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Closing,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ealing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linseed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F7484C-D4FD-8084-86FB-BF01ED692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99560" y="915306"/>
            <a:ext cx="3992880" cy="4565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lateral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gluing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on top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wich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spacers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sealed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linseed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drained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protective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coating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Linseed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dry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airflow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6" descr="Ein Bild, das Text, drinnen, Boden, Büro enthält.&#10;&#10;Beschreibung automatisch generiert.">
            <a:extLst>
              <a:ext uri="{FF2B5EF4-FFF2-40B4-BE49-F238E27FC236}">
                <a16:creationId xmlns:a16="http://schemas.microsoft.com/office/drawing/2014/main" id="{61D7BF5D-CBDF-09A5-F644-23C8E60FE5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971" t="6997" r="29623" b="17138"/>
          <a:stretch/>
        </p:blipFill>
        <p:spPr>
          <a:xfrm>
            <a:off x="8869680" y="801280"/>
            <a:ext cx="3248633" cy="3219927"/>
          </a:xfrm>
          <a:prstGeom prst="rect">
            <a:avLst/>
          </a:prstGeom>
        </p:spPr>
      </p:pic>
      <p:pic>
        <p:nvPicPr>
          <p:cNvPr id="6" name="Grafik 2" descr="Ein Bild, das Kunststoff enthält.&#10;&#10;Beschreibung automatisch generiert.">
            <a:extLst>
              <a:ext uri="{FF2B5EF4-FFF2-40B4-BE49-F238E27FC236}">
                <a16:creationId xmlns:a16="http://schemas.microsoft.com/office/drawing/2014/main" id="{7102BF84-9CC6-2EB1-1419-C1CEAE639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41" r="-582" b="259"/>
          <a:stretch/>
        </p:blipFill>
        <p:spPr>
          <a:xfrm>
            <a:off x="8869680" y="4102487"/>
            <a:ext cx="2255432" cy="228534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56B671E-B9C3-4289-FC58-51B150CF4EAD}"/>
              </a:ext>
            </a:extLst>
          </p:cNvPr>
          <p:cNvSpPr/>
          <p:nvPr/>
        </p:nvSpPr>
        <p:spPr bwMode="auto">
          <a:xfrm>
            <a:off x="9982200" y="5216037"/>
            <a:ext cx="601521" cy="80667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 dirty="0">
              <a:latin typeface="Arial" panose="020B0604020202020204" pitchFamily="34" charset="0"/>
              <a:cs typeface="Noto Sans CJK SC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87858F6-220B-7776-E5F7-5287CF049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12092" r="5438" b="4008"/>
          <a:stretch/>
        </p:blipFill>
        <p:spPr bwMode="auto">
          <a:xfrm>
            <a:off x="552777" y="3659746"/>
            <a:ext cx="3569014" cy="214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32A3029-EA00-3E2D-4A69-9B066D289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r="153"/>
          <a:stretch/>
        </p:blipFill>
        <p:spPr bwMode="auto">
          <a:xfrm>
            <a:off x="552777" y="912907"/>
            <a:ext cx="3546783" cy="228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76AAF6D-1109-3EC0-1211-3BB39D7F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31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8453279E-6F38-1B25-08EE-53BE2B0227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" t="10088" r="7072" b="642"/>
          <a:stretch/>
        </p:blipFill>
        <p:spPr>
          <a:xfrm>
            <a:off x="5491284" y="2035797"/>
            <a:ext cx="5328927" cy="344846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7B9AD21-A516-D016-CB42-8BEBD6F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  <a:solidFill>
            <a:srgbClr val="027F75"/>
          </a:solidFill>
        </p:spPr>
        <p:txBody>
          <a:bodyPr>
            <a:normAutofit/>
          </a:bodyPr>
          <a:lstStyle/>
          <a:p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glues</a:t>
            </a:r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594EF1D-2EB7-2872-4822-902DDD0E9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675" y="4698202"/>
            <a:ext cx="8531431" cy="24839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Glue still flexible after curing preferred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Strength and ease of use during manufacturing were evaluated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Tested by pulling off pieces of PET with newton meter for measuring of strength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Tested glues compared to example provided by current CERN supplier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Best material: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GMP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Perfex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Gloss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commercially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PET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pre-applied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EVA hot-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melt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addhesive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3CC52789-A912-5625-2ADD-2B7C08F7D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5393" y="1370668"/>
            <a:ext cx="3569154" cy="267686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FC27A23-A581-4438-640B-B3D2FA565959}"/>
              </a:ext>
            </a:extLst>
          </p:cNvPr>
          <p:cNvSpPr txBox="1"/>
          <p:nvPr/>
        </p:nvSpPr>
        <p:spPr>
          <a:xfrm>
            <a:off x="10633501" y="2787302"/>
            <a:ext cx="1684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Target strength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0269DA-6C06-D0BF-D679-F881B8CA3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6370" r="1873" b="6435"/>
          <a:stretch/>
        </p:blipFill>
        <p:spPr>
          <a:xfrm>
            <a:off x="4683021" y="928345"/>
            <a:ext cx="6266244" cy="124848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F316D1-ADF4-EF69-AC45-15B44C45C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7</a:t>
            </a:fld>
            <a:endParaRPr lang="de-DE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BEE97C-1FF1-A909-E269-8E7B9AB24EE1}"/>
              </a:ext>
            </a:extLst>
          </p:cNvPr>
          <p:cNvSpPr/>
          <p:nvPr/>
        </p:nvSpPr>
        <p:spPr>
          <a:xfrm>
            <a:off x="10145152" y="2468675"/>
            <a:ext cx="488349" cy="2229528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09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7AE42-8F74-6AD8-446D-CEC9C7E7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20000"/>
          </a:xfrm>
          <a:solidFill>
            <a:srgbClr val="027F75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 coating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A6D33-E813-12CE-1510-0D6485E8F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7758"/>
            <a:ext cx="5181600" cy="4432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Goal: determine best procedure for silk-screen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printing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drying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 setup: standard T90 silk-screen (polyester with 90 threads per cm)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Carbon Paste WCP-3200HL (15) from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Heysung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Trade Company 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Measuring surface resistivity using METRISO 3000 Resistance Tester (IEC 61340-4-1)</a:t>
            </a:r>
          </a:p>
          <a:p>
            <a:pPr marL="0" indent="0">
              <a:lnSpc>
                <a:spcPct val="200000"/>
              </a:lnSpc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27A284E-8B73-B412-5FF4-1D836381E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24" y="859960"/>
            <a:ext cx="3944075" cy="277258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B292264-49C4-AC4E-8B5E-E304793A6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5449" r="462"/>
          <a:stretch/>
        </p:blipFill>
        <p:spPr>
          <a:xfrm>
            <a:off x="7391400" y="3921759"/>
            <a:ext cx="3944075" cy="221550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40CF2B-580D-D76B-9F23-88528704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8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7E4CA8-56BA-8F30-328A-C70E10980128}"/>
              </a:ext>
            </a:extLst>
          </p:cNvPr>
          <p:cNvSpPr txBox="1"/>
          <p:nvPr/>
        </p:nvSpPr>
        <p:spPr>
          <a:xfrm>
            <a:off x="9363438" y="939085"/>
            <a:ext cx="1266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T90 mesh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DF21C74-6C75-6C8C-CCE4-EA02346611E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9136380" y="1139140"/>
            <a:ext cx="227058" cy="16927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5602A8D-B885-7AFB-B1E2-9E1FAB9B41FD}"/>
              </a:ext>
            </a:extLst>
          </p:cNvPr>
          <p:cNvSpPr txBox="1"/>
          <p:nvPr/>
        </p:nvSpPr>
        <p:spPr>
          <a:xfrm>
            <a:off x="8176260" y="2788920"/>
            <a:ext cx="1584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Printing Base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851640-3886-992C-D0BC-6F7E5114F69F}"/>
              </a:ext>
            </a:extLst>
          </p:cNvPr>
          <p:cNvSpPr txBox="1"/>
          <p:nvPr/>
        </p:nvSpPr>
        <p:spPr>
          <a:xfrm>
            <a:off x="6316980" y="5909811"/>
            <a:ext cx="96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Sample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23D93F8-F86F-8E0A-75C1-DC5F420EC352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800850" y="5455920"/>
            <a:ext cx="895350" cy="4538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BD7AFD9-25B0-3A15-5627-7B158C0524F1}"/>
              </a:ext>
            </a:extLst>
          </p:cNvPr>
          <p:cNvSpPr txBox="1"/>
          <p:nvPr/>
        </p:nvSpPr>
        <p:spPr>
          <a:xfrm>
            <a:off x="8379731" y="6137264"/>
            <a:ext cx="2004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METRISO 3000</a:t>
            </a:r>
            <a:endParaRPr lang="en-US" sz="2000" dirty="0">
              <a:solidFill>
                <a:srgbClr val="FFC000"/>
              </a:solidFill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1A8A05C-0907-AFFB-CEE7-F41A3FDE6BD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9381761" y="5577840"/>
            <a:ext cx="790939" cy="55942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014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7AE42-8F74-6AD8-446D-CEC9C7E7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720000"/>
          </a:xfrm>
          <a:solidFill>
            <a:srgbClr val="027F75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Graphite coating results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A6D33-E813-12CE-1510-0D6485E8F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620456"/>
            <a:ext cx="5058156" cy="4134549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Heat up to 105°C for drying 1-1.5h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average resistivity of (296± 5.7) k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/□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End values match tolerance for ATLAS RPC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Double printing reduces the resistivity further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Double layered edge can be used for high voltage contact → lower resistivity on edge improves voltage distribution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63EEBED9-3766-6C33-CFED-CE54B9C75D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r="7704" b="162"/>
          <a:stretch/>
        </p:blipFill>
        <p:spPr>
          <a:xfrm>
            <a:off x="5832474" y="1620456"/>
            <a:ext cx="5448301" cy="3969488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CF9505-54BE-D6DA-7606-16BCD227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01E5-E14E-4366-9AF0-C6525AD8BF6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4781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928</Words>
  <Application>Microsoft Office PowerPoint</Application>
  <PresentationFormat>Breitbild</PresentationFormat>
  <Paragraphs>112</Paragraphs>
  <Slides>12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Comfortaa</vt:lpstr>
      <vt:lpstr>Wingdings</vt:lpstr>
      <vt:lpstr>Office</vt:lpstr>
      <vt:lpstr>PDF</vt:lpstr>
      <vt:lpstr>Fabrication and testing of Resistive Plate Chambers</vt:lpstr>
      <vt:lpstr>Upgrade of ATLAS muon spectrometer for HL-LHC</vt:lpstr>
      <vt:lpstr>Production</vt:lpstr>
      <vt:lpstr>PowerPoint-Präsentation</vt:lpstr>
      <vt:lpstr>PowerPoint-Präsentation</vt:lpstr>
      <vt:lpstr>Closing, sealing and linseed oil coating the gap</vt:lpstr>
      <vt:lpstr>Testing of different glues</vt:lpstr>
      <vt:lpstr>Graphite coating</vt:lpstr>
      <vt:lpstr>Graphite coating results</vt:lpstr>
      <vt:lpstr>Voltage current curves</vt:lpstr>
      <vt:lpstr>Efficiency curves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and testing of Resistive Plate Chambers</dc:title>
  <dc:creator>Timur Turkovic</dc:creator>
  <cp:lastModifiedBy>Timur Turkovic</cp:lastModifiedBy>
  <cp:revision>146</cp:revision>
  <dcterms:created xsi:type="dcterms:W3CDTF">2023-02-28T19:02:45Z</dcterms:created>
  <dcterms:modified xsi:type="dcterms:W3CDTF">2023-03-14T23:03:24Z</dcterms:modified>
</cp:coreProperties>
</file>