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92" r:id="rId3"/>
    <p:sldId id="294" r:id="rId4"/>
    <p:sldId id="289" r:id="rId5"/>
    <p:sldId id="291" r:id="rId6"/>
    <p:sldId id="295" r:id="rId7"/>
    <p:sldId id="298" r:id="rId8"/>
    <p:sldId id="297" r:id="rId9"/>
    <p:sldId id="300" r:id="rId10"/>
    <p:sldId id="301" r:id="rId11"/>
    <p:sldId id="302" r:id="rId12"/>
    <p:sldId id="303" r:id="rId13"/>
    <p:sldId id="306" r:id="rId14"/>
    <p:sldId id="307" r:id="rId15"/>
    <p:sldId id="308" r:id="rId16"/>
    <p:sldId id="309" r:id="rId17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746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/>
    <p:restoredTop sz="94615"/>
  </p:normalViewPr>
  <p:slideViewPr>
    <p:cSldViewPr snapToGrid="0">
      <p:cViewPr varScale="1">
        <p:scale>
          <a:sx n="106" d="100"/>
          <a:sy n="106" d="100"/>
        </p:scale>
        <p:origin x="6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F442F-FB8E-1847-B512-E019EDCB8A1B}" type="datetimeFigureOut">
              <a:rPr lang="en-DE" smtClean="0"/>
              <a:t>14.03.23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B63E5-38DD-F84C-8A40-DC33575AA79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78852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2C51D93-CB64-B149-9E02-B62C903B83B8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4177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s-ES_trad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89C9729-81E9-044D-AE83-B6F77ECC2169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4198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s-ES_trad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There is a special mode of observation in MAGIC, ZA, image, when the shower develops at ZA higher than 70deg,(vlza), with vlza observations we are getting closer in this 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B63E5-38DD-F84C-8A40-DC33575AA791}" type="slidenum">
              <a:rPr lang="en-DE" smtClean="0"/>
              <a:t>7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893217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</a:t>
            </a:r>
            <a:r>
              <a:rPr lang="en-DE" dirty="0"/>
              <a:t>or the correct analysis of MAGIC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B63E5-38DD-F84C-8A40-DC33575AA791}" type="slidenum">
              <a:rPr lang="en-DE" smtClean="0"/>
              <a:t>8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681239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</a:t>
            </a:r>
            <a:r>
              <a:rPr lang="en-DE" dirty="0"/>
              <a:t>ay what is airmass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B63E5-38DD-F84C-8A40-DC33575AA791}" type="slidenum">
              <a:rPr lang="en-DE" smtClean="0"/>
              <a:t>10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96002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Spectroscopic mode implemented once photometry is ready to use</a:t>
            </a: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AB63E5-38DD-F84C-8A40-DC33575AA791}" type="slidenum">
              <a:rPr lang="en-DE" smtClean="0"/>
              <a:t>11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93899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A5412-B07F-390A-964A-D0ADC4EBE0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D9302C-AD33-A0C7-74A0-0847FF4F4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15B8D-0CE4-8ACD-7E9E-45F3ABF51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23.03.23</a:t>
            </a:r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12EF5-ADD5-4402-5320-D8495DB07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MAM subsystem I Angela Bautista I DPG SmuK meeting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ECDBA-2E7E-BF6E-61CF-DA07C19A0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0C7E-3572-F342-9C68-CA57E0C49AF5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07641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82136-B3F7-3D61-1559-FE90D6CD5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B9D0FF-7E13-ABA4-19FF-2D113495B5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FF21C-2975-5565-1287-2877F1CBA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23.03.23</a:t>
            </a:r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A6AF1-B38E-A96B-E1AF-6D92C3788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MAM subsystem I Angela Bautista I DPG SmuK meeting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A7804-2199-2D86-1705-B7570BA13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0C7E-3572-F342-9C68-CA57E0C49AF5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57259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AE6C28-8A55-8D72-BBDC-5430AB7C0D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2C08AB-0B29-48AE-A2A5-BCD48B5EFC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AFC21-C86B-E6A3-89FF-2DD1465A6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23.03.23</a:t>
            </a:r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23ACB-D222-90BB-9827-10DC47978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MAM subsystem I Angela Bautista I DPG SmuK meeting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2088B-170C-7041-CFD1-F90241DE3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0C7E-3572-F342-9C68-CA57E0C49AF5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02762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AD2E5-28C6-AC50-AAB7-D78EDB9F7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86F58-46B8-AD12-35FB-4CE7904B8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DE3B3-0DA4-A2CD-D00B-0727E052D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23.03.23</a:t>
            </a:r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68295-EE33-A80D-ACF7-F65665464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MAM subsystem I Angela Bautista I DPG SmuK meeting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AFD45-8CD8-AEA7-FFDB-A544DA012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0C7E-3572-F342-9C68-CA57E0C49AF5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23261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C6984-E78A-53EB-B52F-A4E09F65D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3D3FDD-D012-BD83-5DAB-F9405304D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0A00B4-33EF-DDBE-5AD8-7A7BE5CBA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23.03.23</a:t>
            </a:r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320D2-C062-446F-2CA2-4B1928445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MAM subsystem I Angela Bautista I DPG SmuK meeting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068D3-F8D7-4C95-FD10-9D2A933F3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0C7E-3572-F342-9C68-CA57E0C49AF5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270232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396CC-693C-0B69-B732-960C53B14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21AD6-8015-FD82-DC66-EAAEACF2C2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954177-4694-DC9C-4445-2BEE9CA9C8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9AB377-F48D-3C98-834C-4CB00DB4F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23.03.23</a:t>
            </a:r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090C67-345C-350F-43A1-18E90EE67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MAM subsystem I Angela Bautista I DPG SmuK meeting</a:t>
            </a:r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000343-4482-ABB9-426A-276497418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0C7E-3572-F342-9C68-CA57E0C49AF5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44408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D7190-4DA0-E349-B96C-1FCCE1E56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3ED8FB-784F-D75B-3DD2-5D90E1624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C69BD9-AB93-AF69-745F-9CF6AC814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96D5BA-4478-B111-FF0A-63BC9469E4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E2B522-22E9-F96C-7F5A-7F2B4322A3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3DBF47-0467-5E85-82E4-E786D86BB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23.03.23</a:t>
            </a:r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2F56C3-6C98-609B-9121-E06F5E9D5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MAM subsystem I Angela Bautista I DPG SmuK meeting</a:t>
            </a:r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CFB360-BB26-428A-4A04-5801BCA75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0C7E-3572-F342-9C68-CA57E0C49AF5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10465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93E5A-4106-9BF0-88E1-EE445FFE3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9BA432-93E8-C5E6-CB8A-0E0A8770F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23.03.23</a:t>
            </a:r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4A2FE2-7A51-28C1-8A16-E228C6C6C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MAM subsystem I Angela Bautista I DPG SmuK meeting</a:t>
            </a:r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8399C8-195F-F777-D252-CB5DFC70A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0C7E-3572-F342-9C68-CA57E0C49AF5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12587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589091-DA5F-DED3-ECC9-76CA1B0CB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23.03.23</a:t>
            </a:r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EDD54C-E372-EDAE-9D4E-6D2931E3C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MAM subsystem I Angela Bautista I DPG SmuK meeting</a:t>
            </a:r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43E430-0CD4-F78F-4BEE-264602464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0C7E-3572-F342-9C68-CA57E0C49AF5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72566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1CE9E-BF37-F8F1-2F26-E542EC695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C9C0A-AA4A-3C48-D5EF-3AC5D7A2B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CBDB76-6ADF-202F-F385-2726460C6D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E19DC3-FB9A-CC6A-B18E-C634CC1BE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23.03.23</a:t>
            </a:r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5BA83D-9DF2-17A6-A9F7-E5085F2CF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MAM subsystem I Angela Bautista I DPG SmuK meeting</a:t>
            </a:r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67B224-E6E3-E1E8-3006-DE783936F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0C7E-3572-F342-9C68-CA57E0C49AF5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55638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2BEA2-654C-879D-F3ED-96DA0E063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D5F07A-0147-21C0-E079-E36A4DC545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C17F33-A302-3CA5-D421-DF33DE0B33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72DF83-8BC5-C50D-E7B4-EF1F50EDC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23.03.23</a:t>
            </a:r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BC302B-041D-925B-7C02-387AC957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MAM subsystem I Angela Bautista I DPG SmuK meeting</a:t>
            </a:r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3F7F8D-0DC4-576E-BB19-5B4EB881B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0C7E-3572-F342-9C68-CA57E0C49AF5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640118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ED406D-284E-958D-C3BF-C6B028F04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093001-F685-373B-06CC-C51BCB553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3EB2A4-AA30-EEF7-E092-A1328A034F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23.03.23</a:t>
            </a:r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337A0-0094-4EFB-2221-3CB49530AC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MAM subsystem I Angela Bautista I DPG SmuK meeting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C068F-2E47-E8C7-50C0-EDE5C9CEB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F0C7E-3572-F342-9C68-CA57E0C49AF5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94392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light, outdoor, dark, night sky&#10;&#10;Description automatically generated">
            <a:extLst>
              <a:ext uri="{FF2B5EF4-FFF2-40B4-BE49-F238E27FC236}">
                <a16:creationId xmlns:a16="http://schemas.microsoft.com/office/drawing/2014/main" id="{FB8CDDD8-F76E-8B81-75E5-E8FAC8873E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30"/>
          <a:stretch/>
        </p:blipFill>
        <p:spPr>
          <a:xfrm>
            <a:off x="20" y="348917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31C493-995A-9CEE-BEA1-B402E8B9EB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DE" sz="5100" dirty="0">
                <a:solidFill>
                  <a:srgbClr val="FFFFFF"/>
                </a:solidFill>
                <a:latin typeface="Montserrat" pitchFamily="2" charset="77"/>
              </a:rPr>
              <a:t>Towards an automatic mode of operation of the MAM subsystem of MAGIC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2B5A86-79C4-44E0-7388-2D686F70BB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856385"/>
          </a:xfrm>
        </p:spPr>
        <p:txBody>
          <a:bodyPr>
            <a:normAutofit/>
          </a:bodyPr>
          <a:lstStyle/>
          <a:p>
            <a:endParaRPr lang="es-MX" b="1" dirty="0">
              <a:solidFill>
                <a:srgbClr val="FFFFFF"/>
              </a:solidFill>
              <a:latin typeface="Montserrat" pitchFamily="2" charset="77"/>
            </a:endParaRPr>
          </a:p>
          <a:p>
            <a:r>
              <a:rPr lang="en-DE" b="1" dirty="0">
                <a:solidFill>
                  <a:srgbClr val="FFFFFF"/>
                </a:solidFill>
                <a:latin typeface="Montserrat" pitchFamily="2" charset="77"/>
              </a:rPr>
              <a:t>Angela Bautista</a:t>
            </a:r>
            <a:endParaRPr lang="es-MX" b="1" dirty="0">
              <a:solidFill>
                <a:srgbClr val="FFFFFF"/>
              </a:solidFill>
              <a:latin typeface="Montserrat" pitchFamily="2" charset="77"/>
            </a:endParaRPr>
          </a:p>
          <a:p>
            <a:endParaRPr lang="en-DE" sz="1400" dirty="0">
              <a:solidFill>
                <a:srgbClr val="FFFFFF"/>
              </a:solidFill>
              <a:latin typeface="Montserrat" pitchFamily="2" charset="77"/>
            </a:endParaRPr>
          </a:p>
          <a:p>
            <a:r>
              <a:rPr lang="en-DE" sz="1400" dirty="0">
                <a:solidFill>
                  <a:srgbClr val="FFFFFF"/>
                </a:solidFill>
                <a:latin typeface="Montserrat" pitchFamily="2" charset="77"/>
              </a:rPr>
              <a:t>Presentation for the DPG SMuk Spring Meeting</a:t>
            </a:r>
          </a:p>
          <a:p>
            <a:r>
              <a:rPr lang="en-DE" sz="1400" dirty="0">
                <a:solidFill>
                  <a:srgbClr val="FFFFFF"/>
                </a:solidFill>
                <a:latin typeface="Montserrat" pitchFamily="2" charset="77"/>
              </a:rPr>
              <a:t>23 Mar 2023</a:t>
            </a:r>
          </a:p>
        </p:txBody>
      </p:sp>
    </p:spTree>
    <p:extLst>
      <p:ext uri="{BB962C8B-B14F-4D97-AF65-F5344CB8AC3E}">
        <p14:creationId xmlns:p14="http://schemas.microsoft.com/office/powerpoint/2010/main" val="15066361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69909-6F7E-8634-40B0-8E539C415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34" y="224418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Montserrat" pitchFamily="2" charset="77"/>
              </a:rPr>
              <a:t>P</a:t>
            </a:r>
            <a:r>
              <a:rPr lang="en-DE" sz="3600" dirty="0">
                <a:latin typeface="Montserrat" pitchFamily="2" charset="77"/>
              </a:rPr>
              <a:t>lan automatic mode of operation of MAM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7FA98D-2E8F-E040-F262-530C8B9FD3D7}"/>
              </a:ext>
            </a:extLst>
          </p:cNvPr>
          <p:cNvSpPr txBox="1"/>
          <p:nvPr/>
        </p:nvSpPr>
        <p:spPr>
          <a:xfrm>
            <a:off x="1199791" y="1698678"/>
            <a:ext cx="5794018" cy="3416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ontserrat" pitchFamily="2" charset="0"/>
              </a:rPr>
              <a:t>How? MAM will track a star in the close vicinity  of a MAGIC target and measure the Atmospheric Transmission </a:t>
            </a:r>
          </a:p>
          <a:p>
            <a:endParaRPr lang="en-US" dirty="0">
              <a:latin typeface="Montserra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ontserrat" pitchFamily="2" charset="0"/>
              </a:rPr>
              <a:t> Photometric mode:</a:t>
            </a:r>
          </a:p>
          <a:p>
            <a:endParaRPr lang="en-US" dirty="0">
              <a:latin typeface="Montserrat" pitchFamily="2" charset="0"/>
            </a:endParaRPr>
          </a:p>
          <a:p>
            <a:r>
              <a:rPr lang="en-US" dirty="0">
                <a:latin typeface="Montserrat" pitchFamily="2" charset="0"/>
              </a:rPr>
              <a:t>	- Focus on VLZA MAGIC targets</a:t>
            </a:r>
          </a:p>
          <a:p>
            <a:r>
              <a:rPr lang="en-US" dirty="0">
                <a:latin typeface="Montserrat" pitchFamily="2" charset="0"/>
              </a:rPr>
              <a:t>	- Identify bright stars for each target</a:t>
            </a:r>
          </a:p>
          <a:p>
            <a:r>
              <a:rPr lang="en-US" dirty="0">
                <a:latin typeface="Montserrat" pitchFamily="2" charset="0"/>
              </a:rPr>
              <a:t>	- Calibration of stars selected (we 	need this to measure transmission)</a:t>
            </a:r>
          </a:p>
          <a:p>
            <a:endParaRPr lang="en-US" dirty="0">
              <a:latin typeface="Montserra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Montserrat" pitchFamily="2" charset="0"/>
            </a:endParaRP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CE2B492-BB83-2D0C-3087-F8DB24D8E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0C7E-3572-F342-9C68-CA57E0C49AF5}" type="slidenum">
              <a:rPr lang="en-DE" smtClean="0"/>
              <a:t>10</a:t>
            </a:fld>
            <a:endParaRPr lang="en-DE"/>
          </a:p>
        </p:txBody>
      </p:sp>
      <p:sp>
        <p:nvSpPr>
          <p:cNvPr id="11" name="4-point Star 10">
            <a:extLst>
              <a:ext uri="{FF2B5EF4-FFF2-40B4-BE49-F238E27FC236}">
                <a16:creationId xmlns:a16="http://schemas.microsoft.com/office/drawing/2014/main" id="{6103DCBD-DA23-A8F4-65AE-A69B2A7B710D}"/>
              </a:ext>
            </a:extLst>
          </p:cNvPr>
          <p:cNvSpPr/>
          <p:nvPr/>
        </p:nvSpPr>
        <p:spPr>
          <a:xfrm>
            <a:off x="10368130" y="2559758"/>
            <a:ext cx="114997" cy="110204"/>
          </a:xfrm>
          <a:prstGeom prst="star4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B150EC6-74BC-A674-D3A3-4B25B7C62CF8}"/>
              </a:ext>
            </a:extLst>
          </p:cNvPr>
          <p:cNvCxnSpPr>
            <a:cxnSpLocks/>
          </p:cNvCxnSpPr>
          <p:nvPr/>
        </p:nvCxnSpPr>
        <p:spPr>
          <a:xfrm flipV="1">
            <a:off x="7638764" y="2669962"/>
            <a:ext cx="2729366" cy="1515160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Graphic 23" descr="Telescope outline">
            <a:extLst>
              <a:ext uri="{FF2B5EF4-FFF2-40B4-BE49-F238E27FC236}">
                <a16:creationId xmlns:a16="http://schemas.microsoft.com/office/drawing/2014/main" id="{A1F78FCE-A521-26BB-645E-053C309689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19042" y="4055956"/>
            <a:ext cx="914400" cy="914400"/>
          </a:xfrm>
          <a:prstGeom prst="rect">
            <a:avLst/>
          </a:prstGeom>
        </p:spPr>
      </p:pic>
      <p:pic>
        <p:nvPicPr>
          <p:cNvPr id="1026" name="Picture 2" descr="Age of the Crab Nebula">
            <a:extLst>
              <a:ext uri="{FF2B5EF4-FFF2-40B4-BE49-F238E27FC236}">
                <a16:creationId xmlns:a16="http://schemas.microsoft.com/office/drawing/2014/main" id="{47033046-60EC-BA6D-DF83-F160FAE77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202" y="2187834"/>
            <a:ext cx="857864" cy="85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Down Arrow 26">
            <a:extLst>
              <a:ext uri="{FF2B5EF4-FFF2-40B4-BE49-F238E27FC236}">
                <a16:creationId xmlns:a16="http://schemas.microsoft.com/office/drawing/2014/main" id="{1BAE931C-AA3B-E225-3898-C88EA73C3BA4}"/>
              </a:ext>
            </a:extLst>
          </p:cNvPr>
          <p:cNvSpPr/>
          <p:nvPr/>
        </p:nvSpPr>
        <p:spPr>
          <a:xfrm>
            <a:off x="4147436" y="4639321"/>
            <a:ext cx="75157" cy="52000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9677892-6F43-2689-A3E8-523F7BE9C9EF}"/>
              </a:ext>
            </a:extLst>
          </p:cNvPr>
          <p:cNvSpPr txBox="1"/>
          <p:nvPr/>
        </p:nvSpPr>
        <p:spPr>
          <a:xfrm>
            <a:off x="1705649" y="5159322"/>
            <a:ext cx="503388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atin typeface="Montserrat" pitchFamily="2" charset="0"/>
              </a:rPr>
              <a:t>Requirement: magnitude at airmass zero </a:t>
            </a:r>
          </a:p>
        </p:txBody>
      </p:sp>
    </p:spTree>
    <p:extLst>
      <p:ext uri="{BB962C8B-B14F-4D97-AF65-F5344CB8AC3E}">
        <p14:creationId xmlns:p14="http://schemas.microsoft.com/office/powerpoint/2010/main" val="3419243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69909-6F7E-8634-40B0-8E539C415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261" y="61072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Montserrat" pitchFamily="2" charset="77"/>
              </a:rPr>
              <a:t>P</a:t>
            </a:r>
            <a:r>
              <a:rPr lang="en-DE" sz="3600" dirty="0">
                <a:latin typeface="Montserrat" pitchFamily="2" charset="77"/>
              </a:rPr>
              <a:t>lan automatic mode of operation of MAM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7FA98D-2E8F-E040-F262-530C8B9FD3D7}"/>
              </a:ext>
            </a:extLst>
          </p:cNvPr>
          <p:cNvSpPr txBox="1"/>
          <p:nvPr/>
        </p:nvSpPr>
        <p:spPr>
          <a:xfrm>
            <a:off x="1284069" y="1469562"/>
            <a:ext cx="4471509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Montserrat" pitchFamily="2" charset="0"/>
              </a:rPr>
              <a:t>How can we measure the magnitude at airmass zero?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Montserrat" pitchFamily="2" charset="0"/>
            </a:endParaRP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FECAD6D7-204E-8B67-EE24-B17097AE0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543" y="1136297"/>
            <a:ext cx="5640864" cy="36603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10F44C-D74D-522D-53D4-CABDA4873951}"/>
              </a:ext>
            </a:extLst>
          </p:cNvPr>
          <p:cNvSpPr txBox="1"/>
          <p:nvPr/>
        </p:nvSpPr>
        <p:spPr>
          <a:xfrm>
            <a:off x="6374845" y="4844540"/>
            <a:ext cx="4471509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ontserrat" pitchFamily="2" charset="0"/>
              </a:rPr>
              <a:t>Repeat this process, we should obtain the same magnitude at airmass zero.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ontserrat" pitchFamily="2" charset="0"/>
              </a:rPr>
              <a:t>Next step, calculate atmospheric transmission.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Montserrat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DF5118-43C6-5B27-AEED-8698D2C1031F}"/>
              </a:ext>
            </a:extLst>
          </p:cNvPr>
          <p:cNvSpPr txBox="1"/>
          <p:nvPr/>
        </p:nvSpPr>
        <p:spPr>
          <a:xfrm>
            <a:off x="1435791" y="4917512"/>
            <a:ext cx="3879790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 pitchFamily="2" charset="0"/>
              </a:rPr>
              <a:t> More VLZA targets.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 pitchFamily="2" charset="0"/>
              </a:rPr>
              <a:t>Spectroscopic mode, take a spectra and measure the atmospheric transmission</a:t>
            </a:r>
          </a:p>
        </p:txBody>
      </p:sp>
      <p:sp>
        <p:nvSpPr>
          <p:cNvPr id="10" name="Left Arrow 9">
            <a:extLst>
              <a:ext uri="{FF2B5EF4-FFF2-40B4-BE49-F238E27FC236}">
                <a16:creationId xmlns:a16="http://schemas.microsoft.com/office/drawing/2014/main" id="{3992EE87-38C0-E4DD-7A00-483C72D70D8D}"/>
              </a:ext>
            </a:extLst>
          </p:cNvPr>
          <p:cNvSpPr/>
          <p:nvPr/>
        </p:nvSpPr>
        <p:spPr>
          <a:xfrm flipV="1">
            <a:off x="5392712" y="5365092"/>
            <a:ext cx="732719" cy="101295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A03DCDB0-76B4-8423-0292-D56E7F56A872}"/>
              </a:ext>
            </a:extLst>
          </p:cNvPr>
          <p:cNvSpPr/>
          <p:nvPr/>
        </p:nvSpPr>
        <p:spPr>
          <a:xfrm>
            <a:off x="4994455" y="2968628"/>
            <a:ext cx="764088" cy="876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4D6A1B-A8AD-6E05-42A1-0094CBF9A45E}"/>
              </a:ext>
            </a:extLst>
          </p:cNvPr>
          <p:cNvSpPr txBox="1"/>
          <p:nvPr/>
        </p:nvSpPr>
        <p:spPr>
          <a:xfrm rot="16200000">
            <a:off x="9245735" y="2902421"/>
            <a:ext cx="2971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Credits: Pihet, M (2020) Calibration of a photometric filter system with a 5-inch telescope susbsystem of the MAGIC Telescopes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D088884-82F4-D6DE-CF43-A5D2A1D30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0C7E-3572-F342-9C68-CA57E0C49AF5}" type="slidenum">
              <a:rPr lang="en-DE" smtClean="0"/>
              <a:t>11</a:t>
            </a:fld>
            <a:endParaRPr lang="en-DE"/>
          </a:p>
        </p:txBody>
      </p:sp>
      <p:sp>
        <p:nvSpPr>
          <p:cNvPr id="3" name="4-point Star 2">
            <a:extLst>
              <a:ext uri="{FF2B5EF4-FFF2-40B4-BE49-F238E27FC236}">
                <a16:creationId xmlns:a16="http://schemas.microsoft.com/office/drawing/2014/main" id="{0711B304-3BC4-04A3-25F9-01F26AAA8645}"/>
              </a:ext>
            </a:extLst>
          </p:cNvPr>
          <p:cNvSpPr/>
          <p:nvPr/>
        </p:nvSpPr>
        <p:spPr>
          <a:xfrm>
            <a:off x="4025706" y="2231325"/>
            <a:ext cx="114997" cy="110204"/>
          </a:xfrm>
          <a:prstGeom prst="star4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CE936BF-376C-6B54-AAB9-6229D8F55427}"/>
              </a:ext>
            </a:extLst>
          </p:cNvPr>
          <p:cNvCxnSpPr>
            <a:cxnSpLocks/>
          </p:cNvCxnSpPr>
          <p:nvPr/>
        </p:nvCxnSpPr>
        <p:spPr>
          <a:xfrm flipV="1">
            <a:off x="1952337" y="2351065"/>
            <a:ext cx="1931307" cy="994946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Graphic 13" descr="Telescope outline">
            <a:extLst>
              <a:ext uri="{FF2B5EF4-FFF2-40B4-BE49-F238E27FC236}">
                <a16:creationId xmlns:a16="http://schemas.microsoft.com/office/drawing/2014/main" id="{691A167B-28D5-92F0-D98B-4713634C5A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4069" y="3267525"/>
            <a:ext cx="713093" cy="713093"/>
          </a:xfrm>
          <a:prstGeom prst="rect">
            <a:avLst/>
          </a:prstGeom>
        </p:spPr>
      </p:pic>
      <p:pic>
        <p:nvPicPr>
          <p:cNvPr id="15" name="Picture 2" descr="Age of the Crab Nebula">
            <a:extLst>
              <a:ext uri="{FF2B5EF4-FFF2-40B4-BE49-F238E27FC236}">
                <a16:creationId xmlns:a16="http://schemas.microsoft.com/office/drawing/2014/main" id="{A52EB5A4-B715-9EBF-E219-5CA17A3F7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121" y="2050048"/>
            <a:ext cx="656758" cy="65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4-point Star 19">
            <a:extLst>
              <a:ext uri="{FF2B5EF4-FFF2-40B4-BE49-F238E27FC236}">
                <a16:creationId xmlns:a16="http://schemas.microsoft.com/office/drawing/2014/main" id="{38F54C7B-0362-AAE2-E61F-8FA31862B3F2}"/>
              </a:ext>
            </a:extLst>
          </p:cNvPr>
          <p:cNvSpPr/>
          <p:nvPr/>
        </p:nvSpPr>
        <p:spPr>
          <a:xfrm>
            <a:off x="4027794" y="2797083"/>
            <a:ext cx="114997" cy="110204"/>
          </a:xfrm>
          <a:prstGeom prst="star4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21" name="Picture 2" descr="Age of the Crab Nebula">
            <a:extLst>
              <a:ext uri="{FF2B5EF4-FFF2-40B4-BE49-F238E27FC236}">
                <a16:creationId xmlns:a16="http://schemas.microsoft.com/office/drawing/2014/main" id="{8E9D83A3-9BC0-ABF8-1411-C94CF26D7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209" y="2615806"/>
            <a:ext cx="656758" cy="65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13BF980-26DA-BF75-5A7C-F516D0730F21}"/>
              </a:ext>
            </a:extLst>
          </p:cNvPr>
          <p:cNvCxnSpPr>
            <a:cxnSpLocks/>
          </p:cNvCxnSpPr>
          <p:nvPr/>
        </p:nvCxnSpPr>
        <p:spPr>
          <a:xfrm flipV="1">
            <a:off x="1997162" y="2868590"/>
            <a:ext cx="2006214" cy="519617"/>
          </a:xfrm>
          <a:prstGeom prst="line">
            <a:avLst/>
          </a:prstGeom>
          <a:ln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5D712CE-A7CE-81B4-EC4D-3C1EF0DAB5DF}"/>
              </a:ext>
            </a:extLst>
          </p:cNvPr>
          <p:cNvSpPr txBox="1"/>
          <p:nvPr/>
        </p:nvSpPr>
        <p:spPr>
          <a:xfrm>
            <a:off x="2680568" y="2628332"/>
            <a:ext cx="275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400" dirty="0"/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7D35762-9988-EF75-E30E-401FC4A882B0}"/>
              </a:ext>
            </a:extLst>
          </p:cNvPr>
          <p:cNvSpPr txBox="1"/>
          <p:nvPr/>
        </p:nvSpPr>
        <p:spPr>
          <a:xfrm>
            <a:off x="3208748" y="2780732"/>
            <a:ext cx="275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400" dirty="0"/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24CC4C-F6CC-B33C-EFE7-E0C10CD06F4A}"/>
              </a:ext>
            </a:extLst>
          </p:cNvPr>
          <p:cNvSpPr txBox="1"/>
          <p:nvPr/>
        </p:nvSpPr>
        <p:spPr>
          <a:xfrm>
            <a:off x="1168044" y="3955099"/>
            <a:ext cx="4878373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Montserrat" pitchFamily="2" charset="0"/>
              </a:rPr>
              <a:t>Measure the magnitude at different zenith angles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78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1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69909-6F7E-8634-40B0-8E539C415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767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Montserrat" pitchFamily="2" charset="77"/>
              </a:rPr>
              <a:t>Take Home Message</a:t>
            </a:r>
            <a:endParaRPr lang="en-DE" sz="3600" dirty="0">
              <a:latin typeface="Montserrat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7FA98D-2E8F-E040-F262-530C8B9FD3D7}"/>
              </a:ext>
            </a:extLst>
          </p:cNvPr>
          <p:cNvSpPr txBox="1"/>
          <p:nvPr/>
        </p:nvSpPr>
        <p:spPr>
          <a:xfrm>
            <a:off x="788103" y="1713635"/>
            <a:ext cx="5829933" cy="3785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" pitchFamily="2" charset="0"/>
              </a:rPr>
              <a:t>MAM installed at the MAGIC site to correct for the atmospheric effects during VLZA observations</a:t>
            </a:r>
          </a:p>
          <a:p>
            <a:endParaRPr lang="en-US" sz="2000" dirty="0">
              <a:latin typeface="Montserra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" pitchFamily="2" charset="0"/>
              </a:rPr>
              <a:t>It will measure the atmospheric transmission in real time in the pointing direction of MAGIC</a:t>
            </a:r>
          </a:p>
          <a:p>
            <a:endParaRPr lang="en-US" sz="2000" dirty="0">
              <a:latin typeface="Montserra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" pitchFamily="2" charset="0"/>
              </a:rPr>
              <a:t>MAM subsystem will be crucial for the hunt of </a:t>
            </a:r>
            <a:r>
              <a:rPr lang="en-US" sz="2000" dirty="0" err="1">
                <a:latin typeface="Montserrat" pitchFamily="2" charset="0"/>
              </a:rPr>
              <a:t>PeVatrons</a:t>
            </a:r>
            <a:r>
              <a:rPr lang="en-US" sz="2000" dirty="0">
                <a:latin typeface="Montserrat" pitchFamily="2" charset="0"/>
              </a:rPr>
              <a:t> with MAGIC!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Montserra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Montserrat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7FAC7D-86AA-443F-33FE-CBC424AF5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424" y="1415441"/>
            <a:ext cx="4129728" cy="46475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C69F0E-513D-5BC8-BF38-D0B5BAEDD9C3}"/>
              </a:ext>
            </a:extLst>
          </p:cNvPr>
          <p:cNvSpPr txBox="1"/>
          <p:nvPr/>
        </p:nvSpPr>
        <p:spPr>
          <a:xfrm>
            <a:off x="6906561" y="6063003"/>
            <a:ext cx="33569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Credits: Pihet, M (2023) MAM Technical Operation Manual 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F7B90B2-2785-7AC7-831A-AF2152B39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0C7E-3572-F342-9C68-CA57E0C49AF5}" type="slidenum">
              <a:rPr lang="en-DE" smtClean="0"/>
              <a:t>12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31033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69909-6F7E-8634-40B0-8E539C415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09" y="25647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Montserrat" pitchFamily="2" charset="77"/>
              </a:rPr>
              <a:t>Backup</a:t>
            </a:r>
            <a:endParaRPr lang="en-DE" sz="3600" dirty="0">
              <a:latin typeface="Montserrat" pitchFamily="2" charset="77"/>
            </a:endParaRPr>
          </a:p>
        </p:txBody>
      </p:sp>
      <p:pic>
        <p:nvPicPr>
          <p:cNvPr id="4" name="Picture 3" descr="Homepage - Max Planck Society">
            <a:extLst>
              <a:ext uri="{FF2B5EF4-FFF2-40B4-BE49-F238E27FC236}">
                <a16:creationId xmlns:a16="http://schemas.microsoft.com/office/drawing/2014/main" id="{1ADE4303-65CF-23AE-93C5-14C2C2EE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6" y="113907"/>
            <a:ext cx="954624" cy="93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AGIC - The MAGIC Telescope Web Server on La Palma">
            <a:extLst>
              <a:ext uri="{FF2B5EF4-FFF2-40B4-BE49-F238E27FC236}">
                <a16:creationId xmlns:a16="http://schemas.microsoft.com/office/drawing/2014/main" id="{586D76D8-4603-BCE7-01B3-7C6DD7804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1563" y="111017"/>
            <a:ext cx="740122" cy="93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A198E-920A-DF99-E7FF-415348DCB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0C7E-3572-F342-9C68-CA57E0C49AF5}" type="slidenum">
              <a:rPr lang="en-DE" smtClean="0"/>
              <a:t>13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69629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69909-6F7E-8634-40B0-8E539C415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/>
          <a:p>
            <a:r>
              <a:rPr lang="en-DE" sz="4000" dirty="0">
                <a:latin typeface="Montserrat" pitchFamily="2" charset="77"/>
              </a:rPr>
              <a:t>Atmospheric Transmission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720CE3-F046-B75D-D6F2-E40A29DD735B}"/>
                  </a:ext>
                </a:extLst>
              </p:cNvPr>
              <p:cNvSpPr txBox="1"/>
              <p:nvPr/>
            </p:nvSpPr>
            <p:spPr>
              <a:xfrm>
                <a:off x="962205" y="1633078"/>
                <a:ext cx="9497027" cy="50304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Montserrat" pitchFamily="2" charset="0"/>
                  </a:rPr>
                  <a:t>Flux observed F: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Montserrat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Montserrat" pitchFamily="2" charset="0"/>
                </a:endParaRPr>
              </a:p>
              <a:p>
                <a:endParaRPr lang="en-US" dirty="0">
                  <a:latin typeface="Montserrat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Montserrat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latin typeface="Montserrat" pitchFamily="2" charset="0"/>
                  </a:rPr>
                  <a:t>: total flux of a star in units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>
                    <a:latin typeface="Montserrat" pitchFamily="2" charset="0"/>
                  </a:rPr>
                  <a:t>, number of det. photons per second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Montserrat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>
                    <a:latin typeface="Montserrat" pitchFamily="2" charset="0"/>
                  </a:rPr>
                  <a:t>: optical depth of the atmosphere,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latin typeface="Montserrat" pitchFamily="2" charset="0"/>
                  </a:rPr>
                  <a:t>: airmass</a:t>
                </a:r>
              </a:p>
              <a:p>
                <a:pPr marL="285750" indent="-285750">
                  <a:buFontTx/>
                  <a:buChar char="-"/>
                </a:pPr>
                <a:endParaRPr lang="en-US" dirty="0">
                  <a:latin typeface="Montserrat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Montserrat" pitchFamily="2" charset="0"/>
                  </a:rPr>
                  <a:t>Atmospheric transmission T:  Fraction of starlight reaching the observer</a:t>
                </a:r>
              </a:p>
              <a:p>
                <a:r>
                  <a:rPr lang="en-US" sz="2000" dirty="0">
                    <a:latin typeface="Montserrat" pitchFamily="2" charset="0"/>
                  </a:rPr>
                  <a:t>                                                            </a:t>
                </a:r>
              </a:p>
              <a:p>
                <a:r>
                  <a:rPr lang="en-US" sz="2000" dirty="0">
                    <a:latin typeface="Montserrat" pitchFamily="2" charset="0"/>
                  </a:rPr>
                  <a:t>				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sup>
                    </m:sSup>
                  </m:oMath>
                </a14:m>
                <a:endParaRPr lang="en-US" sz="2000" dirty="0">
                  <a:latin typeface="Montserrat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Montserrat" pitchFamily="2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Montserrat" pitchFamily="2" charset="0"/>
                  </a:rPr>
                  <a:t>Atmospheric transmission: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Montserrat" pitchFamily="2" charset="0"/>
                </a:endParaRPr>
              </a:p>
              <a:p>
                <a:r>
                  <a:rPr lang="en-US" b="0" dirty="0"/>
                  <a:t>   	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−0.4(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𝑖𝑛𝑠𝑡𝑟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𝑖𝑛𝑠𝑡𝑟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0)</m:t>
                        </m:r>
                      </m:sup>
                    </m:sSup>
                  </m:oMath>
                </a14:m>
                <a:endParaRPr lang="en-US" dirty="0">
                  <a:latin typeface="Montserrat" pitchFamily="2" charset="0"/>
                </a:endParaRPr>
              </a:p>
              <a:p>
                <a:pPr marL="285750" indent="-285750">
                  <a:buFontTx/>
                  <a:buChar char="-"/>
                </a:pPr>
                <a:endParaRPr lang="en-US" dirty="0">
                  <a:latin typeface="Montserrat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720CE3-F046-B75D-D6F2-E40A29DD73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205" y="1633078"/>
                <a:ext cx="9497027" cy="5030480"/>
              </a:xfrm>
              <a:prstGeom prst="rect">
                <a:avLst/>
              </a:prstGeom>
              <a:blipFill>
                <a:blip r:embed="rId4"/>
                <a:stretch>
                  <a:fillRect l="-401" t="-5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BE19AB-392A-4A7F-44DE-F2C107F96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0C7E-3572-F342-9C68-CA57E0C49AF5}" type="slidenum">
              <a:rPr lang="en-DE" smtClean="0"/>
              <a:t>14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961897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69909-6F7E-8634-40B0-8E539C415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628" y="66187"/>
            <a:ext cx="10515600" cy="1325563"/>
          </a:xfrm>
        </p:spPr>
        <p:txBody>
          <a:bodyPr>
            <a:normAutofit/>
          </a:bodyPr>
          <a:lstStyle/>
          <a:p>
            <a:r>
              <a:rPr lang="en-DE" sz="4000" dirty="0">
                <a:latin typeface="Montserrat" pitchFamily="2" charset="77"/>
              </a:rPr>
              <a:t>Flux Measurement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720CE3-F046-B75D-D6F2-E40A29DD735B}"/>
                  </a:ext>
                </a:extLst>
              </p:cNvPr>
              <p:cNvSpPr txBox="1"/>
              <p:nvPr/>
            </p:nvSpPr>
            <p:spPr>
              <a:xfrm>
                <a:off x="597628" y="1693862"/>
                <a:ext cx="9497027" cy="28859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Montserrat" pitchFamily="2" charset="0"/>
                  </a:rPr>
                  <a:t>Aperture photometry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Montserrat" pitchFamily="2" charset="0"/>
                  </a:rPr>
                  <a:t>Total flux of a star:</a:t>
                </a:r>
              </a:p>
              <a:p>
                <a:r>
                  <a:rPr lang="en-US" sz="2000" dirty="0">
                    <a:latin typeface="Montserrat" pitchFamily="2" charset="0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𝑝𝑖𝑥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000" dirty="0">
                    <a:latin typeface="Montserrat" pitchFamily="2" charset="0"/>
                  </a:rPr>
                  <a:t>	</a:t>
                </a:r>
              </a:p>
              <a:p>
                <a:endParaRPr lang="en-US" sz="2000" dirty="0">
                  <a:latin typeface="Montserrat" pitchFamily="2" charset="0"/>
                </a:endParaRPr>
              </a:p>
              <a:p>
                <a:r>
                  <a:rPr lang="en-US" sz="2000" dirty="0">
                    <a:latin typeface="Montserrat" pitchFamily="2" charset="0"/>
                  </a:rPr>
                  <a:t>-S: total electron count of the star</a:t>
                </a:r>
              </a:p>
              <a:p>
                <a:r>
                  <a:rPr lang="en-US" sz="2000" dirty="0">
                    <a:latin typeface="Montserrat" pitchFamily="2" charset="0"/>
                  </a:rPr>
                  <a:t>-</a:t>
                </a:r>
                <a:r>
                  <a:rPr lang="en-US" sz="2000" dirty="0" err="1">
                    <a:latin typeface="Montserrat" pitchFamily="2" charset="0"/>
                  </a:rPr>
                  <a:t>n_pix</a:t>
                </a:r>
                <a:r>
                  <a:rPr lang="en-US" sz="2000" dirty="0">
                    <a:latin typeface="Montserrat" pitchFamily="2" charset="0"/>
                  </a:rPr>
                  <a:t>: total number of pixels in the aperture</a:t>
                </a:r>
              </a:p>
              <a:p>
                <a:r>
                  <a:rPr lang="en-US" sz="2000" dirty="0">
                    <a:latin typeface="Montserrat" pitchFamily="2" charset="0"/>
                  </a:rPr>
                  <a:t>-Ns: total number of sky electrons per pixel</a:t>
                </a:r>
              </a:p>
              <a:p>
                <a:r>
                  <a:rPr lang="en-US" sz="2000" dirty="0">
                    <a:latin typeface="Montserrat" pitchFamily="2" charset="0"/>
                  </a:rPr>
                  <a:t>-F: total count inside of the inner aperture	</a:t>
                </a:r>
              </a:p>
              <a:p>
                <a:r>
                  <a:rPr lang="en-US" sz="2000" dirty="0">
                    <a:latin typeface="Montserrat" pitchFamily="2" charset="0"/>
                  </a:rPr>
                  <a:t>	</a:t>
                </a:r>
                <a:endParaRPr lang="en-US" dirty="0">
                  <a:latin typeface="Montserrat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720CE3-F046-B75D-D6F2-E40A29DD73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28" y="1693862"/>
                <a:ext cx="9497027" cy="2885983"/>
              </a:xfrm>
              <a:prstGeom prst="rect">
                <a:avLst/>
              </a:prstGeom>
              <a:blipFill>
                <a:blip r:embed="rId4"/>
                <a:stretch>
                  <a:fillRect l="-668" t="-13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F0F2703-6697-978D-DA28-DC0B40688D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9628" y="2062423"/>
            <a:ext cx="4720167" cy="2517422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BF2F87D-2B99-F22D-6218-A3E48E9F8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0C7E-3572-F342-9C68-CA57E0C49AF5}" type="slidenum">
              <a:rPr lang="en-DE" smtClean="0"/>
              <a:t>15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151168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69909-6F7E-8634-40B0-8E539C415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679" y="160508"/>
            <a:ext cx="10515600" cy="1325563"/>
          </a:xfrm>
        </p:spPr>
        <p:txBody>
          <a:bodyPr>
            <a:normAutofit/>
          </a:bodyPr>
          <a:lstStyle/>
          <a:p>
            <a:r>
              <a:rPr lang="en-DE" sz="4000" dirty="0">
                <a:latin typeface="Montserrat" pitchFamily="2" charset="77"/>
              </a:rPr>
              <a:t>Flux Measurement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720CE3-F046-B75D-D6F2-E40A29DD735B}"/>
              </a:ext>
            </a:extLst>
          </p:cNvPr>
          <p:cNvSpPr txBox="1"/>
          <p:nvPr/>
        </p:nvSpPr>
        <p:spPr>
          <a:xfrm>
            <a:off x="949679" y="1534829"/>
            <a:ext cx="9497027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Montserrat" pitchFamily="2" charset="0"/>
              </a:rPr>
              <a:t>Aperture photometry with growing curve correction</a:t>
            </a:r>
          </a:p>
          <a:p>
            <a:r>
              <a:rPr lang="en-US" sz="2000" dirty="0">
                <a:latin typeface="Montserrat" pitchFamily="2" charset="0"/>
              </a:rPr>
              <a:t>	</a:t>
            </a:r>
            <a:endParaRPr lang="en-US" dirty="0">
              <a:latin typeface="Montserrat" pitchFamily="2" charset="0"/>
            </a:endParaRPr>
          </a:p>
        </p:txBody>
      </p:sp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FCE5455E-98CA-F263-0BA9-F6D9346E1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749" y="1917665"/>
            <a:ext cx="6223000" cy="433070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7EBDA1-A2F6-C130-70DC-61C025D6D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0C7E-3572-F342-9C68-CA57E0C49AF5}" type="slidenum">
              <a:rPr lang="en-DE" smtClean="0"/>
              <a:t>16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685752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69909-6F7E-8634-40B0-8E539C415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940" y="161121"/>
            <a:ext cx="10515600" cy="1325563"/>
          </a:xfrm>
        </p:spPr>
        <p:txBody>
          <a:bodyPr>
            <a:normAutofit/>
          </a:bodyPr>
          <a:lstStyle/>
          <a:p>
            <a:r>
              <a:rPr lang="en-DE" sz="4000" dirty="0">
                <a:latin typeface="Montserrat" pitchFamily="2" charset="77"/>
              </a:rPr>
              <a:t>Ground-based Gamma-ray Astronomy</a:t>
            </a:r>
          </a:p>
        </p:txBody>
      </p:sp>
      <p:pic>
        <p:nvPicPr>
          <p:cNvPr id="4" name="Picture 3" descr="Homepage - Max Planck Society">
            <a:extLst>
              <a:ext uri="{FF2B5EF4-FFF2-40B4-BE49-F238E27FC236}">
                <a16:creationId xmlns:a16="http://schemas.microsoft.com/office/drawing/2014/main" id="{1ADE4303-65CF-23AE-93C5-14C2C2EE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6" y="113907"/>
            <a:ext cx="954624" cy="93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AGIC - The MAGIC Telescope Web Server on La Palma">
            <a:extLst>
              <a:ext uri="{FF2B5EF4-FFF2-40B4-BE49-F238E27FC236}">
                <a16:creationId xmlns:a16="http://schemas.microsoft.com/office/drawing/2014/main" id="{586D76D8-4603-BCE7-01B3-7C6DD7804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1563" y="111017"/>
            <a:ext cx="740122" cy="93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3C78EC8-259C-9661-B792-7D09D511EFB9}"/>
              </a:ext>
            </a:extLst>
          </p:cNvPr>
          <p:cNvCxnSpPr>
            <a:cxnSpLocks/>
          </p:cNvCxnSpPr>
          <p:nvPr/>
        </p:nvCxnSpPr>
        <p:spPr>
          <a:xfrm>
            <a:off x="7206914" y="5535118"/>
            <a:ext cx="4822567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DBF346F-4CB4-C6FE-1754-396094C84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0C7E-3572-F342-9C68-CA57E0C49AF5}" type="slidenum">
              <a:rPr lang="en-DE" smtClean="0"/>
              <a:t>2</a:t>
            </a:fld>
            <a:endParaRPr lang="en-DE"/>
          </a:p>
        </p:txBody>
      </p:sp>
      <p:pic>
        <p:nvPicPr>
          <p:cNvPr id="1026" name="Picture 2" descr="CTA Electromagnetic Spectrum">
            <a:extLst>
              <a:ext uri="{FF2B5EF4-FFF2-40B4-BE49-F238E27FC236}">
                <a16:creationId xmlns:a16="http://schemas.microsoft.com/office/drawing/2014/main" id="{FB365EDC-56BF-68A9-2B6B-41D78AE45B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 r="285" b="37435"/>
          <a:stretch/>
        </p:blipFill>
        <p:spPr bwMode="auto">
          <a:xfrm>
            <a:off x="-303588" y="2039857"/>
            <a:ext cx="12799176" cy="325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25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69909-6F7E-8634-40B0-8E539C415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940" y="161121"/>
            <a:ext cx="10515600" cy="1325563"/>
          </a:xfrm>
        </p:spPr>
        <p:txBody>
          <a:bodyPr>
            <a:normAutofit/>
          </a:bodyPr>
          <a:lstStyle/>
          <a:p>
            <a:r>
              <a:rPr lang="en-DE" sz="4000" dirty="0">
                <a:latin typeface="Montserrat" pitchFamily="2" charset="77"/>
              </a:rPr>
              <a:t>Ground-based Gamma-ray Astronomy</a:t>
            </a:r>
          </a:p>
        </p:txBody>
      </p:sp>
      <p:pic>
        <p:nvPicPr>
          <p:cNvPr id="6" name="Picture 2" descr="Cherenkov Radiation Nuclear Reactor GIF - Cherenkov Radiation Nuclear  Reactor - Discover &amp; Share GIFs">
            <a:extLst>
              <a:ext uri="{FF2B5EF4-FFF2-40B4-BE49-F238E27FC236}">
                <a16:creationId xmlns:a16="http://schemas.microsoft.com/office/drawing/2014/main" id="{A79253D2-F990-57D5-4F82-88449BC74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053" y="2047267"/>
            <a:ext cx="4200341" cy="234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hoton_12_0deg">
            <a:extLst>
              <a:ext uri="{FF2B5EF4-FFF2-40B4-BE49-F238E27FC236}">
                <a16:creationId xmlns:a16="http://schemas.microsoft.com/office/drawing/2014/main" id="{784D18A7-9720-80D2-429D-8BB28FFD9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778" y="1446103"/>
            <a:ext cx="1655308" cy="311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 7">
            <a:extLst>
              <a:ext uri="{FF2B5EF4-FFF2-40B4-BE49-F238E27FC236}">
                <a16:creationId xmlns:a16="http://schemas.microsoft.com/office/drawing/2014/main" id="{FCF16878-E037-7593-FC7A-978608390E83}"/>
              </a:ext>
            </a:extLst>
          </p:cNvPr>
          <p:cNvSpPr/>
          <p:nvPr/>
        </p:nvSpPr>
        <p:spPr>
          <a:xfrm>
            <a:off x="-4177483" y="1486684"/>
            <a:ext cx="11232635" cy="7250916"/>
          </a:xfrm>
          <a:prstGeom prst="arc">
            <a:avLst>
              <a:gd name="adj1" fmla="val 16200000"/>
              <a:gd name="adj2" fmla="val 20421580"/>
            </a:avLst>
          </a:prstGeom>
          <a:ln>
            <a:prstDash val="sys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393BD25-823C-8849-FA74-6AFBD760913C}"/>
              </a:ext>
            </a:extLst>
          </p:cNvPr>
          <p:cNvCxnSpPr>
            <a:cxnSpLocks/>
          </p:cNvCxnSpPr>
          <p:nvPr/>
        </p:nvCxnSpPr>
        <p:spPr>
          <a:xfrm>
            <a:off x="3054432" y="1044407"/>
            <a:ext cx="1" cy="635202"/>
          </a:xfrm>
          <a:prstGeom prst="line">
            <a:avLst/>
          </a:prstGeom>
          <a:ln>
            <a:solidFill>
              <a:srgbClr val="F97469">
                <a:alpha val="70980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90CDA06-9515-B6B3-8AC5-2E097ED5B291}"/>
              </a:ext>
            </a:extLst>
          </p:cNvPr>
          <p:cNvSpPr txBox="1"/>
          <p:nvPr/>
        </p:nvSpPr>
        <p:spPr>
          <a:xfrm rot="1363944">
            <a:off x="3740225" y="2000863"/>
            <a:ext cx="1336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>
                <a:solidFill>
                  <a:schemeClr val="accent1"/>
                </a:solidFill>
              </a:rPr>
              <a:t>Atmosphere</a:t>
            </a: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26E31C89-F447-2E7E-5322-B409E2B303E3}"/>
              </a:ext>
            </a:extLst>
          </p:cNvPr>
          <p:cNvSpPr/>
          <p:nvPr/>
        </p:nvSpPr>
        <p:spPr>
          <a:xfrm>
            <a:off x="3043776" y="2591376"/>
            <a:ext cx="1353988" cy="2349826"/>
          </a:xfrm>
          <a:prstGeom prst="rtTriangle">
            <a:avLst/>
          </a:prstGeom>
          <a:gradFill flip="none" rotWithShape="1">
            <a:gsLst>
              <a:gs pos="0">
                <a:schemeClr val="bg1"/>
              </a:gs>
              <a:gs pos="53000">
                <a:schemeClr val="accent1">
                  <a:tint val="44500"/>
                  <a:satMod val="160000"/>
                  <a:alpha val="75000"/>
                  <a:lumMod val="9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B65FBD-D30C-838B-4E7A-412EED430373}"/>
              </a:ext>
            </a:extLst>
          </p:cNvPr>
          <p:cNvSpPr txBox="1"/>
          <p:nvPr/>
        </p:nvSpPr>
        <p:spPr>
          <a:xfrm>
            <a:off x="3128154" y="3584168"/>
            <a:ext cx="2206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400" dirty="0">
                <a:solidFill>
                  <a:schemeClr val="accent1"/>
                </a:solidFill>
              </a:rPr>
              <a:t>Cherenkov radiation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14FDAE-DB99-7CD7-0F5E-42226D898F3A}"/>
              </a:ext>
            </a:extLst>
          </p:cNvPr>
          <p:cNvSpPr txBox="1"/>
          <p:nvPr/>
        </p:nvSpPr>
        <p:spPr>
          <a:xfrm>
            <a:off x="3202727" y="2911875"/>
            <a:ext cx="1686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400" dirty="0">
                <a:solidFill>
                  <a:srgbClr val="FF0000"/>
                </a:solidFill>
              </a:rPr>
              <a:t>Extensive air shower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7B6A43-36BD-10C1-BE4C-BA5844969895}"/>
              </a:ext>
            </a:extLst>
          </p:cNvPr>
          <p:cNvSpPr txBox="1"/>
          <p:nvPr/>
        </p:nvSpPr>
        <p:spPr>
          <a:xfrm>
            <a:off x="1434648" y="5305718"/>
            <a:ext cx="2963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>
                <a:latin typeface="Montserrat" pitchFamily="2" charset="77"/>
              </a:rPr>
              <a:t>Very High Energy gamma-ray produces shower of secondary particles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8B5D64-92A3-7F18-1988-29FA481E3A82}"/>
              </a:ext>
            </a:extLst>
          </p:cNvPr>
          <p:cNvSpPr txBox="1"/>
          <p:nvPr/>
        </p:nvSpPr>
        <p:spPr>
          <a:xfrm>
            <a:off x="6557679" y="4630311"/>
            <a:ext cx="4846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>
                <a:latin typeface="Montserrat" pitchFamily="2" charset="77"/>
              </a:rPr>
              <a:t>Cherenkov radiation: Light emitted when charged particles exceed the speed of light in a medium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718B96-A8BB-6A76-85F5-DDD321D19C6E}"/>
              </a:ext>
            </a:extLst>
          </p:cNvPr>
          <p:cNvSpPr txBox="1"/>
          <p:nvPr/>
        </p:nvSpPr>
        <p:spPr>
          <a:xfrm rot="16200000">
            <a:off x="10253202" y="3151248"/>
            <a:ext cx="21567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Credits:https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://</a:t>
            </a:r>
            <a:r>
              <a:rPr lang="en-GB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tenor.com</a:t>
            </a:r>
            <a:r>
              <a:rPr lang="en-GB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/view/</a:t>
            </a:r>
            <a:endParaRPr lang="en-DE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CC653721-DC71-A637-D5DE-E0347650D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0C7E-3572-F342-9C68-CA57E0C49AF5}" type="slidenum">
              <a:rPr lang="en-DE" smtClean="0"/>
              <a:t>3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5803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2" grpId="0"/>
      <p:bldP spid="16" grpId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7B9AB45-643D-904D-91B4-030FF16836E1}" type="slidenum">
              <a:rPr lang="en-US" sz="1400"/>
              <a:pPr/>
              <a:t>4</a:t>
            </a:fld>
            <a:endParaRPr lang="en-US" sz="1400"/>
          </a:p>
        </p:txBody>
      </p:sp>
      <p:grpSp>
        <p:nvGrpSpPr>
          <p:cNvPr id="67588" name="Group 2"/>
          <p:cNvGrpSpPr>
            <a:grpSpLocks/>
          </p:cNvGrpSpPr>
          <p:nvPr/>
        </p:nvGrpSpPr>
        <p:grpSpPr bwMode="auto">
          <a:xfrm>
            <a:off x="-338182" y="-35888"/>
            <a:ext cx="12630121" cy="7266800"/>
            <a:chOff x="279" y="116"/>
            <a:chExt cx="5284" cy="3979"/>
          </a:xfrm>
        </p:grpSpPr>
        <p:sp>
          <p:nvSpPr>
            <p:cNvPr id="67635" name="Rectangle 3"/>
            <p:cNvSpPr>
              <a:spLocks noChangeArrowheads="1"/>
            </p:cNvSpPr>
            <p:nvPr/>
          </p:nvSpPr>
          <p:spPr bwMode="auto">
            <a:xfrm>
              <a:off x="279" y="116"/>
              <a:ext cx="5284" cy="397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416772" name="Text Box 4"/>
            <p:cNvSpPr txBox="1">
              <a:spLocks noChangeArrowheads="1"/>
            </p:cNvSpPr>
            <p:nvPr/>
          </p:nvSpPr>
          <p:spPr bwMode="auto">
            <a:xfrm>
              <a:off x="442" y="3954"/>
              <a:ext cx="699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s-ES_tradnl" sz="1050"/>
                <a:t>Adapted from W. Hofmann</a:t>
              </a:r>
            </a:p>
          </p:txBody>
        </p:sp>
      </p:grpSp>
      <p:grpSp>
        <p:nvGrpSpPr>
          <p:cNvPr id="416773" name="Group 5"/>
          <p:cNvGrpSpPr>
            <a:grpSpLocks/>
          </p:cNvGrpSpPr>
          <p:nvPr/>
        </p:nvGrpSpPr>
        <p:grpSpPr bwMode="auto">
          <a:xfrm>
            <a:off x="6219826" y="328614"/>
            <a:ext cx="3979863" cy="4097337"/>
            <a:chOff x="2960" y="207"/>
            <a:chExt cx="2507" cy="2581"/>
          </a:xfrm>
        </p:grpSpPr>
        <p:pic>
          <p:nvPicPr>
            <p:cNvPr id="67629" name="Picture 6" descr="even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0" y="336"/>
              <a:ext cx="2255" cy="2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6775" name="AutoShape 7"/>
            <p:cNvSpPr>
              <a:spLocks noChangeArrowheads="1"/>
            </p:cNvSpPr>
            <p:nvPr/>
          </p:nvSpPr>
          <p:spPr bwMode="auto">
            <a:xfrm>
              <a:off x="2960" y="207"/>
              <a:ext cx="2489" cy="2581"/>
            </a:xfrm>
            <a:custGeom>
              <a:avLst/>
              <a:gdLst>
                <a:gd name="G0" fmla="+- 2492 0 0"/>
                <a:gd name="G1" fmla="+- 21600 0 2492"/>
                <a:gd name="G2" fmla="+- 21600 0 249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492" y="10800"/>
                  </a:moveTo>
                  <a:cubicBezTo>
                    <a:pt x="2492" y="15388"/>
                    <a:pt x="6212" y="19108"/>
                    <a:pt x="10800" y="19108"/>
                  </a:cubicBezTo>
                  <a:cubicBezTo>
                    <a:pt x="15388" y="19108"/>
                    <a:pt x="19108" y="15388"/>
                    <a:pt x="19108" y="10800"/>
                  </a:cubicBezTo>
                  <a:cubicBezTo>
                    <a:pt x="19108" y="6212"/>
                    <a:pt x="15388" y="2492"/>
                    <a:pt x="10800" y="2492"/>
                  </a:cubicBezTo>
                  <a:cubicBezTo>
                    <a:pt x="6212" y="2492"/>
                    <a:pt x="2492" y="6212"/>
                    <a:pt x="2492" y="108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6776" name="Freeform 8"/>
            <p:cNvSpPr>
              <a:spLocks/>
            </p:cNvSpPr>
            <p:nvPr/>
          </p:nvSpPr>
          <p:spPr bwMode="auto">
            <a:xfrm flipV="1">
              <a:off x="3058" y="1869"/>
              <a:ext cx="813" cy="838"/>
            </a:xfrm>
            <a:custGeom>
              <a:avLst/>
              <a:gdLst>
                <a:gd name="T0" fmla="*/ 0 w 704"/>
                <a:gd name="T1" fmla="*/ 0 h 624"/>
                <a:gd name="T2" fmla="*/ 704 w 704"/>
                <a:gd name="T3" fmla="*/ 8 h 624"/>
                <a:gd name="T4" fmla="*/ 192 w 704"/>
                <a:gd name="T5" fmla="*/ 624 h 624"/>
                <a:gd name="T6" fmla="*/ 40 w 704"/>
                <a:gd name="T7" fmla="*/ 576 h 624"/>
                <a:gd name="T8" fmla="*/ 0 w 704"/>
                <a:gd name="T9" fmla="*/ 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4" h="624">
                  <a:moveTo>
                    <a:pt x="0" y="0"/>
                  </a:moveTo>
                  <a:lnTo>
                    <a:pt x="704" y="8"/>
                  </a:lnTo>
                  <a:lnTo>
                    <a:pt x="192" y="624"/>
                  </a:lnTo>
                  <a:lnTo>
                    <a:pt x="40" y="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6777" name="Freeform 9"/>
            <p:cNvSpPr>
              <a:spLocks/>
            </p:cNvSpPr>
            <p:nvPr/>
          </p:nvSpPr>
          <p:spPr bwMode="auto">
            <a:xfrm>
              <a:off x="2996" y="246"/>
              <a:ext cx="937" cy="843"/>
            </a:xfrm>
            <a:custGeom>
              <a:avLst/>
              <a:gdLst>
                <a:gd name="T0" fmla="*/ 0 w 704"/>
                <a:gd name="T1" fmla="*/ 0 h 624"/>
                <a:gd name="T2" fmla="*/ 704 w 704"/>
                <a:gd name="T3" fmla="*/ 8 h 624"/>
                <a:gd name="T4" fmla="*/ 192 w 704"/>
                <a:gd name="T5" fmla="*/ 624 h 624"/>
                <a:gd name="T6" fmla="*/ 40 w 704"/>
                <a:gd name="T7" fmla="*/ 576 h 624"/>
                <a:gd name="T8" fmla="*/ 0 w 704"/>
                <a:gd name="T9" fmla="*/ 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4" h="624">
                  <a:moveTo>
                    <a:pt x="0" y="0"/>
                  </a:moveTo>
                  <a:lnTo>
                    <a:pt x="704" y="8"/>
                  </a:lnTo>
                  <a:lnTo>
                    <a:pt x="192" y="624"/>
                  </a:lnTo>
                  <a:lnTo>
                    <a:pt x="40" y="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6778" name="Freeform 10"/>
            <p:cNvSpPr>
              <a:spLocks/>
            </p:cNvSpPr>
            <p:nvPr/>
          </p:nvSpPr>
          <p:spPr bwMode="auto">
            <a:xfrm flipH="1" flipV="1">
              <a:off x="4489" y="1904"/>
              <a:ext cx="937" cy="843"/>
            </a:xfrm>
            <a:custGeom>
              <a:avLst/>
              <a:gdLst>
                <a:gd name="T0" fmla="*/ 0 w 704"/>
                <a:gd name="T1" fmla="*/ 0 h 624"/>
                <a:gd name="T2" fmla="*/ 704 w 704"/>
                <a:gd name="T3" fmla="*/ 8 h 624"/>
                <a:gd name="T4" fmla="*/ 192 w 704"/>
                <a:gd name="T5" fmla="*/ 624 h 624"/>
                <a:gd name="T6" fmla="*/ 40 w 704"/>
                <a:gd name="T7" fmla="*/ 576 h 624"/>
                <a:gd name="T8" fmla="*/ 0 w 704"/>
                <a:gd name="T9" fmla="*/ 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4" h="624">
                  <a:moveTo>
                    <a:pt x="0" y="0"/>
                  </a:moveTo>
                  <a:lnTo>
                    <a:pt x="704" y="8"/>
                  </a:lnTo>
                  <a:lnTo>
                    <a:pt x="192" y="624"/>
                  </a:lnTo>
                  <a:lnTo>
                    <a:pt x="40" y="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6779" name="Freeform 11"/>
            <p:cNvSpPr>
              <a:spLocks/>
            </p:cNvSpPr>
            <p:nvPr/>
          </p:nvSpPr>
          <p:spPr bwMode="auto">
            <a:xfrm flipH="1">
              <a:off x="4530" y="240"/>
              <a:ext cx="937" cy="843"/>
            </a:xfrm>
            <a:custGeom>
              <a:avLst/>
              <a:gdLst>
                <a:gd name="T0" fmla="*/ 0 w 704"/>
                <a:gd name="T1" fmla="*/ 0 h 624"/>
                <a:gd name="T2" fmla="*/ 704 w 704"/>
                <a:gd name="T3" fmla="*/ 8 h 624"/>
                <a:gd name="T4" fmla="*/ 192 w 704"/>
                <a:gd name="T5" fmla="*/ 624 h 624"/>
                <a:gd name="T6" fmla="*/ 40 w 704"/>
                <a:gd name="T7" fmla="*/ 576 h 624"/>
                <a:gd name="T8" fmla="*/ 0 w 704"/>
                <a:gd name="T9" fmla="*/ 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4" h="624">
                  <a:moveTo>
                    <a:pt x="0" y="0"/>
                  </a:moveTo>
                  <a:lnTo>
                    <a:pt x="704" y="8"/>
                  </a:lnTo>
                  <a:lnTo>
                    <a:pt x="192" y="624"/>
                  </a:lnTo>
                  <a:lnTo>
                    <a:pt x="40" y="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16780" name="Line 12"/>
          <p:cNvSpPr>
            <a:spLocks noChangeShapeType="1"/>
          </p:cNvSpPr>
          <p:nvPr/>
        </p:nvSpPr>
        <p:spPr bwMode="auto">
          <a:xfrm flipH="1">
            <a:off x="4743440" y="-193139"/>
            <a:ext cx="19060" cy="1457793"/>
          </a:xfrm>
          <a:prstGeom prst="line">
            <a:avLst/>
          </a:prstGeom>
          <a:noFill/>
          <a:ln w="3175">
            <a:solidFill>
              <a:srgbClr val="EAEAEA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16781" name="Picture 13" descr="view_yz_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9" t="23026" r="33728"/>
          <a:stretch>
            <a:fillRect/>
          </a:stretch>
        </p:blipFill>
        <p:spPr bwMode="auto">
          <a:xfrm>
            <a:off x="4360862" y="1203810"/>
            <a:ext cx="876300" cy="25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6782" name="AutoShape 14"/>
          <p:cNvSpPr>
            <a:spLocks noChangeArrowheads="1"/>
          </p:cNvSpPr>
          <p:nvPr/>
        </p:nvSpPr>
        <p:spPr bwMode="auto">
          <a:xfrm>
            <a:off x="2447920" y="1203810"/>
            <a:ext cx="4610100" cy="4657725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99CCFF"/>
              </a:gs>
              <a:gs pos="100000">
                <a:srgbClr val="0000FF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6783" name="Oval 15"/>
          <p:cNvSpPr>
            <a:spLocks noChangeArrowheads="1"/>
          </p:cNvSpPr>
          <p:nvPr/>
        </p:nvSpPr>
        <p:spPr bwMode="auto">
          <a:xfrm>
            <a:off x="2482850" y="5280025"/>
            <a:ext cx="4597400" cy="1117600"/>
          </a:xfrm>
          <a:prstGeom prst="ellipse">
            <a:avLst/>
          </a:prstGeom>
          <a:gradFill rotWithShape="0">
            <a:gsLst>
              <a:gs pos="0">
                <a:srgbClr val="0066FF">
                  <a:alpha val="25999"/>
                </a:srgbClr>
              </a:gs>
              <a:gs pos="100000">
                <a:srgbClr val="3399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s-ES_tradnl" sz="1000">
              <a:latin typeface="Helvetica" charset="0"/>
            </a:endParaRPr>
          </a:p>
        </p:txBody>
      </p:sp>
      <p:grpSp>
        <p:nvGrpSpPr>
          <p:cNvPr id="416785" name="Group 17"/>
          <p:cNvGrpSpPr>
            <a:grpSpLocks/>
          </p:cNvGrpSpPr>
          <p:nvPr/>
        </p:nvGrpSpPr>
        <p:grpSpPr bwMode="auto">
          <a:xfrm>
            <a:off x="4516432" y="678657"/>
            <a:ext cx="473075" cy="3397250"/>
            <a:chOff x="1887" y="143"/>
            <a:chExt cx="298" cy="2140"/>
          </a:xfrm>
        </p:grpSpPr>
        <p:sp>
          <p:nvSpPr>
            <p:cNvPr id="416786" name="AutoShape 18"/>
            <p:cNvSpPr>
              <a:spLocks noChangeArrowheads="1"/>
            </p:cNvSpPr>
            <p:nvPr/>
          </p:nvSpPr>
          <p:spPr bwMode="auto">
            <a:xfrm>
              <a:off x="1950" y="571"/>
              <a:ext cx="170" cy="1712"/>
            </a:xfrm>
            <a:prstGeom prst="can">
              <a:avLst>
                <a:gd name="adj" fmla="val 50586"/>
              </a:avLst>
            </a:prstGeom>
            <a:solidFill>
              <a:srgbClr val="FFFF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6787" name="Oval 19"/>
            <p:cNvSpPr>
              <a:spLocks noChangeArrowheads="1"/>
            </p:cNvSpPr>
            <p:nvPr/>
          </p:nvSpPr>
          <p:spPr bwMode="auto">
            <a:xfrm>
              <a:off x="1887" y="575"/>
              <a:ext cx="298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6788" name="AutoShape 20"/>
            <p:cNvSpPr>
              <a:spLocks noChangeArrowheads="1"/>
            </p:cNvSpPr>
            <p:nvPr/>
          </p:nvSpPr>
          <p:spPr bwMode="auto">
            <a:xfrm>
              <a:off x="1893" y="143"/>
              <a:ext cx="289" cy="47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16821" name="Group 53"/>
          <p:cNvGrpSpPr>
            <a:grpSpLocks/>
          </p:cNvGrpSpPr>
          <p:nvPr/>
        </p:nvGrpSpPr>
        <p:grpSpPr bwMode="auto">
          <a:xfrm>
            <a:off x="5168706" y="4844210"/>
            <a:ext cx="668338" cy="965200"/>
            <a:chOff x="2296" y="3043"/>
            <a:chExt cx="421" cy="608"/>
          </a:xfrm>
        </p:grpSpPr>
        <p:sp>
          <p:nvSpPr>
            <p:cNvPr id="416790" name="Oval 22"/>
            <p:cNvSpPr>
              <a:spLocks noChangeArrowheads="1"/>
            </p:cNvSpPr>
            <p:nvPr/>
          </p:nvSpPr>
          <p:spPr bwMode="auto">
            <a:xfrm rot="-38004">
              <a:off x="2371" y="3459"/>
              <a:ext cx="286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6791" name="Oval 23"/>
            <p:cNvSpPr>
              <a:spLocks noChangeArrowheads="1"/>
            </p:cNvSpPr>
            <p:nvPr/>
          </p:nvSpPr>
          <p:spPr bwMode="auto">
            <a:xfrm rot="-38004">
              <a:off x="2329" y="3429"/>
              <a:ext cx="363" cy="6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6792" name="Oval 24"/>
            <p:cNvSpPr>
              <a:spLocks noChangeArrowheads="1"/>
            </p:cNvSpPr>
            <p:nvPr/>
          </p:nvSpPr>
          <p:spPr bwMode="auto">
            <a:xfrm rot="-38004">
              <a:off x="2296" y="3422"/>
              <a:ext cx="421" cy="5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6793" name="AutoShape 25"/>
            <p:cNvSpPr>
              <a:spLocks noChangeArrowheads="1"/>
            </p:cNvSpPr>
            <p:nvPr/>
          </p:nvSpPr>
          <p:spPr bwMode="auto">
            <a:xfrm rot="-38004">
              <a:off x="2452" y="3043"/>
              <a:ext cx="121" cy="73"/>
            </a:xfrm>
            <a:prstGeom prst="can">
              <a:avLst>
                <a:gd name="adj" fmla="val 25000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6794" name="Freeform 26"/>
            <p:cNvSpPr>
              <a:spLocks/>
            </p:cNvSpPr>
            <p:nvPr/>
          </p:nvSpPr>
          <p:spPr bwMode="auto">
            <a:xfrm>
              <a:off x="2299" y="3109"/>
              <a:ext cx="157" cy="336"/>
            </a:xfrm>
            <a:custGeom>
              <a:avLst/>
              <a:gdLst>
                <a:gd name="T0" fmla="*/ 0 w 157"/>
                <a:gd name="T1" fmla="*/ 336 h 336"/>
                <a:gd name="T2" fmla="*/ 157 w 157"/>
                <a:gd name="T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7" h="336">
                  <a:moveTo>
                    <a:pt x="0" y="336"/>
                  </a:moveTo>
                  <a:lnTo>
                    <a:pt x="157" y="0"/>
                  </a:lnTo>
                </a:path>
              </a:pathLst>
            </a:cu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6795" name="Freeform 27"/>
            <p:cNvSpPr>
              <a:spLocks/>
            </p:cNvSpPr>
            <p:nvPr/>
          </p:nvSpPr>
          <p:spPr bwMode="auto">
            <a:xfrm>
              <a:off x="2569" y="3109"/>
              <a:ext cx="148" cy="339"/>
            </a:xfrm>
            <a:custGeom>
              <a:avLst/>
              <a:gdLst>
                <a:gd name="T0" fmla="*/ 148 w 148"/>
                <a:gd name="T1" fmla="*/ 339 h 339"/>
                <a:gd name="T2" fmla="*/ 0 w 148"/>
                <a:gd name="T3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8" h="339">
                  <a:moveTo>
                    <a:pt x="148" y="339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6796" name="AutoShape 28"/>
            <p:cNvSpPr>
              <a:spLocks noChangeArrowheads="1"/>
            </p:cNvSpPr>
            <p:nvPr/>
          </p:nvSpPr>
          <p:spPr bwMode="auto">
            <a:xfrm>
              <a:off x="2353" y="3558"/>
              <a:ext cx="333" cy="93"/>
            </a:xfrm>
            <a:prstGeom prst="can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6797" name="Line 29"/>
            <p:cNvSpPr>
              <a:spLocks noChangeShapeType="1"/>
            </p:cNvSpPr>
            <p:nvPr/>
          </p:nvSpPr>
          <p:spPr bwMode="auto">
            <a:xfrm flipV="1">
              <a:off x="2444" y="3492"/>
              <a:ext cx="69" cy="1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6798" name="Line 30"/>
            <p:cNvSpPr>
              <a:spLocks noChangeShapeType="1"/>
            </p:cNvSpPr>
            <p:nvPr/>
          </p:nvSpPr>
          <p:spPr bwMode="auto">
            <a:xfrm>
              <a:off x="2517" y="3494"/>
              <a:ext cx="69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6799" name="Line 31"/>
            <p:cNvSpPr>
              <a:spLocks noChangeShapeType="1"/>
            </p:cNvSpPr>
            <p:nvPr/>
          </p:nvSpPr>
          <p:spPr bwMode="auto">
            <a:xfrm flipV="1">
              <a:off x="2433" y="3507"/>
              <a:ext cx="42" cy="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6800" name="Line 32"/>
            <p:cNvSpPr>
              <a:spLocks noChangeShapeType="1"/>
            </p:cNvSpPr>
            <p:nvPr/>
          </p:nvSpPr>
          <p:spPr bwMode="auto">
            <a:xfrm flipH="1" flipV="1">
              <a:off x="2558" y="3506"/>
              <a:ext cx="39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6801" name="Line 33"/>
            <p:cNvSpPr>
              <a:spLocks noChangeShapeType="1"/>
            </p:cNvSpPr>
            <p:nvPr/>
          </p:nvSpPr>
          <p:spPr bwMode="auto">
            <a:xfrm rot="-38004" flipH="1" flipV="1">
              <a:off x="2509" y="3111"/>
              <a:ext cx="1" cy="363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16802" name="Freeform 34"/>
          <p:cNvSpPr>
            <a:spLocks/>
          </p:cNvSpPr>
          <p:nvPr/>
        </p:nvSpPr>
        <p:spPr bwMode="auto">
          <a:xfrm>
            <a:off x="5162551" y="4943475"/>
            <a:ext cx="663575" cy="579438"/>
          </a:xfrm>
          <a:custGeom>
            <a:avLst/>
            <a:gdLst>
              <a:gd name="T0" fmla="*/ 0 w 418"/>
              <a:gd name="T1" fmla="*/ 338 h 365"/>
              <a:gd name="T2" fmla="*/ 232 w 418"/>
              <a:gd name="T3" fmla="*/ 2 h 365"/>
              <a:gd name="T4" fmla="*/ 254 w 418"/>
              <a:gd name="T5" fmla="*/ 0 h 365"/>
              <a:gd name="T6" fmla="*/ 418 w 418"/>
              <a:gd name="T7" fmla="*/ 340 h 365"/>
              <a:gd name="T8" fmla="*/ 338 w 418"/>
              <a:gd name="T9" fmla="*/ 354 h 365"/>
              <a:gd name="T10" fmla="*/ 268 w 418"/>
              <a:gd name="T11" fmla="*/ 360 h 365"/>
              <a:gd name="T12" fmla="*/ 181 w 418"/>
              <a:gd name="T13" fmla="*/ 365 h 365"/>
              <a:gd name="T14" fmla="*/ 62 w 418"/>
              <a:gd name="T15" fmla="*/ 356 h 365"/>
              <a:gd name="T16" fmla="*/ 0 w 418"/>
              <a:gd name="T17" fmla="*/ 338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8" h="365">
                <a:moveTo>
                  <a:pt x="0" y="338"/>
                </a:moveTo>
                <a:lnTo>
                  <a:pt x="232" y="2"/>
                </a:lnTo>
                <a:lnTo>
                  <a:pt x="254" y="0"/>
                </a:lnTo>
                <a:lnTo>
                  <a:pt x="418" y="340"/>
                </a:lnTo>
                <a:lnTo>
                  <a:pt x="338" y="354"/>
                </a:lnTo>
                <a:lnTo>
                  <a:pt x="268" y="360"/>
                </a:lnTo>
                <a:lnTo>
                  <a:pt x="181" y="365"/>
                </a:lnTo>
                <a:lnTo>
                  <a:pt x="62" y="356"/>
                </a:lnTo>
                <a:lnTo>
                  <a:pt x="0" y="338"/>
                </a:lnTo>
                <a:close/>
              </a:path>
            </a:pathLst>
          </a:custGeom>
          <a:solidFill>
            <a:srgbClr val="3366FF">
              <a:alpha val="35001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416803" name="Group 35"/>
          <p:cNvGrpSpPr>
            <a:grpSpLocks/>
          </p:cNvGrpSpPr>
          <p:nvPr/>
        </p:nvGrpSpPr>
        <p:grpSpPr bwMode="auto">
          <a:xfrm rot="6093038">
            <a:off x="8694738" y="1778000"/>
            <a:ext cx="582612" cy="928688"/>
            <a:chOff x="3884" y="713"/>
            <a:chExt cx="367" cy="585"/>
          </a:xfrm>
        </p:grpSpPr>
        <p:sp>
          <p:nvSpPr>
            <p:cNvPr id="416804" name="Freeform 36"/>
            <p:cNvSpPr>
              <a:spLocks/>
            </p:cNvSpPr>
            <p:nvPr/>
          </p:nvSpPr>
          <p:spPr bwMode="auto">
            <a:xfrm>
              <a:off x="4052" y="1184"/>
              <a:ext cx="184" cy="114"/>
            </a:xfrm>
            <a:custGeom>
              <a:avLst/>
              <a:gdLst>
                <a:gd name="T0" fmla="*/ 128 w 184"/>
                <a:gd name="T1" fmla="*/ 114 h 114"/>
                <a:gd name="T2" fmla="*/ 184 w 184"/>
                <a:gd name="T3" fmla="*/ 0 h 114"/>
                <a:gd name="T4" fmla="*/ 0 w 184"/>
                <a:gd name="T5" fmla="*/ 52 h 114"/>
                <a:gd name="T6" fmla="*/ 128 w 184"/>
                <a:gd name="T7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4" h="114">
                  <a:moveTo>
                    <a:pt x="128" y="114"/>
                  </a:moveTo>
                  <a:lnTo>
                    <a:pt x="184" y="0"/>
                  </a:lnTo>
                  <a:lnTo>
                    <a:pt x="0" y="52"/>
                  </a:lnTo>
                  <a:lnTo>
                    <a:pt x="128" y="11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6805" name="Oval 37"/>
            <p:cNvSpPr>
              <a:spLocks noChangeArrowheads="1"/>
            </p:cNvSpPr>
            <p:nvPr/>
          </p:nvSpPr>
          <p:spPr bwMode="auto">
            <a:xfrm rot="9694031">
              <a:off x="4019" y="1081"/>
              <a:ext cx="232" cy="171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6806" name="Freeform 38"/>
            <p:cNvSpPr>
              <a:spLocks/>
            </p:cNvSpPr>
            <p:nvPr/>
          </p:nvSpPr>
          <p:spPr bwMode="auto">
            <a:xfrm rot="9694031">
              <a:off x="3952" y="809"/>
              <a:ext cx="238" cy="387"/>
            </a:xfrm>
            <a:custGeom>
              <a:avLst/>
              <a:gdLst>
                <a:gd name="T0" fmla="*/ 92 w 326"/>
                <a:gd name="T1" fmla="*/ 45 h 871"/>
                <a:gd name="T2" fmla="*/ 0 w 326"/>
                <a:gd name="T3" fmla="*/ 871 h 871"/>
                <a:gd name="T4" fmla="*/ 326 w 326"/>
                <a:gd name="T5" fmla="*/ 871 h 871"/>
                <a:gd name="T6" fmla="*/ 200 w 326"/>
                <a:gd name="T7" fmla="*/ 20 h 871"/>
                <a:gd name="T8" fmla="*/ 148 w 326"/>
                <a:gd name="T9" fmla="*/ 0 h 871"/>
                <a:gd name="T10" fmla="*/ 92 w 326"/>
                <a:gd name="T11" fmla="*/ 45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6" h="871">
                  <a:moveTo>
                    <a:pt x="92" y="45"/>
                  </a:moveTo>
                  <a:cubicBezTo>
                    <a:pt x="46" y="458"/>
                    <a:pt x="0" y="871"/>
                    <a:pt x="0" y="871"/>
                  </a:cubicBezTo>
                  <a:lnTo>
                    <a:pt x="326" y="871"/>
                  </a:lnTo>
                  <a:cubicBezTo>
                    <a:pt x="326" y="871"/>
                    <a:pt x="230" y="165"/>
                    <a:pt x="200" y="20"/>
                  </a:cubicBezTo>
                  <a:cubicBezTo>
                    <a:pt x="174" y="10"/>
                    <a:pt x="168" y="2"/>
                    <a:pt x="148" y="0"/>
                  </a:cubicBezTo>
                  <a:cubicBezTo>
                    <a:pt x="130" y="0"/>
                    <a:pt x="117" y="20"/>
                    <a:pt x="92" y="4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6807" name="Oval 39"/>
            <p:cNvSpPr>
              <a:spLocks noChangeArrowheads="1"/>
            </p:cNvSpPr>
            <p:nvPr/>
          </p:nvSpPr>
          <p:spPr bwMode="auto">
            <a:xfrm rot="9694031">
              <a:off x="3884" y="713"/>
              <a:ext cx="244" cy="187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16808" name="Group 40"/>
          <p:cNvGrpSpPr>
            <a:grpSpLocks/>
          </p:cNvGrpSpPr>
          <p:nvPr/>
        </p:nvGrpSpPr>
        <p:grpSpPr bwMode="auto">
          <a:xfrm>
            <a:off x="5434013" y="1744663"/>
            <a:ext cx="3225800" cy="3187700"/>
            <a:chOff x="2463" y="1099"/>
            <a:chExt cx="2032" cy="2008"/>
          </a:xfrm>
        </p:grpSpPr>
        <p:sp>
          <p:nvSpPr>
            <p:cNvPr id="416809" name="Line 41"/>
            <p:cNvSpPr>
              <a:spLocks noChangeShapeType="1"/>
            </p:cNvSpPr>
            <p:nvPr/>
          </p:nvSpPr>
          <p:spPr bwMode="auto">
            <a:xfrm flipV="1">
              <a:off x="2463" y="1099"/>
              <a:ext cx="861" cy="1998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6810" name="Line 42"/>
            <p:cNvSpPr>
              <a:spLocks noChangeShapeType="1"/>
            </p:cNvSpPr>
            <p:nvPr/>
          </p:nvSpPr>
          <p:spPr bwMode="auto">
            <a:xfrm flipV="1">
              <a:off x="2565" y="2436"/>
              <a:ext cx="1930" cy="671"/>
            </a:xfrm>
            <a:prstGeom prst="line">
              <a:avLst/>
            </a:prstGeom>
            <a:noFill/>
            <a:ln w="31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16815" name="Group 47"/>
          <p:cNvGrpSpPr>
            <a:grpSpLocks/>
          </p:cNvGrpSpPr>
          <p:nvPr/>
        </p:nvGrpSpPr>
        <p:grpSpPr bwMode="auto">
          <a:xfrm>
            <a:off x="1879601" y="1658938"/>
            <a:ext cx="396875" cy="4178300"/>
            <a:chOff x="224" y="789"/>
            <a:chExt cx="250" cy="2888"/>
          </a:xfrm>
        </p:grpSpPr>
        <p:sp>
          <p:nvSpPr>
            <p:cNvPr id="416816" name="Line 48"/>
            <p:cNvSpPr>
              <a:spLocks noChangeShapeType="1"/>
            </p:cNvSpPr>
            <p:nvPr/>
          </p:nvSpPr>
          <p:spPr bwMode="auto">
            <a:xfrm rot="-5400000">
              <a:off x="-977" y="2233"/>
              <a:ext cx="28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lg" len="med"/>
              <a:tailEnd type="triangle" w="lg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6817" name="Text Box 49"/>
            <p:cNvSpPr txBox="1">
              <a:spLocks noChangeArrowheads="1"/>
            </p:cNvSpPr>
            <p:nvPr/>
          </p:nvSpPr>
          <p:spPr bwMode="auto">
            <a:xfrm rot="-5400000">
              <a:off x="-26" y="1998"/>
              <a:ext cx="75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s-ES_tradnl" sz="2000">
                  <a:latin typeface="Helvetica" charset="0"/>
                </a:rPr>
                <a:t>≈ 10 km</a:t>
              </a:r>
              <a:endParaRPr lang="es-ES_tradnl" sz="1000">
                <a:latin typeface="Helvetica" charset="0"/>
              </a:endParaRPr>
            </a:p>
          </p:txBody>
        </p:sp>
      </p:grpSp>
      <p:sp>
        <p:nvSpPr>
          <p:cNvPr id="416818" name="Text Box 50"/>
          <p:cNvSpPr txBox="1">
            <a:spLocks noChangeArrowheads="1"/>
          </p:cNvSpPr>
          <p:nvPr/>
        </p:nvSpPr>
        <p:spPr bwMode="auto">
          <a:xfrm rot="3819391">
            <a:off x="4618038" y="2306638"/>
            <a:ext cx="1949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s-ES_tradnl" sz="2000">
                <a:solidFill>
                  <a:srgbClr val="B3DAFF"/>
                </a:solidFill>
                <a:latin typeface="Helvetica" charset="0"/>
              </a:rPr>
              <a:t>Cherenkov light</a:t>
            </a:r>
            <a:endParaRPr lang="es-ES_tradnl">
              <a:solidFill>
                <a:srgbClr val="B3DAFF"/>
              </a:solidFill>
              <a:latin typeface="Helvetica" charset="0"/>
            </a:endParaRPr>
          </a:p>
        </p:txBody>
      </p:sp>
      <p:sp>
        <p:nvSpPr>
          <p:cNvPr id="416819" name="Text Box 51"/>
          <p:cNvSpPr txBox="1">
            <a:spLocks noChangeArrowheads="1"/>
          </p:cNvSpPr>
          <p:nvPr/>
        </p:nvSpPr>
        <p:spPr bwMode="auto">
          <a:xfrm>
            <a:off x="2434025" y="197972"/>
            <a:ext cx="218521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2800" dirty="0">
                <a:latin typeface="Helvetica" charset="0"/>
                <a:sym typeface="Symbol" charset="0"/>
              </a:rPr>
              <a:t>rayo gamma</a:t>
            </a:r>
            <a:endParaRPr lang="es-ES_tradnl" sz="2800" dirty="0">
              <a:latin typeface="Helvetica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FD22F5B-8DC3-D1E2-F309-57D553FC1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26" y="233662"/>
            <a:ext cx="3256017" cy="2275924"/>
          </a:xfrm>
        </p:spPr>
        <p:txBody>
          <a:bodyPr>
            <a:noAutofit/>
          </a:bodyPr>
          <a:lstStyle/>
          <a:p>
            <a:r>
              <a:rPr lang="en-DE" sz="3200" dirty="0">
                <a:solidFill>
                  <a:schemeClr val="bg1"/>
                </a:solidFill>
                <a:latin typeface="Montserrat" pitchFamily="2" charset="77"/>
              </a:rPr>
              <a:t>Imaging Atmospheric Cherenkov Telescope (IACT)</a:t>
            </a:r>
          </a:p>
        </p:txBody>
      </p:sp>
      <p:sp>
        <p:nvSpPr>
          <p:cNvPr id="8" name="Line 14">
            <a:extLst>
              <a:ext uri="{FF2B5EF4-FFF2-40B4-BE49-F238E27FC236}">
                <a16:creationId xmlns:a16="http://schemas.microsoft.com/office/drawing/2014/main" id="{7DF1BE83-044B-0DB9-52D8-FC6045C59A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92443" y="2206624"/>
            <a:ext cx="1591282" cy="177801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3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16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16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16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16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16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16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1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4168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41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416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416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41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82" grpId="0" animBg="1"/>
      <p:bldP spid="416818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2"/>
          <p:cNvSpPr>
            <a:spLocks noChangeArrowheads="1"/>
          </p:cNvSpPr>
          <p:nvPr/>
        </p:nvSpPr>
        <p:spPr bwMode="auto">
          <a:xfrm>
            <a:off x="0" y="0"/>
            <a:ext cx="12288033" cy="68580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9637" name="Group 3"/>
          <p:cNvGrpSpPr>
            <a:grpSpLocks/>
          </p:cNvGrpSpPr>
          <p:nvPr/>
        </p:nvGrpSpPr>
        <p:grpSpPr bwMode="auto">
          <a:xfrm>
            <a:off x="6219826" y="328614"/>
            <a:ext cx="3979863" cy="4097337"/>
            <a:chOff x="2960" y="207"/>
            <a:chExt cx="2507" cy="2581"/>
          </a:xfrm>
        </p:grpSpPr>
        <p:pic>
          <p:nvPicPr>
            <p:cNvPr id="69707" name="Picture 4" descr="even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0" y="336"/>
              <a:ext cx="2255" cy="2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8821" name="AutoShape 5"/>
            <p:cNvSpPr>
              <a:spLocks noChangeArrowheads="1"/>
            </p:cNvSpPr>
            <p:nvPr/>
          </p:nvSpPr>
          <p:spPr bwMode="auto">
            <a:xfrm>
              <a:off x="2960" y="207"/>
              <a:ext cx="2489" cy="2581"/>
            </a:xfrm>
            <a:custGeom>
              <a:avLst/>
              <a:gdLst>
                <a:gd name="G0" fmla="+- 2492 0 0"/>
                <a:gd name="G1" fmla="+- 21600 0 2492"/>
                <a:gd name="G2" fmla="+- 21600 0 249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492" y="10800"/>
                  </a:moveTo>
                  <a:cubicBezTo>
                    <a:pt x="2492" y="15388"/>
                    <a:pt x="6212" y="19108"/>
                    <a:pt x="10800" y="19108"/>
                  </a:cubicBezTo>
                  <a:cubicBezTo>
                    <a:pt x="15388" y="19108"/>
                    <a:pt x="19108" y="15388"/>
                    <a:pt x="19108" y="10800"/>
                  </a:cubicBezTo>
                  <a:cubicBezTo>
                    <a:pt x="19108" y="6212"/>
                    <a:pt x="15388" y="2492"/>
                    <a:pt x="10800" y="2492"/>
                  </a:cubicBezTo>
                  <a:cubicBezTo>
                    <a:pt x="6212" y="2492"/>
                    <a:pt x="2492" y="6212"/>
                    <a:pt x="2492" y="108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8822" name="Freeform 6"/>
            <p:cNvSpPr>
              <a:spLocks/>
            </p:cNvSpPr>
            <p:nvPr/>
          </p:nvSpPr>
          <p:spPr bwMode="auto">
            <a:xfrm flipV="1">
              <a:off x="3058" y="1869"/>
              <a:ext cx="813" cy="838"/>
            </a:xfrm>
            <a:custGeom>
              <a:avLst/>
              <a:gdLst>
                <a:gd name="T0" fmla="*/ 0 w 704"/>
                <a:gd name="T1" fmla="*/ 0 h 624"/>
                <a:gd name="T2" fmla="*/ 704 w 704"/>
                <a:gd name="T3" fmla="*/ 8 h 624"/>
                <a:gd name="T4" fmla="*/ 192 w 704"/>
                <a:gd name="T5" fmla="*/ 624 h 624"/>
                <a:gd name="T6" fmla="*/ 40 w 704"/>
                <a:gd name="T7" fmla="*/ 576 h 624"/>
                <a:gd name="T8" fmla="*/ 0 w 704"/>
                <a:gd name="T9" fmla="*/ 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4" h="624">
                  <a:moveTo>
                    <a:pt x="0" y="0"/>
                  </a:moveTo>
                  <a:lnTo>
                    <a:pt x="704" y="8"/>
                  </a:lnTo>
                  <a:lnTo>
                    <a:pt x="192" y="624"/>
                  </a:lnTo>
                  <a:lnTo>
                    <a:pt x="40" y="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8823" name="Freeform 7"/>
            <p:cNvSpPr>
              <a:spLocks/>
            </p:cNvSpPr>
            <p:nvPr/>
          </p:nvSpPr>
          <p:spPr bwMode="auto">
            <a:xfrm>
              <a:off x="2996" y="246"/>
              <a:ext cx="937" cy="843"/>
            </a:xfrm>
            <a:custGeom>
              <a:avLst/>
              <a:gdLst>
                <a:gd name="T0" fmla="*/ 0 w 704"/>
                <a:gd name="T1" fmla="*/ 0 h 624"/>
                <a:gd name="T2" fmla="*/ 704 w 704"/>
                <a:gd name="T3" fmla="*/ 8 h 624"/>
                <a:gd name="T4" fmla="*/ 192 w 704"/>
                <a:gd name="T5" fmla="*/ 624 h 624"/>
                <a:gd name="T6" fmla="*/ 40 w 704"/>
                <a:gd name="T7" fmla="*/ 576 h 624"/>
                <a:gd name="T8" fmla="*/ 0 w 704"/>
                <a:gd name="T9" fmla="*/ 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4" h="624">
                  <a:moveTo>
                    <a:pt x="0" y="0"/>
                  </a:moveTo>
                  <a:lnTo>
                    <a:pt x="704" y="8"/>
                  </a:lnTo>
                  <a:lnTo>
                    <a:pt x="192" y="624"/>
                  </a:lnTo>
                  <a:lnTo>
                    <a:pt x="40" y="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8824" name="Freeform 8"/>
            <p:cNvSpPr>
              <a:spLocks/>
            </p:cNvSpPr>
            <p:nvPr/>
          </p:nvSpPr>
          <p:spPr bwMode="auto">
            <a:xfrm flipH="1" flipV="1">
              <a:off x="4489" y="1904"/>
              <a:ext cx="937" cy="843"/>
            </a:xfrm>
            <a:custGeom>
              <a:avLst/>
              <a:gdLst>
                <a:gd name="T0" fmla="*/ 0 w 704"/>
                <a:gd name="T1" fmla="*/ 0 h 624"/>
                <a:gd name="T2" fmla="*/ 704 w 704"/>
                <a:gd name="T3" fmla="*/ 8 h 624"/>
                <a:gd name="T4" fmla="*/ 192 w 704"/>
                <a:gd name="T5" fmla="*/ 624 h 624"/>
                <a:gd name="T6" fmla="*/ 40 w 704"/>
                <a:gd name="T7" fmla="*/ 576 h 624"/>
                <a:gd name="T8" fmla="*/ 0 w 704"/>
                <a:gd name="T9" fmla="*/ 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4" h="624">
                  <a:moveTo>
                    <a:pt x="0" y="0"/>
                  </a:moveTo>
                  <a:lnTo>
                    <a:pt x="704" y="8"/>
                  </a:lnTo>
                  <a:lnTo>
                    <a:pt x="192" y="624"/>
                  </a:lnTo>
                  <a:lnTo>
                    <a:pt x="40" y="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8825" name="Freeform 9"/>
            <p:cNvSpPr>
              <a:spLocks/>
            </p:cNvSpPr>
            <p:nvPr/>
          </p:nvSpPr>
          <p:spPr bwMode="auto">
            <a:xfrm flipH="1">
              <a:off x="4530" y="240"/>
              <a:ext cx="937" cy="843"/>
            </a:xfrm>
            <a:custGeom>
              <a:avLst/>
              <a:gdLst>
                <a:gd name="T0" fmla="*/ 0 w 704"/>
                <a:gd name="T1" fmla="*/ 0 h 624"/>
                <a:gd name="T2" fmla="*/ 704 w 704"/>
                <a:gd name="T3" fmla="*/ 8 h 624"/>
                <a:gd name="T4" fmla="*/ 192 w 704"/>
                <a:gd name="T5" fmla="*/ 624 h 624"/>
                <a:gd name="T6" fmla="*/ 40 w 704"/>
                <a:gd name="T7" fmla="*/ 576 h 624"/>
                <a:gd name="T8" fmla="*/ 0 w 704"/>
                <a:gd name="T9" fmla="*/ 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4" h="624">
                  <a:moveTo>
                    <a:pt x="0" y="0"/>
                  </a:moveTo>
                  <a:lnTo>
                    <a:pt x="704" y="8"/>
                  </a:lnTo>
                  <a:lnTo>
                    <a:pt x="192" y="624"/>
                  </a:lnTo>
                  <a:lnTo>
                    <a:pt x="40" y="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18826" name="Line 10"/>
          <p:cNvSpPr>
            <a:spLocks noChangeShapeType="1"/>
          </p:cNvSpPr>
          <p:nvPr/>
        </p:nvSpPr>
        <p:spPr bwMode="auto">
          <a:xfrm>
            <a:off x="4760913" y="188913"/>
            <a:ext cx="0" cy="914400"/>
          </a:xfrm>
          <a:prstGeom prst="line">
            <a:avLst/>
          </a:prstGeom>
          <a:noFill/>
          <a:ln w="3175">
            <a:solidFill>
              <a:srgbClr val="EAEAEA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9639" name="Picture 11" descr="view_yz_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9" t="23026" r="33728"/>
          <a:stretch>
            <a:fillRect/>
          </a:stretch>
        </p:blipFill>
        <p:spPr bwMode="auto">
          <a:xfrm>
            <a:off x="4375150" y="1106488"/>
            <a:ext cx="876300" cy="25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8828" name="AutoShape 12"/>
          <p:cNvSpPr>
            <a:spLocks noChangeArrowheads="1"/>
          </p:cNvSpPr>
          <p:nvPr/>
        </p:nvSpPr>
        <p:spPr bwMode="auto">
          <a:xfrm>
            <a:off x="2457450" y="1168401"/>
            <a:ext cx="4610100" cy="4657725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99CCFF"/>
              </a:gs>
              <a:gs pos="100000">
                <a:srgbClr val="0000FF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8829" name="Oval 13"/>
          <p:cNvSpPr>
            <a:spLocks noChangeArrowheads="1"/>
          </p:cNvSpPr>
          <p:nvPr/>
        </p:nvSpPr>
        <p:spPr bwMode="auto">
          <a:xfrm>
            <a:off x="2482850" y="5280025"/>
            <a:ext cx="4597400" cy="1117600"/>
          </a:xfrm>
          <a:prstGeom prst="ellipse">
            <a:avLst/>
          </a:prstGeom>
          <a:gradFill rotWithShape="0">
            <a:gsLst>
              <a:gs pos="0">
                <a:srgbClr val="0066FF">
                  <a:alpha val="25999"/>
                </a:srgbClr>
              </a:gs>
              <a:gs pos="100000">
                <a:srgbClr val="3399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8830" name="Line 14"/>
          <p:cNvSpPr>
            <a:spLocks noChangeShapeType="1"/>
          </p:cNvSpPr>
          <p:nvPr/>
        </p:nvSpPr>
        <p:spPr bwMode="auto">
          <a:xfrm flipH="1">
            <a:off x="7892443" y="2206624"/>
            <a:ext cx="1591282" cy="177801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8832" name="Line 16"/>
          <p:cNvSpPr>
            <a:spLocks noChangeShapeType="1"/>
          </p:cNvSpPr>
          <p:nvPr/>
        </p:nvSpPr>
        <p:spPr bwMode="auto">
          <a:xfrm flipH="1">
            <a:off x="7337423" y="2125259"/>
            <a:ext cx="1043280" cy="1849842"/>
          </a:xfrm>
          <a:prstGeom prst="lin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69646" name="Group 18"/>
          <p:cNvGrpSpPr>
            <a:grpSpLocks/>
          </p:cNvGrpSpPr>
          <p:nvPr/>
        </p:nvGrpSpPr>
        <p:grpSpPr bwMode="auto">
          <a:xfrm>
            <a:off x="4519614" y="685800"/>
            <a:ext cx="473075" cy="3397250"/>
            <a:chOff x="1887" y="143"/>
            <a:chExt cx="298" cy="2140"/>
          </a:xfrm>
        </p:grpSpPr>
        <p:sp>
          <p:nvSpPr>
            <p:cNvPr id="418835" name="AutoShape 19"/>
            <p:cNvSpPr>
              <a:spLocks noChangeArrowheads="1"/>
            </p:cNvSpPr>
            <p:nvPr/>
          </p:nvSpPr>
          <p:spPr bwMode="auto">
            <a:xfrm>
              <a:off x="1950" y="571"/>
              <a:ext cx="170" cy="1712"/>
            </a:xfrm>
            <a:prstGeom prst="can">
              <a:avLst>
                <a:gd name="adj" fmla="val 50586"/>
              </a:avLst>
            </a:prstGeom>
            <a:solidFill>
              <a:srgbClr val="FFFF0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8836" name="Oval 20"/>
            <p:cNvSpPr>
              <a:spLocks noChangeArrowheads="1"/>
            </p:cNvSpPr>
            <p:nvPr/>
          </p:nvSpPr>
          <p:spPr bwMode="auto">
            <a:xfrm>
              <a:off x="1887" y="575"/>
              <a:ext cx="298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8837" name="AutoShape 21"/>
            <p:cNvSpPr>
              <a:spLocks noChangeArrowheads="1"/>
            </p:cNvSpPr>
            <p:nvPr/>
          </p:nvSpPr>
          <p:spPr bwMode="auto">
            <a:xfrm>
              <a:off x="1893" y="143"/>
              <a:ext cx="289" cy="47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69647" name="Group 22"/>
          <p:cNvGrpSpPr>
            <a:grpSpLocks/>
          </p:cNvGrpSpPr>
          <p:nvPr/>
        </p:nvGrpSpPr>
        <p:grpSpPr bwMode="auto">
          <a:xfrm rot="6093038">
            <a:off x="8694738" y="1778000"/>
            <a:ext cx="582612" cy="928688"/>
            <a:chOff x="3884" y="713"/>
            <a:chExt cx="367" cy="585"/>
          </a:xfrm>
        </p:grpSpPr>
        <p:sp>
          <p:nvSpPr>
            <p:cNvPr id="418839" name="Freeform 23"/>
            <p:cNvSpPr>
              <a:spLocks/>
            </p:cNvSpPr>
            <p:nvPr/>
          </p:nvSpPr>
          <p:spPr bwMode="auto">
            <a:xfrm>
              <a:off x="4052" y="1184"/>
              <a:ext cx="184" cy="114"/>
            </a:xfrm>
            <a:custGeom>
              <a:avLst/>
              <a:gdLst>
                <a:gd name="T0" fmla="*/ 128 w 184"/>
                <a:gd name="T1" fmla="*/ 114 h 114"/>
                <a:gd name="T2" fmla="*/ 184 w 184"/>
                <a:gd name="T3" fmla="*/ 0 h 114"/>
                <a:gd name="T4" fmla="*/ 0 w 184"/>
                <a:gd name="T5" fmla="*/ 52 h 114"/>
                <a:gd name="T6" fmla="*/ 128 w 184"/>
                <a:gd name="T7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4" h="114">
                  <a:moveTo>
                    <a:pt x="128" y="114"/>
                  </a:moveTo>
                  <a:lnTo>
                    <a:pt x="184" y="0"/>
                  </a:lnTo>
                  <a:lnTo>
                    <a:pt x="0" y="52"/>
                  </a:lnTo>
                  <a:lnTo>
                    <a:pt x="128" y="11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8840" name="Oval 24"/>
            <p:cNvSpPr>
              <a:spLocks noChangeArrowheads="1"/>
            </p:cNvSpPr>
            <p:nvPr/>
          </p:nvSpPr>
          <p:spPr bwMode="auto">
            <a:xfrm rot="9694031">
              <a:off x="4019" y="1081"/>
              <a:ext cx="232" cy="171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8841" name="Freeform 25"/>
            <p:cNvSpPr>
              <a:spLocks/>
            </p:cNvSpPr>
            <p:nvPr/>
          </p:nvSpPr>
          <p:spPr bwMode="auto">
            <a:xfrm rot="9694031">
              <a:off x="3952" y="809"/>
              <a:ext cx="238" cy="387"/>
            </a:xfrm>
            <a:custGeom>
              <a:avLst/>
              <a:gdLst>
                <a:gd name="T0" fmla="*/ 92 w 326"/>
                <a:gd name="T1" fmla="*/ 45 h 871"/>
                <a:gd name="T2" fmla="*/ 0 w 326"/>
                <a:gd name="T3" fmla="*/ 871 h 871"/>
                <a:gd name="T4" fmla="*/ 326 w 326"/>
                <a:gd name="T5" fmla="*/ 871 h 871"/>
                <a:gd name="T6" fmla="*/ 200 w 326"/>
                <a:gd name="T7" fmla="*/ 20 h 871"/>
                <a:gd name="T8" fmla="*/ 148 w 326"/>
                <a:gd name="T9" fmla="*/ 0 h 871"/>
                <a:gd name="T10" fmla="*/ 92 w 326"/>
                <a:gd name="T11" fmla="*/ 45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6" h="871">
                  <a:moveTo>
                    <a:pt x="92" y="45"/>
                  </a:moveTo>
                  <a:cubicBezTo>
                    <a:pt x="46" y="458"/>
                    <a:pt x="0" y="871"/>
                    <a:pt x="0" y="871"/>
                  </a:cubicBezTo>
                  <a:lnTo>
                    <a:pt x="326" y="871"/>
                  </a:lnTo>
                  <a:cubicBezTo>
                    <a:pt x="326" y="871"/>
                    <a:pt x="230" y="165"/>
                    <a:pt x="200" y="20"/>
                  </a:cubicBezTo>
                  <a:cubicBezTo>
                    <a:pt x="174" y="10"/>
                    <a:pt x="168" y="2"/>
                    <a:pt x="148" y="0"/>
                  </a:cubicBezTo>
                  <a:cubicBezTo>
                    <a:pt x="130" y="0"/>
                    <a:pt x="117" y="20"/>
                    <a:pt x="92" y="4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8842" name="Oval 26"/>
            <p:cNvSpPr>
              <a:spLocks noChangeArrowheads="1"/>
            </p:cNvSpPr>
            <p:nvPr/>
          </p:nvSpPr>
          <p:spPr bwMode="auto">
            <a:xfrm rot="9694031">
              <a:off x="3884" y="713"/>
              <a:ext cx="244" cy="187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69649" name="Group 32"/>
          <p:cNvGrpSpPr>
            <a:grpSpLocks/>
          </p:cNvGrpSpPr>
          <p:nvPr/>
        </p:nvGrpSpPr>
        <p:grpSpPr bwMode="auto">
          <a:xfrm rot="224713">
            <a:off x="7177089" y="2970214"/>
            <a:ext cx="676275" cy="1216025"/>
            <a:chOff x="3435" y="1898"/>
            <a:chExt cx="591" cy="932"/>
          </a:xfrm>
        </p:grpSpPr>
        <p:sp>
          <p:nvSpPr>
            <p:cNvPr id="418849" name="Freeform 33"/>
            <p:cNvSpPr>
              <a:spLocks/>
            </p:cNvSpPr>
            <p:nvPr/>
          </p:nvSpPr>
          <p:spPr bwMode="auto">
            <a:xfrm>
              <a:off x="3744" y="1897"/>
              <a:ext cx="282" cy="359"/>
            </a:xfrm>
            <a:custGeom>
              <a:avLst/>
              <a:gdLst>
                <a:gd name="T0" fmla="*/ 282 w 282"/>
                <a:gd name="T1" fmla="*/ 0 h 359"/>
                <a:gd name="T2" fmla="*/ 0 w 282"/>
                <a:gd name="T3" fmla="*/ 259 h 359"/>
                <a:gd name="T4" fmla="*/ 198 w 282"/>
                <a:gd name="T5" fmla="*/ 359 h 359"/>
                <a:gd name="T6" fmla="*/ 282 w 282"/>
                <a:gd name="T7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2" h="359">
                  <a:moveTo>
                    <a:pt x="282" y="0"/>
                  </a:moveTo>
                  <a:lnTo>
                    <a:pt x="0" y="259"/>
                  </a:lnTo>
                  <a:lnTo>
                    <a:pt x="198" y="359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8850" name="Oval 34"/>
            <p:cNvSpPr>
              <a:spLocks noChangeArrowheads="1"/>
            </p:cNvSpPr>
            <p:nvPr/>
          </p:nvSpPr>
          <p:spPr bwMode="auto">
            <a:xfrm rot="23319514">
              <a:off x="3726" y="2146"/>
              <a:ext cx="221" cy="135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8851" name="Freeform 35"/>
            <p:cNvSpPr>
              <a:spLocks/>
            </p:cNvSpPr>
            <p:nvPr/>
          </p:nvSpPr>
          <p:spPr bwMode="auto">
            <a:xfrm>
              <a:off x="3446" y="2182"/>
              <a:ext cx="427" cy="633"/>
            </a:xfrm>
            <a:custGeom>
              <a:avLst/>
              <a:gdLst>
                <a:gd name="T0" fmla="*/ 362 w 427"/>
                <a:gd name="T1" fmla="*/ 7 h 632"/>
                <a:gd name="T2" fmla="*/ 0 w 427"/>
                <a:gd name="T3" fmla="*/ 518 h 632"/>
                <a:gd name="T4" fmla="*/ 208 w 427"/>
                <a:gd name="T5" fmla="*/ 632 h 632"/>
                <a:gd name="T6" fmla="*/ 427 w 427"/>
                <a:gd name="T7" fmla="*/ 40 h 632"/>
                <a:gd name="T8" fmla="*/ 406 w 427"/>
                <a:gd name="T9" fmla="*/ 13 h 632"/>
                <a:gd name="T10" fmla="*/ 362 w 427"/>
                <a:gd name="T11" fmla="*/ 7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632">
                  <a:moveTo>
                    <a:pt x="362" y="7"/>
                  </a:moveTo>
                  <a:cubicBezTo>
                    <a:pt x="187" y="258"/>
                    <a:pt x="0" y="518"/>
                    <a:pt x="0" y="518"/>
                  </a:cubicBezTo>
                  <a:lnTo>
                    <a:pt x="208" y="632"/>
                  </a:lnTo>
                  <a:cubicBezTo>
                    <a:pt x="208" y="632"/>
                    <a:pt x="394" y="143"/>
                    <a:pt x="427" y="40"/>
                  </a:cubicBezTo>
                  <a:cubicBezTo>
                    <a:pt x="415" y="24"/>
                    <a:pt x="419" y="21"/>
                    <a:pt x="406" y="13"/>
                  </a:cubicBezTo>
                  <a:cubicBezTo>
                    <a:pt x="395" y="7"/>
                    <a:pt x="386" y="0"/>
                    <a:pt x="362" y="7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8852" name="Oval 36"/>
            <p:cNvSpPr>
              <a:spLocks noChangeArrowheads="1"/>
            </p:cNvSpPr>
            <p:nvPr/>
          </p:nvSpPr>
          <p:spPr bwMode="auto">
            <a:xfrm rot="23319514">
              <a:off x="3435" y="2678"/>
              <a:ext cx="239" cy="152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18853" name="Text Box 37"/>
          <p:cNvSpPr txBox="1">
            <a:spLocks noChangeArrowheads="1"/>
          </p:cNvSpPr>
          <p:nvPr/>
        </p:nvSpPr>
        <p:spPr bwMode="auto">
          <a:xfrm>
            <a:off x="7215872" y="4446072"/>
            <a:ext cx="22878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s-ES_tradnl">
                <a:solidFill>
                  <a:schemeClr val="bg1"/>
                </a:solidFill>
                <a:latin typeface="Helvetica" charset="0"/>
              </a:rPr>
              <a:t>gamma-ray direction</a:t>
            </a:r>
            <a:endParaRPr lang="es-ES_tradnl" sz="1000">
              <a:latin typeface="Helvetica" charset="0"/>
            </a:endParaRPr>
          </a:p>
        </p:txBody>
      </p:sp>
      <p:sp>
        <p:nvSpPr>
          <p:cNvPr id="418854" name="Line 38"/>
          <p:cNvSpPr>
            <a:spLocks noChangeShapeType="1"/>
          </p:cNvSpPr>
          <p:nvPr/>
        </p:nvSpPr>
        <p:spPr bwMode="auto">
          <a:xfrm flipH="1" flipV="1">
            <a:off x="8292752" y="2416872"/>
            <a:ext cx="615950" cy="1876425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69652" name="Group 79"/>
          <p:cNvGrpSpPr>
            <a:grpSpLocks/>
          </p:cNvGrpSpPr>
          <p:nvPr/>
        </p:nvGrpSpPr>
        <p:grpSpPr bwMode="auto">
          <a:xfrm>
            <a:off x="4183064" y="4984750"/>
            <a:ext cx="808037" cy="1138238"/>
            <a:chOff x="1675" y="3140"/>
            <a:chExt cx="509" cy="717"/>
          </a:xfrm>
        </p:grpSpPr>
        <p:sp>
          <p:nvSpPr>
            <p:cNvPr id="418882" name="Oval 66"/>
            <p:cNvSpPr>
              <a:spLocks noChangeArrowheads="1"/>
            </p:cNvSpPr>
            <p:nvPr/>
          </p:nvSpPr>
          <p:spPr bwMode="auto">
            <a:xfrm rot="-38004">
              <a:off x="1766" y="3631"/>
              <a:ext cx="345" cy="5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8883" name="Oval 67"/>
            <p:cNvSpPr>
              <a:spLocks noChangeArrowheads="1"/>
            </p:cNvSpPr>
            <p:nvPr/>
          </p:nvSpPr>
          <p:spPr bwMode="auto">
            <a:xfrm rot="-38004">
              <a:off x="1715" y="3595"/>
              <a:ext cx="439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8884" name="Oval 68"/>
            <p:cNvSpPr>
              <a:spLocks noChangeArrowheads="1"/>
            </p:cNvSpPr>
            <p:nvPr/>
          </p:nvSpPr>
          <p:spPr bwMode="auto">
            <a:xfrm rot="-38004">
              <a:off x="1675" y="3587"/>
              <a:ext cx="509" cy="6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8885" name="AutoShape 69"/>
            <p:cNvSpPr>
              <a:spLocks noChangeArrowheads="1"/>
            </p:cNvSpPr>
            <p:nvPr/>
          </p:nvSpPr>
          <p:spPr bwMode="auto">
            <a:xfrm rot="-38004">
              <a:off x="1864" y="3140"/>
              <a:ext cx="146" cy="86"/>
            </a:xfrm>
            <a:prstGeom prst="can">
              <a:avLst>
                <a:gd name="adj" fmla="val 25000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8886" name="Freeform 70"/>
            <p:cNvSpPr>
              <a:spLocks/>
            </p:cNvSpPr>
            <p:nvPr/>
          </p:nvSpPr>
          <p:spPr bwMode="auto">
            <a:xfrm>
              <a:off x="1679" y="3218"/>
              <a:ext cx="189" cy="396"/>
            </a:xfrm>
            <a:custGeom>
              <a:avLst/>
              <a:gdLst>
                <a:gd name="T0" fmla="*/ 0 w 157"/>
                <a:gd name="T1" fmla="*/ 336 h 336"/>
                <a:gd name="T2" fmla="*/ 157 w 157"/>
                <a:gd name="T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7" h="336">
                  <a:moveTo>
                    <a:pt x="0" y="336"/>
                  </a:moveTo>
                  <a:lnTo>
                    <a:pt x="157" y="0"/>
                  </a:lnTo>
                </a:path>
              </a:pathLst>
            </a:cu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8887" name="Freeform 71"/>
            <p:cNvSpPr>
              <a:spLocks/>
            </p:cNvSpPr>
            <p:nvPr/>
          </p:nvSpPr>
          <p:spPr bwMode="auto">
            <a:xfrm>
              <a:off x="2005" y="3218"/>
              <a:ext cx="179" cy="400"/>
            </a:xfrm>
            <a:custGeom>
              <a:avLst/>
              <a:gdLst>
                <a:gd name="T0" fmla="*/ 148 w 148"/>
                <a:gd name="T1" fmla="*/ 339 h 339"/>
                <a:gd name="T2" fmla="*/ 0 w 148"/>
                <a:gd name="T3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8" h="339">
                  <a:moveTo>
                    <a:pt x="148" y="339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8888" name="AutoShape 72"/>
            <p:cNvSpPr>
              <a:spLocks noChangeArrowheads="1"/>
            </p:cNvSpPr>
            <p:nvPr/>
          </p:nvSpPr>
          <p:spPr bwMode="auto">
            <a:xfrm>
              <a:off x="1744" y="3747"/>
              <a:ext cx="403" cy="110"/>
            </a:xfrm>
            <a:prstGeom prst="can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8889" name="Line 73"/>
            <p:cNvSpPr>
              <a:spLocks noChangeShapeType="1"/>
            </p:cNvSpPr>
            <p:nvPr/>
          </p:nvSpPr>
          <p:spPr bwMode="auto">
            <a:xfrm flipV="1">
              <a:off x="1854" y="3669"/>
              <a:ext cx="83" cy="1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8890" name="Line 74"/>
            <p:cNvSpPr>
              <a:spLocks noChangeShapeType="1"/>
            </p:cNvSpPr>
            <p:nvPr/>
          </p:nvSpPr>
          <p:spPr bwMode="auto">
            <a:xfrm>
              <a:off x="1942" y="3672"/>
              <a:ext cx="84" cy="1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8891" name="Line 75"/>
            <p:cNvSpPr>
              <a:spLocks noChangeShapeType="1"/>
            </p:cNvSpPr>
            <p:nvPr/>
          </p:nvSpPr>
          <p:spPr bwMode="auto">
            <a:xfrm flipV="1">
              <a:off x="1841" y="3687"/>
              <a:ext cx="50" cy="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8892" name="Line 76"/>
            <p:cNvSpPr>
              <a:spLocks noChangeShapeType="1"/>
            </p:cNvSpPr>
            <p:nvPr/>
          </p:nvSpPr>
          <p:spPr bwMode="auto">
            <a:xfrm flipH="1" flipV="1">
              <a:off x="1992" y="3686"/>
              <a:ext cx="47" cy="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8893" name="Line 77"/>
            <p:cNvSpPr>
              <a:spLocks noChangeShapeType="1"/>
            </p:cNvSpPr>
            <p:nvPr/>
          </p:nvSpPr>
          <p:spPr bwMode="auto">
            <a:xfrm rot="-38004" flipH="1" flipV="1">
              <a:off x="1933" y="3220"/>
              <a:ext cx="1" cy="428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69655" name="Group 93"/>
          <p:cNvGrpSpPr>
            <a:grpSpLocks/>
          </p:cNvGrpSpPr>
          <p:nvPr/>
        </p:nvGrpSpPr>
        <p:grpSpPr bwMode="auto">
          <a:xfrm>
            <a:off x="5538788" y="4837114"/>
            <a:ext cx="603250" cy="917575"/>
            <a:chOff x="1675" y="3140"/>
            <a:chExt cx="509" cy="717"/>
          </a:xfrm>
        </p:grpSpPr>
        <p:sp>
          <p:nvSpPr>
            <p:cNvPr id="418910" name="Oval 94"/>
            <p:cNvSpPr>
              <a:spLocks noChangeArrowheads="1"/>
            </p:cNvSpPr>
            <p:nvPr/>
          </p:nvSpPr>
          <p:spPr bwMode="auto">
            <a:xfrm rot="-38004">
              <a:off x="1766" y="3631"/>
              <a:ext cx="346" cy="5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8911" name="Oval 95"/>
            <p:cNvSpPr>
              <a:spLocks noChangeArrowheads="1"/>
            </p:cNvSpPr>
            <p:nvPr/>
          </p:nvSpPr>
          <p:spPr bwMode="auto">
            <a:xfrm rot="-38004">
              <a:off x="1715" y="3595"/>
              <a:ext cx="439" cy="7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8912" name="Oval 96"/>
            <p:cNvSpPr>
              <a:spLocks noChangeArrowheads="1"/>
            </p:cNvSpPr>
            <p:nvPr/>
          </p:nvSpPr>
          <p:spPr bwMode="auto">
            <a:xfrm rot="-38004">
              <a:off x="1675" y="3587"/>
              <a:ext cx="509" cy="6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8913" name="AutoShape 97"/>
            <p:cNvSpPr>
              <a:spLocks noChangeArrowheads="1"/>
            </p:cNvSpPr>
            <p:nvPr/>
          </p:nvSpPr>
          <p:spPr bwMode="auto">
            <a:xfrm rot="-38004">
              <a:off x="1864" y="3140"/>
              <a:ext cx="146" cy="86"/>
            </a:xfrm>
            <a:prstGeom prst="can">
              <a:avLst>
                <a:gd name="adj" fmla="val 25000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8914" name="Freeform 98"/>
            <p:cNvSpPr>
              <a:spLocks/>
            </p:cNvSpPr>
            <p:nvPr/>
          </p:nvSpPr>
          <p:spPr bwMode="auto">
            <a:xfrm>
              <a:off x="1679" y="3218"/>
              <a:ext cx="189" cy="396"/>
            </a:xfrm>
            <a:custGeom>
              <a:avLst/>
              <a:gdLst>
                <a:gd name="T0" fmla="*/ 0 w 157"/>
                <a:gd name="T1" fmla="*/ 336 h 336"/>
                <a:gd name="T2" fmla="*/ 157 w 157"/>
                <a:gd name="T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7" h="336">
                  <a:moveTo>
                    <a:pt x="0" y="336"/>
                  </a:moveTo>
                  <a:lnTo>
                    <a:pt x="157" y="0"/>
                  </a:lnTo>
                </a:path>
              </a:pathLst>
            </a:cu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8915" name="Freeform 99"/>
            <p:cNvSpPr>
              <a:spLocks/>
            </p:cNvSpPr>
            <p:nvPr/>
          </p:nvSpPr>
          <p:spPr bwMode="auto">
            <a:xfrm>
              <a:off x="2005" y="3218"/>
              <a:ext cx="179" cy="399"/>
            </a:xfrm>
            <a:custGeom>
              <a:avLst/>
              <a:gdLst>
                <a:gd name="T0" fmla="*/ 148 w 148"/>
                <a:gd name="T1" fmla="*/ 339 h 339"/>
                <a:gd name="T2" fmla="*/ 0 w 148"/>
                <a:gd name="T3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8" h="339">
                  <a:moveTo>
                    <a:pt x="148" y="339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8916" name="AutoShape 100"/>
            <p:cNvSpPr>
              <a:spLocks noChangeArrowheads="1"/>
            </p:cNvSpPr>
            <p:nvPr/>
          </p:nvSpPr>
          <p:spPr bwMode="auto">
            <a:xfrm>
              <a:off x="1745" y="3747"/>
              <a:ext cx="402" cy="110"/>
            </a:xfrm>
            <a:prstGeom prst="can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8917" name="Line 101"/>
            <p:cNvSpPr>
              <a:spLocks noChangeShapeType="1"/>
            </p:cNvSpPr>
            <p:nvPr/>
          </p:nvSpPr>
          <p:spPr bwMode="auto">
            <a:xfrm flipV="1">
              <a:off x="1854" y="3668"/>
              <a:ext cx="83" cy="1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8918" name="Line 102"/>
            <p:cNvSpPr>
              <a:spLocks noChangeShapeType="1"/>
            </p:cNvSpPr>
            <p:nvPr/>
          </p:nvSpPr>
          <p:spPr bwMode="auto">
            <a:xfrm>
              <a:off x="1942" y="3672"/>
              <a:ext cx="84" cy="1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8919" name="Line 103"/>
            <p:cNvSpPr>
              <a:spLocks noChangeShapeType="1"/>
            </p:cNvSpPr>
            <p:nvPr/>
          </p:nvSpPr>
          <p:spPr bwMode="auto">
            <a:xfrm flipV="1">
              <a:off x="1841" y="3687"/>
              <a:ext cx="50" cy="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8920" name="Line 104"/>
            <p:cNvSpPr>
              <a:spLocks noChangeShapeType="1"/>
            </p:cNvSpPr>
            <p:nvPr/>
          </p:nvSpPr>
          <p:spPr bwMode="auto">
            <a:xfrm flipH="1" flipV="1">
              <a:off x="1992" y="3686"/>
              <a:ext cx="47" cy="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8921" name="Line 105"/>
            <p:cNvSpPr>
              <a:spLocks noChangeShapeType="1"/>
            </p:cNvSpPr>
            <p:nvPr/>
          </p:nvSpPr>
          <p:spPr bwMode="auto">
            <a:xfrm rot="-38004" flipH="1" flipV="1">
              <a:off x="1934" y="3219"/>
              <a:ext cx="0" cy="429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00202AB4-26AE-986C-B92E-126181207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022" y="233662"/>
            <a:ext cx="2658359" cy="2277042"/>
          </a:xfrm>
        </p:spPr>
        <p:txBody>
          <a:bodyPr>
            <a:noAutofit/>
          </a:bodyPr>
          <a:lstStyle/>
          <a:p>
            <a:r>
              <a:rPr lang="en-DE" dirty="0">
                <a:solidFill>
                  <a:schemeClr val="bg1"/>
                </a:solidFill>
                <a:latin typeface="Montserrat" pitchFamily="2" charset="77"/>
              </a:rPr>
              <a:t>IACT array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A2C77-64C4-21F7-4EF2-37DDA0D76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0C7E-3572-F342-9C68-CA57E0C49AF5}" type="slidenum">
              <a:rPr lang="en-DE" smtClean="0"/>
              <a:t>5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94041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69909-6F7E-8634-40B0-8E539C415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11" y="136525"/>
            <a:ext cx="10515600" cy="1325563"/>
          </a:xfrm>
        </p:spPr>
        <p:txBody>
          <a:bodyPr>
            <a:normAutofit/>
          </a:bodyPr>
          <a:lstStyle/>
          <a:p>
            <a:r>
              <a:rPr lang="en-DE" sz="4000" dirty="0">
                <a:latin typeface="Montserrat" pitchFamily="2" charset="77"/>
              </a:rPr>
              <a:t>The MAGIC </a:t>
            </a:r>
            <a:r>
              <a:rPr lang="es-MX" sz="4000" dirty="0">
                <a:latin typeface="Montserrat" pitchFamily="2" charset="77"/>
              </a:rPr>
              <a:t>T</a:t>
            </a:r>
            <a:r>
              <a:rPr lang="en-DE" sz="4000" dirty="0">
                <a:latin typeface="Montserrat" pitchFamily="2" charset="77"/>
              </a:rPr>
              <a:t>elescopes</a:t>
            </a:r>
          </a:p>
        </p:txBody>
      </p:sp>
      <p:pic>
        <p:nvPicPr>
          <p:cNvPr id="3" name="Picture 2" descr="The MAGIC Telescope in La Palma (Canary Islands, Spain) – Institute for  Particle Physics and Astrophysics | ETH Zurich">
            <a:extLst>
              <a:ext uri="{FF2B5EF4-FFF2-40B4-BE49-F238E27FC236}">
                <a16:creationId xmlns:a16="http://schemas.microsoft.com/office/drawing/2014/main" id="{C2C374DD-5AD5-2738-7349-ADD09C1A3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932" y="1436581"/>
            <a:ext cx="6816909" cy="424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720CE3-F046-B75D-D6F2-E40A29DD735B}"/>
              </a:ext>
            </a:extLst>
          </p:cNvPr>
          <p:cNvSpPr txBox="1"/>
          <p:nvPr/>
        </p:nvSpPr>
        <p:spPr>
          <a:xfrm>
            <a:off x="826097" y="1892765"/>
            <a:ext cx="3595925" cy="42473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ontserrat" pitchFamily="2" charset="0"/>
              </a:rPr>
              <a:t>Two 17-m diameter Imaging Atmospheric Cherenkov Telescopes (IACTs)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Montserra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ontserrat" pitchFamily="2" charset="0"/>
              </a:rPr>
              <a:t>Detect gamma rays in the Very High Energy range, 20 GeV to 100 </a:t>
            </a:r>
            <a:r>
              <a:rPr lang="en-US" dirty="0" err="1">
                <a:latin typeface="Montserrat" pitchFamily="2" charset="0"/>
              </a:rPr>
              <a:t>TeV</a:t>
            </a:r>
            <a:endParaRPr lang="en-US" dirty="0">
              <a:latin typeface="Montserra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Montserra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ontserrat" pitchFamily="2" charset="0"/>
              </a:rPr>
              <a:t>Cherenkov photons used to estimate the energy of the incident gamma-ray</a:t>
            </a:r>
          </a:p>
          <a:p>
            <a:pPr marL="285750" indent="-285750">
              <a:buFontTx/>
              <a:buChar char="-"/>
            </a:pPr>
            <a:endParaRPr lang="en-US" dirty="0">
              <a:latin typeface="Montserra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Montserrat" pitchFamily="2" charset="0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Montserrat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83D6D2-9A7B-7AAC-57D9-25663D7AFCDA}"/>
              </a:ext>
            </a:extLst>
          </p:cNvPr>
          <p:cNvSpPr txBox="1"/>
          <p:nvPr/>
        </p:nvSpPr>
        <p:spPr>
          <a:xfrm rot="16200000">
            <a:off x="9287211" y="3157162"/>
            <a:ext cx="4328690" cy="256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Credits: 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https://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ipa.phys.ethz.ch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/research/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ResearchProjects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en-GB" sz="105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magic.html</a:t>
            </a:r>
            <a:endParaRPr lang="en-DE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22EBBFD-7E97-8411-34ED-839130866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0C7E-3572-F342-9C68-CA57E0C49AF5}" type="slidenum">
              <a:rPr lang="en-DE" smtClean="0"/>
              <a:t>6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49851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69909-6F7E-8634-40B0-8E539C415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267" y="136525"/>
            <a:ext cx="10515600" cy="1325563"/>
          </a:xfrm>
        </p:spPr>
        <p:txBody>
          <a:bodyPr>
            <a:normAutofit/>
          </a:bodyPr>
          <a:lstStyle/>
          <a:p>
            <a:r>
              <a:rPr lang="en-DE" sz="3200" dirty="0">
                <a:latin typeface="Montserrat" pitchFamily="2" charset="77"/>
              </a:rPr>
              <a:t>Very Large Zenith Angle (VLZA) Observations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720CE3-F046-B75D-D6F2-E40A29DD735B}"/>
              </a:ext>
            </a:extLst>
          </p:cNvPr>
          <p:cNvSpPr txBox="1"/>
          <p:nvPr/>
        </p:nvSpPr>
        <p:spPr>
          <a:xfrm>
            <a:off x="1009243" y="4681510"/>
            <a:ext cx="4840953" cy="1354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 pitchFamily="2" charset="0"/>
              </a:rPr>
              <a:t>Only the most energetic gamma-rays reach the detectors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 pitchFamily="2" charset="0"/>
              </a:rPr>
              <a:t>Detect gamma-rays with energies above 100 </a:t>
            </a:r>
            <a:r>
              <a:rPr lang="en-US" sz="1600" dirty="0" err="1">
                <a:latin typeface="Montserrat" pitchFamily="2" charset="0"/>
              </a:rPr>
              <a:t>TeV</a:t>
            </a:r>
            <a:r>
              <a:rPr lang="en-US" sz="1600" dirty="0">
                <a:latin typeface="Montserrat" pitchFamily="2" charset="0"/>
              </a:rPr>
              <a:t> with MAGIC</a:t>
            </a:r>
          </a:p>
          <a:p>
            <a:pPr marL="285750" indent="-285750">
              <a:buFontTx/>
              <a:buChar char="-"/>
            </a:pPr>
            <a:endParaRPr lang="en-US" sz="1600" dirty="0">
              <a:latin typeface="Montserrat" pitchFamily="2" charset="0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C8A8F196-0E52-F0F8-2585-0E52BD646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528" y="1342226"/>
            <a:ext cx="4862476" cy="32472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6BDD88-201A-1D0D-AFAC-904E4C51CD75}"/>
              </a:ext>
            </a:extLst>
          </p:cNvPr>
          <p:cNvSpPr txBox="1"/>
          <p:nvPr/>
        </p:nvSpPr>
        <p:spPr>
          <a:xfrm>
            <a:off x="6339750" y="4866176"/>
            <a:ext cx="4840953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 pitchFamily="2" charset="0"/>
              </a:rPr>
              <a:t>We can probe particle acceleration up to the </a:t>
            </a:r>
            <a:r>
              <a:rPr lang="en-US" sz="1600" dirty="0" err="1">
                <a:latin typeface="Montserrat" pitchFamily="2" charset="0"/>
              </a:rPr>
              <a:t>PeV</a:t>
            </a:r>
            <a:r>
              <a:rPr lang="en-US" sz="1600" dirty="0">
                <a:latin typeface="Montserrat" pitchFamily="2" charset="0"/>
              </a:rPr>
              <a:t> range with gamma-rays with energies in the UHE range (above 100 </a:t>
            </a:r>
            <a:r>
              <a:rPr lang="en-US" sz="1600" dirty="0" err="1">
                <a:latin typeface="Montserrat" pitchFamily="2" charset="0"/>
              </a:rPr>
              <a:t>TeV</a:t>
            </a:r>
            <a:r>
              <a:rPr lang="en-US" sz="1600" dirty="0">
                <a:latin typeface="Montserrat" pitchFamily="2" charset="0"/>
              </a:rPr>
              <a:t>)</a:t>
            </a:r>
          </a:p>
          <a:p>
            <a:pPr marL="285750" indent="-285750">
              <a:buFontTx/>
              <a:buChar char="-"/>
            </a:pPr>
            <a:endParaRPr lang="en-US" sz="1600" dirty="0">
              <a:latin typeface="Montserrat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951947-3254-C47A-2570-06B60CE79940}"/>
              </a:ext>
            </a:extLst>
          </p:cNvPr>
          <p:cNvSpPr txBox="1"/>
          <p:nvPr/>
        </p:nvSpPr>
        <p:spPr>
          <a:xfrm>
            <a:off x="7539740" y="1171422"/>
            <a:ext cx="46488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Montserrat Medium" pitchFamily="2" charset="0"/>
              </a:rPr>
              <a:t>The hunt for </a:t>
            </a:r>
            <a:r>
              <a:rPr lang="en-US" sz="2000" b="1" dirty="0" err="1">
                <a:latin typeface="Montserrat Medium" pitchFamily="2" charset="0"/>
              </a:rPr>
              <a:t>PeVatrons</a:t>
            </a:r>
            <a:r>
              <a:rPr lang="en-US" sz="2000" b="1" dirty="0">
                <a:latin typeface="Montserrat Medium" pitchFamily="2" charset="0"/>
              </a:rPr>
              <a:t>!</a:t>
            </a:r>
          </a:p>
        </p:txBody>
      </p:sp>
      <p:pic>
        <p:nvPicPr>
          <p:cNvPr id="10" name="Picture 2" descr="The Crab Nebula in Taurus | ESO">
            <a:extLst>
              <a:ext uri="{FF2B5EF4-FFF2-40B4-BE49-F238E27FC236}">
                <a16:creationId xmlns:a16="http://schemas.microsoft.com/office/drawing/2014/main" id="{4D772D44-43A3-02C6-2454-0D535C3D5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941" y="1633029"/>
            <a:ext cx="2651493" cy="266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Supernovas &amp; Remnants | Center for Astrophysics">
            <a:extLst>
              <a:ext uri="{FF2B5EF4-FFF2-40B4-BE49-F238E27FC236}">
                <a16:creationId xmlns:a16="http://schemas.microsoft.com/office/drawing/2014/main" id="{2EC3C38D-4F60-9A53-2D39-09FA6BC57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051" y="1633029"/>
            <a:ext cx="2665685" cy="26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854048-7360-9603-5B31-D6EE59F0AEB2}"/>
              </a:ext>
            </a:extLst>
          </p:cNvPr>
          <p:cNvSpPr txBox="1"/>
          <p:nvPr/>
        </p:nvSpPr>
        <p:spPr>
          <a:xfrm>
            <a:off x="7989760" y="4481456"/>
            <a:ext cx="2651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>
                <a:latin typeface="Montserrat" pitchFamily="2" charset="77"/>
              </a:rPr>
              <a:t>What are they?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B6BC83-E069-F4B8-8BD1-6ED50365783E}"/>
              </a:ext>
            </a:extLst>
          </p:cNvPr>
          <p:cNvSpPr txBox="1"/>
          <p:nvPr/>
        </p:nvSpPr>
        <p:spPr>
          <a:xfrm>
            <a:off x="7891109" y="5743339"/>
            <a:ext cx="2651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Montserrat" pitchFamily="2" charset="77"/>
              </a:rPr>
              <a:t>We are looking for them with MAGIC!</a:t>
            </a:r>
            <a:endParaRPr lang="en-DE" sz="1600" b="1" dirty="0">
              <a:latin typeface="Montserrat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265BCE-5418-5FB5-4336-6C726293D186}"/>
              </a:ext>
            </a:extLst>
          </p:cNvPr>
          <p:cNvSpPr txBox="1"/>
          <p:nvPr/>
        </p:nvSpPr>
        <p:spPr>
          <a:xfrm>
            <a:off x="1203444" y="4232470"/>
            <a:ext cx="43746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Credits: van Scherpenberg, J. (2023) Very Large Zenith Angle Observations with MAGIC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85303AA-ED90-1977-9CD2-32AD24B39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0C7E-3572-F342-9C68-CA57E0C49AF5}" type="slidenum">
              <a:rPr lang="en-DE" smtClean="0"/>
              <a:t>7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7246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69909-6F7E-8634-40B0-8E539C415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972" y="41729"/>
            <a:ext cx="10515600" cy="1325563"/>
          </a:xfrm>
        </p:spPr>
        <p:txBody>
          <a:bodyPr>
            <a:normAutofit/>
          </a:bodyPr>
          <a:lstStyle/>
          <a:p>
            <a:r>
              <a:rPr lang="en-DE" sz="4000" dirty="0">
                <a:latin typeface="Montserrat" pitchFamily="2" charset="77"/>
              </a:rPr>
              <a:t>Calibration Subsystems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E2EE1E-5DD5-4C3D-C226-163C8C299160}"/>
              </a:ext>
            </a:extLst>
          </p:cNvPr>
          <p:cNvSpPr txBox="1"/>
          <p:nvPr/>
        </p:nvSpPr>
        <p:spPr>
          <a:xfrm>
            <a:off x="965219" y="4783233"/>
            <a:ext cx="4605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Montserrat Medium" pitchFamily="2" charset="0"/>
              </a:rPr>
              <a:t>Light Detection and Ranging System </a:t>
            </a:r>
          </a:p>
          <a:p>
            <a:r>
              <a:rPr lang="en-US" b="1" dirty="0">
                <a:latin typeface="Montserrat Medium" pitchFamily="2" charset="0"/>
              </a:rPr>
              <a:t>          (LIDAR)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D81602-FF0D-6167-48DC-94C1377F4954}"/>
              </a:ext>
            </a:extLst>
          </p:cNvPr>
          <p:cNvSpPr txBox="1"/>
          <p:nvPr/>
        </p:nvSpPr>
        <p:spPr>
          <a:xfrm>
            <a:off x="1074940" y="5433493"/>
            <a:ext cx="4386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ontserrat" pitchFamily="2" charset="0"/>
              </a:rPr>
              <a:t>Atmospheric corrections using backscattered light from a laser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46C417-178B-4BC1-6731-E98A6A57A62F}"/>
              </a:ext>
            </a:extLst>
          </p:cNvPr>
          <p:cNvSpPr txBox="1"/>
          <p:nvPr/>
        </p:nvSpPr>
        <p:spPr>
          <a:xfrm>
            <a:off x="5928069" y="1147518"/>
            <a:ext cx="4386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Montserrat" pitchFamily="2" charset="0"/>
              </a:rPr>
              <a:t>LIDAR measures atmospheric transmission up to 70 deg zenith angle</a:t>
            </a:r>
          </a:p>
        </p:txBody>
      </p:sp>
      <p:pic>
        <p:nvPicPr>
          <p:cNvPr id="13" name="Picture 4" descr="H.E.S.S. - The High Energy Stereoscopic System">
            <a:extLst>
              <a:ext uri="{FF2B5EF4-FFF2-40B4-BE49-F238E27FC236}">
                <a16:creationId xmlns:a16="http://schemas.microsoft.com/office/drawing/2014/main" id="{CB854F31-8ABC-3DD2-746F-C0AB1FA8ED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302" b="16378"/>
          <a:stretch/>
        </p:blipFill>
        <p:spPr bwMode="auto">
          <a:xfrm>
            <a:off x="6000212" y="1745021"/>
            <a:ext cx="4386306" cy="155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Left Arrow 16">
            <a:extLst>
              <a:ext uri="{FF2B5EF4-FFF2-40B4-BE49-F238E27FC236}">
                <a16:creationId xmlns:a16="http://schemas.microsoft.com/office/drawing/2014/main" id="{67D65F9E-6A15-D8C2-C1BB-7F87FA84DC65}"/>
              </a:ext>
            </a:extLst>
          </p:cNvPr>
          <p:cNvSpPr/>
          <p:nvPr/>
        </p:nvSpPr>
        <p:spPr>
          <a:xfrm rot="13125104">
            <a:off x="9142739" y="3012586"/>
            <a:ext cx="1102291" cy="110351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E82C7E-88E8-BD34-2679-831894632EA1}"/>
              </a:ext>
            </a:extLst>
          </p:cNvPr>
          <p:cNvSpPr txBox="1"/>
          <p:nvPr/>
        </p:nvSpPr>
        <p:spPr>
          <a:xfrm>
            <a:off x="9701460" y="3417115"/>
            <a:ext cx="150857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DE" sz="1600" dirty="0">
                <a:solidFill>
                  <a:srgbClr val="FF0000"/>
                </a:solidFill>
                <a:latin typeface="Montserrat" pitchFamily="2" charset="77"/>
              </a:rPr>
              <a:t>NO LIDAR :(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B582B34-A6CD-9AAC-1A6C-D3BCCE43F3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5133" y="3417115"/>
            <a:ext cx="2638429" cy="288655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24CC145-ABDC-A04F-BA97-7F7844DC518B}"/>
              </a:ext>
            </a:extLst>
          </p:cNvPr>
          <p:cNvSpPr txBox="1"/>
          <p:nvPr/>
        </p:nvSpPr>
        <p:spPr>
          <a:xfrm>
            <a:off x="9300577" y="4296736"/>
            <a:ext cx="2757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Montserrat Medium" pitchFamily="2" charset="0"/>
              </a:rPr>
              <a:t>MAGIC Atmospheric Minion (MAM) </a:t>
            </a:r>
            <a:endParaRPr lang="en-US" b="1" dirty="0">
              <a:latin typeface="Montserrat Medium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4514D2-0741-248B-168B-146530391AE4}"/>
              </a:ext>
            </a:extLst>
          </p:cNvPr>
          <p:cNvSpPr txBox="1"/>
          <p:nvPr/>
        </p:nvSpPr>
        <p:spPr>
          <a:xfrm>
            <a:off x="9300577" y="5064162"/>
            <a:ext cx="2604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latin typeface="Montserrat" pitchFamily="2" charset="0"/>
              </a:rPr>
              <a:t>Atmospheric corrections for VLZA observations</a:t>
            </a:r>
            <a:endParaRPr lang="en-US" sz="1400" dirty="0">
              <a:latin typeface="Montserrat" pitchFamily="2" charset="0"/>
            </a:endParaRPr>
          </a:p>
        </p:txBody>
      </p:sp>
      <p:sp>
        <p:nvSpPr>
          <p:cNvPr id="24" name="Left Arrow 23">
            <a:extLst>
              <a:ext uri="{FF2B5EF4-FFF2-40B4-BE49-F238E27FC236}">
                <a16:creationId xmlns:a16="http://schemas.microsoft.com/office/drawing/2014/main" id="{417E62CB-C149-0BD9-B639-DC7A6003CA82}"/>
              </a:ext>
            </a:extLst>
          </p:cNvPr>
          <p:cNvSpPr/>
          <p:nvPr/>
        </p:nvSpPr>
        <p:spPr>
          <a:xfrm rot="16014024" flipV="1">
            <a:off x="10162434" y="4007777"/>
            <a:ext cx="455991" cy="106138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4257EE8-D24E-3EAA-F4B9-7D32D43D5A93}"/>
              </a:ext>
            </a:extLst>
          </p:cNvPr>
          <p:cNvSpPr txBox="1"/>
          <p:nvPr/>
        </p:nvSpPr>
        <p:spPr>
          <a:xfrm>
            <a:off x="10424612" y="3852759"/>
            <a:ext cx="1257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dirty="0">
                <a:solidFill>
                  <a:srgbClr val="FF0000"/>
                </a:solidFill>
                <a:latin typeface="Montserrat" pitchFamily="2" charset="77"/>
              </a:rPr>
              <a:t>solution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C78156C-4C7C-2868-7858-CCCE6D7A8476}"/>
              </a:ext>
            </a:extLst>
          </p:cNvPr>
          <p:cNvSpPr txBox="1"/>
          <p:nvPr/>
        </p:nvSpPr>
        <p:spPr>
          <a:xfrm rot="16200000">
            <a:off x="3521595" y="2902388"/>
            <a:ext cx="3270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Credits: Schmuckermaier, F. (2023)  Correcting MAGIC Telescope data with the LIDAR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66CD6CA2-B1AE-BA0C-5061-012A47F66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0C7E-3572-F342-9C68-CA57E0C49AF5}" type="slidenum">
              <a:rPr lang="en-DE" smtClean="0"/>
              <a:t>8</a:t>
            </a:fld>
            <a:endParaRPr lang="en-D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CBB414-6898-D420-F81D-6B83782E84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960" y="1249176"/>
            <a:ext cx="423862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1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 animBg="1"/>
      <p:bldP spid="18" grpId="0"/>
      <p:bldP spid="20" grpId="0"/>
      <p:bldP spid="21" grpId="0"/>
      <p:bldP spid="24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69909-6F7E-8634-40B0-8E539C415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203" y="239309"/>
            <a:ext cx="10515600" cy="1325563"/>
          </a:xfrm>
        </p:spPr>
        <p:txBody>
          <a:bodyPr>
            <a:normAutofit/>
          </a:bodyPr>
          <a:lstStyle/>
          <a:p>
            <a:r>
              <a:rPr lang="en-DE" sz="3600" dirty="0">
                <a:latin typeface="Montserrat" pitchFamily="2" charset="77"/>
              </a:rPr>
              <a:t>The MAGIC Atmospheric Minion (MAM)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720CE3-F046-B75D-D6F2-E40A29DD735B}"/>
              </a:ext>
            </a:extLst>
          </p:cNvPr>
          <p:cNvSpPr txBox="1"/>
          <p:nvPr/>
        </p:nvSpPr>
        <p:spPr>
          <a:xfrm>
            <a:off x="1262925" y="2126435"/>
            <a:ext cx="4114800" cy="31393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ontserrat" pitchFamily="2" charset="0"/>
              </a:rPr>
              <a:t>Subsystem to correct VLZA MAGIC data </a:t>
            </a:r>
          </a:p>
          <a:p>
            <a:endParaRPr lang="en-US" dirty="0">
              <a:latin typeface="Montserra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ontserrat" pitchFamily="2" charset="0"/>
              </a:rPr>
              <a:t>Task: monitor the atmospheric transmission (AT) in real time in the pointing direction of MAGIC using photometry and spectroscopy</a:t>
            </a:r>
          </a:p>
          <a:p>
            <a:endParaRPr lang="en-US" dirty="0">
              <a:latin typeface="Montserrat" pitchFamily="2" charset="0"/>
            </a:endParaRPr>
          </a:p>
          <a:p>
            <a:endParaRPr lang="en-US" dirty="0">
              <a:latin typeface="Montserra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Montserrat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6506B2-DFA4-2AFF-AB51-F1E91A33E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796" y="1619550"/>
            <a:ext cx="3048000" cy="44862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B2BE95-B21F-CCF1-62C7-1A7FE94A857A}"/>
              </a:ext>
            </a:extLst>
          </p:cNvPr>
          <p:cNvSpPr txBox="1"/>
          <p:nvPr/>
        </p:nvSpPr>
        <p:spPr>
          <a:xfrm>
            <a:off x="9385796" y="1296384"/>
            <a:ext cx="1457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Montserrat" pitchFamily="2" charset="0"/>
              </a:rPr>
              <a:t>11-inch </a:t>
            </a:r>
            <a:r>
              <a:rPr lang="es-MX" dirty="0" err="1">
                <a:latin typeface="Montserrat" pitchFamily="2" charset="0"/>
              </a:rPr>
              <a:t>telescope</a:t>
            </a:r>
            <a:endParaRPr lang="en-US" dirty="0">
              <a:latin typeface="Montserrat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95069D-3CE7-275F-B3C6-8977362DAD5A}"/>
              </a:ext>
            </a:extLst>
          </p:cNvPr>
          <p:cNvSpPr txBox="1"/>
          <p:nvPr/>
        </p:nvSpPr>
        <p:spPr>
          <a:xfrm>
            <a:off x="9505064" y="2126503"/>
            <a:ext cx="1457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Montserrat" pitchFamily="2" charset="0"/>
              </a:rPr>
              <a:t>5-inch </a:t>
            </a:r>
            <a:r>
              <a:rPr lang="es-MX" dirty="0" err="1">
                <a:latin typeface="Montserrat" pitchFamily="2" charset="0"/>
              </a:rPr>
              <a:t>telescope</a:t>
            </a:r>
            <a:endParaRPr lang="en-US" dirty="0">
              <a:latin typeface="Montserrat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E135F6-ED24-C789-3772-BAB14D4A2BDF}"/>
              </a:ext>
            </a:extLst>
          </p:cNvPr>
          <p:cNvSpPr txBox="1"/>
          <p:nvPr/>
        </p:nvSpPr>
        <p:spPr>
          <a:xfrm>
            <a:off x="9385796" y="3372930"/>
            <a:ext cx="1457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Montserrat" pitchFamily="2" charset="0"/>
              </a:rPr>
              <a:t>CCD camera</a:t>
            </a:r>
            <a:endParaRPr lang="en-US" dirty="0">
              <a:latin typeface="Montserrat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B8DE0C-46D4-3880-EC60-40C0CD64CFE4}"/>
              </a:ext>
            </a:extLst>
          </p:cNvPr>
          <p:cNvSpPr txBox="1"/>
          <p:nvPr/>
        </p:nvSpPr>
        <p:spPr>
          <a:xfrm>
            <a:off x="5405346" y="1945372"/>
            <a:ext cx="188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Montserrat" pitchFamily="2" charset="0"/>
              </a:rPr>
              <a:t>spectrograph</a:t>
            </a:r>
            <a:endParaRPr lang="en-US" dirty="0">
              <a:latin typeface="Montserrat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2DEE69-3323-FD86-0F9B-6D7925F6737E}"/>
              </a:ext>
            </a:extLst>
          </p:cNvPr>
          <p:cNvSpPr txBox="1"/>
          <p:nvPr/>
        </p:nvSpPr>
        <p:spPr>
          <a:xfrm>
            <a:off x="6292785" y="6105825"/>
            <a:ext cx="33569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000">
                <a:solidFill>
                  <a:schemeClr val="tx1">
                    <a:lumMod val="65000"/>
                    <a:lumOff val="35000"/>
                  </a:schemeClr>
                </a:solidFill>
              </a:rPr>
              <a:t>Credits: Pihet, M (2023) MAM Technical Operation Manual 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DF444AE-8200-343E-585C-1A8178A81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0C7E-3572-F342-9C68-CA57E0C49AF5}" type="slidenum">
              <a:rPr lang="en-DE" smtClean="0"/>
              <a:t>9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66171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9910</TotalTime>
  <Words>787</Words>
  <Application>Microsoft Macintosh PowerPoint</Application>
  <PresentationFormat>Widescreen</PresentationFormat>
  <Paragraphs>139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Helvetica</vt:lpstr>
      <vt:lpstr>Montserrat</vt:lpstr>
      <vt:lpstr>Montserrat Medium</vt:lpstr>
      <vt:lpstr>Office Theme</vt:lpstr>
      <vt:lpstr>Towards an automatic mode of operation of the MAM subsystem of MAGIC</vt:lpstr>
      <vt:lpstr>Ground-based Gamma-ray Astronomy</vt:lpstr>
      <vt:lpstr>Ground-based Gamma-ray Astronomy</vt:lpstr>
      <vt:lpstr>Imaging Atmospheric Cherenkov Telescope (IACT)</vt:lpstr>
      <vt:lpstr>IACT array</vt:lpstr>
      <vt:lpstr>The MAGIC Telescopes</vt:lpstr>
      <vt:lpstr>Very Large Zenith Angle (VLZA) Observations </vt:lpstr>
      <vt:lpstr>Calibration Subsystems</vt:lpstr>
      <vt:lpstr>The MAGIC Atmospheric Minion (MAM)</vt:lpstr>
      <vt:lpstr>Plan automatic mode of operation of MAM</vt:lpstr>
      <vt:lpstr>Plan automatic mode of operation of MAM</vt:lpstr>
      <vt:lpstr>Take Home Message</vt:lpstr>
      <vt:lpstr>Backup</vt:lpstr>
      <vt:lpstr>Atmospheric Transmission</vt:lpstr>
      <vt:lpstr>Flux Measurement</vt:lpstr>
      <vt:lpstr>Flux Measurement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Yulieth Bautista Sierra</dc:creator>
  <cp:lastModifiedBy>Angela Yulieth Bautista Sierra</cp:lastModifiedBy>
  <cp:revision>27</cp:revision>
  <dcterms:created xsi:type="dcterms:W3CDTF">2023-03-06T18:04:39Z</dcterms:created>
  <dcterms:modified xsi:type="dcterms:W3CDTF">2023-03-14T08:59:57Z</dcterms:modified>
</cp:coreProperties>
</file>