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8"/>
  </p:notesMasterIdLst>
  <p:handoutMasterIdLst>
    <p:handoutMasterId r:id="rId69"/>
  </p:handoutMasterIdLst>
  <p:sldIdLst>
    <p:sldId id="1092" r:id="rId3"/>
    <p:sldId id="1128" r:id="rId4"/>
    <p:sldId id="1096" r:id="rId5"/>
    <p:sldId id="1099" r:id="rId6"/>
    <p:sldId id="1101" r:id="rId7"/>
    <p:sldId id="1104" r:id="rId8"/>
    <p:sldId id="1160" r:id="rId9"/>
    <p:sldId id="1107" r:id="rId10"/>
    <p:sldId id="1106" r:id="rId11"/>
    <p:sldId id="1125" r:id="rId12"/>
    <p:sldId id="1126" r:id="rId13"/>
    <p:sldId id="1124" r:id="rId14"/>
    <p:sldId id="1123" r:id="rId15"/>
    <p:sldId id="1108" r:id="rId16"/>
    <p:sldId id="1143" r:id="rId17"/>
    <p:sldId id="1147" r:id="rId18"/>
    <p:sldId id="1114" r:id="rId19"/>
    <p:sldId id="1148" r:id="rId20"/>
    <p:sldId id="1144" r:id="rId21"/>
    <p:sldId id="1146" r:id="rId22"/>
    <p:sldId id="1145" r:id="rId23"/>
    <p:sldId id="1098" r:id="rId24"/>
    <p:sldId id="1136" r:id="rId25"/>
    <p:sldId id="1137" r:id="rId26"/>
    <p:sldId id="1133" r:id="rId27"/>
    <p:sldId id="1134" r:id="rId28"/>
    <p:sldId id="1135" r:id="rId29"/>
    <p:sldId id="1129" r:id="rId30"/>
    <p:sldId id="1130" r:id="rId31"/>
    <p:sldId id="1131" r:id="rId32"/>
    <p:sldId id="1167" r:id="rId33"/>
    <p:sldId id="1132" r:id="rId34"/>
    <p:sldId id="1139" r:id="rId35"/>
    <p:sldId id="1158" r:id="rId36"/>
    <p:sldId id="1155" r:id="rId37"/>
    <p:sldId id="1174" r:id="rId38"/>
    <p:sldId id="1175" r:id="rId39"/>
    <p:sldId id="1177" r:id="rId40"/>
    <p:sldId id="1201" r:id="rId41"/>
    <p:sldId id="1202" r:id="rId42"/>
    <p:sldId id="1203" r:id="rId43"/>
    <p:sldId id="1204" r:id="rId44"/>
    <p:sldId id="1205" r:id="rId45"/>
    <p:sldId id="1206" r:id="rId46"/>
    <p:sldId id="1207" r:id="rId47"/>
    <p:sldId id="1208" r:id="rId48"/>
    <p:sldId id="1218" r:id="rId49"/>
    <p:sldId id="1219" r:id="rId50"/>
    <p:sldId id="1220" r:id="rId51"/>
    <p:sldId id="1209" r:id="rId52"/>
    <p:sldId id="1210" r:id="rId53"/>
    <p:sldId id="1211" r:id="rId54"/>
    <p:sldId id="1212" r:id="rId55"/>
    <p:sldId id="1222" r:id="rId56"/>
    <p:sldId id="1215" r:id="rId57"/>
    <p:sldId id="1216" r:id="rId58"/>
    <p:sldId id="1213" r:id="rId59"/>
    <p:sldId id="1217" r:id="rId60"/>
    <p:sldId id="1121" r:id="rId61"/>
    <p:sldId id="1140" r:id="rId62"/>
    <p:sldId id="1156" r:id="rId63"/>
    <p:sldId id="1164" r:id="rId64"/>
    <p:sldId id="1165" r:id="rId65"/>
    <p:sldId id="1166" r:id="rId66"/>
    <p:sldId id="1200" r:id="rId67"/>
  </p:sldIdLst>
  <p:sldSz cx="9144000" cy="6858000" type="screen4x3"/>
  <p:notesSz cx="7102475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6600CC"/>
    <a:srgbClr val="0066FF"/>
    <a:srgbClr val="33CCCC"/>
    <a:srgbClr val="00FF99"/>
    <a:srgbClr val="33CC3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95893" autoAdjust="0"/>
  </p:normalViewPr>
  <p:slideViewPr>
    <p:cSldViewPr snapToGrid="0">
      <p:cViewPr varScale="1">
        <p:scale>
          <a:sx n="109" d="100"/>
          <a:sy n="109" d="100"/>
        </p:scale>
        <p:origin x="1790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75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b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75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979864-9069-4620-B9C0-53AD6DAAED4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325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smtClean="0"/>
              <a:t>Click to edit Master text styles</a:t>
            </a:r>
          </a:p>
          <a:p>
            <a:pPr lvl="1"/>
            <a:r>
              <a:rPr lang="en-US" altLang="de-DE" noProof="0" smtClean="0"/>
              <a:t>Second level</a:t>
            </a:r>
          </a:p>
          <a:p>
            <a:pPr lvl="2"/>
            <a:r>
              <a:rPr lang="en-US" altLang="de-DE" noProof="0" smtClean="0"/>
              <a:t>Third level</a:t>
            </a:r>
          </a:p>
          <a:p>
            <a:pPr lvl="3"/>
            <a:r>
              <a:rPr lang="en-US" altLang="de-DE" noProof="0" smtClean="0"/>
              <a:t>Fourth level</a:t>
            </a:r>
          </a:p>
          <a:p>
            <a:pPr lvl="4"/>
            <a:r>
              <a:rPr lang="en-US" altLang="de-DE" noProof="0" smtClean="0"/>
              <a:t>Fifth level</a:t>
            </a:r>
          </a:p>
        </p:txBody>
      </p:sp>
      <p:sp>
        <p:nvSpPr>
          <p:cNvPr id="389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b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89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0" tIns="47385" rIns="94770" bIns="4738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7BBB98-9D0C-4707-9BC3-E88CDC633BE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73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D6E880-F3D1-48E3-B5C5-4E346462A59B}" type="slidenum">
              <a:rPr lang="en-US" altLang="de-DE" smtClean="0"/>
              <a:pPr>
                <a:spcBef>
                  <a:spcPct val="0"/>
                </a:spcBef>
              </a:pPr>
              <a:t>6</a:t>
            </a:fld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B571AC4-91BA-4B3C-A199-725FC50D0131}" type="slidenum">
              <a:rPr lang="en-US" altLang="de-DE" smtClean="0">
                <a:latin typeface="Times New Roman" panose="02020603050405020304" pitchFamily="18" charset="0"/>
              </a:rPr>
              <a:pPr/>
              <a:t>10</a:t>
            </a:fld>
            <a:endParaRPr lang="en-US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73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BB867B-5DBF-4B7D-BD93-F2EEF4CA05BB}" type="slidenum">
              <a:rPr lang="en-US" altLang="de-DE" smtClean="0"/>
              <a:pPr>
                <a:spcBef>
                  <a:spcPct val="0"/>
                </a:spcBef>
              </a:pPr>
              <a:t>11</a:t>
            </a:fld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93B8E703-FD86-4372-AE79-8DA9D76C61D0}" type="slidenum">
              <a:rPr lang="en-US" altLang="de-DE" smtClean="0">
                <a:latin typeface="Times New Roman" panose="02020603050405020304" pitchFamily="18" charset="0"/>
              </a:rPr>
              <a:pPr/>
              <a:t>13</a:t>
            </a:fld>
            <a:endParaRPr lang="en-US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BBB98-9D0C-4707-9BC3-E88CDC633BEE}" type="slidenum">
              <a:rPr lang="en-US" altLang="de-DE" smtClean="0"/>
              <a:pPr>
                <a:defRPr/>
              </a:pPr>
              <a:t>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3589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BBB98-9D0C-4707-9BC3-E88CDC633BEE}" type="slidenum">
              <a:rPr lang="en-US" altLang="de-DE" smtClean="0"/>
              <a:pPr>
                <a:defRPr/>
              </a:pPr>
              <a:t>52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0453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BBB98-9D0C-4707-9BC3-E88CDC633BEE}" type="slidenum">
              <a:rPr lang="en-US" altLang="de-DE" smtClean="0"/>
              <a:pPr>
                <a:defRPr/>
              </a:pPr>
              <a:t>53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4825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95556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94567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57626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57626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2270259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9313" y="1125538"/>
            <a:ext cx="4070350" cy="49704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72063" y="1125538"/>
            <a:ext cx="4071937" cy="2408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072063" y="3686175"/>
            <a:ext cx="4071937" cy="2409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22699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849313" y="1125538"/>
            <a:ext cx="8294687" cy="497046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14785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AY SC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2179" y="1252537"/>
            <a:ext cx="8413221" cy="513132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479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850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147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4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218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740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 smtClean="0"/>
              <a:t>Treis</a:t>
            </a:r>
            <a:r>
              <a:rPr lang="de-DE" altLang="de-DE" smtClean="0"/>
              <a:t> </a:t>
            </a:r>
            <a:r>
              <a:rPr lang="de-DE" altLang="de-DE"/>
              <a:t>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14489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157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848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459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786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9611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097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6561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9313" y="1125538"/>
            <a:ext cx="407035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2063" y="1125538"/>
            <a:ext cx="40719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267801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78328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214427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291300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74651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89358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9313" y="1125538"/>
            <a:ext cx="8294687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Textformatierung des Masters zu bearbeiten.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Test beam results</a:t>
            </a:r>
          </a:p>
        </p:txBody>
      </p:sp>
      <p:sp>
        <p:nvSpPr>
          <p:cNvPr id="1028" name="Rectangle 25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1029" name="Rectangle 21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400">
                <a:latin typeface="Technical" pitchFamily="34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1" name="Rectangle 20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9913" y="6635750"/>
            <a:ext cx="2895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buClrTx/>
              <a:buFontTx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Johannes </a:t>
            </a:r>
            <a:r>
              <a:rPr lang="de-DE" altLang="de-DE" err="1"/>
              <a:t>Treis</a:t>
            </a:r>
            <a:r>
              <a:rPr lang="de-DE" altLang="de-DE"/>
              <a:t> / Halbleiterlabor der MPG</a:t>
            </a:r>
          </a:p>
        </p:txBody>
      </p:sp>
      <p:sp>
        <p:nvSpPr>
          <p:cNvPr id="1034" name="Rectangle 24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04800" y="1125538"/>
            <a:ext cx="88392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6" name="Picture 5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7731125" y="144463"/>
            <a:ext cx="13938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52" r:id="rId1"/>
    <p:sldLayoutId id="2147485175" r:id="rId2"/>
    <p:sldLayoutId id="2147485153" r:id="rId3"/>
    <p:sldLayoutId id="2147485154" r:id="rId4"/>
    <p:sldLayoutId id="2147485155" r:id="rId5"/>
    <p:sldLayoutId id="2147485156" r:id="rId6"/>
    <p:sldLayoutId id="2147485157" r:id="rId7"/>
    <p:sldLayoutId id="2147485158" r:id="rId8"/>
    <p:sldLayoutId id="2147485159" r:id="rId9"/>
    <p:sldLayoutId id="2147485160" r:id="rId10"/>
    <p:sldLayoutId id="2147485161" r:id="rId11"/>
    <p:sldLayoutId id="2147485162" r:id="rId12"/>
    <p:sldLayoutId id="2147485163" r:id="rId13"/>
    <p:sldLayoutId id="2147485176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anose="05000000000000000000" pitchFamily="2" charset="2"/>
        <a:buChar char="t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Times New Roman" panose="02020603050405020304" pitchFamily="18" charset="0"/>
        <a:buChar char="●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 2" panose="05020102010507070707" pitchFamily="18" charset="2"/>
        <a:buChar char="ö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anose="05000000000000000000" pitchFamily="2" charset="2"/>
        <a:buChar char="©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anose="05000000000000000000" pitchFamily="2" charset="2"/>
        <a:buChar char="©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7940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</a:defRPr>
      </a:lvl6pPr>
      <a:lvl7pPr marL="32512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</a:defRPr>
      </a:lvl7pPr>
      <a:lvl8pPr marL="37084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</a:defRPr>
      </a:lvl8pPr>
      <a:lvl9pPr marL="4165600" indent="-508000" algn="l" rtl="0" eaLnBrk="0" fontAlgn="base" hangingPunct="0">
        <a:spcBef>
          <a:spcPct val="20000"/>
        </a:spcBef>
        <a:spcAft>
          <a:spcPct val="0"/>
        </a:spcAft>
        <a:buClr>
          <a:srgbClr val="C9DBD8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Title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de-DE" altLang="de-DE" smtClean="0">
              <a:cs typeface="+mn-cs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4855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pic>
        <p:nvPicPr>
          <p:cNvPr id="2059" name="Picture 12" descr="hll-logo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42875"/>
            <a:ext cx="14398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3109913" y="6654800"/>
            <a:ext cx="2895600" cy="2603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altLang="de-DE" sz="1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Johannes </a:t>
            </a:r>
            <a:r>
              <a:rPr lang="de-DE" altLang="de-DE" sz="1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Treis</a:t>
            </a:r>
            <a:r>
              <a:rPr lang="de-DE" altLang="de-DE" sz="1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/ Halbleiterlabor der MPG</a:t>
            </a:r>
            <a:endParaRPr lang="de-DE" altLang="de-DE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4" r:id="rId1"/>
    <p:sldLayoutId id="2147485165" r:id="rId2"/>
    <p:sldLayoutId id="2147485166" r:id="rId3"/>
    <p:sldLayoutId id="2147485167" r:id="rId4"/>
    <p:sldLayoutId id="2147485168" r:id="rId5"/>
    <p:sldLayoutId id="2147485169" r:id="rId6"/>
    <p:sldLayoutId id="2147485170" r:id="rId7"/>
    <p:sldLayoutId id="2147485171" r:id="rId8"/>
    <p:sldLayoutId id="2147485172" r:id="rId9"/>
    <p:sldLayoutId id="2147485173" r:id="rId10"/>
    <p:sldLayoutId id="214748517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buSzPct val="150000"/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Calibri" panose="020F0502020204030204" pitchFamily="34" charset="0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Calibri" panose="020F0502020204030204" pitchFamily="34" charset="0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Calibri" panose="020F0502020204030204" pitchFamily="34" charset="0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Calibri" panose="020F0502020204030204" pitchFamily="34" charset="0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.mp4"/><Relationship Id="rId7" Type="http://schemas.openxmlformats.org/officeDocument/2006/relationships/image" Target="../media/image5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altLang="de-DE" dirty="0" smtClean="0">
                <a:solidFill>
                  <a:schemeClr val="bg1"/>
                </a:solidFill>
                <a:latin typeface="Calibri" pitchFamily="34" charset="0"/>
              </a:rPr>
              <a:t>Johannes Treis / Halbleiterlabor der MPG</a:t>
            </a:r>
          </a:p>
        </p:txBody>
      </p:sp>
      <p:sp>
        <p:nvSpPr>
          <p:cNvPr id="6147" name="AutoShape 7" descr="Bildergebnis für Blauer Himmel"/>
          <p:cNvSpPr>
            <a:spLocks noChangeAspect="1" noChangeArrowheads="1"/>
          </p:cNvSpPr>
          <p:nvPr/>
        </p:nvSpPr>
        <p:spPr bwMode="auto">
          <a:xfrm>
            <a:off x="160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 sz="1800">
              <a:latin typeface="Comic Sans MS" panose="030F0702030302020204" pitchFamily="66" charset="0"/>
            </a:endParaRPr>
          </a:p>
        </p:txBody>
      </p:sp>
      <p:sp>
        <p:nvSpPr>
          <p:cNvPr id="6148" name="AutoShape 9" descr="Bildergebnis für Blauer Himmel"/>
          <p:cNvSpPr>
            <a:spLocks noChangeAspect="1" noChangeArrowheads="1"/>
          </p:cNvSpPr>
          <p:nvPr/>
        </p:nvSpPr>
        <p:spPr bwMode="auto">
          <a:xfrm>
            <a:off x="3127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 sz="1800">
              <a:latin typeface="Comic Sans MS" panose="030F0702030302020204" pitchFamily="66" charset="0"/>
            </a:endParaRPr>
          </a:p>
        </p:txBody>
      </p:sp>
      <p:sp>
        <p:nvSpPr>
          <p:cNvPr id="6149" name="AutoShape 11" descr="Bildergebnis für Blauer Himmel"/>
          <p:cNvSpPr>
            <a:spLocks noChangeAspect="1" noChangeArrowheads="1"/>
          </p:cNvSpPr>
          <p:nvPr/>
        </p:nvSpPr>
        <p:spPr bwMode="auto">
          <a:xfrm>
            <a:off x="4651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 sz="1800">
              <a:latin typeface="Comic Sans MS" panose="030F0702030302020204" pitchFamily="66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684213" y="333375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altLang="de-DE" kern="0" smtClean="0"/>
              <a:t>25th </a:t>
            </a:r>
            <a:r>
              <a:rPr lang="en-US" altLang="de-DE" kern="0"/>
              <a:t>International </a:t>
            </a:r>
            <a:r>
              <a:rPr lang="en-US" altLang="de-DE" kern="0"/>
              <a:t>Workshop </a:t>
            </a:r>
            <a:endParaRPr lang="en-US" altLang="de-DE" kern="0" smtClean="0"/>
          </a:p>
          <a:p>
            <a:pPr>
              <a:defRPr/>
            </a:pPr>
            <a:r>
              <a:rPr lang="en-US" altLang="de-DE" kern="0" smtClean="0"/>
              <a:t>on </a:t>
            </a:r>
            <a:r>
              <a:rPr lang="en-US" altLang="de-DE" kern="0"/>
              <a:t>DEPFET Detectors and Applications</a:t>
            </a:r>
            <a:endParaRPr lang="de-DE" altLang="de-DE" kern="0" dirty="0" smtClean="0"/>
          </a:p>
        </p:txBody>
      </p:sp>
      <p:pic>
        <p:nvPicPr>
          <p:cNvPr id="9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5773" r="7577" b="5705"/>
          <a:stretch/>
        </p:blipFill>
        <p:spPr bwMode="auto">
          <a:xfrm>
            <a:off x="1299077" y="2113603"/>
            <a:ext cx="7637010" cy="356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feld 10"/>
          <p:cNvSpPr txBox="1">
            <a:spLocks noChangeArrowheads="1"/>
          </p:cNvSpPr>
          <p:nvPr/>
        </p:nvSpPr>
        <p:spPr bwMode="auto">
          <a:xfrm>
            <a:off x="517624" y="1794740"/>
            <a:ext cx="3221957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b="1" smtClean="0"/>
              <a:t>The EDET DH 80k Instrument</a:t>
            </a:r>
            <a:endParaRPr lang="de-DE" altLang="de-DE" sz="2000" b="1"/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2000" smtClean="0"/>
              <a:t>Tutzing, 23.05.2023</a:t>
            </a:r>
            <a:endParaRPr lang="de-DE" alt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 txBox="1">
            <a:spLocks noChangeArrowheads="1"/>
          </p:cNvSpPr>
          <p:nvPr/>
        </p:nvSpPr>
        <p:spPr bwMode="auto">
          <a:xfrm>
            <a:off x="615950" y="1346200"/>
            <a:ext cx="447516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534988" indent="-263525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ts val="600"/>
              </a:spcAft>
              <a:buClrTx/>
              <a:defRPr/>
            </a:pPr>
            <a:r>
              <a:rPr lang="de-DE" altLang="de-DE" sz="12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DEPFET </a:t>
            </a:r>
            <a:r>
              <a:rPr lang="de-DE" altLang="de-DE" sz="12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integrated</a:t>
            </a:r>
            <a:r>
              <a:rPr lang="de-DE" altLang="de-DE" sz="12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de-DE" altLang="de-DE" sz="12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amplifier</a:t>
            </a:r>
            <a:endParaRPr lang="en-US" altLang="de-DE" sz="1200" b="1" dirty="0"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200" dirty="0">
                <a:latin typeface="Calibri" pitchFamily="34" charset="0"/>
                <a:ea typeface="MS Mincho" pitchFamily="49" charset="-128"/>
                <a:cs typeface="Calibri" pitchFamily="34" charset="0"/>
              </a:rPr>
              <a:t>p-channel FET on depleted n-bulk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Signal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charge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collected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in potential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minimum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below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FET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channel</a:t>
            </a:r>
            <a:endParaRPr lang="de-DE" altLang="de-DE" sz="1200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2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"Internal </a:t>
            </a:r>
            <a:r>
              <a:rPr lang="de-DE" altLang="de-DE" sz="1200" b="1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gate</a:t>
            </a:r>
            <a:r>
              <a:rPr lang="de-DE" altLang="de-DE" sz="12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", l</a:t>
            </a:r>
            <a:r>
              <a:rPr lang="en-US" altLang="de-DE" sz="1200" dirty="0">
                <a:latin typeface="Calibri" pitchFamily="34" charset="0"/>
                <a:ea typeface="MS Mincho" pitchFamily="49" charset="-128"/>
              </a:rPr>
              <a:t>ow capacitance &amp; noise</a:t>
            </a:r>
            <a:endParaRPr lang="de-DE" altLang="de-DE" sz="1200" b="1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FET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current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modulation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≥ 300 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pA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/</a:t>
            </a:r>
            <a:r>
              <a:rPr lang="de-DE" altLang="de-DE" sz="12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el</a:t>
            </a:r>
            <a:r>
              <a:rPr lang="de-DE" altLang="de-DE" sz="12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.</a:t>
            </a:r>
            <a:endParaRPr lang="en-US" altLang="de-DE" sz="12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200" dirty="0">
                <a:latin typeface="Calibri" pitchFamily="34" charset="0"/>
                <a:ea typeface="MS Mincho" pitchFamily="49" charset="-128"/>
              </a:rPr>
              <a:t>Reset via </a:t>
            </a:r>
            <a:r>
              <a:rPr lang="en-US" altLang="de-DE" sz="1200" dirty="0" err="1">
                <a:latin typeface="Calibri" pitchFamily="34" charset="0"/>
                <a:ea typeface="MS Mincho" pitchFamily="49" charset="-128"/>
              </a:rPr>
              <a:t>clearFET</a:t>
            </a:r>
            <a:endParaRPr lang="en-US" altLang="de-DE" sz="12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200" dirty="0">
                <a:latin typeface="Calibri" pitchFamily="34" charset="0"/>
                <a:ea typeface="MS Mincho" pitchFamily="49" charset="-128"/>
              </a:rPr>
              <a:t>Charge storage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200" dirty="0">
                <a:latin typeface="Calibri" pitchFamily="34" charset="0"/>
                <a:ea typeface="MS Mincho" pitchFamily="49" charset="-128"/>
              </a:rPr>
              <a:t>Readout on demand 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200" dirty="0">
                <a:latin typeface="Calibri" pitchFamily="34" charset="0"/>
                <a:ea typeface="MS Mincho" pitchFamily="49" charset="-128"/>
              </a:rPr>
              <a:t>Rolling shutter mode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62600" y="1346200"/>
            <a:ext cx="3328988" cy="106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EDET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pixels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Dynamic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range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problem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Implement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signal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compression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in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pixel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Overflow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source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tailor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dynamic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range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grpSp>
        <p:nvGrpSpPr>
          <p:cNvPr id="17413" name="Group 38"/>
          <p:cNvGrpSpPr>
            <a:grpSpLocks/>
          </p:cNvGrpSpPr>
          <p:nvPr/>
        </p:nvGrpSpPr>
        <p:grpSpPr bwMode="auto">
          <a:xfrm>
            <a:off x="2582863" y="3927475"/>
            <a:ext cx="2384425" cy="2136775"/>
            <a:chOff x="3362" y="2047"/>
            <a:chExt cx="2113" cy="1829"/>
          </a:xfrm>
        </p:grpSpPr>
        <p:pic>
          <p:nvPicPr>
            <p:cNvPr id="17425" name="Picture 39" descr="depmos_l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" y="2047"/>
              <a:ext cx="211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40" descr="pdr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2358"/>
              <a:ext cx="39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41" descr="psour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" y="2217"/>
              <a:ext cx="50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6" r="29562" b="54279"/>
          <a:stretch>
            <a:fillRect/>
          </a:stretch>
        </p:blipFill>
        <p:spPr bwMode="auto">
          <a:xfrm>
            <a:off x="5419725" y="3074988"/>
            <a:ext cx="3533775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596" r="29562" b="542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" name="Gruppieren 28"/>
          <p:cNvGrpSpPr>
            <a:grpSpLocks/>
          </p:cNvGrpSpPr>
          <p:nvPr/>
        </p:nvGrpSpPr>
        <p:grpSpPr bwMode="auto">
          <a:xfrm>
            <a:off x="5345113" y="3205163"/>
            <a:ext cx="3563937" cy="2484437"/>
            <a:chOff x="3080119" y="1346662"/>
            <a:chExt cx="2109788" cy="1463675"/>
          </a:xfrm>
        </p:grpSpPr>
        <p:pic>
          <p:nvPicPr>
            <p:cNvPr id="17417" name="Picture 2" descr="C:\Users\jot710\Desktop\DY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119" y="1346662"/>
              <a:ext cx="2109788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hteck 6"/>
            <p:cNvSpPr>
              <a:spLocks noChangeArrowheads="1"/>
            </p:cNvSpPr>
            <p:nvPr/>
          </p:nvSpPr>
          <p:spPr bwMode="auto">
            <a:xfrm>
              <a:off x="3909060" y="2469357"/>
              <a:ext cx="1280847" cy="75724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endParaRPr lang="de-DE" altLang="de-DE" sz="1800">
                <a:latin typeface="Comic Sans MS" panose="030F0702030302020204" pitchFamily="66" charset="0"/>
                <a:ea typeface="Segoe UI Symbol" panose="020B0502040204020203" pitchFamily="34" charset="0"/>
              </a:endParaRPr>
            </a:p>
          </p:txBody>
        </p:sp>
        <p:sp>
          <p:nvSpPr>
            <p:cNvPr id="17419" name="Rechteck 10"/>
            <p:cNvSpPr>
              <a:spLocks noChangeArrowheads="1"/>
            </p:cNvSpPr>
            <p:nvPr/>
          </p:nvSpPr>
          <p:spPr bwMode="auto">
            <a:xfrm>
              <a:off x="3909060" y="2545080"/>
              <a:ext cx="1005840" cy="45719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endParaRPr lang="de-DE" altLang="de-DE" sz="1800">
                <a:latin typeface="Comic Sans MS" panose="030F0702030302020204" pitchFamily="66" charset="0"/>
                <a:ea typeface="Segoe UI Symbol" panose="020B0502040204020203" pitchFamily="34" charset="0"/>
              </a:endParaRPr>
            </a:p>
          </p:txBody>
        </p:sp>
        <p:sp>
          <p:nvSpPr>
            <p:cNvPr id="17420" name="Rechteck 11"/>
            <p:cNvSpPr>
              <a:spLocks noChangeArrowheads="1"/>
            </p:cNvSpPr>
            <p:nvPr/>
          </p:nvSpPr>
          <p:spPr bwMode="auto">
            <a:xfrm>
              <a:off x="3909060" y="2590798"/>
              <a:ext cx="777240" cy="45719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endParaRPr lang="de-DE" altLang="de-DE" sz="1800">
                <a:latin typeface="Comic Sans MS" panose="030F0702030302020204" pitchFamily="66" charset="0"/>
                <a:ea typeface="Segoe UI Symbol" panose="020B0502040204020203" pitchFamily="34" charset="0"/>
              </a:endParaRPr>
            </a:p>
          </p:txBody>
        </p:sp>
        <p:cxnSp>
          <p:nvCxnSpPr>
            <p:cNvPr id="29" name="Gerade Verbindung 18"/>
            <p:cNvCxnSpPr/>
            <p:nvPr/>
          </p:nvCxnSpPr>
          <p:spPr bwMode="auto">
            <a:xfrm>
              <a:off x="3891142" y="2440911"/>
              <a:ext cx="59206" cy="245037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19"/>
            <p:cNvCxnSpPr/>
            <p:nvPr/>
          </p:nvCxnSpPr>
          <p:spPr bwMode="auto">
            <a:xfrm flipH="1">
              <a:off x="4474741" y="2640120"/>
              <a:ext cx="14096" cy="4582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20"/>
            <p:cNvCxnSpPr/>
            <p:nvPr/>
          </p:nvCxnSpPr>
          <p:spPr bwMode="auto">
            <a:xfrm flipH="1">
              <a:off x="4686189" y="2593358"/>
              <a:ext cx="15036" cy="46763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21"/>
            <p:cNvCxnSpPr/>
            <p:nvPr/>
          </p:nvCxnSpPr>
          <p:spPr bwMode="auto">
            <a:xfrm flipH="1">
              <a:off x="4907036" y="2550336"/>
              <a:ext cx="16916" cy="46763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" name="Titel 1"/>
          <p:cNvSpPr txBox="1">
            <a:spLocks/>
          </p:cNvSpPr>
          <p:nvPr/>
        </p:nvSpPr>
        <p:spPr>
          <a:xfrm>
            <a:off x="684213" y="333375"/>
            <a:ext cx="77724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de-DE" kern="0" smtClean="0"/>
              <a:t>Pixel matrix</a:t>
            </a:r>
            <a:endParaRPr lang="de-DE" ker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pieren 44"/>
          <p:cNvGrpSpPr>
            <a:grpSpLocks/>
          </p:cNvGrpSpPr>
          <p:nvPr/>
        </p:nvGrpSpPr>
        <p:grpSpPr bwMode="auto">
          <a:xfrm>
            <a:off x="3660775" y="3587750"/>
            <a:ext cx="2894013" cy="2314575"/>
            <a:chOff x="3654889" y="4021890"/>
            <a:chExt cx="3377971" cy="2699386"/>
          </a:xfrm>
        </p:grpSpPr>
        <p:pic>
          <p:nvPicPr>
            <p:cNvPr id="19489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131" y="4269569"/>
              <a:ext cx="2832299" cy="21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0" name="Textfeld 53"/>
            <p:cNvSpPr txBox="1">
              <a:spLocks noChangeArrowheads="1"/>
            </p:cNvSpPr>
            <p:nvPr/>
          </p:nvSpPr>
          <p:spPr bwMode="auto">
            <a:xfrm>
              <a:off x="4867274" y="6434139"/>
              <a:ext cx="1373334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19491" name="Textfeld 54"/>
            <p:cNvSpPr txBox="1">
              <a:spLocks noChangeArrowheads="1"/>
            </p:cNvSpPr>
            <p:nvPr/>
          </p:nvSpPr>
          <p:spPr bwMode="auto">
            <a:xfrm rot="-5400000">
              <a:off x="3112295" y="5151532"/>
              <a:ext cx="1372500" cy="2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19492" name="Textfeld 55"/>
            <p:cNvSpPr txBox="1">
              <a:spLocks noChangeArrowheads="1"/>
            </p:cNvSpPr>
            <p:nvPr/>
          </p:nvSpPr>
          <p:spPr bwMode="auto">
            <a:xfrm>
              <a:off x="4200523" y="4021890"/>
              <a:ext cx="2832337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Charge distribution (VGS = -3 V, VDS = -5 V)</a:t>
              </a:r>
            </a:p>
          </p:txBody>
        </p:sp>
      </p:grpSp>
      <p:grpSp>
        <p:nvGrpSpPr>
          <p:cNvPr id="19459" name="Gruppieren 43"/>
          <p:cNvGrpSpPr>
            <a:grpSpLocks/>
          </p:cNvGrpSpPr>
          <p:nvPr/>
        </p:nvGrpSpPr>
        <p:grpSpPr bwMode="auto">
          <a:xfrm>
            <a:off x="442913" y="3421063"/>
            <a:ext cx="2886075" cy="2484437"/>
            <a:chOff x="481672" y="3309909"/>
            <a:chExt cx="3420932" cy="2944519"/>
          </a:xfrm>
        </p:grpSpPr>
        <p:pic>
          <p:nvPicPr>
            <p:cNvPr id="19485" name="Grafik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3587516"/>
              <a:ext cx="3092979" cy="236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6" name="Textfeld 42"/>
            <p:cNvSpPr txBox="1">
              <a:spLocks noChangeArrowheads="1"/>
            </p:cNvSpPr>
            <p:nvPr/>
          </p:nvSpPr>
          <p:spPr bwMode="auto">
            <a:xfrm>
              <a:off x="1700213" y="5962651"/>
              <a:ext cx="1394945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19487" name="Textfeld 50"/>
            <p:cNvSpPr txBox="1">
              <a:spLocks noChangeArrowheads="1"/>
            </p:cNvSpPr>
            <p:nvPr/>
          </p:nvSpPr>
          <p:spPr bwMode="auto">
            <a:xfrm rot="-5400000">
              <a:off x="-176131" y="4596500"/>
              <a:ext cx="1607437" cy="29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Drain current (100 µA)</a:t>
              </a:r>
            </a:p>
          </p:txBody>
        </p:sp>
        <p:sp>
          <p:nvSpPr>
            <p:cNvPr id="19488" name="Textfeld 51"/>
            <p:cNvSpPr txBox="1">
              <a:spLocks noChangeArrowheads="1"/>
            </p:cNvSpPr>
            <p:nvPr/>
          </p:nvSpPr>
          <p:spPr bwMode="auto">
            <a:xfrm>
              <a:off x="1486211" y="3309909"/>
              <a:ext cx="1892732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Response curve (V</a:t>
              </a:r>
              <a:r>
                <a:rPr lang="de-DE" altLang="de-DE" sz="1000" baseline="-25000"/>
                <a:t>DS</a:t>
              </a:r>
              <a:r>
                <a:rPr lang="de-DE" altLang="de-DE" sz="1000"/>
                <a:t> = -5 V)</a:t>
              </a:r>
            </a:p>
          </p:txBody>
        </p:sp>
      </p:grpSp>
      <p:sp>
        <p:nvSpPr>
          <p:cNvPr id="1126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altLang="de-DE" smtClean="0">
                <a:solidFill>
                  <a:schemeClr val="bg1"/>
                </a:solidFill>
                <a:latin typeface="Calibri" pitchFamily="34" charset="0"/>
              </a:rPr>
              <a:t>Johannes Treis / Halbleiterlabor der MPG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76275" y="1438275"/>
            <a:ext cx="4022725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EDET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pixels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Shape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source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implant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creates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two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overflow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regions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Different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onset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points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overflow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Large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dynamic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range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Sensor w/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integrated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signal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compression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462" name="Textfeld 4"/>
          <p:cNvSpPr txBox="1">
            <a:spLocks noChangeArrowheads="1"/>
          </p:cNvSpPr>
          <p:nvPr/>
        </p:nvSpPr>
        <p:spPr bwMode="auto">
          <a:xfrm>
            <a:off x="7191375" y="4610100"/>
            <a:ext cx="18351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No additional deep-n 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drift field by wedge shape 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403850" y="4513263"/>
            <a:ext cx="755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Overflow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regions</a:t>
            </a:r>
          </a:p>
        </p:txBody>
      </p:sp>
      <p:grpSp>
        <p:nvGrpSpPr>
          <p:cNvPr id="19464" name="Gruppieren 7"/>
          <p:cNvGrpSpPr>
            <a:grpSpLocks/>
          </p:cNvGrpSpPr>
          <p:nvPr/>
        </p:nvGrpSpPr>
        <p:grpSpPr bwMode="auto">
          <a:xfrm>
            <a:off x="5894388" y="1781175"/>
            <a:ext cx="3106737" cy="2784475"/>
            <a:chOff x="5173191" y="1336676"/>
            <a:chExt cx="3106318" cy="3713167"/>
          </a:xfrm>
        </p:grpSpPr>
        <p:pic>
          <p:nvPicPr>
            <p:cNvPr id="19476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185" y="1336676"/>
              <a:ext cx="1919324" cy="37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066823" y="2079733"/>
              <a:ext cx="526979" cy="37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defRPr/>
              </a:pPr>
              <a:r>
                <a:rPr lang="de-DE" altLang="de-DE" sz="12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</a:rPr>
                <a:t>Drain</a:t>
              </a:r>
            </a:p>
          </p:txBody>
        </p:sp>
        <p:sp>
          <p:nvSpPr>
            <p:cNvPr id="19478" name="Text Box 11"/>
            <p:cNvSpPr txBox="1">
              <a:spLocks noChangeArrowheads="1"/>
            </p:cNvSpPr>
            <p:nvPr/>
          </p:nvSpPr>
          <p:spPr bwMode="auto">
            <a:xfrm>
              <a:off x="5438395" y="2632516"/>
              <a:ext cx="502255" cy="37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  <a:ea typeface="Droid Sans Fallback"/>
                  <a:cs typeface="Droid Sans Fallback"/>
                </a:rPr>
                <a:t>Clear</a:t>
              </a:r>
            </a:p>
          </p:txBody>
        </p:sp>
        <p:cxnSp>
          <p:nvCxnSpPr>
            <p:cNvPr id="19479" name="AutoShape 12"/>
            <p:cNvCxnSpPr>
              <a:cxnSpLocks noChangeShapeType="1"/>
              <a:stCxn id="19480" idx="3"/>
            </p:cNvCxnSpPr>
            <p:nvPr/>
          </p:nvCxnSpPr>
          <p:spPr bwMode="auto">
            <a:xfrm>
              <a:off x="6160885" y="2110461"/>
              <a:ext cx="1071259" cy="328658"/>
            </a:xfrm>
            <a:prstGeom prst="straightConnector1">
              <a:avLst/>
            </a:prstGeom>
            <a:noFill/>
            <a:ln w="3175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480" name="Textfeld 13"/>
            <p:cNvSpPr txBox="1">
              <a:spLocks noChangeArrowheads="1"/>
            </p:cNvSpPr>
            <p:nvPr/>
          </p:nvSpPr>
          <p:spPr bwMode="auto">
            <a:xfrm>
              <a:off x="5173191" y="1802611"/>
              <a:ext cx="987695" cy="61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200">
                  <a:solidFill>
                    <a:schemeClr val="tx2"/>
                  </a:solidFill>
                </a:rPr>
                <a:t>DEPFET Gate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200">
                  <a:solidFill>
                    <a:schemeClr val="tx2"/>
                  </a:solidFill>
                </a:rPr>
                <a:t>(ext + int)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7108092" y="1431940"/>
              <a:ext cx="473012" cy="37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defRPr/>
              </a:pPr>
              <a:r>
                <a:rPr lang="de-DE" altLang="de-DE" sz="12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</a:rPr>
                <a:t>Drift</a:t>
              </a:r>
            </a:p>
          </p:txBody>
        </p:sp>
        <p:cxnSp>
          <p:nvCxnSpPr>
            <p:cNvPr id="19482" name="AutoShape 4"/>
            <p:cNvCxnSpPr>
              <a:cxnSpLocks noChangeShapeType="1"/>
            </p:cNvCxnSpPr>
            <p:nvPr/>
          </p:nvCxnSpPr>
          <p:spPr bwMode="auto">
            <a:xfrm flipV="1">
              <a:off x="5197750" y="4530302"/>
              <a:ext cx="163756" cy="450245"/>
            </a:xfrm>
            <a:prstGeom prst="straightConnector1">
              <a:avLst/>
            </a:prstGeom>
            <a:noFill/>
            <a:ln w="3175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83" name="AutoShape 5"/>
            <p:cNvCxnSpPr>
              <a:cxnSpLocks noChangeShapeType="1"/>
            </p:cNvCxnSpPr>
            <p:nvPr/>
          </p:nvCxnSpPr>
          <p:spPr bwMode="auto">
            <a:xfrm flipV="1">
              <a:off x="5185647" y="3065327"/>
              <a:ext cx="1923150" cy="1915217"/>
            </a:xfrm>
            <a:prstGeom prst="straightConnector1">
              <a:avLst/>
            </a:prstGeom>
            <a:noFill/>
            <a:ln w="3175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84" name="AutoShape 12"/>
            <p:cNvCxnSpPr>
              <a:cxnSpLocks noChangeShapeType="1"/>
              <a:stCxn id="19478" idx="3"/>
            </p:cNvCxnSpPr>
            <p:nvPr/>
          </p:nvCxnSpPr>
          <p:spPr bwMode="auto">
            <a:xfrm flipV="1">
              <a:off x="5940647" y="2772106"/>
              <a:ext cx="566428" cy="46572"/>
            </a:xfrm>
            <a:prstGeom prst="straightConnector1">
              <a:avLst/>
            </a:prstGeom>
            <a:noFill/>
            <a:ln w="3175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9465" name="Textfeld 13"/>
          <p:cNvSpPr txBox="1">
            <a:spLocks noChangeArrowheads="1"/>
          </p:cNvSpPr>
          <p:nvPr/>
        </p:nvSpPr>
        <p:spPr bwMode="auto">
          <a:xfrm>
            <a:off x="6083300" y="3194050"/>
            <a:ext cx="60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solidFill>
                  <a:schemeClr val="tx2"/>
                </a:solidFill>
              </a:rPr>
              <a:t>Source</a:t>
            </a:r>
          </a:p>
        </p:txBody>
      </p:sp>
      <p:cxnSp>
        <p:nvCxnSpPr>
          <p:cNvPr id="19466" name="AutoShape 12"/>
          <p:cNvCxnSpPr>
            <a:cxnSpLocks noChangeShapeType="1"/>
            <a:stCxn id="19465" idx="3"/>
          </p:cNvCxnSpPr>
          <p:nvPr/>
        </p:nvCxnSpPr>
        <p:spPr bwMode="auto">
          <a:xfrm flipV="1">
            <a:off x="6692900" y="2857500"/>
            <a:ext cx="1349375" cy="474663"/>
          </a:xfrm>
          <a:prstGeom prst="straightConnector1">
            <a:avLst/>
          </a:prstGeom>
          <a:noFill/>
          <a:ln w="3175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7" name="AutoShape 4"/>
          <p:cNvCxnSpPr>
            <a:cxnSpLocks noChangeShapeType="1"/>
            <a:stCxn id="19463" idx="3"/>
          </p:cNvCxnSpPr>
          <p:nvPr/>
        </p:nvCxnSpPr>
        <p:spPr bwMode="auto">
          <a:xfrm flipH="1">
            <a:off x="6000750" y="4745038"/>
            <a:ext cx="158750" cy="465137"/>
          </a:xfrm>
          <a:prstGeom prst="straightConnector1">
            <a:avLst/>
          </a:prstGeom>
          <a:noFill/>
          <a:ln w="3175" cap="sq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8" name="AutoShape 5"/>
          <p:cNvCxnSpPr>
            <a:cxnSpLocks noChangeShapeType="1"/>
            <a:stCxn id="19463" idx="3"/>
          </p:cNvCxnSpPr>
          <p:nvPr/>
        </p:nvCxnSpPr>
        <p:spPr bwMode="auto">
          <a:xfrm flipV="1">
            <a:off x="6159500" y="3032125"/>
            <a:ext cx="2232025" cy="1712913"/>
          </a:xfrm>
          <a:prstGeom prst="straightConnector1">
            <a:avLst/>
          </a:prstGeom>
          <a:noFill/>
          <a:ln w="3175" cap="sq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1433513" y="5089525"/>
            <a:ext cx="13017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Primary OF "Kink"</a:t>
            </a:r>
          </a:p>
        </p:txBody>
      </p:sp>
      <p:sp>
        <p:nvSpPr>
          <p:cNvPr id="19470" name="Text Box 6"/>
          <p:cNvSpPr txBox="1">
            <a:spLocks noChangeArrowheads="1"/>
          </p:cNvSpPr>
          <p:nvPr/>
        </p:nvSpPr>
        <p:spPr bwMode="auto">
          <a:xfrm>
            <a:off x="2151063" y="4756150"/>
            <a:ext cx="103981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Secondary OF</a:t>
            </a:r>
          </a:p>
        </p:txBody>
      </p:sp>
      <p:cxnSp>
        <p:nvCxnSpPr>
          <p:cNvPr id="19471" name="Gerade Verbindung mit Pfeil 11263"/>
          <p:cNvCxnSpPr>
            <a:cxnSpLocks noChangeShapeType="1"/>
          </p:cNvCxnSpPr>
          <p:nvPr/>
        </p:nvCxnSpPr>
        <p:spPr bwMode="auto">
          <a:xfrm flipH="1" flipV="1">
            <a:off x="962025" y="4897438"/>
            <a:ext cx="490538" cy="312737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2" name="Gerade Verbindung 11270"/>
          <p:cNvCxnSpPr>
            <a:cxnSpLocks noChangeShapeType="1"/>
          </p:cNvCxnSpPr>
          <p:nvPr/>
        </p:nvCxnSpPr>
        <p:spPr bwMode="auto">
          <a:xfrm flipH="1">
            <a:off x="962025" y="5210175"/>
            <a:ext cx="490538" cy="6985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3" name="Gerade Verbindung 11275"/>
          <p:cNvCxnSpPr>
            <a:cxnSpLocks noChangeShapeType="1"/>
            <a:stCxn id="19470" idx="0"/>
          </p:cNvCxnSpPr>
          <p:nvPr/>
        </p:nvCxnSpPr>
        <p:spPr bwMode="auto">
          <a:xfrm flipH="1" flipV="1">
            <a:off x="2390775" y="3990975"/>
            <a:ext cx="280988" cy="765175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4" name="Gerade Verbindung 11278"/>
          <p:cNvCxnSpPr>
            <a:cxnSpLocks noChangeShapeType="1"/>
            <a:stCxn id="19470" idx="0"/>
          </p:cNvCxnSpPr>
          <p:nvPr/>
        </p:nvCxnSpPr>
        <p:spPr bwMode="auto">
          <a:xfrm flipH="1" flipV="1">
            <a:off x="2390775" y="4513263"/>
            <a:ext cx="280988" cy="242887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Pixel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Detector ASM</a:t>
            </a:r>
          </a:p>
        </p:txBody>
      </p:sp>
      <p:sp>
        <p:nvSpPr>
          <p:cNvPr id="1331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altLang="de-DE" smtClean="0">
                <a:solidFill>
                  <a:schemeClr val="bg1"/>
                </a:solidFill>
                <a:latin typeface="Calibri" pitchFamily="34" charset="0"/>
              </a:rPr>
              <a:t>Johannes Treis / Halbleiterlabor der MPG</a:t>
            </a:r>
          </a:p>
        </p:txBody>
      </p:sp>
      <p:grpSp>
        <p:nvGrpSpPr>
          <p:cNvPr id="23556" name="Gruppieren 36"/>
          <p:cNvGrpSpPr>
            <a:grpSpLocks/>
          </p:cNvGrpSpPr>
          <p:nvPr/>
        </p:nvGrpSpPr>
        <p:grpSpPr bwMode="auto">
          <a:xfrm>
            <a:off x="996950" y="1825625"/>
            <a:ext cx="6281738" cy="3983038"/>
            <a:chOff x="644858" y="1198563"/>
            <a:chExt cx="8489474" cy="5384195"/>
          </a:xfrm>
        </p:grpSpPr>
        <p:pic>
          <p:nvPicPr>
            <p:cNvPr id="23557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1"/>
                </a:clrFrom>
                <a:clrTo>
                  <a:srgbClr val="0000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8" y="1914525"/>
              <a:ext cx="5235575" cy="369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feld 4"/>
            <p:cNvSpPr txBox="1">
              <a:spLocks noChangeArrowheads="1"/>
            </p:cNvSpPr>
            <p:nvPr/>
          </p:nvSpPr>
          <p:spPr bwMode="auto">
            <a:xfrm>
              <a:off x="3478496" y="6042026"/>
              <a:ext cx="1755211" cy="54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DCD array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(EDET specific DCD-E)</a:t>
              </a:r>
            </a:p>
          </p:txBody>
        </p:sp>
        <p:sp>
          <p:nvSpPr>
            <p:cNvPr id="23559" name="Textfeld 6"/>
            <p:cNvSpPr txBox="1">
              <a:spLocks noChangeArrowheads="1"/>
            </p:cNvSpPr>
            <p:nvPr/>
          </p:nvSpPr>
          <p:spPr bwMode="auto">
            <a:xfrm>
              <a:off x="2501901" y="5981701"/>
              <a:ext cx="999140" cy="33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DMC array</a:t>
              </a:r>
            </a:p>
          </p:txBody>
        </p:sp>
        <p:sp>
          <p:nvSpPr>
            <p:cNvPr id="23560" name="Textfeld 7"/>
            <p:cNvSpPr txBox="1">
              <a:spLocks noChangeArrowheads="1"/>
            </p:cNvSpPr>
            <p:nvPr/>
          </p:nvSpPr>
          <p:spPr bwMode="auto">
            <a:xfrm>
              <a:off x="5429250" y="1276350"/>
              <a:ext cx="1248276" cy="33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Switcher Bank</a:t>
              </a:r>
            </a:p>
          </p:txBody>
        </p:sp>
        <p:sp>
          <p:nvSpPr>
            <p:cNvPr id="23561" name="Textfeld 8"/>
            <p:cNvSpPr txBox="1">
              <a:spLocks noChangeArrowheads="1"/>
            </p:cNvSpPr>
            <p:nvPr/>
          </p:nvSpPr>
          <p:spPr bwMode="auto">
            <a:xfrm>
              <a:off x="7782069" y="5735638"/>
              <a:ext cx="1352263" cy="748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Test pads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(removed after 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met. 1 testing)</a:t>
              </a:r>
            </a:p>
          </p:txBody>
        </p:sp>
        <p:sp>
          <p:nvSpPr>
            <p:cNvPr id="23562" name="Textfeld 9"/>
            <p:cNvSpPr txBox="1">
              <a:spLocks noChangeArrowheads="1"/>
            </p:cNvSpPr>
            <p:nvPr/>
          </p:nvSpPr>
          <p:spPr bwMode="auto">
            <a:xfrm>
              <a:off x="3919538" y="1258888"/>
              <a:ext cx="1168119" cy="33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Bias contacts</a:t>
              </a:r>
            </a:p>
          </p:txBody>
        </p:sp>
        <p:sp>
          <p:nvSpPr>
            <p:cNvPr id="23563" name="Textfeld 10"/>
            <p:cNvSpPr txBox="1">
              <a:spLocks noChangeArrowheads="1"/>
            </p:cNvSpPr>
            <p:nvPr/>
          </p:nvSpPr>
          <p:spPr bwMode="auto">
            <a:xfrm>
              <a:off x="644858" y="4034371"/>
              <a:ext cx="1332765" cy="748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Bondpads 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for DCD / DMC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data &amp; supplies</a:t>
              </a:r>
            </a:p>
          </p:txBody>
        </p:sp>
        <p:cxnSp>
          <p:nvCxnSpPr>
            <p:cNvPr id="23564" name="Gerade Verbindung mit Pfeil 11"/>
            <p:cNvCxnSpPr>
              <a:cxnSpLocks noChangeShapeType="1"/>
            </p:cNvCxnSpPr>
            <p:nvPr/>
          </p:nvCxnSpPr>
          <p:spPr bwMode="auto">
            <a:xfrm flipV="1">
              <a:off x="3403600" y="5610225"/>
              <a:ext cx="165100" cy="3429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65" name="Gerade Verbindung mit Pfeil 15"/>
            <p:cNvCxnSpPr>
              <a:cxnSpLocks noChangeShapeType="1"/>
            </p:cNvCxnSpPr>
            <p:nvPr/>
          </p:nvCxnSpPr>
          <p:spPr bwMode="auto">
            <a:xfrm flipV="1">
              <a:off x="4356100" y="5610225"/>
              <a:ext cx="0" cy="3619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66" name="Gerade Verbindung mit Pfeil 17"/>
            <p:cNvCxnSpPr>
              <a:cxnSpLocks noChangeShapeType="1"/>
            </p:cNvCxnSpPr>
            <p:nvPr/>
          </p:nvCxnSpPr>
          <p:spPr bwMode="auto">
            <a:xfrm flipH="1" flipV="1">
              <a:off x="8162925" y="5257800"/>
              <a:ext cx="295275" cy="47783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67" name="Gerade Verbindung mit Pfeil 19"/>
            <p:cNvCxnSpPr>
              <a:cxnSpLocks noChangeShapeType="1"/>
            </p:cNvCxnSpPr>
            <p:nvPr/>
          </p:nvCxnSpPr>
          <p:spPr bwMode="auto">
            <a:xfrm flipH="1">
              <a:off x="6010275" y="1597025"/>
              <a:ext cx="147638" cy="2508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68" name="Gerade Verbindung mit Pfeil 22"/>
            <p:cNvCxnSpPr>
              <a:cxnSpLocks noChangeShapeType="1"/>
            </p:cNvCxnSpPr>
            <p:nvPr/>
          </p:nvCxnSpPr>
          <p:spPr bwMode="auto">
            <a:xfrm>
              <a:off x="4487863" y="1622425"/>
              <a:ext cx="131762" cy="2921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569" name="Textfeld 24"/>
            <p:cNvSpPr txBox="1">
              <a:spLocks noChangeArrowheads="1"/>
            </p:cNvSpPr>
            <p:nvPr/>
          </p:nvSpPr>
          <p:spPr bwMode="auto">
            <a:xfrm>
              <a:off x="3113088" y="1198563"/>
              <a:ext cx="598358" cy="33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JTAG</a:t>
              </a:r>
            </a:p>
          </p:txBody>
        </p:sp>
        <p:cxnSp>
          <p:nvCxnSpPr>
            <p:cNvPr id="23570" name="Gerade Verbindung mit Pfeil 25"/>
            <p:cNvCxnSpPr>
              <a:cxnSpLocks noChangeShapeType="1"/>
              <a:stCxn id="23569" idx="2"/>
            </p:cNvCxnSpPr>
            <p:nvPr/>
          </p:nvCxnSpPr>
          <p:spPr bwMode="auto">
            <a:xfrm flipH="1">
              <a:off x="3403601" y="1531320"/>
              <a:ext cx="8667" cy="31652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71" name="Gerade Verbindung mit Pfeil 27"/>
            <p:cNvCxnSpPr>
              <a:cxnSpLocks noChangeShapeType="1"/>
            </p:cNvCxnSpPr>
            <p:nvPr/>
          </p:nvCxnSpPr>
          <p:spPr bwMode="auto">
            <a:xfrm flipV="1">
              <a:off x="1859173" y="2541840"/>
              <a:ext cx="1152314" cy="163011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72" name="Gerade Verbindung mit Pfeil 30"/>
            <p:cNvCxnSpPr>
              <a:cxnSpLocks noChangeShapeType="1"/>
              <a:stCxn id="23563" idx="3"/>
            </p:cNvCxnSpPr>
            <p:nvPr/>
          </p:nvCxnSpPr>
          <p:spPr bwMode="auto">
            <a:xfrm flipV="1">
              <a:off x="1977623" y="3301326"/>
              <a:ext cx="1033865" cy="110739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73" name="Gerade Verbindung mit Pfeil 32"/>
            <p:cNvCxnSpPr>
              <a:cxnSpLocks noChangeShapeType="1"/>
            </p:cNvCxnSpPr>
            <p:nvPr/>
          </p:nvCxnSpPr>
          <p:spPr bwMode="auto">
            <a:xfrm flipV="1">
              <a:off x="2063750" y="4286250"/>
              <a:ext cx="947738" cy="2286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74" name="Gerade Verbindung mit Pfeil 36"/>
            <p:cNvCxnSpPr>
              <a:cxnSpLocks noChangeShapeType="1"/>
            </p:cNvCxnSpPr>
            <p:nvPr/>
          </p:nvCxnSpPr>
          <p:spPr bwMode="auto">
            <a:xfrm>
              <a:off x="2063750" y="4667250"/>
              <a:ext cx="923925" cy="4000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575" name="Textfeld 38"/>
            <p:cNvSpPr txBox="1">
              <a:spLocks noChangeArrowheads="1"/>
            </p:cNvSpPr>
            <p:nvPr/>
          </p:nvSpPr>
          <p:spPr bwMode="auto">
            <a:xfrm>
              <a:off x="5127479" y="3586162"/>
              <a:ext cx="2138656" cy="7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600"/>
                <a:t>Pixel array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600"/>
                <a:t>30.7 x 30. 7 mm</a:t>
              </a:r>
              <a:r>
                <a:rPr lang="de-DE" altLang="de-DE" sz="1600" baseline="30000"/>
                <a:t>2</a:t>
              </a:r>
            </a:p>
          </p:txBody>
        </p:sp>
        <p:sp>
          <p:nvSpPr>
            <p:cNvPr id="23576" name="Textfeld 39"/>
            <p:cNvSpPr txBox="1">
              <a:spLocks noChangeArrowheads="1"/>
            </p:cNvSpPr>
            <p:nvPr/>
          </p:nvSpPr>
          <p:spPr bwMode="auto">
            <a:xfrm>
              <a:off x="5481528" y="5740401"/>
              <a:ext cx="1259108" cy="54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Chip size</a:t>
              </a:r>
            </a:p>
            <a:p>
              <a:pPr algn="ctr"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000"/>
                <a:t>~ 50 x 38 mm</a:t>
              </a:r>
              <a:r>
                <a:rPr lang="de-DE" altLang="de-DE" sz="1000" baseline="30000"/>
                <a:t>2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812605" y="1290485"/>
            <a:ext cx="1490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„All-Silicon Module“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Detector ASM</a:t>
            </a:r>
          </a:p>
        </p:txBody>
      </p:sp>
      <p:sp>
        <p:nvSpPr>
          <p:cNvPr id="12291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altLang="de-DE" smtClean="0">
                <a:solidFill>
                  <a:schemeClr val="bg1"/>
                </a:solidFill>
                <a:latin typeface="Calibri" pitchFamily="34" charset="0"/>
              </a:rPr>
              <a:t>Johannes Treis / Halbleiterlabor der MPG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7538" y="1330325"/>
            <a:ext cx="538797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ASM: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Detector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matrix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, front-end ASICs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and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supporting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passives on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common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substrate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Thinned 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down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50 -30 µm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thickness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in </a:t>
            </a:r>
            <a:r>
              <a:rPr lang="de-DE" sz="1200" err="1">
                <a:latin typeface="Calibri" panose="020F0502020204030204" pitchFamily="34" charset="0"/>
                <a:cs typeface="+mn-cs"/>
              </a:rPr>
              <a:t>sensor</a:t>
            </a:r>
            <a:r>
              <a:rPr lang="de-DE" sz="1200">
                <a:latin typeface="Calibri" panose="020F0502020204030204" pitchFamily="34" charset="0"/>
                <a:cs typeface="+mn-cs"/>
              </a:rPr>
              <a:t> region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294" name="Textfeld 6"/>
          <p:cNvSpPr txBox="1">
            <a:spLocks noChangeArrowheads="1"/>
          </p:cNvSpPr>
          <p:nvPr/>
        </p:nvSpPr>
        <p:spPr bwMode="auto">
          <a:xfrm>
            <a:off x="617538" y="2284413"/>
            <a:ext cx="4410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indent="0"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altLang="de-DE" sz="1200" b="1" dirty="0" err="1">
                <a:latin typeface="Calibri" pitchFamily="34" charset="0"/>
                <a:cs typeface="+mn-cs"/>
              </a:rPr>
              <a:t>Direct</a:t>
            </a:r>
            <a:r>
              <a:rPr lang="de-DE" altLang="de-DE" sz="1200" b="1" dirty="0">
                <a:latin typeface="Calibri" pitchFamily="34" charset="0"/>
                <a:cs typeface="+mn-cs"/>
              </a:rPr>
              <a:t> </a:t>
            </a:r>
            <a:r>
              <a:rPr lang="de-DE" altLang="de-DE" sz="1200" b="1" dirty="0" err="1">
                <a:latin typeface="Calibri" pitchFamily="34" charset="0"/>
                <a:cs typeface="+mn-cs"/>
              </a:rPr>
              <a:t>Current</a:t>
            </a:r>
            <a:r>
              <a:rPr lang="de-DE" altLang="de-DE" sz="1200" b="1" dirty="0">
                <a:latin typeface="Calibri" pitchFamily="34" charset="0"/>
                <a:cs typeface="+mn-cs"/>
              </a:rPr>
              <a:t> </a:t>
            </a:r>
            <a:r>
              <a:rPr lang="de-DE" altLang="de-DE" sz="1200" b="1" dirty="0" err="1">
                <a:latin typeface="Calibri" pitchFamily="34" charset="0"/>
                <a:cs typeface="+mn-cs"/>
              </a:rPr>
              <a:t>Digitizer</a:t>
            </a:r>
            <a:r>
              <a:rPr lang="de-DE" altLang="de-DE" sz="1200" b="1" dirty="0">
                <a:latin typeface="Calibri" pitchFamily="34" charset="0"/>
                <a:cs typeface="+mn-cs"/>
              </a:rPr>
              <a:t> (DCD-E)</a:t>
            </a: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cs typeface="+mn-cs"/>
              </a:rPr>
              <a:t>UMC 130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nm</a:t>
            </a:r>
            <a:r>
              <a:rPr lang="de-DE" altLang="de-DE" sz="1200" dirty="0">
                <a:latin typeface="Calibri" pitchFamily="34" charset="0"/>
                <a:cs typeface="+mn-cs"/>
              </a:rPr>
              <a:t>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technology</a:t>
            </a:r>
            <a:endParaRPr lang="de-DE" altLang="de-DE" sz="1200" dirty="0">
              <a:latin typeface="Calibri" pitchFamily="34" charset="0"/>
              <a:cs typeface="+mn-cs"/>
            </a:endParaRP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cs typeface="+mn-cs"/>
              </a:rPr>
              <a:t>256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channels</a:t>
            </a:r>
            <a:r>
              <a:rPr lang="de-DE" altLang="de-DE" sz="1200" dirty="0">
                <a:latin typeface="Calibri" pitchFamily="34" charset="0"/>
                <a:cs typeface="+mn-cs"/>
              </a:rPr>
              <a:t>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read</a:t>
            </a:r>
            <a:r>
              <a:rPr lang="de-DE" altLang="de-DE" sz="1200" dirty="0">
                <a:latin typeface="Calibri" pitchFamily="34" charset="0"/>
                <a:cs typeface="+mn-cs"/>
              </a:rPr>
              <a:t> in parallel</a:t>
            </a: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cs typeface="+mn-cs"/>
              </a:rPr>
              <a:t>8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bit</a:t>
            </a:r>
            <a:r>
              <a:rPr lang="de-DE" altLang="de-DE" sz="1200" dirty="0">
                <a:latin typeface="Calibri" pitchFamily="34" charset="0"/>
                <a:cs typeface="+mn-cs"/>
              </a:rPr>
              <a:t>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digitization</a:t>
            </a:r>
            <a:r>
              <a:rPr lang="de-DE" altLang="de-DE" sz="1200" dirty="0">
                <a:latin typeface="Calibri" pitchFamily="34" charset="0"/>
                <a:cs typeface="+mn-cs"/>
              </a:rPr>
              <a:t>, 100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ns</a:t>
            </a:r>
            <a:r>
              <a:rPr lang="de-DE" altLang="de-DE" sz="1200" dirty="0">
                <a:latin typeface="Calibri" pitchFamily="34" charset="0"/>
                <a:cs typeface="+mn-cs"/>
              </a:rPr>
              <a:t>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conversion</a:t>
            </a:r>
            <a:endParaRPr lang="de-DE" altLang="de-DE" sz="1200" dirty="0">
              <a:latin typeface="Calibri" pitchFamily="34" charset="0"/>
              <a:cs typeface="+mn-cs"/>
            </a:endParaRP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  <a:cs typeface="+mn-cs"/>
              </a:rPr>
              <a:t>64 parallel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data</a:t>
            </a:r>
            <a:r>
              <a:rPr lang="de-DE" altLang="de-DE" sz="1200" dirty="0">
                <a:latin typeface="Calibri" pitchFamily="34" charset="0"/>
                <a:cs typeface="+mn-cs"/>
              </a:rPr>
              <a:t> </a:t>
            </a:r>
            <a:r>
              <a:rPr lang="de-DE" altLang="de-DE" sz="1200" dirty="0" err="1">
                <a:latin typeface="Calibri" pitchFamily="34" charset="0"/>
                <a:cs typeface="+mn-cs"/>
              </a:rPr>
              <a:t>output</a:t>
            </a:r>
            <a:r>
              <a:rPr lang="de-DE" altLang="de-DE" sz="1200" dirty="0">
                <a:latin typeface="Calibri" pitchFamily="34" charset="0"/>
                <a:cs typeface="+mn-cs"/>
              </a:rPr>
              <a:t> links @ 320 MBit/s</a:t>
            </a:r>
          </a:p>
        </p:txBody>
      </p:sp>
      <p:sp>
        <p:nvSpPr>
          <p:cNvPr id="21510" name="Textfeld 6"/>
          <p:cNvSpPr txBox="1">
            <a:spLocks noChangeArrowheads="1"/>
          </p:cNvSpPr>
          <p:nvPr/>
        </p:nvSpPr>
        <p:spPr bwMode="auto">
          <a:xfrm>
            <a:off x="617538" y="3759200"/>
            <a:ext cx="4933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80975" indent="-180975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 b="1"/>
              <a:t>DEPFET Movie Chip 65 nm (DMC 65)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TSMC 65 nm technology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Data FIFO, serializer &amp; pattern generator for all DCDs and Switchers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Controlled by single </a:t>
            </a:r>
            <a:r>
              <a:rPr lang="de-DE" altLang="de-DE" sz="1200" smtClean="0"/>
              <a:t>TRG / CMD signal stream</a:t>
            </a:r>
            <a:endParaRPr lang="de-DE" altLang="de-DE" sz="120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Fast data transfer to periphery using 1.6 GBit AURORA link</a:t>
            </a:r>
          </a:p>
        </p:txBody>
      </p:sp>
      <p:sp>
        <p:nvSpPr>
          <p:cNvPr id="21511" name="Textfeld 6"/>
          <p:cNvSpPr txBox="1">
            <a:spLocks noChangeArrowheads="1"/>
          </p:cNvSpPr>
          <p:nvPr/>
        </p:nvSpPr>
        <p:spPr bwMode="auto">
          <a:xfrm>
            <a:off x="617538" y="5235575"/>
            <a:ext cx="441007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47675" indent="-180975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 b="1"/>
              <a:t>Switcher-B: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AMS H18 HV technology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Controller IC, 32 channels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Each channel driving  gate and clear lines of 4 ASM pixel matrix rows in parallel</a:t>
            </a:r>
          </a:p>
        </p:txBody>
      </p:sp>
      <p:sp>
        <p:nvSpPr>
          <p:cNvPr id="21512" name="Textfeld 2"/>
          <p:cNvSpPr txBox="1">
            <a:spLocks noChangeArrowheads="1"/>
          </p:cNvSpPr>
          <p:nvPr/>
        </p:nvSpPr>
        <p:spPr bwMode="auto">
          <a:xfrm>
            <a:off x="5551488" y="4852342"/>
            <a:ext cx="1106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sz="1200" b="1" smtClean="0">
                <a:latin typeface="Calibri" panose="020F0502020204030204" pitchFamily="34" charset="0"/>
              </a:rPr>
              <a:t>Front-end </a:t>
            </a:r>
            <a:r>
              <a:rPr lang="de-DE" altLang="de-DE" sz="1200" b="1">
                <a:latin typeface="Calibri" panose="020F0502020204030204" pitchFamily="34" charset="0"/>
              </a:rPr>
              <a:t>ASIC </a:t>
            </a:r>
            <a:r>
              <a:rPr lang="de-DE" altLang="de-DE" sz="1200" b="1" smtClean="0">
                <a:latin typeface="Calibri" panose="020F0502020204030204" pitchFamily="34" charset="0"/>
              </a:rPr>
              <a:t>„couple“</a:t>
            </a:r>
            <a:endParaRPr lang="de-DE" altLang="de-DE" sz="1200" b="1"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6842" y="1330325"/>
            <a:ext cx="2930010" cy="5228478"/>
          </a:xfrm>
          <a:prstGeom prst="rect">
            <a:avLst/>
          </a:prstGeom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5412970" y="2728381"/>
            <a:ext cx="663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sz="800" smtClean="0">
                <a:latin typeface="Calibri" panose="020F0502020204030204" pitchFamily="34" charset="0"/>
              </a:rPr>
              <a:t>Only for first couple</a:t>
            </a:r>
            <a:endParaRPr lang="de-DE" altLang="de-DE" sz="800">
              <a:latin typeface="Calibri" panose="020F0502020204030204" pitchFamily="34" charset="0"/>
            </a:endParaRPr>
          </a:p>
        </p:txBody>
      </p:sp>
      <p:cxnSp>
        <p:nvCxnSpPr>
          <p:cNvPr id="4" name="Gerade Verbindung mit Pfeil 3"/>
          <p:cNvCxnSpPr>
            <a:stCxn id="10" idx="0"/>
          </p:cNvCxnSpPr>
          <p:nvPr/>
        </p:nvCxnSpPr>
        <p:spPr bwMode="auto">
          <a:xfrm flipV="1">
            <a:off x="5744602" y="2335161"/>
            <a:ext cx="447342" cy="393220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ASMs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 descr="N:\EDet\Fotos\EMCM\EMCM_Populated\IMG_0099.JPG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63" y="1798563"/>
            <a:ext cx="2991600" cy="19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:\EDet\Fotos\EMCM\EMCM_Populated\IMG_0066.JPG"/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1487" y="1798563"/>
            <a:ext cx="2991600" cy="19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:\EDet\Fotos\EMCM\EMCM_Populated\IMG_0069.JPG"/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1487" y="3747537"/>
            <a:ext cx="2991600" cy="19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:\EDet\Fotos\EMCM\EMCM_Populated\IMG_0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8064" y="3789362"/>
            <a:ext cx="2991600" cy="19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BRICK support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914" y="1817344"/>
            <a:ext cx="4147204" cy="352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jot710\Desktop\IMG_0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10109" r="20027" b="10109"/>
          <a:stretch/>
        </p:blipFill>
        <p:spPr bwMode="auto">
          <a:xfrm>
            <a:off x="489840" y="1817344"/>
            <a:ext cx="4227208" cy="348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550948" y="5733487"/>
            <a:ext cx="265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„Base Rigid Interface and Cooling linK“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  <p:cxnSp>
        <p:nvCxnSpPr>
          <p:cNvPr id="8" name="Gerader Verbinder 7"/>
          <p:cNvCxnSpPr/>
          <p:nvPr/>
        </p:nvCxnSpPr>
        <p:spPr bwMode="auto">
          <a:xfrm>
            <a:off x="1769806" y="1641987"/>
            <a:ext cx="319593" cy="8853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1250548" y="1241877"/>
            <a:ext cx="874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Beam dump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42190" y="4776574"/>
            <a:ext cx="87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Venting holes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3109913" y="4321277"/>
            <a:ext cx="896732" cy="45529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/>
          <p:cNvCxnSpPr/>
          <p:nvPr/>
        </p:nvCxnSpPr>
        <p:spPr bwMode="auto">
          <a:xfrm flipH="1">
            <a:off x="4557713" y="3929006"/>
            <a:ext cx="1253152" cy="93223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5367763" y="5252261"/>
            <a:ext cx="127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Cutouts for mounting fixtures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18" name="Gerader Verbinder 17"/>
          <p:cNvCxnSpPr>
            <a:endCxn id="17" idx="0"/>
          </p:cNvCxnSpPr>
          <p:nvPr/>
        </p:nvCxnSpPr>
        <p:spPr bwMode="auto">
          <a:xfrm flipH="1">
            <a:off x="6005513" y="4507742"/>
            <a:ext cx="1501416" cy="74451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20"/>
          <p:cNvCxnSpPr>
            <a:endCxn id="17" idx="0"/>
          </p:cNvCxnSpPr>
          <p:nvPr/>
        </p:nvCxnSpPr>
        <p:spPr bwMode="auto">
          <a:xfrm flipH="1">
            <a:off x="6005513" y="4507742"/>
            <a:ext cx="832398" cy="74451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0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DLSP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27652" name="Inhaltsplatzhalt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81125"/>
            <a:ext cx="3429070" cy="419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nhaltsplatzhalt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00" y="1381125"/>
            <a:ext cx="3482500" cy="419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37980" y="5955627"/>
            <a:ext cx="213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„Double L-Shaped Patchpanel“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43861" y="1815537"/>
            <a:ext cx="1431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„Upper“ L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3" name="Gerader Verbinder 2"/>
          <p:cNvCxnSpPr>
            <a:stCxn id="7" idx="1"/>
          </p:cNvCxnSpPr>
          <p:nvPr/>
        </p:nvCxnSpPr>
        <p:spPr bwMode="auto">
          <a:xfrm flipH="1">
            <a:off x="5923935" y="1938648"/>
            <a:ext cx="519926" cy="25394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/>
          <p:cNvCxnSpPr>
            <a:stCxn id="7" idx="1"/>
          </p:cNvCxnSpPr>
          <p:nvPr/>
        </p:nvCxnSpPr>
        <p:spPr bwMode="auto">
          <a:xfrm flipH="1">
            <a:off x="6071419" y="1938648"/>
            <a:ext cx="372442" cy="77997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7712222" y="2705563"/>
            <a:ext cx="792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„Lower“ L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16" name="Gerader Verbinder 15"/>
          <p:cNvCxnSpPr>
            <a:stCxn id="15" idx="1"/>
          </p:cNvCxnSpPr>
          <p:nvPr/>
        </p:nvCxnSpPr>
        <p:spPr bwMode="auto">
          <a:xfrm flipH="1">
            <a:off x="7098890" y="2828674"/>
            <a:ext cx="613332" cy="20949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/>
          <p:cNvCxnSpPr>
            <a:stCxn id="15" idx="1"/>
          </p:cNvCxnSpPr>
          <p:nvPr/>
        </p:nvCxnSpPr>
        <p:spPr bwMode="auto">
          <a:xfrm flipH="1">
            <a:off x="7207045" y="2828674"/>
            <a:ext cx="505177" cy="116322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/>
          <p:cNvSpPr txBox="1"/>
          <p:nvPr/>
        </p:nvSpPr>
        <p:spPr>
          <a:xfrm>
            <a:off x="4229722" y="3077897"/>
            <a:ext cx="87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Flex part for 90° bend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24" name="Gerader Verbinder 23"/>
          <p:cNvCxnSpPr>
            <a:stCxn id="23" idx="3"/>
          </p:cNvCxnSpPr>
          <p:nvPr/>
        </p:nvCxnSpPr>
        <p:spPr bwMode="auto">
          <a:xfrm>
            <a:off x="5104580" y="3277952"/>
            <a:ext cx="632543" cy="7484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/>
          <p:cNvCxnSpPr>
            <a:stCxn id="23" idx="1"/>
          </p:cNvCxnSpPr>
          <p:nvPr/>
        </p:nvCxnSpPr>
        <p:spPr bwMode="auto">
          <a:xfrm flipH="1">
            <a:off x="3588774" y="3277952"/>
            <a:ext cx="640948" cy="7484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/>
          <p:cNvSpPr txBox="1"/>
          <p:nvPr/>
        </p:nvSpPr>
        <p:spPr>
          <a:xfrm>
            <a:off x="4162203" y="4338812"/>
            <a:ext cx="87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Thermal interface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31" name="Gerader Verbinder 30"/>
          <p:cNvCxnSpPr/>
          <p:nvPr/>
        </p:nvCxnSpPr>
        <p:spPr bwMode="auto">
          <a:xfrm flipH="1">
            <a:off x="3637980" y="4551628"/>
            <a:ext cx="640948" cy="7484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684213" y="5705210"/>
            <a:ext cx="1177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Connector to DLSP bracket of VIC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33" name="Gerader Verbinder 32"/>
          <p:cNvCxnSpPr/>
          <p:nvPr/>
        </p:nvCxnSpPr>
        <p:spPr bwMode="auto">
          <a:xfrm flipH="1">
            <a:off x="1272731" y="5024284"/>
            <a:ext cx="379088" cy="65319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03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EMCM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511300"/>
            <a:ext cx="52673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496465" y="6034285"/>
            <a:ext cx="2147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„Electrical Multi-Chip Module“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VIC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28676" name="Grafik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682750"/>
            <a:ext cx="776446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3454400"/>
            <a:ext cx="8127069" cy="143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3410608" y="5476488"/>
            <a:ext cx="18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„Vacuum Interlink Circuit“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01990" y="3103563"/>
            <a:ext cx="143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FR4 face for vacuum flange attachment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3" name="Gerader Verbinder 2"/>
          <p:cNvCxnSpPr>
            <a:stCxn id="7" idx="1"/>
          </p:cNvCxnSpPr>
          <p:nvPr/>
        </p:nvCxnSpPr>
        <p:spPr bwMode="auto">
          <a:xfrm flipH="1">
            <a:off x="3814916" y="3303618"/>
            <a:ext cx="687074" cy="68336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r Verbinder 9"/>
          <p:cNvCxnSpPr>
            <a:endCxn id="7" idx="1"/>
          </p:cNvCxnSpPr>
          <p:nvPr/>
        </p:nvCxnSpPr>
        <p:spPr bwMode="auto">
          <a:xfrm>
            <a:off x="4419600" y="2686491"/>
            <a:ext cx="82390" cy="61712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684213" y="4992673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DLSP bracket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648313" y="5145073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MIC bracket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MIC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763713"/>
            <a:ext cx="622935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386027" y="6160700"/>
            <a:ext cx="1852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„Module Interface Circuit“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47963" y="2994713"/>
            <a:ext cx="194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(MBM – MIC Brain Module)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EDET DH 80k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024660" y="1535287"/>
            <a:ext cx="430408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de-DE" sz="2400" kern="0" smtClean="0"/>
              <a:t>1 MPixel direct hit electron detector with 80 kHz framerate</a:t>
            </a:r>
            <a:endParaRPr lang="de-DE" sz="2400" kern="0"/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1107825" y="2570360"/>
            <a:ext cx="51625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DE" altLang="de-DE" sz="300" kern="0" smtClean="0"/>
          </a:p>
          <a:p>
            <a:pPr marL="0" indent="0">
              <a:buNone/>
            </a:pPr>
            <a:r>
              <a:rPr lang="de-DE" altLang="de-DE" sz="1600" b="1" kern="0" smtClean="0"/>
              <a:t>J. Treis, L. Andricek, M. Hensel, C. Koffmane, J. Ninkovic, M. Polovykh, M. Predikaka, E. Prinker,  R. Richter, T. Selle, A. Vostrukhin</a:t>
            </a:r>
          </a:p>
          <a:p>
            <a:pPr marL="0" indent="0">
              <a:buNone/>
            </a:pPr>
            <a:r>
              <a:rPr lang="de-DE" altLang="de-DE" sz="1200" kern="0" smtClean="0"/>
              <a:t>MPG Semiconductor Laboratory</a:t>
            </a:r>
          </a:p>
          <a:p>
            <a:pPr marL="0" indent="0">
              <a:buNone/>
            </a:pPr>
            <a:endParaRPr lang="de-DE" altLang="de-DE" sz="300" kern="0" smtClean="0"/>
          </a:p>
          <a:p>
            <a:pPr marL="0" indent="0">
              <a:buNone/>
            </a:pPr>
            <a:r>
              <a:rPr lang="de-DE" altLang="de-DE" sz="1600" b="1" kern="0" smtClean="0"/>
              <a:t>S. Epp, D. Gitaric</a:t>
            </a:r>
          </a:p>
          <a:p>
            <a:pPr marL="0" indent="0">
              <a:buNone/>
            </a:pPr>
            <a:r>
              <a:rPr lang="de-DE" altLang="de-DE" sz="1200" kern="0" smtClean="0"/>
              <a:t>MPSD Hamburg</a:t>
            </a:r>
          </a:p>
          <a:p>
            <a:pPr marL="0" indent="0">
              <a:buNone/>
            </a:pPr>
            <a:endParaRPr lang="de-DE" altLang="de-DE" sz="300" kern="0" smtClean="0"/>
          </a:p>
          <a:p>
            <a:pPr marL="0" indent="0">
              <a:buNone/>
            </a:pPr>
            <a:r>
              <a:rPr lang="de-DE" altLang="de-DE" sz="1600" b="1" kern="0" smtClean="0"/>
              <a:t>I. Peric</a:t>
            </a:r>
          </a:p>
          <a:p>
            <a:pPr marL="0" indent="0">
              <a:buNone/>
            </a:pPr>
            <a:r>
              <a:rPr lang="de-DE" altLang="de-DE" sz="1200" kern="0" smtClean="0"/>
              <a:t>KIT Karlsruhe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 smtClean="0"/>
              <a:t>T. Hemperek, H. Krüger</a:t>
            </a:r>
          </a:p>
          <a:p>
            <a:pPr marL="0" indent="0">
              <a:buNone/>
            </a:pPr>
            <a:r>
              <a:rPr lang="de-DE" altLang="de-DE" sz="1200" kern="0" smtClean="0"/>
              <a:t>Bonn University</a:t>
            </a:r>
            <a:endParaRPr lang="de-DE" altLang="de-DE" sz="1200" kern="0"/>
          </a:p>
          <a:p>
            <a:pPr marL="0" indent="0">
              <a:buNone/>
            </a:pPr>
            <a:endParaRPr lang="de-DE" altLang="de-DE" sz="1600" b="1" kern="0"/>
          </a:p>
          <a:p>
            <a:pPr marL="0" indent="0">
              <a:buNone/>
            </a:pPr>
            <a:endParaRPr lang="de-DE" altLang="de-DE" sz="1200" kern="0"/>
          </a:p>
          <a:p>
            <a:pPr marL="0" indent="0">
              <a:buNone/>
            </a:pPr>
            <a:endParaRPr lang="de-DE" altLang="de-DE" sz="1200" kern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 b="14498"/>
          <a:stretch/>
        </p:blipFill>
        <p:spPr>
          <a:xfrm>
            <a:off x="4671225" y="3626068"/>
            <a:ext cx="3981783" cy="268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MSM/MBM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334910" y="620287"/>
            <a:ext cx="3758213" cy="575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85" y="5098231"/>
            <a:ext cx="2225182" cy="15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75168" y="2312673"/>
            <a:ext cx="128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SFP slots (10 GBit optical Ethernet)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55458" y="3257164"/>
            <a:ext cx="132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GBit Ethernet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 smtClean="0">
                <a:latin typeface="Calibri" panose="020F0502020204030204" pitchFamily="34" charset="0"/>
              </a:rPr>
              <a:t>(TCP/IP for Main com/CFG)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01914" y="3981341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GPIO RJ45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01914" y="4603292"/>
            <a:ext cx="103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Power supply connector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336896" y="5199324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GPIO LEMOs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95890" y="1373125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USB-C (unused)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44123" y="1356224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IML connector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>
            <a:off x="4753898" y="4282075"/>
            <a:ext cx="616569" cy="122411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/>
          <p:cNvCxnSpPr/>
          <p:nvPr/>
        </p:nvCxnSpPr>
        <p:spPr bwMode="auto">
          <a:xfrm>
            <a:off x="6844123" y="4227562"/>
            <a:ext cx="375975" cy="8706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7970020" y="2594095"/>
            <a:ext cx="1203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FMC connector to MIC bracket of VIC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 smtClean="0">
                <a:latin typeface="Calibri" panose="020F0502020204030204" pitchFamily="34" charset="0"/>
              </a:rPr>
              <a:t>(below)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629938" y="5445545"/>
            <a:ext cx="126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Mercury+ XU1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 smtClean="0">
                <a:latin typeface="Calibri" panose="020F0502020204030204" pitchFamily="34" charset="0"/>
              </a:rPr>
              <a:t>feat. ZYNQ Ultrascale SoC</a:t>
            </a:r>
          </a:p>
        </p:txBody>
      </p:sp>
      <p:cxnSp>
        <p:nvCxnSpPr>
          <p:cNvPr id="20" name="Gerader Verbinder 19"/>
          <p:cNvCxnSpPr/>
          <p:nvPr/>
        </p:nvCxnSpPr>
        <p:spPr bwMode="auto">
          <a:xfrm flipH="1">
            <a:off x="7506929" y="3067665"/>
            <a:ext cx="757137" cy="52110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/>
          <p:cNvCxnSpPr>
            <a:stCxn id="13" idx="2"/>
          </p:cNvCxnSpPr>
          <p:nvPr/>
        </p:nvCxnSpPr>
        <p:spPr bwMode="auto">
          <a:xfrm>
            <a:off x="7360909" y="1602445"/>
            <a:ext cx="28033" cy="45249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640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MPM(S)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30724" name="Picture 2" descr="E:\jot\Projekte\EDET\Fotos\IMG_6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438275"/>
            <a:ext cx="70183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hteck 8"/>
          <p:cNvSpPr>
            <a:spLocks noChangeArrowheads="1"/>
          </p:cNvSpPr>
          <p:nvPr/>
        </p:nvSpPr>
        <p:spPr bwMode="auto">
          <a:xfrm>
            <a:off x="3879850" y="2770188"/>
            <a:ext cx="3462338" cy="1755775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6" name="Textfeld 5"/>
          <p:cNvSpPr txBox="1"/>
          <p:nvPr/>
        </p:nvSpPr>
        <p:spPr>
          <a:xfrm>
            <a:off x="3606399" y="6132531"/>
            <a:ext cx="19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„MIC Power Module Stack“</a:t>
            </a:r>
            <a:endParaRPr lang="de-DE" sz="1200" b="1" dirty="0" err="1" smtClean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0972" y="3648075"/>
            <a:ext cx="103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MPM „light“ baseboard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48300" y="4248964"/>
            <a:ext cx="1326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MHM </a:t>
            </a:r>
            <a:r>
              <a:rPr lang="de-DE" sz="1000">
                <a:latin typeface="Calibri" panose="020F0502020204030204" pitchFamily="34" charset="0"/>
              </a:rPr>
              <a:t>piggy </a:t>
            </a:r>
            <a:r>
              <a:rPr lang="de-DE" sz="1000" smtClean="0">
                <a:latin typeface="Calibri" panose="020F0502020204030204" pitchFamily="34" charset="0"/>
              </a:rPr>
              <a:t>back  (MIC Housekeeping Module)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9" name="Gerader Verbinder 8"/>
          <p:cNvCxnSpPr/>
          <p:nvPr/>
        </p:nvCxnSpPr>
        <p:spPr bwMode="auto">
          <a:xfrm>
            <a:off x="1477826" y="3848130"/>
            <a:ext cx="783593" cy="4829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/>
          <p:cNvCxnSpPr/>
          <p:nvPr/>
        </p:nvCxnSpPr>
        <p:spPr bwMode="auto">
          <a:xfrm>
            <a:off x="7197213" y="4248964"/>
            <a:ext cx="412955" cy="24149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5242636" y="1362115"/>
            <a:ext cx="108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 smtClean="0">
                <a:latin typeface="Calibri" panose="020F0502020204030204" pitchFamily="34" charset="0"/>
              </a:rPr>
              <a:t>(empty) slot for HV converter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  <p:cxnSp>
        <p:nvCxnSpPr>
          <p:cNvPr id="15" name="Gerader Verbinder 14"/>
          <p:cNvCxnSpPr/>
          <p:nvPr/>
        </p:nvCxnSpPr>
        <p:spPr bwMode="auto">
          <a:xfrm>
            <a:off x="5799035" y="1790536"/>
            <a:ext cx="331378" cy="54954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409779" y="1590481"/>
            <a:ext cx="119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S</a:t>
            </a:r>
            <a:r>
              <a:rPr lang="de-DE" sz="1000" smtClean="0">
                <a:latin typeface="Calibri" panose="020F0502020204030204" pitchFamily="34" charset="0"/>
              </a:rPr>
              <a:t>ingle 12 V power supply input</a:t>
            </a:r>
            <a:endParaRPr lang="de-DE" sz="1000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System structure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08" b="16619"/>
          <a:stretch/>
        </p:blipFill>
        <p:spPr>
          <a:xfrm>
            <a:off x="2128149" y="1168367"/>
            <a:ext cx="5010478" cy="5602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35" y="1364689"/>
            <a:ext cx="6542698" cy="471449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928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84" y="1658351"/>
            <a:ext cx="4501405" cy="426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48689" r="55845"/>
          <a:stretch/>
        </p:blipFill>
        <p:spPr bwMode="auto">
          <a:xfrm>
            <a:off x="1120982" y="3665260"/>
            <a:ext cx="2392352" cy="284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0" y="1215275"/>
            <a:ext cx="2792314" cy="23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967" y="1408468"/>
            <a:ext cx="3689169" cy="4920428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9" y="1408468"/>
            <a:ext cx="3741815" cy="20705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53288" y="3570672"/>
            <a:ext cx="270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smtClean="0">
                <a:latin typeface="Calibri" panose="020F0502020204030204" pitchFamily="34" charset="0"/>
              </a:rPr>
              <a:t>Small-area detector prototype</a:t>
            </a:r>
            <a:endParaRPr lang="de-DE" sz="1600" dirty="0" err="1" smtClean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29731" y="5317094"/>
            <a:ext cx="125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600" smtClean="0">
                <a:latin typeface="Calibri" panose="020F0502020204030204" pitchFamily="34" charset="0"/>
              </a:rPr>
              <a:t>JEOL type JE-2100 TEM</a:t>
            </a:r>
            <a:endParaRPr lang="de-DE" sz="1600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34820" name="Grafik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4487863"/>
            <a:ext cx="30384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rafi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425575"/>
            <a:ext cx="36290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rafik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959225"/>
            <a:ext cx="36290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8687"/>
          <a:stretch>
            <a:fillRect/>
          </a:stretch>
        </p:blipFill>
        <p:spPr bwMode="auto">
          <a:xfrm>
            <a:off x="966788" y="1187450"/>
            <a:ext cx="303847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954" y="1671426"/>
            <a:ext cx="2614554" cy="16907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681" y="4090621"/>
            <a:ext cx="2827099" cy="2106188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8" name="1_turning-on-the-beam_38kfps.mp4">
            <a:hlinkClick r:id="" action="ppaction://media"/>
            <a:extLst>
              <a:ext uri="{FF2B5EF4-FFF2-40B4-BE49-F238E27FC236}">
                <a16:creationId xmlns:a16="http://schemas.microsoft.com/office/drawing/2014/main" id="{6EF1DDFA-EC17-AEBF-35D4-14643CB351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66.5867" end="33958.8048"/>
                </p14:media>
              </p:ext>
            </p:extLst>
          </p:nvPr>
        </p:nvPicPr>
        <p:blipFill rotWithShape="1">
          <a:blip r:embed="rId7"/>
          <a:srcRect t="21400" b="14406"/>
          <a:stretch/>
        </p:blipFill>
        <p:spPr>
          <a:xfrm>
            <a:off x="1032816" y="1594235"/>
            <a:ext cx="4064000" cy="1956593"/>
          </a:xfrm>
          <a:prstGeom prst="rect">
            <a:avLst/>
          </a:prstGeom>
        </p:spPr>
      </p:pic>
      <p:pic>
        <p:nvPicPr>
          <p:cNvPr id="10" name="1_moving-edge-short_38kfps.mp4">
            <a:hlinkClick r:id="" action="ppaction://media"/>
            <a:extLst>
              <a:ext uri="{FF2B5EF4-FFF2-40B4-BE49-F238E27FC236}">
                <a16:creationId xmlns:a16="http://schemas.microsoft.com/office/drawing/2014/main" id="{D381C261-24CD-7C7F-FE19-F465C84128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002.2675" end="58982.0492"/>
                </p14:media>
              </p:ext>
            </p:extLst>
          </p:nvPr>
        </p:nvPicPr>
        <p:blipFill rotWithShape="1">
          <a:blip r:embed="rId8"/>
          <a:srcRect t="21914" b="13894"/>
          <a:stretch/>
        </p:blipFill>
        <p:spPr>
          <a:xfrm>
            <a:off x="1084908" y="4343704"/>
            <a:ext cx="4064000" cy="1956593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8B05BE6C-D605-09C4-F7C7-FCBDC2AEBFC8}"/>
              </a:ext>
            </a:extLst>
          </p:cNvPr>
          <p:cNvSpPr txBox="1"/>
          <p:nvPr/>
        </p:nvSpPr>
        <p:spPr>
          <a:xfrm>
            <a:off x="652717" y="1332234"/>
            <a:ext cx="4824198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Turning ON the electron 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en-GB" sz="120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A8A745DD-89AA-8DB5-2EEB-5721B41CC533}"/>
              </a:ext>
            </a:extLst>
          </p:cNvPr>
          <p:cNvSpPr txBox="1"/>
          <p:nvPr/>
        </p:nvSpPr>
        <p:spPr>
          <a:xfrm>
            <a:off x="684213" y="3998289"/>
            <a:ext cx="2133600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Slanted edge 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en-GB" sz="120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11" name="Grafik 10"/>
          <p:cNvPicPr/>
          <p:nvPr/>
        </p:nvPicPr>
        <p:blipFill>
          <a:blip r:embed="rId2"/>
          <a:stretch>
            <a:fillRect/>
          </a:stretch>
        </p:blipFill>
        <p:spPr>
          <a:xfrm>
            <a:off x="684213" y="1299946"/>
            <a:ext cx="3968360" cy="1974195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752493" y="1299946"/>
            <a:ext cx="4089954" cy="1974195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945523" y="3720424"/>
            <a:ext cx="4413524" cy="273651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65988" y="3273706"/>
            <a:ext cx="4572000" cy="29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taken with a titanium shadow mask. </a:t>
            </a:r>
            <a:endParaRPr lang="en-US" sz="120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21110" y="4437357"/>
            <a:ext cx="162278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Calibration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 with 25 um mesh period (19 um hole, 6 um line width). </a:t>
            </a:r>
            <a:endParaRPr lang="de-D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C469BBA2-1F7F-EA73-23C0-09C68140E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79" t="18827" r="64090" b="71908"/>
          <a:stretch/>
        </p:blipFill>
        <p:spPr>
          <a:xfrm>
            <a:off x="6607549" y="4424800"/>
            <a:ext cx="2351822" cy="11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C469BBA2-1F7F-EA73-23C0-09C68140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79" t="9639" r="60638" b="81023"/>
          <a:stretch/>
        </p:blipFill>
        <p:spPr>
          <a:xfrm>
            <a:off x="1308122" y="4022593"/>
            <a:ext cx="3821193" cy="17068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8" name="Grafik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09742" y="1641260"/>
            <a:ext cx="4256589" cy="429742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055781" y="5823520"/>
            <a:ext cx="193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261 nm latex spheres for calibration purposes</a:t>
            </a:r>
            <a:endParaRPr lang="de-DE" sz="120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13" y="1716133"/>
            <a:ext cx="3147882" cy="20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Scope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Textfeld 4"/>
          <p:cNvSpPr txBox="1"/>
          <p:nvPr/>
        </p:nvSpPr>
        <p:spPr>
          <a:xfrm>
            <a:off x="909638" y="2549525"/>
            <a:ext cx="31623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de-DE" altLang="de-DE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algn="ctr">
              <a:defRPr/>
            </a:pP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to the application</a:t>
            </a:r>
          </a:p>
          <a:p>
            <a:pPr algn="ctr">
              <a:defRPr/>
            </a:pPr>
            <a:endParaRPr lang="de-DE" altLang="de-DE"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de-DE" altLang="de-DE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Tour </a:t>
            </a:r>
            <a:endParaRPr lang="de-DE" altLang="de-DE" sz="1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altLang="de-DE" sz="160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instrument</a:t>
            </a:r>
            <a:endParaRPr lang="de-DE" altLang="de-D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de-DE" altLang="de-D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de-DE" altLang="de-DE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 highlights</a:t>
            </a:r>
            <a:endParaRPr lang="de-DE" altLang="de-D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de-DE" altLang="de-D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de-DE" alt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t>Status &amp; outlook</a:t>
            </a:r>
            <a:endParaRPr lang="de-DE" altLang="de-DE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3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747838"/>
            <a:ext cx="3865562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6" name="Grafik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23385" y="4438944"/>
            <a:ext cx="3226067" cy="1912429"/>
          </a:xfrm>
          <a:prstGeom prst="rect">
            <a:avLst/>
          </a:prstGeom>
        </p:spPr>
      </p:pic>
      <p:pic>
        <p:nvPicPr>
          <p:cNvPr id="7" name="4_nanoparticle-gold-growth.mp4">
            <a:hlinkClick r:id="" action="ppaction://media"/>
            <a:extLst>
              <a:ext uri="{FF2B5EF4-FFF2-40B4-BE49-F238E27FC236}">
                <a16:creationId xmlns:a16="http://schemas.microsoft.com/office/drawing/2014/main" id="{0737AFED-557E-D0A8-18D0-4BFA7D2D4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902" b="8753"/>
          <a:stretch/>
        </p:blipFill>
        <p:spPr>
          <a:xfrm>
            <a:off x="4104419" y="1611656"/>
            <a:ext cx="4064000" cy="2327032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BB7130A1-07D2-1C65-A34D-DCD3067C437E}"/>
              </a:ext>
            </a:extLst>
          </p:cNvPr>
          <p:cNvSpPr txBox="1"/>
          <p:nvPr/>
        </p:nvSpPr>
        <p:spPr>
          <a:xfrm>
            <a:off x="744496" y="1902040"/>
            <a:ext cx="3359923" cy="141577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Electron induced growth of nanoparticle gold: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kfps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Mesh-like structure is the alumina carrier of the liquid cell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Liquid cell contains chloroauric acid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Prototype @ MPSD</a:t>
            </a:r>
            <a:endParaRPr lang="de-DE"/>
          </a:p>
        </p:txBody>
      </p:sp>
      <p:pic>
        <p:nvPicPr>
          <p:cNvPr id="4" name="5_nanoparticle-silver-oxidation_small.mp4">
            <a:hlinkClick r:id="" action="ppaction://media"/>
            <a:extLst>
              <a:ext uri="{FF2B5EF4-FFF2-40B4-BE49-F238E27FC236}">
                <a16:creationId xmlns:a16="http://schemas.microsoft.com/office/drawing/2014/main" id="{14D8C93D-3447-7869-23FD-F4A5876AF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132" b="9522"/>
          <a:stretch/>
        </p:blipFill>
        <p:spPr>
          <a:xfrm>
            <a:off x="4038735" y="1888492"/>
            <a:ext cx="4064000" cy="232703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737590D9-0D38-0EE9-EB33-EC42B242579C}"/>
              </a:ext>
            </a:extLst>
          </p:cNvPr>
          <p:cNvSpPr txBox="1"/>
          <p:nvPr/>
        </p:nvSpPr>
        <p:spPr>
          <a:xfrm>
            <a:off x="1100993" y="2067123"/>
            <a:ext cx="2828456" cy="160043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Electron induced destruction of silver nanoparticle: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kfps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Environmental cell with silver crystal and molecular oxygen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Ozone oxidates Ag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Secondary electrons reduce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0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Prototpe</a:t>
            </a:r>
            <a:r>
              <a:rPr lang="de-DE" altLang="de-DE" dirty="0" smtClean="0"/>
              <a:t> @ MPSD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239" y="1528915"/>
            <a:ext cx="5737050" cy="440531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00053" y="1574881"/>
            <a:ext cx="275618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EDET prototype matrix MTF </a:t>
            </a:r>
            <a:r>
              <a:rPr lang="en-US" sz="12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measurements: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row: Raw data of “knife edge” shadow mask used for MTF determination. 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row: Edge spread functions as reconstructed from </a:t>
            </a: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knife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 image for 109 Cd source illumination (left), LED illumination (middle), and electron illumination at the TEM (right). 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row: MTF as calculated from the ESFs in the middle row. </a:t>
            </a:r>
            <a:endParaRPr lang="en-US" sz="120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Deviation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ESF onset for the LED </a:t>
            </a: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illumination is notable. 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Indication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 intra-row crosstalk phenomenon referred to as “ghost charge”, which needs to be compensated by adapted DCD settings.</a:t>
            </a:r>
            <a:endParaRPr lang="de-DE" sz="1200"/>
          </a:p>
        </p:txBody>
      </p:sp>
      <p:sp>
        <p:nvSpPr>
          <p:cNvPr id="16" name="Rechteck 15"/>
          <p:cNvSpPr/>
          <p:nvPr/>
        </p:nvSpPr>
        <p:spPr>
          <a:xfrm>
            <a:off x="4704735" y="6058503"/>
            <a:ext cx="1710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Intra-row chrosstalk (ghost charge)</a:t>
            </a:r>
            <a:endParaRPr lang="de-DE" sz="1200"/>
          </a:p>
        </p:txBody>
      </p:sp>
      <p:cxnSp>
        <p:nvCxnSpPr>
          <p:cNvPr id="6" name="Gerade Verbindung mit Pfeil 5"/>
          <p:cNvCxnSpPr>
            <a:stCxn id="16" idx="0"/>
          </p:cNvCxnSpPr>
          <p:nvPr/>
        </p:nvCxnSpPr>
        <p:spPr bwMode="auto">
          <a:xfrm flipV="1">
            <a:off x="5560142" y="4488426"/>
            <a:ext cx="314632" cy="1570077"/>
          </a:xfrm>
          <a:prstGeom prst="straightConnector1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544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Prototype @ MPSD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916261" y="1631637"/>
            <a:ext cx="3214303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 damage is a big issue for EDET: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Threshold voltage shift for both gate and cleargate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Gate &amp; Cleargate threshold voltages change during measurement (intensity depending)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Mitigation using voltage adaptions and offset DACs</a:t>
            </a:r>
            <a:endParaRPr lang="de-DE" sz="1200"/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Inhomogeneities can cause lack of CHC and even insensitive regions over matrix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Using TEM as representative radiation source and dosimeter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PXD-10-2: Technology pathfinder production 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Very promising results compared to “standard” BELLE technology:</a:t>
            </a:r>
          </a:p>
          <a:p>
            <a:pPr marL="6286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Factor of ~ 2 lower shift for Gate</a:t>
            </a:r>
          </a:p>
          <a:p>
            <a:pPr marL="6286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mtClean="0">
                <a:latin typeface="Calibri" panose="020F0502020204030204" pitchFamily="34" charset="0"/>
                <a:cs typeface="Times New Roman" panose="02020603050405020304" pitchFamily="18" charset="0"/>
              </a:rPr>
              <a:t>Factor of ~ 3 for Cleargate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47" y="4078322"/>
            <a:ext cx="4490151" cy="25579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48" y="1206066"/>
            <a:ext cx="4490151" cy="267071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727522" y="2041156"/>
            <a:ext cx="6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900" smtClean="0">
                <a:latin typeface="Calibri" panose="020F0502020204030204" pitchFamily="34" charset="0"/>
              </a:rPr>
              <a:t>Overnight annealing</a:t>
            </a:r>
            <a:endParaRPr lang="de-DE" sz="900" dirty="0" err="1" smtClean="0">
              <a:latin typeface="Calibri" panose="020F050202020403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5539155" y="2410488"/>
            <a:ext cx="1522475" cy="7195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>
            <a:stCxn id="8" idx="2"/>
          </p:cNvCxnSpPr>
          <p:nvPr/>
        </p:nvCxnSpPr>
        <p:spPr bwMode="auto">
          <a:xfrm flipH="1">
            <a:off x="5776546" y="2410488"/>
            <a:ext cx="1285084" cy="7195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>
            <a:stCxn id="8" idx="2"/>
          </p:cNvCxnSpPr>
          <p:nvPr/>
        </p:nvCxnSpPr>
        <p:spPr bwMode="auto">
          <a:xfrm flipH="1">
            <a:off x="6300392" y="2410488"/>
            <a:ext cx="761238" cy="6140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>
            <a:stCxn id="8" idx="2"/>
          </p:cNvCxnSpPr>
          <p:nvPr/>
        </p:nvCxnSpPr>
        <p:spPr bwMode="auto">
          <a:xfrm flipH="1">
            <a:off x="6727522" y="2410488"/>
            <a:ext cx="334108" cy="6140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>
            <a:stCxn id="8" idx="2"/>
          </p:cNvCxnSpPr>
          <p:nvPr/>
        </p:nvCxnSpPr>
        <p:spPr bwMode="auto">
          <a:xfrm>
            <a:off x="7061630" y="2410488"/>
            <a:ext cx="334108" cy="50855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3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</a:t>
            </a: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92" y="1648120"/>
            <a:ext cx="4594594" cy="39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hteck 24"/>
          <p:cNvSpPr>
            <a:spLocks noChangeArrowheads="1"/>
          </p:cNvSpPr>
          <p:nvPr/>
        </p:nvSpPr>
        <p:spPr bwMode="auto">
          <a:xfrm>
            <a:off x="6254750" y="3756025"/>
            <a:ext cx="2574925" cy="11715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38917" name="Richtungspfeil 4"/>
          <p:cNvSpPr>
            <a:spLocks noChangeArrowheads="1"/>
          </p:cNvSpPr>
          <p:nvPr/>
        </p:nvSpPr>
        <p:spPr bwMode="auto">
          <a:xfrm>
            <a:off x="506413" y="1771650"/>
            <a:ext cx="1435100" cy="484188"/>
          </a:xfrm>
          <a:prstGeom prst="homePlate">
            <a:avLst>
              <a:gd name="adj" fmla="val 50030"/>
            </a:avLst>
          </a:prstGeom>
          <a:solidFill>
            <a:srgbClr val="66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18" name="Chevron 5"/>
          <p:cNvSpPr>
            <a:spLocks noChangeArrowheads="1"/>
          </p:cNvSpPr>
          <p:nvPr/>
        </p:nvSpPr>
        <p:spPr bwMode="auto">
          <a:xfrm>
            <a:off x="3055938" y="1771650"/>
            <a:ext cx="1514475" cy="484188"/>
          </a:xfrm>
          <a:prstGeom prst="chevron">
            <a:avLst>
              <a:gd name="adj" fmla="val 50046"/>
            </a:avLst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19" name="Chevron 6"/>
          <p:cNvSpPr>
            <a:spLocks noChangeArrowheads="1"/>
          </p:cNvSpPr>
          <p:nvPr/>
        </p:nvSpPr>
        <p:spPr bwMode="auto">
          <a:xfrm>
            <a:off x="4365625" y="1771650"/>
            <a:ext cx="1514475" cy="484188"/>
          </a:xfrm>
          <a:prstGeom prst="chevron">
            <a:avLst>
              <a:gd name="adj" fmla="val 50046"/>
            </a:avLst>
          </a:prstGeom>
          <a:solidFill>
            <a:srgbClr val="33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20" name="Chevron 7"/>
          <p:cNvSpPr>
            <a:spLocks noChangeArrowheads="1"/>
          </p:cNvSpPr>
          <p:nvPr/>
        </p:nvSpPr>
        <p:spPr bwMode="auto">
          <a:xfrm>
            <a:off x="5680075" y="1771650"/>
            <a:ext cx="1514475" cy="484188"/>
          </a:xfrm>
          <a:prstGeom prst="chevron">
            <a:avLst>
              <a:gd name="adj" fmla="val 50046"/>
            </a:avLst>
          </a:prstGeom>
          <a:solidFill>
            <a:srgbClr val="00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21" name="Chevron 8"/>
          <p:cNvSpPr>
            <a:spLocks noChangeArrowheads="1"/>
          </p:cNvSpPr>
          <p:nvPr/>
        </p:nvSpPr>
        <p:spPr bwMode="auto">
          <a:xfrm>
            <a:off x="6989763" y="1771650"/>
            <a:ext cx="1514475" cy="484188"/>
          </a:xfrm>
          <a:prstGeom prst="chevron">
            <a:avLst>
              <a:gd name="adj" fmla="val 50046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22" name="Textfeld 9"/>
          <p:cNvSpPr txBox="1">
            <a:spLocks noChangeArrowheads="1"/>
          </p:cNvSpPr>
          <p:nvPr/>
        </p:nvSpPr>
        <p:spPr bwMode="auto">
          <a:xfrm>
            <a:off x="774700" y="1874838"/>
            <a:ext cx="896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de-DE" altLang="de-DE" sz="1200" b="1">
                <a:solidFill>
                  <a:schemeClr val="bg1"/>
                </a:solidFill>
                <a:latin typeface="Calibri" panose="020F0502020204030204" pitchFamily="34" charset="0"/>
              </a:rPr>
              <a:t>Fabrication</a:t>
            </a:r>
          </a:p>
        </p:txBody>
      </p:sp>
      <p:sp>
        <p:nvSpPr>
          <p:cNvPr id="38923" name="Textfeld 10"/>
          <p:cNvSpPr txBox="1">
            <a:spLocks noChangeArrowheads="1"/>
          </p:cNvSpPr>
          <p:nvPr/>
        </p:nvSpPr>
        <p:spPr bwMode="auto">
          <a:xfrm>
            <a:off x="3529013" y="1874838"/>
            <a:ext cx="581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solidFill>
                  <a:schemeClr val="bg1"/>
                </a:solidFill>
                <a:latin typeface="Calibri" panose="020F0502020204030204" pitchFamily="34" charset="0"/>
              </a:rPr>
              <a:t>Dicing</a:t>
            </a:r>
          </a:p>
        </p:txBody>
      </p:sp>
      <p:sp>
        <p:nvSpPr>
          <p:cNvPr id="38924" name="Textfeld 11"/>
          <p:cNvSpPr txBox="1">
            <a:spLocks noChangeArrowheads="1"/>
          </p:cNvSpPr>
          <p:nvPr/>
        </p:nvSpPr>
        <p:spPr bwMode="auto">
          <a:xfrm>
            <a:off x="4692650" y="1874838"/>
            <a:ext cx="884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Population</a:t>
            </a:r>
          </a:p>
        </p:txBody>
      </p:sp>
      <p:sp>
        <p:nvSpPr>
          <p:cNvPr id="38925" name="Textfeld 12"/>
          <p:cNvSpPr txBox="1">
            <a:spLocks noChangeArrowheads="1"/>
          </p:cNvSpPr>
          <p:nvPr/>
        </p:nvSpPr>
        <p:spPr bwMode="auto">
          <a:xfrm>
            <a:off x="5888038" y="1874838"/>
            <a:ext cx="1111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Probecard test</a:t>
            </a:r>
          </a:p>
        </p:txBody>
      </p:sp>
      <p:sp>
        <p:nvSpPr>
          <p:cNvPr id="38926" name="Textfeld 13"/>
          <p:cNvSpPr txBox="1">
            <a:spLocks noChangeArrowheads="1"/>
          </p:cNvSpPr>
          <p:nvPr/>
        </p:nvSpPr>
        <p:spPr bwMode="auto">
          <a:xfrm>
            <a:off x="7194550" y="1874838"/>
            <a:ext cx="12430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Brick integration</a:t>
            </a:r>
          </a:p>
        </p:txBody>
      </p:sp>
      <p:sp>
        <p:nvSpPr>
          <p:cNvPr id="38927" name="Chevron 14"/>
          <p:cNvSpPr>
            <a:spLocks noChangeArrowheads="1"/>
          </p:cNvSpPr>
          <p:nvPr/>
        </p:nvSpPr>
        <p:spPr bwMode="auto">
          <a:xfrm>
            <a:off x="4832350" y="4100513"/>
            <a:ext cx="1514475" cy="484187"/>
          </a:xfrm>
          <a:prstGeom prst="chevron">
            <a:avLst>
              <a:gd name="adj" fmla="val 50046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28" name="Textfeld 15"/>
          <p:cNvSpPr txBox="1">
            <a:spLocks noChangeArrowheads="1"/>
          </p:cNvSpPr>
          <p:nvPr/>
        </p:nvSpPr>
        <p:spPr bwMode="auto">
          <a:xfrm>
            <a:off x="5083175" y="4203700"/>
            <a:ext cx="1160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FPA integration</a:t>
            </a:r>
          </a:p>
        </p:txBody>
      </p:sp>
      <p:sp>
        <p:nvSpPr>
          <p:cNvPr id="38929" name="Chevron 16"/>
          <p:cNvSpPr>
            <a:spLocks noChangeArrowheads="1"/>
          </p:cNvSpPr>
          <p:nvPr/>
        </p:nvSpPr>
        <p:spPr bwMode="auto">
          <a:xfrm>
            <a:off x="882650" y="4103688"/>
            <a:ext cx="1514475" cy="484187"/>
          </a:xfrm>
          <a:prstGeom prst="chevron">
            <a:avLst>
              <a:gd name="adj" fmla="val 50046"/>
            </a:avLst>
          </a:prstGeom>
          <a:solidFill>
            <a:srgbClr val="CCFF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30" name="Textfeld 17"/>
          <p:cNvSpPr txBox="1">
            <a:spLocks noChangeArrowheads="1"/>
          </p:cNvSpPr>
          <p:nvPr/>
        </p:nvSpPr>
        <p:spPr bwMode="auto">
          <a:xfrm>
            <a:off x="1133475" y="4203700"/>
            <a:ext cx="1243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DLSP integration</a:t>
            </a:r>
          </a:p>
        </p:txBody>
      </p:sp>
      <p:sp>
        <p:nvSpPr>
          <p:cNvPr id="38931" name="Chevron 18"/>
          <p:cNvSpPr>
            <a:spLocks noChangeArrowheads="1"/>
          </p:cNvSpPr>
          <p:nvPr/>
        </p:nvSpPr>
        <p:spPr bwMode="auto">
          <a:xfrm>
            <a:off x="2200275" y="4103688"/>
            <a:ext cx="1514475" cy="484187"/>
          </a:xfrm>
          <a:prstGeom prst="chevron">
            <a:avLst>
              <a:gd name="adj" fmla="val 5004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32" name="Textfeld 19"/>
          <p:cNvSpPr txBox="1">
            <a:spLocks noChangeArrowheads="1"/>
          </p:cNvSpPr>
          <p:nvPr/>
        </p:nvSpPr>
        <p:spPr bwMode="auto">
          <a:xfrm>
            <a:off x="2457450" y="4111625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>
                <a:latin typeface="Calibri" panose="020F0502020204030204" pitchFamily="34" charset="0"/>
              </a:rPr>
              <a:t>Qualification</a:t>
            </a:r>
          </a:p>
          <a:p>
            <a:pPr algn="ctr" eaLnBrk="1" hangingPunct="1"/>
            <a:r>
              <a:rPr lang="de-DE" altLang="de-DE" sz="1200" b="1">
                <a:latin typeface="Calibri" panose="020F0502020204030204" pitchFamily="34" charset="0"/>
              </a:rPr>
              <a:t>(MPMMC ?)</a:t>
            </a:r>
          </a:p>
        </p:txBody>
      </p:sp>
      <p:sp>
        <p:nvSpPr>
          <p:cNvPr id="38933" name="Chevron 20"/>
          <p:cNvSpPr>
            <a:spLocks noChangeArrowheads="1"/>
          </p:cNvSpPr>
          <p:nvPr/>
        </p:nvSpPr>
        <p:spPr bwMode="auto">
          <a:xfrm>
            <a:off x="3514725" y="4103688"/>
            <a:ext cx="1514475" cy="484187"/>
          </a:xfrm>
          <a:prstGeom prst="chevron">
            <a:avLst>
              <a:gd name="adj" fmla="val 5004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34" name="Textfeld 21"/>
          <p:cNvSpPr txBox="1">
            <a:spLocks noChangeArrowheads="1"/>
          </p:cNvSpPr>
          <p:nvPr/>
        </p:nvSpPr>
        <p:spPr bwMode="auto">
          <a:xfrm>
            <a:off x="3700463" y="4111625"/>
            <a:ext cx="1008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>
                <a:latin typeface="Calibri" panose="020F0502020204030204" pitchFamily="34" charset="0"/>
              </a:rPr>
              <a:t>Qualification</a:t>
            </a:r>
          </a:p>
          <a:p>
            <a:pPr algn="ctr" eaLnBrk="1" hangingPunct="1"/>
            <a:r>
              <a:rPr lang="de-DE" altLang="de-DE" sz="1200" b="1">
                <a:latin typeface="Calibri" panose="020F0502020204030204" pitchFamily="34" charset="0"/>
              </a:rPr>
              <a:t>(MPMS)</a:t>
            </a:r>
          </a:p>
        </p:txBody>
      </p:sp>
      <p:sp>
        <p:nvSpPr>
          <p:cNvPr id="38935" name="Chevron 22"/>
          <p:cNvSpPr>
            <a:spLocks noChangeArrowheads="1"/>
          </p:cNvSpPr>
          <p:nvPr/>
        </p:nvSpPr>
        <p:spPr bwMode="auto">
          <a:xfrm>
            <a:off x="1743075" y="1773238"/>
            <a:ext cx="1514475" cy="485775"/>
          </a:xfrm>
          <a:prstGeom prst="chevron">
            <a:avLst>
              <a:gd name="adj" fmla="val 49882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8936" name="Textfeld 23"/>
          <p:cNvSpPr txBox="1">
            <a:spLocks noChangeArrowheads="1"/>
          </p:cNvSpPr>
          <p:nvPr/>
        </p:nvSpPr>
        <p:spPr bwMode="auto">
          <a:xfrm>
            <a:off x="2146300" y="1874838"/>
            <a:ext cx="71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200" b="1">
                <a:solidFill>
                  <a:schemeClr val="bg1"/>
                </a:solidFill>
                <a:latin typeface="Calibri" panose="020F0502020204030204" pitchFamily="34" charset="0"/>
              </a:rPr>
              <a:t>ATG test</a:t>
            </a:r>
          </a:p>
        </p:txBody>
      </p:sp>
      <p:sp>
        <p:nvSpPr>
          <p:cNvPr id="38937" name="Textfeld 25"/>
          <p:cNvSpPr txBox="1">
            <a:spLocks noChangeArrowheads="1"/>
          </p:cNvSpPr>
          <p:nvPr/>
        </p:nvSpPr>
        <p:spPr bwMode="auto">
          <a:xfrm>
            <a:off x="6507163" y="3987800"/>
            <a:ext cx="2071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>
                <a:latin typeface="Calibri" panose="020F0502020204030204" pitchFamily="34" charset="0"/>
              </a:rPr>
              <a:t>FPA / </a:t>
            </a:r>
          </a:p>
          <a:p>
            <a:pPr algn="ctr" eaLnBrk="1" hangingPunct="1"/>
            <a:r>
              <a:rPr lang="de-DE" altLang="de-DE" sz="2000" b="1">
                <a:latin typeface="Calibri" panose="020F0502020204030204" pitchFamily="34" charset="0"/>
              </a:rPr>
              <a:t>Quadrant module</a:t>
            </a:r>
          </a:p>
        </p:txBody>
      </p:sp>
      <p:sp>
        <p:nvSpPr>
          <p:cNvPr id="38938" name="Textfeld 10"/>
          <p:cNvSpPr txBox="1">
            <a:spLocks noChangeArrowheads="1"/>
          </p:cNvSpPr>
          <p:nvPr/>
        </p:nvSpPr>
        <p:spPr bwMode="auto">
          <a:xfrm>
            <a:off x="212725" y="2357438"/>
            <a:ext cx="160178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PXD-10-3 awaiting completion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Testing after al2n still has to be done</a:t>
            </a:r>
          </a:p>
        </p:txBody>
      </p:sp>
      <p:sp>
        <p:nvSpPr>
          <p:cNvPr id="38939" name="Textfeld 10"/>
          <p:cNvSpPr txBox="1">
            <a:spLocks noChangeArrowheads="1"/>
          </p:cNvSpPr>
          <p:nvPr/>
        </p:nvSpPr>
        <p:spPr bwMode="auto">
          <a:xfrm>
            <a:off x="4298950" y="2347913"/>
            <a:ext cx="145573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PXD-10-2 awaiting population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PXD-10-1 modules require DMC / DMC 65</a:t>
            </a:r>
          </a:p>
        </p:txBody>
      </p:sp>
      <p:sp>
        <p:nvSpPr>
          <p:cNvPr id="38940" name="Textfeld 10"/>
          <p:cNvSpPr txBox="1">
            <a:spLocks noChangeArrowheads="1"/>
          </p:cNvSpPr>
          <p:nvPr/>
        </p:nvSpPr>
        <p:spPr bwMode="auto">
          <a:xfrm>
            <a:off x="5589588" y="2347913"/>
            <a:ext cx="139382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Probecard </a:t>
            </a:r>
            <a:r>
              <a:rPr lang="de-DE" altLang="de-DE" sz="800" smtClean="0"/>
              <a:t>available</a:t>
            </a:r>
            <a:endParaRPr lang="de-DE" altLang="de-DE" sz="800"/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Probecard setup </a:t>
            </a:r>
            <a:r>
              <a:rPr lang="de-DE" altLang="de-DE" sz="800" smtClean="0"/>
              <a:t>in  qualification</a:t>
            </a:r>
            <a:endParaRPr lang="de-DE" altLang="de-DE" sz="800"/>
          </a:p>
        </p:txBody>
      </p:sp>
      <p:sp>
        <p:nvSpPr>
          <p:cNvPr id="38941" name="Textfeld 10"/>
          <p:cNvSpPr txBox="1">
            <a:spLocks noChangeArrowheads="1"/>
          </p:cNvSpPr>
          <p:nvPr/>
        </p:nvSpPr>
        <p:spPr bwMode="auto">
          <a:xfrm>
            <a:off x="6940550" y="2347913"/>
            <a:ext cx="13319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Irreversible step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Beyond, module rework is extremely difficult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Glueing procedure tbd.</a:t>
            </a:r>
          </a:p>
        </p:txBody>
      </p:sp>
      <p:sp>
        <p:nvSpPr>
          <p:cNvPr id="38942" name="Textfeld 10"/>
          <p:cNvSpPr txBox="1">
            <a:spLocks noChangeArrowheads="1"/>
          </p:cNvSpPr>
          <p:nvPr/>
        </p:nvSpPr>
        <p:spPr bwMode="auto">
          <a:xfrm>
            <a:off x="2047875" y="4699000"/>
            <a:ext cx="14557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Step can be skipped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For reference purposes only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Requires 2nd MPMMC specimen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Status of 2 EMCMs</a:t>
            </a:r>
          </a:p>
        </p:txBody>
      </p:sp>
      <p:sp>
        <p:nvSpPr>
          <p:cNvPr id="38943" name="Textfeld 10"/>
          <p:cNvSpPr txBox="1">
            <a:spLocks noChangeArrowheads="1"/>
          </p:cNvSpPr>
          <p:nvPr/>
        </p:nvSpPr>
        <p:spPr bwMode="auto">
          <a:xfrm>
            <a:off x="3471863" y="4699000"/>
            <a:ext cx="145415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Requiring MPMS specimen which are calibrated &amp; tested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Update status</a:t>
            </a:r>
          </a:p>
        </p:txBody>
      </p:sp>
      <p:sp>
        <p:nvSpPr>
          <p:cNvPr id="38944" name="Textfeld 10"/>
          <p:cNvSpPr txBox="1">
            <a:spLocks noChangeArrowheads="1"/>
          </p:cNvSpPr>
          <p:nvPr/>
        </p:nvSpPr>
        <p:spPr bwMode="auto">
          <a:xfrm>
            <a:off x="4751388" y="4692650"/>
            <a:ext cx="14557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Characterization and calibration measurements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Based on qualification results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Insertion in vacuum vessel</a:t>
            </a:r>
          </a:p>
        </p:txBody>
      </p:sp>
      <p:sp>
        <p:nvSpPr>
          <p:cNvPr id="38945" name="Textfeld 10"/>
          <p:cNvSpPr txBox="1">
            <a:spLocks noChangeArrowheads="1"/>
          </p:cNvSpPr>
          <p:nvPr/>
        </p:nvSpPr>
        <p:spPr bwMode="auto">
          <a:xfrm>
            <a:off x="774700" y="4708525"/>
            <a:ext cx="14557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Attach DLSP to brick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800"/>
              <a:t>Bonding of DLSP to ASM</a:t>
            </a:r>
          </a:p>
        </p:txBody>
      </p:sp>
      <p:sp>
        <p:nvSpPr>
          <p:cNvPr id="38946" name="Textfeld 10"/>
          <p:cNvSpPr txBox="1">
            <a:spLocks noChangeArrowheads="1"/>
          </p:cNvSpPr>
          <p:nvPr/>
        </p:nvSpPr>
        <p:spPr bwMode="auto">
          <a:xfrm>
            <a:off x="8443913" y="1520825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4000"/>
              <a:t>…</a:t>
            </a:r>
          </a:p>
        </p:txBody>
      </p:sp>
      <p:sp>
        <p:nvSpPr>
          <p:cNvPr id="38947" name="Textfeld 10"/>
          <p:cNvSpPr txBox="1">
            <a:spLocks noChangeArrowheads="1"/>
          </p:cNvSpPr>
          <p:nvPr/>
        </p:nvSpPr>
        <p:spPr bwMode="auto">
          <a:xfrm>
            <a:off x="523875" y="3865563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4000"/>
              <a:t>…</a:t>
            </a:r>
          </a:p>
        </p:txBody>
      </p:sp>
      <p:sp>
        <p:nvSpPr>
          <p:cNvPr id="38948" name="Textfeld 10"/>
          <p:cNvSpPr txBox="1">
            <a:spLocks noChangeArrowheads="1"/>
          </p:cNvSpPr>
          <p:nvPr/>
        </p:nvSpPr>
        <p:spPr bwMode="auto">
          <a:xfrm>
            <a:off x="3019425" y="1563688"/>
            <a:ext cx="1601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mxm, alm</a:t>
            </a:r>
          </a:p>
        </p:txBody>
      </p:sp>
      <p:sp>
        <p:nvSpPr>
          <p:cNvPr id="38949" name="Textfeld 10"/>
          <p:cNvSpPr txBox="1">
            <a:spLocks noChangeArrowheads="1"/>
          </p:cNvSpPr>
          <p:nvPr/>
        </p:nvSpPr>
        <p:spPr bwMode="auto">
          <a:xfrm>
            <a:off x="4249738" y="1563688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sib</a:t>
            </a:r>
          </a:p>
        </p:txBody>
      </p:sp>
      <p:sp>
        <p:nvSpPr>
          <p:cNvPr id="38950" name="Textfeld 10"/>
          <p:cNvSpPr txBox="1">
            <a:spLocks noChangeArrowheads="1"/>
          </p:cNvSpPr>
          <p:nvPr/>
        </p:nvSpPr>
        <p:spPr bwMode="auto">
          <a:xfrm>
            <a:off x="5589588" y="1563688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chk, mhe?</a:t>
            </a:r>
          </a:p>
        </p:txBody>
      </p:sp>
      <p:sp>
        <p:nvSpPr>
          <p:cNvPr id="38951" name="Textfeld 10"/>
          <p:cNvSpPr txBox="1">
            <a:spLocks noChangeArrowheads="1"/>
          </p:cNvSpPr>
          <p:nvPr/>
        </p:nvSpPr>
        <p:spPr bwMode="auto">
          <a:xfrm>
            <a:off x="6902450" y="1563688"/>
            <a:ext cx="1601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danilo</a:t>
            </a:r>
          </a:p>
        </p:txBody>
      </p:sp>
      <p:sp>
        <p:nvSpPr>
          <p:cNvPr id="38952" name="Textfeld 10"/>
          <p:cNvSpPr txBox="1">
            <a:spLocks noChangeArrowheads="1"/>
          </p:cNvSpPr>
          <p:nvPr/>
        </p:nvSpPr>
        <p:spPr bwMode="auto">
          <a:xfrm>
            <a:off x="2100263" y="3895725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chk, tbd.</a:t>
            </a:r>
          </a:p>
        </p:txBody>
      </p:sp>
      <p:sp>
        <p:nvSpPr>
          <p:cNvPr id="38953" name="Textfeld 10"/>
          <p:cNvSpPr txBox="1">
            <a:spLocks noChangeArrowheads="1"/>
          </p:cNvSpPr>
          <p:nvPr/>
        </p:nvSpPr>
        <p:spPr bwMode="auto">
          <a:xfrm>
            <a:off x="1639888" y="1563688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chk</a:t>
            </a:r>
          </a:p>
        </p:txBody>
      </p:sp>
      <p:sp>
        <p:nvSpPr>
          <p:cNvPr id="38954" name="Textfeld 10"/>
          <p:cNvSpPr txBox="1">
            <a:spLocks noChangeArrowheads="1"/>
          </p:cNvSpPr>
          <p:nvPr/>
        </p:nvSpPr>
        <p:spPr bwMode="auto">
          <a:xfrm>
            <a:off x="836613" y="3895725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danilo</a:t>
            </a:r>
          </a:p>
        </p:txBody>
      </p:sp>
      <p:sp>
        <p:nvSpPr>
          <p:cNvPr id="38955" name="Textfeld 10"/>
          <p:cNvSpPr txBox="1">
            <a:spLocks noChangeArrowheads="1"/>
          </p:cNvSpPr>
          <p:nvPr/>
        </p:nvSpPr>
        <p:spPr bwMode="auto">
          <a:xfrm>
            <a:off x="3363913" y="3895725"/>
            <a:ext cx="1601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tjs, tbd.</a:t>
            </a:r>
          </a:p>
        </p:txBody>
      </p:sp>
      <p:sp>
        <p:nvSpPr>
          <p:cNvPr id="38956" name="Textfeld 10"/>
          <p:cNvSpPr txBox="1">
            <a:spLocks noChangeArrowheads="1"/>
          </p:cNvSpPr>
          <p:nvPr/>
        </p:nvSpPr>
        <p:spPr bwMode="auto">
          <a:xfrm>
            <a:off x="4689475" y="3895725"/>
            <a:ext cx="1601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 b="1"/>
              <a:t>tbd.</a:t>
            </a:r>
          </a:p>
        </p:txBody>
      </p:sp>
      <p:sp>
        <p:nvSpPr>
          <p:cNvPr id="38957" name="Nach unten gekrümmter Pfeil 1"/>
          <p:cNvSpPr>
            <a:spLocks noChangeArrowheads="1"/>
          </p:cNvSpPr>
          <p:nvPr/>
        </p:nvSpPr>
        <p:spPr bwMode="auto">
          <a:xfrm>
            <a:off x="1958975" y="3295650"/>
            <a:ext cx="1901825" cy="730250"/>
          </a:xfrm>
          <a:prstGeom prst="curvedDownArrow">
            <a:avLst>
              <a:gd name="adj1" fmla="val 25055"/>
              <a:gd name="adj2" fmla="val 50110"/>
              <a:gd name="adj3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90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684213" y="1491175"/>
            <a:ext cx="2953722" cy="456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PXD 10 overview:</a:t>
            </a:r>
          </a:p>
          <a:p>
            <a:pPr marL="2667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DE" sz="1200" smtClean="0"/>
              <a:t>3 Batches were produced. Currently, last </a:t>
            </a:r>
            <a:r>
              <a:rPr lang="de-DE" sz="1200"/>
              <a:t>sensor batch fabrication is in final </a:t>
            </a:r>
            <a:r>
              <a:rPr lang="de-DE" sz="1200" smtClean="0"/>
              <a:t>state</a:t>
            </a:r>
            <a:endParaRPr lang="en-US" sz="1200" b="1" kern="0" smtClean="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PXD-10-1: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Pilot production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4 wafers in total (2 thin / 2 thick)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11 modules tested good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Some modules have many open drain lines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Layer system affected by DHP RESET bug (inverted polarity = permanent reset)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Some modules populated with DHPs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Some modules lost in repair attempt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Remaining modules usable with DMC 65 only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PXD-10-2: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Experimental variants (rad hard oxides)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4 wafers in total (2 thin / 2 thick)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10 good modules after ATG testing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Improved topology resulting in less oped drain lines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1 wafer with 3 “good” modules lost during thinning process (some small devices might be usable)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2 modules populated with DHP backend for use as first Quadrant ASMs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ASMs awaiting test w7 ASM PC system before assembly</a:t>
            </a:r>
          </a:p>
          <a:p>
            <a:pPr marL="2667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de-DE" sz="120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04" y="2308486"/>
            <a:ext cx="3889596" cy="285642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09303" y="5005307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smtClean="0">
                <a:latin typeface="Gabriola" panose="04040605051002020D02" pitchFamily="82" charset="0"/>
              </a:rPr>
              <a:t>„It‘s a kind of intelligence test.“</a:t>
            </a:r>
            <a:endParaRPr lang="de-DE" sz="1200" dirty="0" err="1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35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684213" y="1363356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PXD 10-3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8 wafers in total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ATG test completed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19 quadrant devices with no issues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10 with minor, repairable or cosmetic defects (usable)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Yield ~ 90%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Backthinning process completed successfully </a:t>
            </a:r>
            <a:endParaRPr lang="en-US" sz="800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Some wafers show tiny ( &lt; 50 mm silicon remnants at window edges)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Irrelevant for operation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Decision was made to split in two batches (4 wafers each)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/>
              <a:t>To do: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/>
              <a:t>BCB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/>
              <a:t>Sputtering of TiW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/>
              <a:t>Copper deposition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/>
              <a:t>Copper lithography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 smtClean="0"/>
              <a:t>BCB</a:t>
            </a:r>
            <a:endParaRPr lang="en-US" sz="1200" smtClean="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First batch: Using HLL equipment for TiW sputtering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To be fully completed before batch 2 production is resumed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Finalization of first batch June ’23 (some issues)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smtClean="0"/>
              <a:t>Finalization of second batch not (!) before move</a:t>
            </a:r>
          </a:p>
          <a:p>
            <a:pPr marL="2667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de-DE" sz="120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13" y="2244777"/>
            <a:ext cx="2373736" cy="2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30724" name="Rechteck 4"/>
          <p:cNvSpPr>
            <a:spLocks noChangeArrowheads="1"/>
          </p:cNvSpPr>
          <p:nvPr/>
        </p:nvSpPr>
        <p:spPr bwMode="auto">
          <a:xfrm>
            <a:off x="1239838" y="1692275"/>
            <a:ext cx="1711325" cy="914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0725" name="Textfeld 10"/>
          <p:cNvSpPr txBox="1">
            <a:spLocks noChangeArrowheads="1"/>
          </p:cNvSpPr>
          <p:nvPr/>
        </p:nvSpPr>
        <p:spPr bwMode="auto">
          <a:xfrm>
            <a:off x="3109913" y="1692275"/>
            <a:ext cx="233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Switcher-B V2.1 (old)  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Switcher-B V2.2 (broken Sout)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Switcher-B </a:t>
            </a:r>
            <a:r>
              <a:rPr lang="de-DE" altLang="de-DE" sz="1200" smtClean="0"/>
              <a:t>V2.3 </a:t>
            </a:r>
            <a:r>
              <a:rPr lang="de-DE" altLang="de-DE" sz="1200"/>
              <a:t>(new) 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30726" name="Textfeld 11"/>
          <p:cNvSpPr txBox="1">
            <a:spLocks noChangeArrowheads="1"/>
          </p:cNvSpPr>
          <p:nvPr/>
        </p:nvSpPr>
        <p:spPr bwMode="auto">
          <a:xfrm>
            <a:off x="3600450" y="1176338"/>
            <a:ext cx="881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600" b="1">
                <a:latin typeface="Calibri" panose="020F0502020204030204" pitchFamily="34" charset="0"/>
              </a:rPr>
              <a:t>Variants</a:t>
            </a:r>
          </a:p>
        </p:txBody>
      </p:sp>
      <p:sp>
        <p:nvSpPr>
          <p:cNvPr id="30727" name="Textfeld 12"/>
          <p:cNvSpPr txBox="1">
            <a:spLocks noChangeArrowheads="1"/>
          </p:cNvSpPr>
          <p:nvPr/>
        </p:nvSpPr>
        <p:spPr bwMode="auto">
          <a:xfrm>
            <a:off x="7429500" y="1176338"/>
            <a:ext cx="1019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600" b="1">
                <a:latin typeface="Calibri" panose="020F0502020204030204" pitchFamily="34" charset="0"/>
              </a:rPr>
              <a:t>Comment</a:t>
            </a:r>
          </a:p>
        </p:txBody>
      </p:sp>
      <p:sp>
        <p:nvSpPr>
          <p:cNvPr id="30728" name="Textfeld 10"/>
          <p:cNvSpPr txBox="1">
            <a:spLocks noChangeArrowheads="1"/>
          </p:cNvSpPr>
          <p:nvPr/>
        </p:nvSpPr>
        <p:spPr bwMode="auto">
          <a:xfrm>
            <a:off x="2368550" y="5867400"/>
            <a:ext cx="5068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1 </a:t>
            </a:r>
            <a:r>
              <a:rPr lang="de-DE" altLang="de-DE" sz="1200"/>
              <a:t>Quadrant module uses 8 DHP / DCD </a:t>
            </a:r>
            <a:r>
              <a:rPr lang="de-DE" altLang="de-DE" sz="1200" smtClean="0"/>
              <a:t>ICs </a:t>
            </a:r>
            <a:r>
              <a:rPr lang="de-DE" altLang="de-DE" sz="1200"/>
              <a:t>and 4 Switchers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1 FPA uses 16 Switchers, 32 DHPs/DMCs and 32 DCDs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1 </a:t>
            </a:r>
            <a:r>
              <a:rPr lang="de-DE" altLang="de-DE" sz="1200"/>
              <a:t>Small device assemby uses 1 DCD / and 1 Switcher</a:t>
            </a:r>
          </a:p>
        </p:txBody>
      </p:sp>
      <p:sp>
        <p:nvSpPr>
          <p:cNvPr id="30729" name="Rechteck 16"/>
          <p:cNvSpPr>
            <a:spLocks noChangeArrowheads="1"/>
          </p:cNvSpPr>
          <p:nvPr/>
        </p:nvSpPr>
        <p:spPr bwMode="auto">
          <a:xfrm>
            <a:off x="1239838" y="3771900"/>
            <a:ext cx="1709737" cy="914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0730" name="Rechteck 19"/>
          <p:cNvSpPr>
            <a:spLocks noChangeArrowheads="1"/>
          </p:cNvSpPr>
          <p:nvPr/>
        </p:nvSpPr>
        <p:spPr bwMode="auto">
          <a:xfrm>
            <a:off x="1239838" y="2732088"/>
            <a:ext cx="1711325" cy="914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0731" name="Rechteck 22"/>
          <p:cNvSpPr>
            <a:spLocks noChangeArrowheads="1"/>
          </p:cNvSpPr>
          <p:nvPr/>
        </p:nvSpPr>
        <p:spPr bwMode="auto">
          <a:xfrm>
            <a:off x="1239838" y="4811713"/>
            <a:ext cx="1709737" cy="914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30732" name="Textfeld 24"/>
          <p:cNvSpPr txBox="1">
            <a:spLocks noChangeArrowheads="1"/>
          </p:cNvSpPr>
          <p:nvPr/>
        </p:nvSpPr>
        <p:spPr bwMode="auto">
          <a:xfrm>
            <a:off x="1670050" y="3944164"/>
            <a:ext cx="7473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de-DE" altLang="de-DE" sz="1600" smtClean="0">
                <a:latin typeface="Calibri" panose="020F0502020204030204" pitchFamily="34" charset="0"/>
              </a:rPr>
              <a:t>DHP</a:t>
            </a:r>
            <a:endParaRPr lang="de-DE" altLang="de-DE" sz="900" smtClean="0">
              <a:latin typeface="Calibri" panose="020F050202020403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de-DE" altLang="de-DE" sz="900" smtClean="0">
                <a:latin typeface="Calibri" panose="020F0502020204030204" pitchFamily="34" charset="0"/>
              </a:rPr>
              <a:t>8 x per ASM</a:t>
            </a:r>
            <a:endParaRPr lang="de-DE" altLang="de-DE" sz="900">
              <a:latin typeface="Calibri" panose="020F0502020204030204" pitchFamily="34" charset="0"/>
            </a:endParaRPr>
          </a:p>
        </p:txBody>
      </p:sp>
      <p:sp>
        <p:nvSpPr>
          <p:cNvPr id="30733" name="Textfeld 26"/>
          <p:cNvSpPr txBox="1">
            <a:spLocks noChangeArrowheads="1"/>
          </p:cNvSpPr>
          <p:nvPr/>
        </p:nvSpPr>
        <p:spPr bwMode="auto">
          <a:xfrm>
            <a:off x="1554045" y="1871702"/>
            <a:ext cx="10813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de-DE" altLang="de-DE" sz="1600" smtClean="0">
                <a:latin typeface="Calibri" panose="020F0502020204030204" pitchFamily="34" charset="0"/>
              </a:rPr>
              <a:t>Switcher-B</a:t>
            </a:r>
            <a:endParaRPr lang="de-DE" altLang="de-DE" sz="900" smtClean="0">
              <a:latin typeface="Calibri" panose="020F050202020403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de-DE" altLang="de-DE" sz="900" smtClean="0">
                <a:latin typeface="Calibri" panose="020F0502020204030204" pitchFamily="34" charset="0"/>
              </a:rPr>
              <a:t>4 x per ASM</a:t>
            </a:r>
            <a:endParaRPr lang="de-DE" altLang="de-DE" sz="900">
              <a:latin typeface="Calibri" panose="020F0502020204030204" pitchFamily="34" charset="0"/>
            </a:endParaRPr>
          </a:p>
        </p:txBody>
      </p:sp>
      <p:sp>
        <p:nvSpPr>
          <p:cNvPr id="30734" name="Textfeld 27"/>
          <p:cNvSpPr txBox="1">
            <a:spLocks noChangeArrowheads="1"/>
          </p:cNvSpPr>
          <p:nvPr/>
        </p:nvSpPr>
        <p:spPr bwMode="auto">
          <a:xfrm>
            <a:off x="1716237" y="2909875"/>
            <a:ext cx="7569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de-DE" altLang="de-DE" sz="1600" smtClean="0">
                <a:latin typeface="Calibri" panose="020F0502020204030204" pitchFamily="34" charset="0"/>
              </a:rPr>
              <a:t>DCD-E </a:t>
            </a:r>
            <a:endParaRPr lang="de-DE" altLang="de-DE" sz="900" smtClean="0">
              <a:latin typeface="Calibri" panose="020F050202020403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de-DE" altLang="de-DE" sz="900" smtClean="0">
                <a:latin typeface="Calibri" panose="020F0502020204030204" pitchFamily="34" charset="0"/>
              </a:rPr>
              <a:t>8 x per ASM</a:t>
            </a:r>
            <a:endParaRPr lang="de-DE" altLang="de-DE" sz="900">
              <a:latin typeface="Calibri" panose="020F0502020204030204" pitchFamily="34" charset="0"/>
            </a:endParaRPr>
          </a:p>
        </p:txBody>
      </p:sp>
      <p:sp>
        <p:nvSpPr>
          <p:cNvPr id="30735" name="Textfeld 28"/>
          <p:cNvSpPr txBox="1">
            <a:spLocks noChangeArrowheads="1"/>
          </p:cNvSpPr>
          <p:nvPr/>
        </p:nvSpPr>
        <p:spPr bwMode="auto">
          <a:xfrm>
            <a:off x="1618753" y="4991914"/>
            <a:ext cx="8499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de-DE" altLang="de-DE" sz="1600" smtClean="0">
                <a:latin typeface="Calibri" panose="020F0502020204030204" pitchFamily="34" charset="0"/>
              </a:rPr>
              <a:t>DMC 65</a:t>
            </a:r>
            <a:endParaRPr lang="de-DE" altLang="de-DE" sz="900" smtClean="0">
              <a:latin typeface="Calibri" panose="020F050202020403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de-DE" altLang="de-DE" sz="900" smtClean="0">
                <a:latin typeface="Calibri" panose="020F0502020204030204" pitchFamily="34" charset="0"/>
              </a:rPr>
              <a:t>8 x per ASM</a:t>
            </a:r>
            <a:endParaRPr lang="de-DE" altLang="de-DE" sz="900">
              <a:latin typeface="Calibri" panose="020F0502020204030204" pitchFamily="34" charset="0"/>
            </a:endParaRPr>
          </a:p>
        </p:txBody>
      </p:sp>
      <p:sp>
        <p:nvSpPr>
          <p:cNvPr id="30736" name="Textfeld 30"/>
          <p:cNvSpPr txBox="1">
            <a:spLocks noChangeArrowheads="1"/>
          </p:cNvSpPr>
          <p:nvPr/>
        </p:nvSpPr>
        <p:spPr bwMode="auto">
          <a:xfrm>
            <a:off x="5407025" y="1692275"/>
            <a:ext cx="1946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30- 40 pcs. for EDET 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Many, only for </a:t>
            </a:r>
            <a:r>
              <a:rPr lang="de-DE" altLang="de-DE" sz="1200" smtClean="0"/>
              <a:t>small dev. 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promising first results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30737" name="Textfeld 31"/>
          <p:cNvSpPr txBox="1">
            <a:spLocks noChangeArrowheads="1"/>
          </p:cNvSpPr>
          <p:nvPr/>
        </p:nvSpPr>
        <p:spPr bwMode="auto">
          <a:xfrm>
            <a:off x="5483225" y="1176338"/>
            <a:ext cx="1130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600" b="1">
                <a:latin typeface="Calibri" panose="020F0502020204030204" pitchFamily="34" charset="0"/>
              </a:rPr>
              <a:t>Availability</a:t>
            </a:r>
          </a:p>
        </p:txBody>
      </p:sp>
      <p:sp>
        <p:nvSpPr>
          <p:cNvPr id="30738" name="Textfeld 32"/>
          <p:cNvSpPr txBox="1">
            <a:spLocks noChangeArrowheads="1"/>
          </p:cNvSpPr>
          <p:nvPr/>
        </p:nvSpPr>
        <p:spPr bwMode="auto">
          <a:xfrm>
            <a:off x="7288212" y="1692275"/>
            <a:ext cx="1944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Test </a:t>
            </a:r>
            <a:r>
              <a:rPr lang="de-DE" altLang="de-DE" sz="1200"/>
              <a:t>effort </a:t>
            </a:r>
            <a:r>
              <a:rPr lang="de-DE" altLang="de-DE" sz="1200" smtClean="0"/>
              <a:t>@ HLL (wafer)</a:t>
            </a:r>
            <a:endParaRPr lang="de-DE" altLang="de-DE" sz="1200"/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New, improved design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To arrive at KIT 12/22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Bumping @ IZM </a:t>
            </a:r>
            <a:endParaRPr lang="de-DE" altLang="de-DE" sz="1200"/>
          </a:p>
        </p:txBody>
      </p:sp>
      <p:sp>
        <p:nvSpPr>
          <p:cNvPr id="30739" name="Textfeld 33"/>
          <p:cNvSpPr txBox="1">
            <a:spLocks noChangeArrowheads="1"/>
          </p:cNvSpPr>
          <p:nvPr/>
        </p:nvSpPr>
        <p:spPr bwMode="auto">
          <a:xfrm>
            <a:off x="7288213" y="2835275"/>
            <a:ext cx="1944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KIT responsibility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DCD-EC as alternative?</a:t>
            </a:r>
          </a:p>
        </p:txBody>
      </p:sp>
      <p:sp>
        <p:nvSpPr>
          <p:cNvPr id="30740" name="Textfeld 34"/>
          <p:cNvSpPr txBox="1">
            <a:spLocks noChangeArrowheads="1"/>
          </p:cNvSpPr>
          <p:nvPr/>
        </p:nvSpPr>
        <p:spPr bwMode="auto">
          <a:xfrm>
            <a:off x="7288213" y="3871913"/>
            <a:ext cx="1944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Many lost for PXD-10-1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Sufficient stock for PXD-10-2 and  first PXD-10-3 </a:t>
            </a:r>
            <a:r>
              <a:rPr lang="de-DE" altLang="de-DE" sz="1200" smtClean="0"/>
              <a:t>ASMs</a:t>
            </a:r>
            <a:endParaRPr lang="de-DE" altLang="de-DE" sz="1200"/>
          </a:p>
        </p:txBody>
      </p:sp>
      <p:sp>
        <p:nvSpPr>
          <p:cNvPr id="30741" name="Textfeld 35"/>
          <p:cNvSpPr txBox="1">
            <a:spLocks noChangeArrowheads="1"/>
          </p:cNvSpPr>
          <p:nvPr/>
        </p:nvSpPr>
        <p:spPr bwMode="auto">
          <a:xfrm>
            <a:off x="7288213" y="4807248"/>
            <a:ext cx="1944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Testing complete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Additional wafers ordered</a:t>
            </a:r>
            <a:endParaRPr lang="de-DE" altLang="de-DE" sz="1200"/>
          </a:p>
        </p:txBody>
      </p:sp>
      <p:sp>
        <p:nvSpPr>
          <p:cNvPr id="30742" name="Textfeld 10"/>
          <p:cNvSpPr txBox="1">
            <a:spLocks noChangeArrowheads="1"/>
          </p:cNvSpPr>
          <p:nvPr/>
        </p:nvSpPr>
        <p:spPr bwMode="auto">
          <a:xfrm>
            <a:off x="3109913" y="2835275"/>
            <a:ext cx="233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Version 1.0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30743" name="Textfeld 30"/>
          <p:cNvSpPr txBox="1">
            <a:spLocks noChangeArrowheads="1"/>
          </p:cNvSpPr>
          <p:nvPr/>
        </p:nvSpPr>
        <p:spPr bwMode="auto">
          <a:xfrm>
            <a:off x="5407025" y="2835275"/>
            <a:ext cx="1946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2 </a:t>
            </a:r>
            <a:r>
              <a:rPr lang="de-DE" altLang="de-DE" sz="1200" smtClean="0"/>
              <a:t>deliveries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Batch of </a:t>
            </a:r>
            <a:r>
              <a:rPr lang="de-DE" altLang="de-DE" sz="1200" smtClean="0"/>
              <a:t>tested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76 tested left 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30744" name="Textfeld 10"/>
          <p:cNvSpPr txBox="1">
            <a:spLocks noChangeArrowheads="1"/>
          </p:cNvSpPr>
          <p:nvPr/>
        </p:nvSpPr>
        <p:spPr bwMode="auto">
          <a:xfrm>
            <a:off x="3109913" y="3871913"/>
            <a:ext cx="233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Version 1.2b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30745" name="Textfeld 30"/>
          <p:cNvSpPr txBox="1">
            <a:spLocks noChangeArrowheads="1"/>
          </p:cNvSpPr>
          <p:nvPr/>
        </p:nvSpPr>
        <p:spPr bwMode="auto">
          <a:xfrm>
            <a:off x="5407025" y="3871913"/>
            <a:ext cx="1946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100 chips solely for EDET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24 </a:t>
            </a:r>
            <a:r>
              <a:rPr lang="de-DE" altLang="de-DE" sz="1200"/>
              <a:t>left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35 as donation from BELLE project</a:t>
            </a:r>
          </a:p>
        </p:txBody>
      </p:sp>
      <p:sp>
        <p:nvSpPr>
          <p:cNvPr id="30746" name="Textfeld 10"/>
          <p:cNvSpPr txBox="1">
            <a:spLocks noChangeArrowheads="1"/>
          </p:cNvSpPr>
          <p:nvPr/>
        </p:nvSpPr>
        <p:spPr bwMode="auto">
          <a:xfrm>
            <a:off x="3109913" y="4906963"/>
            <a:ext cx="233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Version 1.0</a:t>
            </a:r>
            <a:endParaRPr lang="de-DE" altLang="de-DE" sz="1200">
              <a:solidFill>
                <a:srgbClr val="FF0000"/>
              </a:solidFill>
            </a:endParaRPr>
          </a:p>
        </p:txBody>
      </p:sp>
      <p:sp>
        <p:nvSpPr>
          <p:cNvPr id="27" name="Textfeld 30"/>
          <p:cNvSpPr txBox="1">
            <a:spLocks noChangeArrowheads="1"/>
          </p:cNvSpPr>
          <p:nvPr/>
        </p:nvSpPr>
        <p:spPr bwMode="auto">
          <a:xfrm>
            <a:off x="5407024" y="4824412"/>
            <a:ext cx="194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100 chips solely for EDET</a:t>
            </a:r>
            <a:endParaRPr lang="de-DE" altLang="de-DE" sz="1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97 left</a:t>
            </a:r>
            <a:endParaRPr lang="de-DE" altLang="de-DE" sz="1200"/>
          </a:p>
        </p:txBody>
      </p:sp>
      <p:sp>
        <p:nvSpPr>
          <p:cNvPr id="2" name="Rechteck 1"/>
          <p:cNvSpPr/>
          <p:nvPr/>
        </p:nvSpPr>
        <p:spPr bwMode="auto">
          <a:xfrm>
            <a:off x="1713936" y="4537587"/>
            <a:ext cx="654614" cy="3693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feld 26"/>
          <p:cNvSpPr txBox="1">
            <a:spLocks noChangeArrowheads="1"/>
          </p:cNvSpPr>
          <p:nvPr/>
        </p:nvSpPr>
        <p:spPr bwMode="auto">
          <a:xfrm>
            <a:off x="1871966" y="4599164"/>
            <a:ext cx="3385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de-DE" altLang="de-DE" sz="1000" smtClean="0">
                <a:latin typeface="Calibri" panose="020F0502020204030204" pitchFamily="34" charset="0"/>
              </a:rPr>
              <a:t>OR</a:t>
            </a:r>
            <a:endParaRPr lang="de-DE" altLang="de-DE" sz="10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/>
              <a:t>P</a:t>
            </a:r>
            <a:r>
              <a:rPr lang="de-DE" altLang="de-DE" smtClean="0"/>
              <a:t>roject status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684213" y="1574749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DLSP “light”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DLSP „light“ becomes DLSP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No „full“ version required, but potential resubmission will have bugfixes and patches: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Fix wrong casing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add calibration connector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modified range resistors for AMP_LO voltages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8 populated specimen, 2 bare PCBs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2 patched &amp; calibrated (used for EMCM test)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6 uncalibrated devices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3 of which have issues w/ I2C (defect, to be fixed)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1200" smtClean="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At present, procurement of vital DLSP components is unavailable due to supply chain issues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We will have to live with what we have for the time being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Remove calibrated DLSP from EMCM and use for first ASM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b="1" smtClean="0"/>
              <a:t>Possible thanks to modular approach </a:t>
            </a:r>
            <a:endParaRPr lang="de-DE" sz="12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381415"/>
            <a:ext cx="3788199" cy="28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Application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 descr="Bildergebnis für langzeitbelichtung bewegu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366" y="3892392"/>
            <a:ext cx="3736109" cy="218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305" r="16250" b="-305"/>
          <a:stretch/>
        </p:blipFill>
        <p:spPr bwMode="auto">
          <a:xfrm>
            <a:off x="4910138" y="3892392"/>
            <a:ext cx="3927397" cy="218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23913" y="1508125"/>
            <a:ext cx="3738562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"Normal"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imaging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Continuous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illumination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w/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fixed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intensity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Discrete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, "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gated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"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exposure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err="1">
                <a:latin typeface="Calibri" panose="020F0502020204030204" pitchFamily="34" charset="0"/>
                <a:cs typeface="+mn-cs"/>
              </a:rPr>
              <a:t>by</a:t>
            </a:r>
            <a:r>
              <a:rPr lang="de-DE" sz="1200">
                <a:latin typeface="Calibri" panose="020F0502020204030204" pitchFamily="34" charset="0"/>
                <a:cs typeface="+mn-cs"/>
              </a:rPr>
              <a:t> shutter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Finite signal integration time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Exposure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time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defines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image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contrast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Tradeoff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between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image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contrast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and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impact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motion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blur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Defined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the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dynamics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process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10138" y="1508125"/>
            <a:ext cx="4062412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"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Stroboscopic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"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imaging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Short,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discrete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illumination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periods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high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intensity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(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flashbulb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Pulse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intensity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defines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err="1">
                <a:latin typeface="Calibri" panose="020F0502020204030204" pitchFamily="34" charset="0"/>
                <a:cs typeface="+mn-cs"/>
              </a:rPr>
              <a:t>image</a:t>
            </a:r>
            <a:r>
              <a:rPr lang="de-DE" sz="1200">
                <a:latin typeface="Calibri" panose="020F0502020204030204" pitchFamily="34" charset="0"/>
                <a:cs typeface="+mn-cs"/>
              </a:rPr>
              <a:t> contrast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„Delta“-pulse like exposure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Decouples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exposure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time,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image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contrast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and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motion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blur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Frequency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illumination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defines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time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resolution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Pulse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duration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defines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impact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motion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blur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684213" y="1574749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VIC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10 specimen from Turm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Fulfilling requirements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Define assembly and population procedure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Similar to GREST / FSP flex assemblies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More „stiff“ flex / larger heat capacitance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Different flange material might have impact on glueing behaviour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b="1" kern="0" smtClean="0"/>
              <a:t>Test!</a:t>
            </a:r>
            <a:endParaRPr lang="de-DE" sz="800" b="1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VIC is much more complex than originally required.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VIC design foresees 72 =  (8 x 8) + 8 differential LVDS lanes as projected for the old DMC 40 nm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VIC optimized for DMC 65 would need only 8 lanes in total 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b="1" smtClean="0"/>
              <a:t>Second batch of VIC: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b="1" smtClean="0"/>
              <a:t>Less sophistcated, simpler stackup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b="1" smtClean="0"/>
              <a:t>Fewer layers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b="1" smtClean="0"/>
              <a:t>More flexible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2579" y="2255889"/>
            <a:ext cx="28479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93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684213" y="1574749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MSM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6 populated specimen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Originally for EDET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Problem: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Succesful design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Used as digital interface PCB for variety of projects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Common hardware platform is XU1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Most of them are patched and being used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Not all setups will be continuously in use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Re-use of patched MSM for Quadrant operation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Second batch of PCBs (MSM V1.1) ready (20 pcs.)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Bugfixes / eliminate patches 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In population...</a:t>
            </a:r>
            <a:endParaRPr lang="de-DE" sz="800" b="1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 smtClean="0"/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de-DE" sz="8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1758" r="2762"/>
          <a:stretch/>
        </p:blipFill>
        <p:spPr>
          <a:xfrm>
            <a:off x="4815398" y="2454811"/>
            <a:ext cx="3751827" cy="26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4" y="4107750"/>
            <a:ext cx="3134825" cy="216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684213" y="1574749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MBM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Total number of 20 MBMs purchased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10 „old“ with smaller and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10 „new“ with larger onboard memory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Sufficient stock for the near future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Commercial unit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b="1" kern="0" smtClean="0"/>
              <a:t>Vital component for many projects</a:t>
            </a:r>
            <a:endParaRPr lang="de-DE" sz="8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3" y="1826579"/>
            <a:ext cx="2765055" cy="34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29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684213" y="1574749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MPMS status: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6 populated specimen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Solely for EDET purposes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2 specimen tested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Minor bugs 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Patches required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Partially calibrated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Calibration mandatory for use with DLP/ASM</a:t>
            </a:r>
            <a:endParaRPr lang="de-DE" sz="1200" kern="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Issue: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Population of additional units depends on availability of components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Power regulators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Digital switches</a:t>
            </a:r>
          </a:p>
          <a:p>
            <a:pPr marL="793750" lvl="2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Analog switches / multiplexers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Availability of these components critical</a:t>
            </a:r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Some spares for repairs</a:t>
            </a:r>
            <a:endParaRPr lang="de-DE" sz="1200" kern="0"/>
          </a:p>
          <a:p>
            <a:pPr marL="438150" lvl="1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b="1" kern="0" smtClean="0"/>
              <a:t>We will have to live with what we have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938"/>
          <a:stretch/>
        </p:blipFill>
        <p:spPr>
          <a:xfrm>
            <a:off x="5689835" y="2033206"/>
            <a:ext cx="2766778" cy="34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29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9220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235869"/>
            <a:ext cx="2978681" cy="25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569913" y="1373188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ASM assembly: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Definition of handling and glueing procedure done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Revision and improvement of tooling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Test glueing processes and quality monitoring </a:t>
            </a:r>
            <a:endParaRPr lang="de-DE" sz="1200" ker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Open issue: 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How to assure „flatness“ of bondline if ASM specimen is bent?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DLSP adapter shape issue solved?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 kern="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DE" sz="1200" b="1" kern="0" smtClean="0"/>
              <a:t>Mechanics: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200" kern="0" smtClean="0"/>
              <a:t>Few minor issues popped up: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800" kern="0" smtClean="0"/>
              <a:t>How to align modules wrt. each other?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800" kern="0" smtClean="0"/>
              <a:t>How to assure “safety distance”?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800" kern="0" smtClean="0"/>
              <a:t>Incorporation of calibration LED / diffusor</a:t>
            </a:r>
            <a:endParaRPr lang="en-US" sz="4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200" kern="0" smtClean="0"/>
              <a:t>Suggestions, need discussion.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51" y="4062095"/>
            <a:ext cx="2543062" cy="24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569913" y="1373188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ASM test &amp; PC assembly:</a:t>
            </a:r>
            <a:endParaRPr lang="de-DE" sz="12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Used to qualify ASMs prior to assemby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Detect repairable defects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Prevent assembling devices with irrepairable defects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Check all connections using JTAG and take offset map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Probecard hooked up and comissioned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Minor technical difficulties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Minor adaptions and modifications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Second setup required, as use of old EMCM setup will continue.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Second MPMMC specimen required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/>
              <a:t>Quadrant module testing: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/>
              <a:t>ASM PC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/>
              <a:t>„EMCM“ setup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/>
              <a:t>MPMS supply</a:t>
            </a:r>
            <a:endParaRPr lang="de-DE" sz="80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10245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0" y="1907761"/>
            <a:ext cx="38290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40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569913" y="1373188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Firmware development fairly advanced</a:t>
            </a: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Three major tasks upcoming:</a:t>
            </a: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1: TRG / CMD sequencer for DMC 65</a:t>
            </a:r>
            <a:endParaRPr lang="de-DE" sz="12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New / upgraded TRG/CMD sequencer IP to support new DMC 65 features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Reaction to external trigger signals / internal timers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Support parking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Support purging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Support exposure times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Support on-the fly adjustable variables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Support windowing...</a:t>
            </a:r>
            <a:endParaRPr lang="de-DE" sz="80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-8080" t="-1907" r="22629" b="478"/>
          <a:stretch/>
        </p:blipFill>
        <p:spPr>
          <a:xfrm>
            <a:off x="5080000" y="1096962"/>
            <a:ext cx="3581399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5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Project status</a:t>
            </a:r>
            <a:endParaRPr lang="de-DE" altLang="de-DE" smtClean="0"/>
          </a:p>
        </p:txBody>
      </p:sp>
      <p:sp>
        <p:nvSpPr>
          <p:cNvPr id="27651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  <p:pic>
        <p:nvPicPr>
          <p:cNvPr id="27652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79500"/>
            <a:ext cx="865663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Project status</a:t>
            </a:r>
            <a:endParaRPr lang="de-DE" altLang="de-DE" smtClean="0"/>
          </a:p>
        </p:txBody>
      </p:sp>
      <p:pic>
        <p:nvPicPr>
          <p:cNvPr id="30723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363" y="1079500"/>
            <a:ext cx="8656637" cy="6119813"/>
          </a:xfrm>
        </p:spPr>
      </p:pic>
      <p:sp>
        <p:nvSpPr>
          <p:cNvPr id="30724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</p:spTree>
    <p:extLst>
      <p:ext uri="{BB962C8B-B14F-4D97-AF65-F5344CB8AC3E}">
        <p14:creationId xmlns:p14="http://schemas.microsoft.com/office/powerpoint/2010/main" val="32514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Project status</a:t>
            </a:r>
            <a:endParaRPr lang="de-DE" altLang="de-DE" smtClean="0"/>
          </a:p>
        </p:txBody>
      </p:sp>
      <p:sp>
        <p:nvSpPr>
          <p:cNvPr id="36867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  <p:pic>
        <p:nvPicPr>
          <p:cNvPr id="36868" name="Grafik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79500"/>
            <a:ext cx="865663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8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Requirements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Textfeld 4"/>
          <p:cNvSpPr txBox="1"/>
          <p:nvPr/>
        </p:nvSpPr>
        <p:spPr>
          <a:xfrm>
            <a:off x="841375" y="1603375"/>
            <a:ext cx="4324350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de-DE" sz="1200" b="1" dirty="0" err="1">
                <a:latin typeface="Calibri" panose="020F0502020204030204" pitchFamily="34" charset="0"/>
                <a:cs typeface="+mn-cs"/>
              </a:rPr>
              <a:t>Stroboscopic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imaging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 in TEM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world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is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challenging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Fast imaging 	</a:t>
            </a:r>
            <a:r>
              <a:rPr lang="de-DE" sz="1200" smtClean="0">
                <a:latin typeface="Calibri" panose="020F0502020204030204" pitchFamily="34" charset="0"/>
              </a:rPr>
              <a:t>→ Direct electron detection</a:t>
            </a:r>
            <a:endParaRPr lang="de-DE" sz="1200" smtClean="0">
              <a:latin typeface="Calibri" panose="020F0502020204030204" pitchFamily="34" charset="0"/>
              <a:cs typeface="+mn-c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Stroboscopic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illumination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	→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Pulsed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electron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source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Real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space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imaging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	→ Large sensitive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area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High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intensity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	→ High </a:t>
            </a:r>
            <a:r>
              <a:rPr lang="de-DE" sz="1200" err="1">
                <a:latin typeface="Calibri" panose="020F0502020204030204" pitchFamily="34" charset="0"/>
                <a:cs typeface="+mn-cs"/>
              </a:rPr>
              <a:t>dynamic</a:t>
            </a:r>
            <a:r>
              <a:rPr lang="de-DE" sz="1200">
                <a:latin typeface="Calibri" panose="020F0502020204030204" pitchFamily="34" charset="0"/>
                <a:cs typeface="+mn-cs"/>
              </a:rPr>
              <a:t> range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High contrast range</a:t>
            </a:r>
            <a:r>
              <a:rPr lang="de-DE" sz="1200">
                <a:latin typeface="Calibri" panose="020F0502020204030204" pitchFamily="34" charset="0"/>
              </a:rPr>
              <a:t>	→ Signal compression in sensor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Direct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electron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detection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	→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Thin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substrate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High pulse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frequency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	→ High framerate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"Grey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scale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"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image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	→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No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data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err="1">
                <a:latin typeface="Calibri" panose="020F0502020204030204" pitchFamily="34" charset="0"/>
                <a:cs typeface="+mn-cs"/>
              </a:rPr>
              <a:t>reduction</a:t>
            </a:r>
            <a:r>
              <a:rPr lang="de-DE" sz="1200">
                <a:latin typeface="Calibri" panose="020F0502020204030204" pitchFamily="34" charset="0"/>
                <a:cs typeface="+mn-cs"/>
              </a:rPr>
              <a:t> possible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latin typeface="Calibri" panose="020F0502020204030204" pitchFamily="34" charset="0"/>
                <a:cs typeface="+mn-cs"/>
              </a:rPr>
              <a:t>Small volume</a:t>
            </a:r>
            <a:r>
              <a:rPr lang="de-DE" sz="1200">
                <a:latin typeface="Calibri" panose="020F0502020204030204" pitchFamily="34" charset="0"/>
              </a:rPr>
              <a:t>	→ Extremely high integration density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" name="Picture 6" descr="ddc3ef38-0a4a-4a59-a840-10b7767ab7c3@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8487" y="2227678"/>
            <a:ext cx="2508126" cy="303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569913" y="1373188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/>
              <a:t>2</a:t>
            </a:r>
            <a:r>
              <a:rPr lang="en-US" sz="1200" b="1" kern="0" smtClean="0"/>
              <a:t>: Implementation of Inter Module Link</a:t>
            </a:r>
            <a:endParaRPr lang="de-DE" sz="12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Coordinated operation of 4 modules on one FPA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Distribution of clock 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Distribution of trigger signals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Single-point access for external trigger signals etc.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Both for DMC and DHP based quadrants</a:t>
            </a:r>
            <a:endParaRPr lang="de-DE" sz="80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26" y="1671849"/>
            <a:ext cx="3594682" cy="3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84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/>
          <a:stretch>
            <a:fillRect/>
          </a:stretch>
        </p:blipFill>
        <p:spPr bwMode="auto">
          <a:xfrm>
            <a:off x="720725" y="1352550"/>
            <a:ext cx="7640638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33797" name="Textfeld 5"/>
          <p:cNvSpPr txBox="1">
            <a:spLocks noChangeArrowheads="1"/>
          </p:cNvSpPr>
          <p:nvPr/>
        </p:nvSpPr>
        <p:spPr bwMode="auto">
          <a:xfrm>
            <a:off x="720725" y="5334000"/>
            <a:ext cx="3937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100" b="1">
                <a:latin typeface="Calibri" panose="020F0502020204030204" pitchFamily="34" charset="0"/>
              </a:rPr>
              <a:t>System Control Unit (SCU):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Forwards clock for use as synchronous clock source in all modules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Generates TRG command sequence for all modules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Interacts with external trigger signal in tbd. way.</a:t>
            </a:r>
          </a:p>
        </p:txBody>
      </p:sp>
    </p:spTree>
    <p:extLst>
      <p:ext uri="{BB962C8B-B14F-4D97-AF65-F5344CB8AC3E}">
        <p14:creationId xmlns:p14="http://schemas.microsoft.com/office/powerpoint/2010/main" val="13589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/>
          <a:stretch>
            <a:fillRect/>
          </a:stretch>
        </p:blipFill>
        <p:spPr bwMode="auto">
          <a:xfrm>
            <a:off x="737394" y="1266825"/>
            <a:ext cx="76406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34821" name="Textfeld 5"/>
          <p:cNvSpPr txBox="1">
            <a:spLocks noChangeArrowheads="1"/>
          </p:cNvSpPr>
          <p:nvPr/>
        </p:nvSpPr>
        <p:spPr bwMode="auto">
          <a:xfrm>
            <a:off x="749300" y="5895975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IML Hardware consists essentially of a two-fold LVDS fanout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Delay adjustment via identical cables</a:t>
            </a:r>
          </a:p>
        </p:txBody>
      </p:sp>
      <p:sp>
        <p:nvSpPr>
          <p:cNvPr id="34822" name="Textfeld 6"/>
          <p:cNvSpPr txBox="1">
            <a:spLocks noChangeArrowheads="1"/>
          </p:cNvSpPr>
          <p:nvPr/>
        </p:nvSpPr>
        <p:spPr bwMode="auto">
          <a:xfrm>
            <a:off x="749300" y="1168400"/>
            <a:ext cx="21383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100" b="1">
                <a:latin typeface="Calibri" panose="020F0502020204030204" pitchFamily="34" charset="0"/>
              </a:rPr>
              <a:t>System Control Unit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SCU is IP in one (?) of the modules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Sparse option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Clock source selection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TRG command generation</a:t>
            </a:r>
          </a:p>
          <a:p>
            <a:pPr>
              <a:spcAft>
                <a:spcPts val="1200"/>
              </a:spcAft>
            </a:pPr>
            <a:r>
              <a:rPr lang="de-DE" altLang="de-DE" sz="1100">
                <a:latin typeface="Calibri" panose="020F0502020204030204" pitchFamily="34" charset="0"/>
              </a:rPr>
              <a:t>Configurable trigger interface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826" y="3281312"/>
            <a:ext cx="495300" cy="2667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9021" y="3271013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100" smtClean="0">
                <a:latin typeface="Calibri" panose="020F0502020204030204" pitchFamily="34" charset="0"/>
              </a:rPr>
              <a:t>IML</a:t>
            </a:r>
            <a:endParaRPr lang="de-DE" sz="1100" dirty="0" err="1" smtClean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96066" y="3271012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100" smtClean="0">
                <a:latin typeface="Calibri" panose="020F0502020204030204" pitchFamily="34" charset="0"/>
              </a:rPr>
              <a:t>RJ45</a:t>
            </a:r>
            <a:endParaRPr lang="de-DE" sz="1100" dirty="0" err="1" smtClean="0">
              <a:latin typeface="Calibri" panose="020F0502020204030204" pitchFamily="34" charset="0"/>
            </a:endParaRPr>
          </a:p>
        </p:txBody>
      </p:sp>
      <p:pic>
        <p:nvPicPr>
          <p:cNvPr id="11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24155" r="56247" b="69564"/>
          <a:stretch/>
        </p:blipFill>
        <p:spPr bwMode="auto">
          <a:xfrm>
            <a:off x="3200401" y="2669659"/>
            <a:ext cx="878514" cy="3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57950" y="2408049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100" smtClean="0">
                <a:latin typeface="Calibri" panose="020F0502020204030204" pitchFamily="34" charset="0"/>
              </a:rPr>
              <a:t>IML</a:t>
            </a:r>
            <a:endParaRPr lang="de-DE" sz="1100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473487" y="1373188"/>
            <a:ext cx="3882512" cy="470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3: </a:t>
            </a:r>
            <a:r>
              <a:rPr lang="de-DE" sz="1200" b="1" kern="0" smtClean="0"/>
              <a:t>Upgraded Metadata processing</a:t>
            </a:r>
            <a:endParaRPr lang="de-DE" sz="12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DMC records data in form of data frames (AURORA)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A data frame can consist of anything between the data of a single line to the data of a full burst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No structure inside data frame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No information about: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Frame size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windows / window sizes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Timestamp of windows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Information can be reconstructed ex post using data volumina and data frame timestamp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Especially if operating sequences involve branching, information („metadata“) about the actual sequencing is required.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From the end user point of view, inserting this information into the primary data stream is highly desirable</a:t>
            </a: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82" y="1612339"/>
            <a:ext cx="4500974" cy="36687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04508" y="1373188"/>
            <a:ext cx="23903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smtClean="0">
                <a:latin typeface="Calibri" panose="020F0502020204030204" pitchFamily="34" charset="0"/>
              </a:rPr>
              <a:t>Data frame of ~ 6.3 MB can, for instance, consist of...</a:t>
            </a:r>
            <a:endParaRPr lang="de-DE" sz="800" dirty="0" err="1" smtClean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0413" y="5389411"/>
            <a:ext cx="12105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„Standard“ burst of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48 frames with 512 rows</a:t>
            </a:r>
            <a:endParaRPr lang="de-DE" sz="800" dirty="0" err="1" smtClean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09830" y="5389411"/>
            <a:ext cx="9797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„Window“ burst of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96 window frames 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of 256 rows</a:t>
            </a:r>
            <a:endParaRPr lang="de-DE" sz="800" dirty="0" err="1" smtClean="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90444" y="5389411"/>
            <a:ext cx="156805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„Window“ bursts with 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17 frames with 512 rows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34 window frames with 256 rows</a:t>
            </a:r>
          </a:p>
          <a:p>
            <a:pPr algn="ctr">
              <a:spcAft>
                <a:spcPts val="600"/>
              </a:spcAft>
            </a:pPr>
            <a:r>
              <a:rPr lang="de-DE" sz="800" smtClean="0">
                <a:latin typeface="Calibri" panose="020F0502020204030204" pitchFamily="34" charset="0"/>
              </a:rPr>
              <a:t>56 window frames with 128 rows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89041" y="6326183"/>
            <a:ext cx="13195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smtClean="0">
                <a:latin typeface="Calibri" panose="020F0502020204030204" pitchFamily="34" charset="0"/>
              </a:rPr>
              <a:t>...In arbitrary combinations</a:t>
            </a:r>
            <a:endParaRPr lang="de-DE" sz="800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60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21" y="1520901"/>
            <a:ext cx="6127330" cy="4973649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569913" y="1373188"/>
            <a:ext cx="3362007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3: </a:t>
            </a:r>
            <a:r>
              <a:rPr lang="de-DE" sz="1200" b="1" kern="0" smtClean="0"/>
              <a:t>Upgraded Online Monitoring capabilities</a:t>
            </a:r>
            <a:endParaRPr lang="de-DE" sz="1200" kern="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/>
              <a:t>Insert metadata to fast data stream during </a:t>
            </a:r>
            <a:r>
              <a:rPr lang="de-DE" sz="1200" kern="0" smtClean="0"/>
              <a:t>DAQ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Format information known to SCU sequencer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Most simple approach would be insertion of „detector/window frame tag“ (DFT) word indicating new „format“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Tolerable increase of data volume</a:t>
            </a:r>
            <a:endParaRPr lang="de-DE" sz="1200" ker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/>
              <a:t>Eases also extraction of OMO data from stream on demand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/>
              <a:t>Disadvantage: TRG/CMD stream </a:t>
            </a:r>
            <a:r>
              <a:rPr lang="de-DE" sz="1200" kern="0" smtClean="0"/>
              <a:t>also needs </a:t>
            </a:r>
            <a:r>
              <a:rPr lang="de-DE" sz="1200" kern="0"/>
              <a:t>to transport format </a:t>
            </a:r>
            <a:r>
              <a:rPr lang="de-DE" sz="1200" kern="0" smtClean="0"/>
              <a:t>signals</a:t>
            </a: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09600"/>
          </a:xfrm>
        </p:spPr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7" name="Inhaltsplatzhalter 1"/>
          <p:cNvSpPr txBox="1">
            <a:spLocks/>
          </p:cNvSpPr>
          <p:nvPr/>
        </p:nvSpPr>
        <p:spPr bwMode="auto">
          <a:xfrm>
            <a:off x="569913" y="4938475"/>
            <a:ext cx="2609386" cy="68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DIrect access to sequencer data only for „Master module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„Format copy“ option?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kern="0" smtClean="0"/>
              <a:t>„Data latency“ needs to be accounted for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kern="0" smtClean="0"/>
              <a:t> </a:t>
            </a:r>
            <a:endParaRPr lang="de-DE" sz="80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1818480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11268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42" y="1305454"/>
            <a:ext cx="38211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/>
          <p:cNvSpPr txBox="1">
            <a:spLocks/>
          </p:cNvSpPr>
          <p:nvPr/>
        </p:nvSpPr>
        <p:spPr bwMode="auto">
          <a:xfrm>
            <a:off x="684213" y="1373188"/>
            <a:ext cx="42672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de-DE" sz="1200" b="1" kern="0" smtClean="0"/>
              <a:t>Online monitoring software:</a:t>
            </a:r>
            <a:endParaRPr lang="de-DE" sz="1200" ker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GUI </a:t>
            </a:r>
            <a:r>
              <a:rPr lang="de-DE" sz="800"/>
              <a:t>functions (color mapping, scaling) moved outside main C code </a:t>
            </a:r>
            <a:endParaRPr lang="de-DE" sz="8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Integrating channels are transferred to GUI as </a:t>
            </a:r>
            <a:r>
              <a:rPr lang="de-DE" sz="800" smtClean="0"/>
              <a:t>24bit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Intuitive GUI script for image </a:t>
            </a:r>
            <a:r>
              <a:rPr lang="de-DE" sz="800" smtClean="0"/>
              <a:t>preview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Mouse pan and </a:t>
            </a:r>
            <a:r>
              <a:rPr lang="de-DE" sz="800" smtClean="0"/>
              <a:t>zoom-in/out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Pixel value, coordinates and DCD/Switcher </a:t>
            </a:r>
            <a:r>
              <a:rPr lang="de-DE" sz="800" smtClean="0"/>
              <a:t>indication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Build-in global and ROI </a:t>
            </a:r>
            <a:r>
              <a:rPr lang="de-DE" sz="800" smtClean="0"/>
              <a:t>histograms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Brightness/contrast adjustment using </a:t>
            </a:r>
            <a:r>
              <a:rPr lang="de-DE" sz="800" smtClean="0"/>
              <a:t>histogram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More than 200 color </a:t>
            </a:r>
            <a:r>
              <a:rPr lang="de-DE" sz="800" smtClean="0"/>
              <a:t>maps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Pause/resume and screenshot </a:t>
            </a:r>
            <a:r>
              <a:rPr lang="de-DE" sz="800" smtClean="0"/>
              <a:t>buttons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Code optimization to use CPU AVX2 vector instructions (up to 20x boost</a:t>
            </a:r>
            <a:r>
              <a:rPr lang="de-DE" sz="800" smtClean="0"/>
              <a:t>)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~65000 FPS at i5-6600 </a:t>
            </a:r>
            <a:r>
              <a:rPr lang="de-DE" sz="800" smtClean="0"/>
              <a:t>CPU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smtClean="0"/>
              <a:t>- </a:t>
            </a:r>
            <a:r>
              <a:rPr lang="de-DE" sz="800"/>
              <a:t>Data stream </a:t>
            </a:r>
            <a:r>
              <a:rPr lang="de-DE" sz="800" smtClean="0"/>
              <a:t>diagnostics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de-DE" sz="120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DE" sz="1200" b="1" smtClean="0"/>
              <a:t>Well prepared for quadrant module operation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DE" sz="1200" b="1" smtClean="0"/>
              <a:t>Well prepared for DMC operation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de-DE" sz="1200" b="1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DE" sz="1200" b="1" smtClean="0"/>
              <a:t>Updates on GUI and user friendlyness</a:t>
            </a:r>
            <a:endParaRPr lang="de-DE" sz="1200" b="1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endParaRPr lang="de-DE" sz="1200" smtClean="0"/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120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smtClean="0"/>
          </a:p>
          <a:p>
            <a:pPr marL="0" lvl="1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208611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Project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7" name="Inhaltsplatzhalter 1"/>
          <p:cNvSpPr txBox="1">
            <a:spLocks/>
          </p:cNvSpPr>
          <p:nvPr/>
        </p:nvSpPr>
        <p:spPr bwMode="auto">
          <a:xfrm>
            <a:off x="609600" y="1560513"/>
            <a:ext cx="4783138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Housekeeping software</a:t>
            </a: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endParaRPr lang="en-US" sz="1200" b="1" kern="0" smtClean="0"/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VI server: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/>
              <a:t>Underwent many major revisions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>
                <a:cs typeface="Calibri" panose="020F0502020204030204" pitchFamily="34" charset="0"/>
              </a:rPr>
              <a:t>Configurable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>
                <a:cs typeface="Calibri" panose="020F0502020204030204" pitchFamily="34" charset="0"/>
              </a:rPr>
              <a:t>Supports variety of different interface standards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>
                <a:cs typeface="Calibri" panose="020F0502020204030204" pitchFamily="34" charset="0"/>
              </a:rPr>
              <a:t>Supports instrument safety functions</a:t>
            </a:r>
            <a:endParaRPr lang="en-US" sz="1200" smtClean="0">
              <a:cs typeface="Calibri" panose="020F0502020204030204" pitchFamily="34" charset="0"/>
            </a:endParaRP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1200" smtClean="0">
              <a:cs typeface="Calibri" panose="020F0502020204030204" pitchFamily="34" charset="0"/>
            </a:endParaRP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200" b="1" smtClean="0">
                <a:cs typeface="Calibri" panose="020F0502020204030204" pitchFamily="34" charset="0"/>
              </a:rPr>
              <a:t>Much more than just a simple HK software: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200" smtClean="0">
                <a:cs typeface="Calibri" panose="020F0502020204030204" pitchFamily="34" charset="0"/>
              </a:rPr>
              <a:t>Reliable and versatile tool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200" smtClean="0">
                <a:cs typeface="Calibri" panose="020F0502020204030204" pitchFamily="34" charset="0"/>
              </a:rPr>
              <a:t>Standard configuration and housekeeping software for many setups: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800" smtClean="0">
                <a:cs typeface="Calibri" panose="020F0502020204030204" pitchFamily="34" charset="0"/>
              </a:rPr>
              <a:t>FSP TNG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800" smtClean="0">
                <a:cs typeface="Calibri" panose="020F0502020204030204" pitchFamily="34" charset="0"/>
              </a:rPr>
              <a:t>PXD13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800" smtClean="0">
                <a:cs typeface="Calibri" panose="020F0502020204030204" pitchFamily="34" charset="0"/>
              </a:rPr>
              <a:t>sCCD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800" smtClean="0">
                <a:cs typeface="Calibri" panose="020F0502020204030204" pitchFamily="34" charset="0"/>
              </a:rPr>
              <a:t>4SBC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113" t="6130" r="3626" b="4257"/>
          <a:stretch/>
        </p:blipFill>
        <p:spPr>
          <a:xfrm>
            <a:off x="5970059" y="1897855"/>
            <a:ext cx="2743200" cy="33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13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Measurements and knowledge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684213" y="1251479"/>
            <a:ext cx="408940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New challenges incoming: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Adjustment of module parameters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Link parameters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DMC input delays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Sequence delays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offset DAC values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Voltage scans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Calibration of pixels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Study dynamic behaviour of large matrix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Study Temporal response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With DHP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With DMC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de-DE" sz="800">
              <a:cs typeface="Calibri" panose="020F0502020204030204" pitchFamily="34" charset="0"/>
            </a:endParaRP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Develop standard characterization routines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Develop automatic measurement functions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Develop analysis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Sensor properties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Imaging performance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smtClean="0">
                <a:cs typeface="Calibri" panose="020F0502020204030204" pitchFamily="34" charset="0"/>
              </a:rPr>
              <a:t>Based on what we have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Adapted to large module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800" smtClean="0">
                <a:cs typeface="Calibri" panose="020F0502020204030204" pitchFamily="34" charset="0"/>
              </a:rPr>
              <a:t>Optimized / sped up 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b="1" smtClean="0">
                <a:cs typeface="Calibri" panose="020F0502020204030204" pitchFamily="34" charset="0"/>
              </a:rPr>
              <a:t>Still some way to go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1200" b="1" smtClean="0">
                <a:cs typeface="Calibri" panose="020F0502020204030204" pitchFamily="34" charset="0"/>
              </a:rPr>
              <a:t>Experimental measurement smuch earlier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200"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3626" y="2104496"/>
            <a:ext cx="3040477" cy="33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8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Software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609600" y="1560513"/>
            <a:ext cx="3877733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200" b="1" kern="0" smtClean="0"/>
              <a:t>Upcoming challenge: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200" b="1" kern="0" smtClean="0"/>
              <a:t>Software / firmware needs to “grow”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/>
              <a:t>Job is not done once the Quadrants are working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/>
              <a:t>Maintain and upgrade software to satisfy user requirements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kern="0" smtClean="0"/>
              <a:t>Simple configuration (one-button)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kern="0" smtClean="0"/>
              <a:t>Add new features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kern="0" smtClean="0"/>
              <a:t>Failsafe </a:t>
            </a:r>
          </a:p>
          <a:p>
            <a:pPr marL="793750" lvl="2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800" kern="0" smtClean="0"/>
              <a:t>Foolproff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>
                <a:cs typeface="Calibri" panose="020F0502020204030204" pitchFamily="34" charset="0"/>
              </a:rPr>
              <a:t>Adapt software to support high time-resolution operation of DMC</a:t>
            </a:r>
          </a:p>
          <a:p>
            <a:pPr marL="438150" lvl="1" indent="-1714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200" kern="0" smtClean="0">
                <a:cs typeface="Calibri" panose="020F0502020204030204" pitchFamily="34" charset="0"/>
              </a:rPr>
              <a:t> Adapt software to add new tests, measurements, calibration routines, scans...</a:t>
            </a:r>
            <a:endParaRPr lang="en-US" sz="800" smtClean="0"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100" y="2045607"/>
            <a:ext cx="3289903" cy="27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27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Next steps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sp>
        <p:nvSpPr>
          <p:cNvPr id="6" name="Textfeld 5"/>
          <p:cNvSpPr txBox="1"/>
          <p:nvPr/>
        </p:nvSpPr>
        <p:spPr>
          <a:xfrm>
            <a:off x="854285" y="1530765"/>
            <a:ext cx="3984625" cy="46782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Assemble &amp; operate first quadrant modules: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Evaluate operational dynamics &amp; timing behaviour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Sufficient sensitive area to do significant science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DHP based prototypes will already allow for operation with reduced framerate</a:t>
            </a:r>
            <a:endParaRPr lang="de-DE" sz="120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Comissioning of first DHP based quadrant modules (missing: ASP PC power supply)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Measurements in Hamburg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DHP based FPA?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20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In parallel: Continue qualification of DMC 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Target: Population of DMC based quadrant modules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Implement extended TRG/CMD sequencer IP capable of exploiting additional features of DMC 65</a:t>
            </a:r>
          </a:p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 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Implement simple „day 0“ version of inter-module link for coordinated operation of 4 quadrant modules on an FPA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Continue irradiation studies</a:t>
            </a:r>
            <a:endParaRPr lang="de-DE" sz="120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79" y="1985659"/>
            <a:ext cx="3220634" cy="316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Requirements</a:t>
            </a:r>
          </a:p>
        </p:txBody>
      </p:sp>
      <p:sp>
        <p:nvSpPr>
          <p:cNvPr id="921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altLang="de-DE" smtClean="0">
                <a:solidFill>
                  <a:schemeClr val="bg1"/>
                </a:solidFill>
                <a:latin typeface="Calibri" pitchFamily="34" charset="0"/>
              </a:rPr>
              <a:t>Johannes Treis / Halbleiterlabor der MPG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7375" y="1308100"/>
            <a:ext cx="4110038" cy="4862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b="1">
                <a:latin typeface="Calibri" panose="020F0502020204030204" pitchFamily="34" charset="0"/>
                <a:cs typeface="+mn-cs"/>
              </a:rPr>
              <a:t>Dynamic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range</a:t>
            </a:r>
            <a:endParaRPr lang="de-DE" sz="1200" b="1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 Single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primary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electron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sensitivity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Primary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electron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@ 300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keV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on 50 µm Si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	→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Distinguish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8k e-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from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noise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50 (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better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100)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primaries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per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pixel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provide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enough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contrast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lvl="1">
              <a:spcAft>
                <a:spcPts val="12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	→ 800k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signal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electrons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stored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in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pixel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Operation in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vacuum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Small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volume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/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extremely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compact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setup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Cooling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/ thermal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stabilization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b="1" dirty="0">
                <a:latin typeface="Calibri" panose="020F0502020204030204" pitchFamily="34" charset="0"/>
                <a:cs typeface="+mn-cs"/>
              </a:rPr>
              <a:t>Multiple </a:t>
            </a:r>
            <a:r>
              <a:rPr lang="de-DE" sz="1200" b="1" dirty="0" err="1">
                <a:latin typeface="Calibri" panose="020F0502020204030204" pitchFamily="34" charset="0"/>
                <a:cs typeface="+mn-cs"/>
              </a:rPr>
              <a:t>scattering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Thin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sensitive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detector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substrate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No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support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layer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Highly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efficient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beam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dump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for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traversing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electons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Advanced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thermal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support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97438" y="1279525"/>
            <a:ext cx="4110037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b="1" smtClean="0">
                <a:latin typeface="Calibri" panose="020F0502020204030204" pitchFamily="34" charset="0"/>
                <a:cs typeface="+mn-cs"/>
              </a:rPr>
              <a:t>Flexible operation modes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  <a:cs typeface="+mn-cs"/>
              </a:rPr>
              <a:t>Enhanced sequencing capabilities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b="1" smtClean="0">
                <a:latin typeface="Calibri" panose="020F0502020204030204" pitchFamily="34" charset="0"/>
                <a:cs typeface="+mn-cs"/>
              </a:rPr>
              <a:t>Data </a:t>
            </a:r>
            <a:r>
              <a:rPr lang="de-DE" sz="1200" b="1" dirty="0">
                <a:latin typeface="Calibri" panose="020F0502020204030204" pitchFamily="34" charset="0"/>
                <a:cs typeface="+mn-cs"/>
              </a:rPr>
              <a:t>rate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Max.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burst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frequency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100 Hz </a:t>
            </a:r>
            <a:r>
              <a:rPr lang="de-DE" sz="1200">
                <a:latin typeface="Calibri" panose="020F0502020204030204" pitchFamily="34" charset="0"/>
                <a:cs typeface="+mn-cs"/>
              </a:rPr>
              <a:t>( 50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frames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each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)</a:t>
            </a:r>
            <a:endParaRPr lang="de-DE" sz="1200" baseline="300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Digitization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8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bit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resolution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Calibri" panose="020F0502020204030204" pitchFamily="34" charset="0"/>
                <a:cs typeface="+mn-cs"/>
              </a:rPr>
              <a:t>Tile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module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data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>
                <a:latin typeface="Calibri" panose="020F0502020204030204" pitchFamily="34" charset="0"/>
                <a:cs typeface="+mn-cs"/>
              </a:rPr>
              <a:t>rate 1.28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GByte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/s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gross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Total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data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rate </a:t>
            </a:r>
            <a:r>
              <a:rPr lang="de-DE" sz="1200">
                <a:latin typeface="Calibri" panose="020F0502020204030204" pitchFamily="34" charset="0"/>
                <a:cs typeface="+mn-cs"/>
              </a:rPr>
              <a:t>~ 6.4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GByte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/s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gross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Calibri" panose="020F0502020204030204" pitchFamily="34" charset="0"/>
                <a:cs typeface="+mn-cs"/>
              </a:rPr>
              <a:t>Data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reduction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/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zero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suppression</a:t>
            </a:r>
            <a:r>
              <a:rPr lang="de-DE" sz="1200" dirty="0">
                <a:latin typeface="Calibri" panose="020F0502020204030204" pitchFamily="34" charset="0"/>
                <a:cs typeface="+mn-cs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+mn-cs"/>
              </a:rPr>
              <a:t>difficult</a:t>
            </a:r>
            <a:endParaRPr lang="de-DE" sz="1200" dirty="0">
              <a:latin typeface="Calibri" panose="020F0502020204030204" pitchFamily="34" charset="0"/>
              <a:cs typeface="+mn-cs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200" dirty="0"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Questions?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77" y="1905643"/>
            <a:ext cx="4246918" cy="36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Backup slides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1606" y="2127510"/>
            <a:ext cx="2390686" cy="27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Speed calculations</a:t>
            </a:r>
          </a:p>
        </p:txBody>
      </p:sp>
      <p:sp>
        <p:nvSpPr>
          <p:cNvPr id="40963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628650" y="1943100"/>
          <a:ext cx="4957762" cy="360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9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2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Window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Electrical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Topological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Area</a:t>
                      </a:r>
                    </a:p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30.72 x </a:t>
                      </a:r>
                    </a:p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(mm</a:t>
                      </a:r>
                      <a:r>
                        <a:rPr lang="de-DE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FOV Area</a:t>
                      </a:r>
                    </a:p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(mm</a:t>
                      </a:r>
                      <a:r>
                        <a:rPr lang="de-DE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Max.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burst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size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windows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Full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30.72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944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48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Half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256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15.36</a:t>
                      </a: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236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96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Quarter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7.68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192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Combo 64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3.84 </a:t>
                      </a: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384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Octett</a:t>
                      </a:r>
                      <a:endParaRPr lang="de-DE" sz="1200" b="1" dirty="0" smtClean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1.92</a:t>
                      </a: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3.7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768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Quadruple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0.96 </a:t>
                      </a: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0.92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1536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Doublet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0.48 </a:t>
                      </a: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0.23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latin typeface="Calibri" panose="020F0502020204030204" pitchFamily="34" charset="0"/>
                        </a:rPr>
                        <a:t>3072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29" marR="9142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Singlet</a:t>
                      </a:r>
                      <a:endParaRPr lang="de-DE" sz="12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0.058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6144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9" marR="9142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10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2116" r="32652" b="1752"/>
          <a:stretch>
            <a:fillRect/>
          </a:stretch>
        </p:blipFill>
        <p:spPr bwMode="auto">
          <a:xfrm>
            <a:off x="6181725" y="1343025"/>
            <a:ext cx="26670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7" name="Textfeld 10"/>
          <p:cNvSpPr txBox="1">
            <a:spLocks noChangeArrowheads="1"/>
          </p:cNvSpPr>
          <p:nvPr/>
        </p:nvSpPr>
        <p:spPr bwMode="auto">
          <a:xfrm>
            <a:off x="628650" y="1506538"/>
            <a:ext cx="2994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 b="1">
                <a:latin typeface="Calibri" panose="020F0502020204030204" pitchFamily="34" charset="0"/>
              </a:rPr>
              <a:t>Some (relevant?) example window modes:</a:t>
            </a:r>
          </a:p>
        </p:txBody>
      </p:sp>
      <p:sp>
        <p:nvSpPr>
          <p:cNvPr id="41038" name="Textfeld 10"/>
          <p:cNvSpPr txBox="1">
            <a:spLocks noChangeArrowheads="1"/>
          </p:cNvSpPr>
          <p:nvPr/>
        </p:nvSpPr>
        <p:spPr bwMode="auto">
          <a:xfrm>
            <a:off x="5159375" y="5767388"/>
            <a:ext cx="750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FOV area</a:t>
            </a:r>
          </a:p>
        </p:txBody>
      </p:sp>
      <p:cxnSp>
        <p:nvCxnSpPr>
          <p:cNvPr id="41039" name="Gerade Verbindung mit Pfeil 6"/>
          <p:cNvCxnSpPr>
            <a:cxnSpLocks noChangeShapeType="1"/>
          </p:cNvCxnSpPr>
          <p:nvPr/>
        </p:nvCxnSpPr>
        <p:spPr bwMode="auto">
          <a:xfrm flipV="1">
            <a:off x="5829300" y="4705350"/>
            <a:ext cx="847725" cy="10620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40" name="Textfeld 10"/>
          <p:cNvSpPr txBox="1">
            <a:spLocks noChangeArrowheads="1"/>
          </p:cNvSpPr>
          <p:nvPr/>
        </p:nvSpPr>
        <p:spPr bwMode="auto">
          <a:xfrm>
            <a:off x="1068388" y="5900738"/>
            <a:ext cx="3898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ts val="12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>
                <a:latin typeface="Calibri" panose="020F0502020204030204" pitchFamily="34" charset="0"/>
              </a:rPr>
              <a:t>Shown here is the case for max. contiguous ROI</a:t>
            </a:r>
          </a:p>
          <a:p>
            <a:pPr>
              <a:spcBef>
                <a:spcPts val="12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>
                <a:latin typeface="Calibri" panose="020F0502020204030204" pitchFamily="34" charset="0"/>
              </a:rPr>
              <a:t>Actual position of window area / ROI on sensor may vary</a:t>
            </a:r>
          </a:p>
        </p:txBody>
      </p:sp>
      <p:cxnSp>
        <p:nvCxnSpPr>
          <p:cNvPr id="41041" name="Gerade Verbindung mit Pfeil 11"/>
          <p:cNvCxnSpPr>
            <a:cxnSpLocks noChangeShapeType="1"/>
          </p:cNvCxnSpPr>
          <p:nvPr/>
        </p:nvCxnSpPr>
        <p:spPr bwMode="auto">
          <a:xfrm flipV="1">
            <a:off x="4035425" y="5607050"/>
            <a:ext cx="342900" cy="314325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42" name="Gerade Verbindung mit Pfeil 11"/>
          <p:cNvCxnSpPr>
            <a:cxnSpLocks noChangeShapeType="1"/>
          </p:cNvCxnSpPr>
          <p:nvPr/>
        </p:nvCxnSpPr>
        <p:spPr bwMode="auto">
          <a:xfrm flipH="1">
            <a:off x="5024438" y="1557338"/>
            <a:ext cx="88900" cy="32861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43" name="Textfeld 10"/>
          <p:cNvSpPr txBox="1">
            <a:spLocks noChangeArrowheads="1"/>
          </p:cNvSpPr>
          <p:nvPr/>
        </p:nvSpPr>
        <p:spPr bwMode="auto">
          <a:xfrm>
            <a:off x="4821238" y="1293813"/>
            <a:ext cx="788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800">
                <a:solidFill>
                  <a:srgbClr val="C00000"/>
                </a:solidFill>
                <a:latin typeface="Calibri" panose="020F0502020204030204" pitchFamily="34" charset="0"/>
              </a:rPr>
              <a:t>from FIFO size</a:t>
            </a:r>
          </a:p>
        </p:txBody>
      </p:sp>
    </p:spTree>
    <p:extLst>
      <p:ext uri="{BB962C8B-B14F-4D97-AF65-F5344CB8AC3E}">
        <p14:creationId xmlns:p14="http://schemas.microsoft.com/office/powerpoint/2010/main" val="3241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  <p:sp>
        <p:nvSpPr>
          <p:cNvPr id="430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Speed calculations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679450" y="1809750"/>
          <a:ext cx="8208964" cy="3698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00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11">
                  <a:extLst>
                    <a:ext uri="{9D8B030D-6E8A-4147-A177-3AD203B41FA5}">
                      <a16:colId xmlns:a16="http://schemas.microsoft.com/office/drawing/2014/main" val="2875880156"/>
                    </a:ext>
                  </a:extLst>
                </a:gridCol>
                <a:gridCol w="468011">
                  <a:extLst>
                    <a:ext uri="{9D8B030D-6E8A-4147-A177-3AD203B41FA5}">
                      <a16:colId xmlns:a16="http://schemas.microsoft.com/office/drawing/2014/main" val="1948007950"/>
                    </a:ext>
                  </a:extLst>
                </a:gridCol>
                <a:gridCol w="468011">
                  <a:extLst>
                    <a:ext uri="{9D8B030D-6E8A-4147-A177-3AD203B41FA5}">
                      <a16:colId xmlns:a16="http://schemas.microsoft.com/office/drawing/2014/main" val="3737266571"/>
                    </a:ext>
                  </a:extLst>
                </a:gridCol>
                <a:gridCol w="468011">
                  <a:extLst>
                    <a:ext uri="{9D8B030D-6E8A-4147-A177-3AD203B41FA5}">
                      <a16:colId xmlns:a16="http://schemas.microsoft.com/office/drawing/2014/main" val="352696221"/>
                    </a:ext>
                  </a:extLst>
                </a:gridCol>
                <a:gridCol w="612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014">
                  <a:extLst>
                    <a:ext uri="{9D8B030D-6E8A-4147-A177-3AD203B41FA5}">
                      <a16:colId xmlns:a16="http://schemas.microsoft.com/office/drawing/2014/main" val="2655409015"/>
                    </a:ext>
                  </a:extLst>
                </a:gridCol>
                <a:gridCol w="612014">
                  <a:extLst>
                    <a:ext uri="{9D8B030D-6E8A-4147-A177-3AD203B41FA5}">
                      <a16:colId xmlns:a16="http://schemas.microsoft.com/office/drawing/2014/main" val="4239866730"/>
                    </a:ext>
                  </a:extLst>
                </a:gridCol>
                <a:gridCol w="612014">
                  <a:extLst>
                    <a:ext uri="{9D8B030D-6E8A-4147-A177-3AD203B41FA5}">
                      <a16:colId xmlns:a16="http://schemas.microsoft.com/office/drawing/2014/main" val="508306049"/>
                    </a:ext>
                  </a:extLst>
                </a:gridCol>
                <a:gridCol w="612014">
                  <a:extLst>
                    <a:ext uri="{9D8B030D-6E8A-4147-A177-3AD203B41FA5}">
                      <a16:colId xmlns:a16="http://schemas.microsoft.com/office/drawing/2014/main" val="1065899719"/>
                    </a:ext>
                  </a:extLst>
                </a:gridCol>
              </a:tblGrid>
              <a:tr h="457279">
                <a:tc rowSpan="2"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Window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El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Top.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#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skipped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el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.)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Total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readout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time (µs)</a:t>
                      </a:r>
                    </a:p>
                    <a:p>
                      <a:pPr algn="ctr"/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err="1" smtClean="0"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200" smtClean="0">
                          <a:latin typeface="Calibri" panose="020F0502020204030204" pitchFamily="34" charset="0"/>
                        </a:rPr>
                        <a:t> mem_inc</a:t>
                      </a:r>
                      <a:r>
                        <a:rPr lang="de-DE" sz="1200" baseline="0" smtClean="0">
                          <a:latin typeface="Calibri" panose="020F0502020204030204" pitchFamily="34" charset="0"/>
                        </a:rPr>
                        <a:t> =</a:t>
                      </a:r>
                      <a:endParaRPr lang="de-DE" sz="1200" dirty="0" smtClean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Frame rate (kHz) </a:t>
                      </a:r>
                    </a:p>
                    <a:p>
                      <a:pPr algn="ctr"/>
                      <a:r>
                        <a:rPr lang="de-DE" sz="1200" err="1" smtClean="0"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200" baseline="0" smtClean="0">
                          <a:latin typeface="Calibri" panose="020F0502020204030204" pitchFamily="34" charset="0"/>
                        </a:rPr>
                        <a:t> mem_inc =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6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b="1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16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29957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Full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Half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256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9.6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7.2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6.8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104.17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138.89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147.06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Quarter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96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5.6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4.4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3.8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178.57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227.27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263.16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Combo 64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7.2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4.4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2.3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138.89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227.27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333.33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434.78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Octett</a:t>
                      </a:r>
                      <a:endParaRPr lang="de-DE" sz="1200" b="1" dirty="0" smtClean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6.8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3.8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2.3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147.06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263.16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434.78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Quadruple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124 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6.6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3.5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151.52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285.71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Doublet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126 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6.5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158.73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Singlet</a:t>
                      </a:r>
                      <a:endParaRPr lang="de-DE" sz="12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1442" marR="91442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12.8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78.125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169" name="Textfeld 10"/>
          <p:cNvSpPr txBox="1">
            <a:spLocks noChangeArrowheads="1"/>
          </p:cNvSpPr>
          <p:nvPr/>
        </p:nvSpPr>
        <p:spPr bwMode="auto">
          <a:xfrm>
            <a:off x="2900363" y="5915025"/>
            <a:ext cx="1681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Same timing as for 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windowing in idle mode</a:t>
            </a:r>
          </a:p>
        </p:txBody>
      </p:sp>
      <p:cxnSp>
        <p:nvCxnSpPr>
          <p:cNvPr id="43170" name="Gerade Verbindung mit Pfeil 8"/>
          <p:cNvCxnSpPr>
            <a:cxnSpLocks noChangeShapeType="1"/>
            <a:stCxn id="43169" idx="0"/>
          </p:cNvCxnSpPr>
          <p:nvPr/>
        </p:nvCxnSpPr>
        <p:spPr bwMode="auto">
          <a:xfrm flipV="1">
            <a:off x="3740150" y="5549900"/>
            <a:ext cx="1588" cy="365125"/>
          </a:xfrm>
          <a:prstGeom prst="straightConnector1">
            <a:avLst/>
          </a:prstGeom>
          <a:noFill/>
          <a:ln w="9525" algn="ctr">
            <a:solidFill>
              <a:srgbClr val="9900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171" name="Geschweifte Klammer links 8"/>
          <p:cNvSpPr>
            <a:spLocks/>
          </p:cNvSpPr>
          <p:nvPr/>
        </p:nvSpPr>
        <p:spPr bwMode="auto">
          <a:xfrm rot="5400000">
            <a:off x="4541044" y="518319"/>
            <a:ext cx="238125" cy="2262187"/>
          </a:xfrm>
          <a:prstGeom prst="leftBrace">
            <a:avLst>
              <a:gd name="adj1" fmla="val 8312"/>
              <a:gd name="adj2" fmla="val 50000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43172" name="Textfeld 10"/>
          <p:cNvSpPr txBox="1">
            <a:spLocks noChangeArrowheads="1"/>
          </p:cNvSpPr>
          <p:nvPr/>
        </p:nvSpPr>
        <p:spPr bwMode="auto">
          <a:xfrm>
            <a:off x="4071938" y="1098550"/>
            <a:ext cx="117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Corresponds to 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time resolution</a:t>
            </a:r>
          </a:p>
        </p:txBody>
      </p:sp>
      <p:sp>
        <p:nvSpPr>
          <p:cNvPr id="41125" name="Rechteck 11"/>
          <p:cNvSpPr>
            <a:spLocks noChangeArrowheads="1"/>
          </p:cNvSpPr>
          <p:nvPr/>
        </p:nvSpPr>
        <p:spPr bwMode="auto">
          <a:xfrm>
            <a:off x="5348288" y="3657600"/>
            <a:ext cx="442912" cy="358775"/>
          </a:xfrm>
          <a:prstGeom prst="rect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de-DE" altLang="de-DE" smtClean="0"/>
          </a:p>
        </p:txBody>
      </p:sp>
      <p:sp>
        <p:nvSpPr>
          <p:cNvPr id="41126" name="Rechteck 12"/>
          <p:cNvSpPr>
            <a:spLocks noChangeArrowheads="1"/>
          </p:cNvSpPr>
          <p:nvPr/>
        </p:nvSpPr>
        <p:spPr bwMode="auto">
          <a:xfrm>
            <a:off x="4906963" y="4016375"/>
            <a:ext cx="441325" cy="358775"/>
          </a:xfrm>
          <a:prstGeom prst="rect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de-DE" altLang="de-DE" smtClean="0"/>
          </a:p>
        </p:txBody>
      </p:sp>
      <p:sp>
        <p:nvSpPr>
          <p:cNvPr id="41127" name="Rechteck 13"/>
          <p:cNvSpPr>
            <a:spLocks noChangeArrowheads="1"/>
          </p:cNvSpPr>
          <p:nvPr/>
        </p:nvSpPr>
        <p:spPr bwMode="auto">
          <a:xfrm>
            <a:off x="8278813" y="3679825"/>
            <a:ext cx="609600" cy="358775"/>
          </a:xfrm>
          <a:prstGeom prst="rect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de-DE" altLang="de-DE" smtClean="0"/>
          </a:p>
        </p:txBody>
      </p:sp>
      <p:sp>
        <p:nvSpPr>
          <p:cNvPr id="41128" name="Rechteck 14"/>
          <p:cNvSpPr>
            <a:spLocks noChangeArrowheads="1"/>
          </p:cNvSpPr>
          <p:nvPr/>
        </p:nvSpPr>
        <p:spPr bwMode="auto">
          <a:xfrm>
            <a:off x="7669213" y="4038600"/>
            <a:ext cx="609600" cy="358775"/>
          </a:xfrm>
          <a:prstGeom prst="rect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de-DE" altLang="de-DE" smtClean="0"/>
          </a:p>
        </p:txBody>
      </p:sp>
      <p:sp>
        <p:nvSpPr>
          <p:cNvPr id="43177" name="Textfeld 10"/>
          <p:cNvSpPr txBox="1">
            <a:spLocks noChangeArrowheads="1"/>
          </p:cNvSpPr>
          <p:nvPr/>
        </p:nvSpPr>
        <p:spPr bwMode="auto">
          <a:xfrm>
            <a:off x="6062663" y="5842000"/>
            <a:ext cx="1138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Optimum time 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resolution</a:t>
            </a:r>
          </a:p>
        </p:txBody>
      </p:sp>
      <p:cxnSp>
        <p:nvCxnSpPr>
          <p:cNvPr id="41130" name="Gerade Verbindung mit Pfeil 16"/>
          <p:cNvCxnSpPr>
            <a:cxnSpLocks noChangeShapeType="1"/>
          </p:cNvCxnSpPr>
          <p:nvPr/>
        </p:nvCxnSpPr>
        <p:spPr bwMode="auto">
          <a:xfrm flipH="1" flipV="1">
            <a:off x="5427663" y="4375150"/>
            <a:ext cx="1204912" cy="1462088"/>
          </a:xfrm>
          <a:prstGeom prst="straightConnector1">
            <a:avLst/>
          </a:prstGeom>
          <a:noFill/>
          <a:ln w="9525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31" name="Gerade Verbindung mit Pfeil 18"/>
          <p:cNvCxnSpPr>
            <a:cxnSpLocks noChangeShapeType="1"/>
          </p:cNvCxnSpPr>
          <p:nvPr/>
        </p:nvCxnSpPr>
        <p:spPr bwMode="auto">
          <a:xfrm flipH="1" flipV="1">
            <a:off x="5732463" y="4090988"/>
            <a:ext cx="900112" cy="1743075"/>
          </a:xfrm>
          <a:prstGeom prst="straightConnector1">
            <a:avLst/>
          </a:prstGeom>
          <a:noFill/>
          <a:ln w="9525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180" name="Textfeld 10"/>
          <p:cNvSpPr txBox="1">
            <a:spLocks noChangeArrowheads="1"/>
          </p:cNvSpPr>
          <p:nvPr/>
        </p:nvSpPr>
        <p:spPr bwMode="auto">
          <a:xfrm>
            <a:off x="7318375" y="5867400"/>
            <a:ext cx="1138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Optimum time 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>
                <a:latin typeface="Calibri" panose="020F0502020204030204" pitchFamily="34" charset="0"/>
              </a:rPr>
              <a:t>resolution</a:t>
            </a:r>
          </a:p>
        </p:txBody>
      </p:sp>
      <p:cxnSp>
        <p:nvCxnSpPr>
          <p:cNvPr id="17" name="Gerade Verbindung mit Pfeil 18"/>
          <p:cNvCxnSpPr>
            <a:cxnSpLocks noChangeShapeType="1"/>
            <a:stCxn id="43180" idx="0"/>
          </p:cNvCxnSpPr>
          <p:nvPr/>
        </p:nvCxnSpPr>
        <p:spPr bwMode="auto">
          <a:xfrm flipV="1">
            <a:off x="7888288" y="4087813"/>
            <a:ext cx="742950" cy="1779587"/>
          </a:xfrm>
          <a:prstGeom prst="straightConnector1">
            <a:avLst/>
          </a:prstGeom>
          <a:noFill/>
          <a:ln w="9525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8"/>
          <p:cNvCxnSpPr>
            <a:cxnSpLocks noChangeShapeType="1"/>
            <a:stCxn id="43180" idx="0"/>
          </p:cNvCxnSpPr>
          <p:nvPr/>
        </p:nvCxnSpPr>
        <p:spPr bwMode="auto">
          <a:xfrm flipV="1">
            <a:off x="7888288" y="4397375"/>
            <a:ext cx="80962" cy="1470025"/>
          </a:xfrm>
          <a:prstGeom prst="straightConnector1">
            <a:avLst/>
          </a:prstGeom>
          <a:noFill/>
          <a:ln w="9525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738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Speed calculations</a:t>
            </a:r>
          </a:p>
        </p:txBody>
      </p:sp>
      <p:sp>
        <p:nvSpPr>
          <p:cNvPr id="44035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mtClean="0">
                <a:solidFill>
                  <a:schemeClr val="bg1"/>
                </a:solidFill>
                <a:latin typeface="Calibri" panose="020F0502020204030204" pitchFamily="34" charset="0"/>
              </a:rPr>
              <a:t>Johannes Treis / Halbleiterlabor der MPG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679450" y="1809750"/>
          <a:ext cx="8280398" cy="3698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9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7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977">
                  <a:extLst>
                    <a:ext uri="{9D8B030D-6E8A-4147-A177-3AD203B41FA5}">
                      <a16:colId xmlns:a16="http://schemas.microsoft.com/office/drawing/2014/main" val="2875880156"/>
                    </a:ext>
                  </a:extLst>
                </a:gridCol>
                <a:gridCol w="503977">
                  <a:extLst>
                    <a:ext uri="{9D8B030D-6E8A-4147-A177-3AD203B41FA5}">
                      <a16:colId xmlns:a16="http://schemas.microsoft.com/office/drawing/2014/main" val="1948007950"/>
                    </a:ext>
                  </a:extLst>
                </a:gridCol>
                <a:gridCol w="467979">
                  <a:extLst>
                    <a:ext uri="{9D8B030D-6E8A-4147-A177-3AD203B41FA5}">
                      <a16:colId xmlns:a16="http://schemas.microsoft.com/office/drawing/2014/main" val="3737266571"/>
                    </a:ext>
                  </a:extLst>
                </a:gridCol>
                <a:gridCol w="467979">
                  <a:extLst>
                    <a:ext uri="{9D8B030D-6E8A-4147-A177-3AD203B41FA5}">
                      <a16:colId xmlns:a16="http://schemas.microsoft.com/office/drawing/2014/main" val="352696221"/>
                    </a:ext>
                  </a:extLst>
                </a:gridCol>
                <a:gridCol w="611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972">
                  <a:extLst>
                    <a:ext uri="{9D8B030D-6E8A-4147-A177-3AD203B41FA5}">
                      <a16:colId xmlns:a16="http://schemas.microsoft.com/office/drawing/2014/main" val="2655409015"/>
                    </a:ext>
                  </a:extLst>
                </a:gridCol>
                <a:gridCol w="611972">
                  <a:extLst>
                    <a:ext uri="{9D8B030D-6E8A-4147-A177-3AD203B41FA5}">
                      <a16:colId xmlns:a16="http://schemas.microsoft.com/office/drawing/2014/main" val="4239866730"/>
                    </a:ext>
                  </a:extLst>
                </a:gridCol>
                <a:gridCol w="611972">
                  <a:extLst>
                    <a:ext uri="{9D8B030D-6E8A-4147-A177-3AD203B41FA5}">
                      <a16:colId xmlns:a16="http://schemas.microsoft.com/office/drawing/2014/main" val="508306049"/>
                    </a:ext>
                  </a:extLst>
                </a:gridCol>
                <a:gridCol w="611972">
                  <a:extLst>
                    <a:ext uri="{9D8B030D-6E8A-4147-A177-3AD203B41FA5}">
                      <a16:colId xmlns:a16="http://schemas.microsoft.com/office/drawing/2014/main" val="1065899719"/>
                    </a:ext>
                  </a:extLst>
                </a:gridCol>
              </a:tblGrid>
              <a:tr h="457279">
                <a:tc rowSpan="2"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Window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El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Top.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#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skipped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el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.)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rows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Dynamic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</a:rPr>
                        <a:t>burst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size</a:t>
                      </a:r>
                      <a:r>
                        <a:rPr lang="de-DE" sz="1200" baseline="30000" dirty="0" smtClean="0"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</a:rPr>
                        <a:t>windows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de-DE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aseline="0" err="1" smtClean="0"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200" smtClean="0">
                          <a:latin typeface="Calibri" panose="020F0502020204030204" pitchFamily="34" charset="0"/>
                        </a:rPr>
                        <a:t> mem_inc</a:t>
                      </a:r>
                      <a:r>
                        <a:rPr lang="de-DE" sz="1200" baseline="0" smtClean="0">
                          <a:latin typeface="Calibri" panose="020F0502020204030204" pitchFamily="34" charset="0"/>
                        </a:rPr>
                        <a:t> =</a:t>
                      </a:r>
                      <a:endParaRPr lang="de-DE" sz="1200" dirty="0" smtClean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Burst rate</a:t>
                      </a:r>
                      <a:r>
                        <a:rPr lang="de-DE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 (Hz) </a:t>
                      </a:r>
                    </a:p>
                    <a:p>
                      <a:pPr algn="ctr"/>
                      <a:r>
                        <a:rPr lang="de-DE" sz="1200" err="1" smtClean="0"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200" baseline="0" smtClean="0">
                          <a:latin typeface="Calibri" panose="020F0502020204030204" pitchFamily="34" charset="0"/>
                        </a:rPr>
                        <a:t> mem_inc =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6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b="1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16</a:t>
                      </a:r>
                      <a:endParaRPr lang="de-DE" sz="1200" b="1" baseline="-25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29957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Full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0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53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53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53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53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53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Half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256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112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87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Quarter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96 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250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231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221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217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214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78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90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91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latin typeface="Calibri" panose="020F0502020204030204" pitchFamily="34" charset="0"/>
                        </a:rPr>
                        <a:t>Combo 64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600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468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446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435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65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76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89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Octett</a:t>
                      </a:r>
                      <a:endParaRPr lang="de-DE" sz="1200" b="1" dirty="0" smtClean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1225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1037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943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75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Quadruple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16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124 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2475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63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latin typeface="Calibri" panose="020F0502020204030204" pitchFamily="34" charset="0"/>
                        </a:rPr>
                        <a:t>Doublet</a:t>
                      </a:r>
                      <a:endParaRPr lang="de-DE" sz="1200" b="1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de-DE" sz="1200" dirty="0"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anose="020F0502020204030204" pitchFamily="34" charset="0"/>
                        </a:rPr>
                        <a:t>126 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de-DE" sz="1200" b="1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Singlet</a:t>
                      </a:r>
                      <a:endParaRPr lang="de-DE" sz="12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de-DE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1436" marR="91436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BE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0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de-DE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28" marB="4572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0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feld 10"/>
          <p:cNvSpPr txBox="1">
            <a:spLocks noChangeArrowheads="1"/>
          </p:cNvSpPr>
          <p:nvPr/>
        </p:nvSpPr>
        <p:spPr bwMode="auto">
          <a:xfrm>
            <a:off x="3665538" y="5842000"/>
            <a:ext cx="180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de-DE" altLang="de-DE" sz="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Break </a:t>
            </a:r>
            <a:r>
              <a:rPr lang="de-DE" altLang="de-DE" sz="800" b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even</a:t>
            </a:r>
            <a:r>
              <a:rPr lang="de-DE" altLang="de-DE" sz="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: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read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rate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slower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than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transmission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rate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Transition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„quasi-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continuous</a:t>
            </a:r>
            <a:r>
              <a:rPr lang="de-DE" altLang="de-DE" sz="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“ </a:t>
            </a:r>
            <a:r>
              <a:rPr lang="de-DE" altLang="de-DE" sz="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mode</a:t>
            </a:r>
            <a:endParaRPr lang="de-DE" altLang="de-DE" sz="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Gerade Verbindung mit Pfeil 8"/>
          <p:cNvCxnSpPr>
            <a:cxnSpLocks noChangeShapeType="1"/>
          </p:cNvCxnSpPr>
          <p:nvPr/>
        </p:nvCxnSpPr>
        <p:spPr bwMode="auto">
          <a:xfrm flipH="1" flipV="1">
            <a:off x="3844925" y="5064125"/>
            <a:ext cx="471488" cy="777875"/>
          </a:xfrm>
          <a:prstGeom prst="straightConnector1">
            <a:avLst/>
          </a:prstGeom>
          <a:noFill/>
          <a:ln w="9525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195" name="Textfeld 10"/>
          <p:cNvSpPr txBox="1">
            <a:spLocks noChangeArrowheads="1"/>
          </p:cNvSpPr>
          <p:nvPr/>
        </p:nvSpPr>
        <p:spPr bwMode="auto">
          <a:xfrm>
            <a:off x="679450" y="5594350"/>
            <a:ext cx="26050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chemeClr val="hlink"/>
              </a:buClr>
            </a:pPr>
            <a:r>
              <a:rPr lang="de-DE" altLang="de-DE" sz="1000">
                <a:latin typeface="Calibri" panose="020F0502020204030204" pitchFamily="34" charset="0"/>
              </a:rPr>
              <a:t> </a:t>
            </a:r>
            <a:r>
              <a:rPr lang="de-DE" altLang="de-DE" sz="1000" baseline="30000">
                <a:latin typeface="Calibri" panose="020F0502020204030204" pitchFamily="34" charset="0"/>
              </a:rPr>
              <a:t>1</a:t>
            </a:r>
            <a:r>
              <a:rPr lang="de-DE" altLang="de-DE" sz="1000">
                <a:latin typeface="Calibri" panose="020F0502020204030204" pitchFamily="34" charset="0"/>
              </a:rPr>
              <a:t> Nominal burst size plus frames acquired in</a:t>
            </a:r>
          </a:p>
          <a:p>
            <a:pPr>
              <a:spcAft>
                <a:spcPts val="600"/>
              </a:spcAft>
              <a:buClr>
                <a:schemeClr val="hlink"/>
              </a:buClr>
            </a:pPr>
            <a:r>
              <a:rPr lang="de-DE" altLang="de-DE" sz="1000">
                <a:latin typeface="Calibri" panose="020F0502020204030204" pitchFamily="34" charset="0"/>
              </a:rPr>
              <a:t>   transfer time of burst with nominal length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000" baseline="30000">
                <a:latin typeface="Calibri" panose="020F0502020204030204" pitchFamily="34" charset="0"/>
              </a:rPr>
              <a:t> 2 </a:t>
            </a:r>
            <a:r>
              <a:rPr lang="de-DE" altLang="de-DE" sz="1000">
                <a:latin typeface="Calibri" panose="020F0502020204030204" pitchFamily="34" charset="0"/>
              </a:rPr>
              <a:t>Defined by transfer time of data from burst 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000">
                <a:latin typeface="Calibri" panose="020F0502020204030204" pitchFamily="34" charset="0"/>
              </a:rPr>
              <a:t>   with dynamic burst size </a:t>
            </a:r>
          </a:p>
        </p:txBody>
      </p:sp>
    </p:spTree>
    <p:extLst>
      <p:ext uri="{BB962C8B-B14F-4D97-AF65-F5344CB8AC3E}">
        <p14:creationId xmlns:p14="http://schemas.microsoft.com/office/powerpoint/2010/main" val="2417211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Currently the biggest challenge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417846"/>
            <a:ext cx="4294187" cy="17438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" y="4805523"/>
            <a:ext cx="6725059" cy="18252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33" y="1192430"/>
            <a:ext cx="3559753" cy="13201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531" y="2851409"/>
            <a:ext cx="4385204" cy="16152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852" y="4595292"/>
            <a:ext cx="3612761" cy="140946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3666" y="3682774"/>
            <a:ext cx="164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b="1" smtClean="0">
                <a:latin typeface="Calibri" panose="020F0502020204030204" pitchFamily="34" charset="0"/>
              </a:rPr>
              <a:t>Will keep us busy for some time...</a:t>
            </a:r>
            <a:endParaRPr lang="de-DE" sz="1600" b="1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02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Challenges 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4" descr="268743ca-3611-4768-873e-9186e7ab61e7@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8632" y="2145890"/>
            <a:ext cx="2470466" cy="293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887512" y="1600709"/>
            <a:ext cx="1256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b="1" smtClean="0">
                <a:latin typeface="Calibri" panose="020F0502020204030204" pitchFamily="34" charset="0"/>
              </a:rPr>
              <a:t>Complex detector system</a:t>
            </a:r>
          </a:p>
        </p:txBody>
      </p:sp>
      <p:sp>
        <p:nvSpPr>
          <p:cNvPr id="7" name="Rechteck 6"/>
          <p:cNvSpPr/>
          <p:nvPr/>
        </p:nvSpPr>
        <p:spPr>
          <a:xfrm>
            <a:off x="963384" y="2325431"/>
            <a:ext cx="3408677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b="1" smtClean="0">
                <a:latin typeface="Calibri" panose="020F0502020204030204" pitchFamily="34" charset="0"/>
              </a:rPr>
              <a:t>Special requirements on hard-, firm- and software: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Easy applicability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User-friendliness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High degree of automation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User experience: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Expandability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Customization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Service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Short instrument downtime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200" smtClean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Design of system components must take these requirements into account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Development does not finish when the system goes online: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Learn from sensor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latin typeface="Calibri" panose="020F0502020204030204" pitchFamily="34" charset="0"/>
              </a:rPr>
              <a:t>Learn from user</a:t>
            </a:r>
          </a:p>
        </p:txBody>
      </p:sp>
      <p:sp>
        <p:nvSpPr>
          <p:cNvPr id="8" name="Rechteck 7"/>
          <p:cNvSpPr/>
          <p:nvPr/>
        </p:nvSpPr>
        <p:spPr>
          <a:xfrm>
            <a:off x="2938984" y="1600709"/>
            <a:ext cx="1433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200" b="1" smtClean="0">
                <a:latin typeface="Calibri" panose="020F0502020204030204" pitchFamily="34" charset="0"/>
              </a:rPr>
              <a:t>Simple, easy-to-use camera</a:t>
            </a:r>
          </a:p>
        </p:txBody>
      </p:sp>
      <p:sp>
        <p:nvSpPr>
          <p:cNvPr id="9" name="Pfeil nach rechts 8"/>
          <p:cNvSpPr/>
          <p:nvPr/>
        </p:nvSpPr>
        <p:spPr bwMode="auto">
          <a:xfrm>
            <a:off x="2273025" y="1725820"/>
            <a:ext cx="536542" cy="21144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FPA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5" name="Picture 2" descr="E:\07.04.18 RealSim\Zusammenbau\DSC_136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7823" y="1460739"/>
            <a:ext cx="4572578" cy="4863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Module structure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Johannes Treis / Halbleiterlabor der MPG</a:t>
            </a:r>
            <a:endParaRPr lang="de-DE" altLang="de-DE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01" y="1245126"/>
            <a:ext cx="548481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66700" marR="0" indent="-2667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66700" marR="0" indent="-2667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1200"/>
          </a:spcAft>
          <a:defRPr sz="1600" dirty="0" err="1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66700" marR="0" indent="-2667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66700" marR="0" indent="-2667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4161</Words>
  <Application>Microsoft Office PowerPoint</Application>
  <PresentationFormat>Bildschirmpräsentation (4:3)</PresentationFormat>
  <Paragraphs>1094</Paragraphs>
  <Slides>65</Slides>
  <Notes>7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65</vt:i4>
      </vt:variant>
    </vt:vector>
  </HeadingPairs>
  <TitlesOfParts>
    <vt:vector size="79" baseType="lpstr">
      <vt:lpstr>Arial</vt:lpstr>
      <vt:lpstr>Calibri</vt:lpstr>
      <vt:lpstr>Comic Sans MS</vt:lpstr>
      <vt:lpstr>Droid Sans Fallback</vt:lpstr>
      <vt:lpstr>Gabriola</vt:lpstr>
      <vt:lpstr>MS Mincho</vt:lpstr>
      <vt:lpstr>Segoe UI Symbol</vt:lpstr>
      <vt:lpstr>Technical</vt:lpstr>
      <vt:lpstr>Times New Roman</vt:lpstr>
      <vt:lpstr>Wingdings</vt:lpstr>
      <vt:lpstr>Wingdings 2</vt:lpstr>
      <vt:lpstr>Wingdings 3</vt:lpstr>
      <vt:lpstr>Default Design</vt:lpstr>
      <vt:lpstr>1_Default Design</vt:lpstr>
      <vt:lpstr>PowerPoint-Präsentation</vt:lpstr>
      <vt:lpstr>EDET DH 80k</vt:lpstr>
      <vt:lpstr>Scope</vt:lpstr>
      <vt:lpstr>Application</vt:lpstr>
      <vt:lpstr>Requirements</vt:lpstr>
      <vt:lpstr>Requirements</vt:lpstr>
      <vt:lpstr>Challenges </vt:lpstr>
      <vt:lpstr>FPA</vt:lpstr>
      <vt:lpstr>Module structure</vt:lpstr>
      <vt:lpstr>PowerPoint-Präsentation</vt:lpstr>
      <vt:lpstr>Pixel matrix</vt:lpstr>
      <vt:lpstr>Detector ASM</vt:lpstr>
      <vt:lpstr>Detector ASM</vt:lpstr>
      <vt:lpstr>ASMs</vt:lpstr>
      <vt:lpstr>BRICK support</vt:lpstr>
      <vt:lpstr>DLSP</vt:lpstr>
      <vt:lpstr>EMCM</vt:lpstr>
      <vt:lpstr>VIC</vt:lpstr>
      <vt:lpstr>MIC</vt:lpstr>
      <vt:lpstr>MSM/MBM</vt:lpstr>
      <vt:lpstr>MPM(S)</vt:lpstr>
      <vt:lpstr>System structure</vt:lpstr>
      <vt:lpstr>Measurements</vt:lpstr>
      <vt:lpstr>Measurements</vt:lpstr>
      <vt:lpstr>Prototpe @ MPSD</vt:lpstr>
      <vt:lpstr>Prototpe @ MPSD</vt:lpstr>
      <vt:lpstr>Prototpe @ MPSD</vt:lpstr>
      <vt:lpstr>Prototpe @ MPSD</vt:lpstr>
      <vt:lpstr>Prototpe @ MPSD</vt:lpstr>
      <vt:lpstr>Prototpe @ MPSD</vt:lpstr>
      <vt:lpstr>Prototype @ MPSD</vt:lpstr>
      <vt:lpstr>Prototpe @ MPSD</vt:lpstr>
      <vt:lpstr>Prototype @ MPSD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Project status</vt:lpstr>
      <vt:lpstr>Measurements and knowledge</vt:lpstr>
      <vt:lpstr>Software</vt:lpstr>
      <vt:lpstr>Next steps</vt:lpstr>
      <vt:lpstr>Questions?</vt:lpstr>
      <vt:lpstr>Backup slides</vt:lpstr>
      <vt:lpstr>Speed calculations</vt:lpstr>
      <vt:lpstr>Speed calculations</vt:lpstr>
      <vt:lpstr>Speed calculations</vt:lpstr>
      <vt:lpstr>Currently the biggest challenge</vt:lpstr>
    </vt:vector>
  </TitlesOfParts>
  <Company>FAUST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Tasks for the SDC card</dc:title>
  <dc:creator>jft</dc:creator>
  <cp:lastModifiedBy>Johannes Treis</cp:lastModifiedBy>
  <cp:revision>1580</cp:revision>
  <cp:lastPrinted>2017-10-17T14:29:28Z</cp:lastPrinted>
  <dcterms:created xsi:type="dcterms:W3CDTF">2002-11-25T10:47:35Z</dcterms:created>
  <dcterms:modified xsi:type="dcterms:W3CDTF">2023-05-22T14:12:11Z</dcterms:modified>
</cp:coreProperties>
</file>