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70" r:id="rId12"/>
    <p:sldId id="267" r:id="rId13"/>
    <p:sldId id="268" r:id="rId14"/>
    <p:sldId id="269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matter" id="{0465A522-8675-45FC-BC58-FABBBCFE0EAD}">
          <p14:sldIdLst>
            <p14:sldId id="256"/>
            <p14:sldId id="257"/>
          </p14:sldIdLst>
        </p14:section>
        <p14:section name="Intro" id="{B0E8B00F-4DA9-4386-8715-B9C08D1CCC5B}">
          <p14:sldIdLst>
            <p14:sldId id="258"/>
            <p14:sldId id="259"/>
          </p14:sldIdLst>
        </p14:section>
        <p14:section name="VISRV and its role in the Virtual Instrument Suite" id="{7A7FD321-C1BF-4606-9EDF-B8A6BCB3323E}">
          <p14:sldIdLst>
            <p14:sldId id="260"/>
          </p14:sldIdLst>
        </p14:section>
        <p14:section name="Building Blocks" id="{AB0AA3D2-D1C3-4440-A5DB-DB18E2337366}">
          <p14:sldIdLst>
            <p14:sldId id="261"/>
            <p14:sldId id="262"/>
            <p14:sldId id="264"/>
            <p14:sldId id="265"/>
            <p14:sldId id="263"/>
            <p14:sldId id="270"/>
            <p14:sldId id="267"/>
            <p14:sldId id="268"/>
            <p14:sldId id="269"/>
            <p14:sldId id="272"/>
            <p14:sldId id="273"/>
          </p14:sldIdLst>
        </p14:section>
        <p14:section name="Short-comings and plans" id="{4B3E2CC1-4934-4D8D-8ABF-793BD2AF04CF}">
          <p14:sldIdLst>
            <p14:sldId id="274"/>
          </p14:sldIdLst>
        </p14:section>
        <p14:section name="Outro" id="{B626AD56-A210-428F-A864-854701650606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A09E"/>
    <a:srgbClr val="ADA9A6"/>
    <a:srgbClr val="A79F99"/>
    <a:srgbClr val="00A6A2"/>
    <a:srgbClr val="B5C026"/>
    <a:srgbClr val="BBC71F"/>
    <a:srgbClr val="A4AE28"/>
    <a:srgbClr val="009A96"/>
    <a:srgbClr val="00B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BD2A1-7DF2-4081-BE70-EEB59F117925}" type="datetimeFigureOut">
              <a:rPr lang="de-DE" smtClean="0"/>
              <a:t>23.05.2023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411DE-4994-4B9C-9856-C0D9111554F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000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1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01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A60F433-92AC-4993-A4E4-F4A2A5A5475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55250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A60F433-92AC-4993-A4E4-F4A2A5A547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340841A0-F483-42BB-B94E-8E965D6056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D30B0A-E5C0-40E4-B75F-82DADA381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62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14249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4"/>
            <a:ext cx="10296524" cy="4759146"/>
          </a:xfrm>
        </p:spPr>
        <p:txBody>
          <a:bodyPr numCol="1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defRPr spc="120"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527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9977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1648853"/>
            <a:ext cx="48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29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Felder mit Überschrift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4816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4263" y="2097088"/>
            <a:ext cx="48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947739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6384263" y="1648853"/>
            <a:ext cx="48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44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059122B-6621-47D1-A7DC-B86D3C66D4F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9232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059122B-6621-47D1-A7DC-B86D3C66D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12B497B3-7BCD-436C-BE19-C4ED853A13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2" spcCol="54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7FD22FE-B954-4E59-AD32-7DA12A787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2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91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73405DF-DDE4-4B3F-BD48-FC67B9175B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067083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73405DF-DDE4-4B3F-BD48-FC67B9175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EEA7A5B-CC69-48D1-B35F-8500863105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66001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63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23DF60E-5BB4-4358-9ED3-0B06131E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4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Datumsplatzhalter 7"/>
          <p:cNvSpPr>
            <a:spLocks noGrp="1"/>
          </p:cNvSpPr>
          <p:nvPr>
            <p:ph type="dt" sz="half" idx="14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63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Felder mit Überschrift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494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4800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947739" y="1648853"/>
            <a:ext cx="30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4564800" y="1648853"/>
            <a:ext cx="30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8184263" y="2097088"/>
            <a:ext cx="306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8184263" y="1648853"/>
            <a:ext cx="306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05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C182B74-8C6D-4413-AFAC-24A2B937F29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41705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C182B74-8C6D-4413-AFAC-24A2B937F2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3D9F2C3B-65EA-4BDE-A2B5-D40F165DF28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3" spcCol="360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30F1A20-A4A7-4C1A-8E8E-5AC976BCE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47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8CA7A7F-18CF-42AB-93B5-CE02169C75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78951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8CA7A7F-18CF-42AB-93B5-CE02169C75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EA2FB6F-4CCF-4483-B0FF-497BECC7F5B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599914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1F02B2B-2724-554D-82D3-E93B5519A17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904263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27FE177-075A-6045-8624-77FF676D604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52089" y="1648853"/>
            <a:ext cx="234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F9EBB6B-48B6-455B-A218-EB6DFA7C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6" name="Datumsplatzhalter 7"/>
          <p:cNvSpPr>
            <a:spLocks noGrp="1"/>
          </p:cNvSpPr>
          <p:nvPr>
            <p:ph type="dt" sz="half" idx="15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115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Felder mit Überschrift (Text/Bi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34D6FFE-C346-403E-A982-395E5408109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434D6FFE-C346-403E-A982-395E540810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FC65B91-E784-4354-A701-802A4C59DD9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00000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46C3F50-3D7B-4965-BBCA-896067A4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947739" y="1648853"/>
            <a:ext cx="234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2"/>
          </p:nvPr>
        </p:nvSpPr>
        <p:spPr>
          <a:xfrm>
            <a:off x="3600000" y="1648853"/>
            <a:ext cx="234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3"/>
          </p:nvPr>
        </p:nvSpPr>
        <p:spPr>
          <a:xfrm>
            <a:off x="6253200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4"/>
          </p:nvPr>
        </p:nvSpPr>
        <p:spPr>
          <a:xfrm>
            <a:off x="6253200" y="1648853"/>
            <a:ext cx="234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5"/>
          </p:nvPr>
        </p:nvSpPr>
        <p:spPr>
          <a:xfrm>
            <a:off x="8905461" y="2097088"/>
            <a:ext cx="2340000" cy="4310912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6"/>
          </p:nvPr>
        </p:nvSpPr>
        <p:spPr>
          <a:xfrm>
            <a:off x="8905461" y="1648853"/>
            <a:ext cx="2340000" cy="448233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07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dunkel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311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162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78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eitstrahl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F29E846F-D6EF-4F38-BEA1-DD2E6EE76E5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49889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F29E846F-D6EF-4F38-BEA1-DD2E6EE76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8ECDDCE0-6FB0-4AE2-A021-2B9544EF1C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10296524" cy="4759147"/>
          </a:xfrm>
        </p:spPr>
        <p:txBody>
          <a:bodyPr numCol="4" spcCol="288000"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8pPr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defRPr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50071A1-8A74-45B2-A989-D27068F9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A6C115C0-79EA-0549-85C6-2A33D1CD630D}"/>
              </a:ext>
            </a:extLst>
          </p:cNvPr>
          <p:cNvCxnSpPr>
            <a:cxnSpLocks/>
          </p:cNvCxnSpPr>
          <p:nvPr/>
        </p:nvCxnSpPr>
        <p:spPr>
          <a:xfrm>
            <a:off x="972000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F124B1C9-EBC8-174A-B6ED-4A26C4C9822F}"/>
              </a:ext>
            </a:extLst>
          </p:cNvPr>
          <p:cNvCxnSpPr>
            <a:cxnSpLocks/>
          </p:cNvCxnSpPr>
          <p:nvPr/>
        </p:nvCxnSpPr>
        <p:spPr>
          <a:xfrm>
            <a:off x="3628541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8FD12061-FE46-DB45-A5E2-49B615F2FA2D}"/>
              </a:ext>
            </a:extLst>
          </p:cNvPr>
          <p:cNvCxnSpPr>
            <a:cxnSpLocks/>
          </p:cNvCxnSpPr>
          <p:nvPr/>
        </p:nvCxnSpPr>
        <p:spPr>
          <a:xfrm>
            <a:off x="6276117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7F0CD26-D7E1-FF4D-9D19-415BA3A918C1}"/>
              </a:ext>
            </a:extLst>
          </p:cNvPr>
          <p:cNvCxnSpPr>
            <a:cxnSpLocks/>
          </p:cNvCxnSpPr>
          <p:nvPr/>
        </p:nvCxnSpPr>
        <p:spPr>
          <a:xfrm>
            <a:off x="8932658" y="2156400"/>
            <a:ext cx="2105882" cy="0"/>
          </a:xfrm>
          <a:prstGeom prst="straightConnector1">
            <a:avLst/>
          </a:prstGeom>
          <a:ln w="19050" cmpd="sng"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5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81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+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0FDE2241-1AF0-49A8-922F-CB987C6D8A0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77330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0FDE2241-1AF0-49A8-922F-CB987C6D8A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F111491F-25C0-47A3-B8C8-CF423E9D18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30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2163" y="1648853"/>
            <a:ext cx="66421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455E15A-CF7F-4A54-BC65-334E16D1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1041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EA1D4A37-1331-435B-A211-7068997FD9A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91299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EA1D4A37-1331-435B-A211-7068997FD9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7193015A-FC55-4B7E-8DBE-5DF6AAB16C8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07170" y="1648853"/>
            <a:ext cx="3037093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7739" y="1648853"/>
            <a:ext cx="6660000" cy="4759147"/>
          </a:xfrm>
        </p:spPr>
        <p:txBody>
          <a:bodyPr/>
          <a:lstStyle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298DB1A-2FBE-4B43-929F-D8A944C8D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4" name="Datumsplatzhalter 7"/>
          <p:cNvSpPr>
            <a:spLocks noGrp="1"/>
          </p:cNvSpPr>
          <p:nvPr>
            <p:ph type="dt" sz="half" idx="10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39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lussfoli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5F05C30-C7CF-4BED-ACA7-6138A5FB0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689695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5F05C30-C7CF-4BED-ACA7-6138A5FB0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1A1027B-D4DE-4331-AC66-77D3E8B8412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A92407-1187-4BC7-9440-8FB582935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2750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nur Text ohne Tit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47739" y="692150"/>
            <a:ext cx="10296524" cy="5715850"/>
          </a:xfrm>
        </p:spPr>
        <p:txBody>
          <a:bodyPr numCol="1" spcCol="540000"/>
          <a:lstStyle>
            <a:lvl1pPr marL="0" indent="0">
              <a:buFont typeface="Arial" panose="020B0604020202020204" pitchFamily="34" charset="0"/>
              <a:buNone/>
              <a:defRPr/>
            </a:lvl1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2"/>
                </a:solidFill>
              </a:defRPr>
            </a:lvl4pPr>
            <a:lvl5pPr marL="354013" indent="-176213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FOLIE OHNE TITEL (Ausnahme)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 err="1"/>
              <a:t>Sixt</a:t>
            </a:r>
            <a:r>
              <a:rPr lang="en-US" dirty="0"/>
              <a:t>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8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85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66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E053EA-A9E0-4FC3-87BC-5CADB14D4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68294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E053EA-A9E0-4FC3-87BC-5CADB14D4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0336F15A-9D0F-40C1-A205-2471F1ECE4E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207ED94-DB68-4986-A95E-F302E26D3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0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11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59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Kapiteltrenn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998" y="2988000"/>
            <a:ext cx="10717200" cy="3600000"/>
          </a:xfrm>
          <a:prstGeom prst="rect">
            <a:avLst/>
          </a:prstGeom>
        </p:spPr>
        <p:txBody>
          <a:bodyPr anchor="t" anchorCtr="0"/>
          <a:lstStyle>
            <a:lvl1pPr>
              <a:defRPr sz="2300" spc="23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1671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19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hell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36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gr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9200" y="2196000"/>
            <a:ext cx="9000000" cy="216000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00" y="3744000"/>
            <a:ext cx="9144000" cy="2160000"/>
          </a:xfrm>
        </p:spPr>
        <p:txBody>
          <a:bodyPr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7866434" y="499354"/>
            <a:ext cx="3800272" cy="118029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7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70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farbig + grü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892374" y="538264"/>
            <a:ext cx="4105073" cy="132296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chemeClr val="tx2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chemeClr val="tx2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11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4161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46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39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farbig + bla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12800" y="2235200"/>
            <a:ext cx="6089651" cy="2032000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499225" y="5083175"/>
            <a:ext cx="4870449" cy="1219199"/>
          </a:xfrm>
          <a:solidFill>
            <a:srgbClr val="29485D"/>
          </a:solidFill>
        </p:spPr>
        <p:txBody>
          <a:bodyPr lIns="187200" tIns="158400" rIns="108000" bIns="172800" anchor="b" anchorCtr="0"/>
          <a:lstStyle>
            <a:lvl1pPr marL="0" indent="0" algn="l">
              <a:spcBef>
                <a:spcPts val="2300"/>
              </a:spcBef>
              <a:buNone/>
              <a:defRPr sz="1900" spc="190" baseline="0">
                <a:solidFill>
                  <a:schemeClr val="bg1"/>
                </a:solidFill>
              </a:defRPr>
            </a:lvl1pPr>
            <a:lvl2pPr marL="0" indent="252000" algn="l">
              <a:lnSpc>
                <a:spcPts val="1600"/>
              </a:lnSpc>
              <a:spcBef>
                <a:spcPts val="300"/>
              </a:spcBef>
              <a:buSzPct val="110000"/>
              <a:buFont typeface=".SF NS Symbols Regular"/>
              <a:buChar char="↘"/>
              <a:defRPr sz="1300" i="1" baseline="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9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655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  <p15:guide id="2" orient="horz" pos="1408">
          <p15:clr>
            <a:srgbClr val="FBAE40"/>
          </p15:clr>
        </p15:guide>
        <p15:guide id="3" orient="horz" pos="1792">
          <p15:clr>
            <a:srgbClr val="FBAE40"/>
          </p15:clr>
        </p15:guide>
        <p15:guide id="4" orient="horz" pos="1918">
          <p15:clr>
            <a:srgbClr val="FBAE40"/>
          </p15:clr>
        </p15:guide>
        <p15:guide id="5" orient="horz" pos="2046">
          <p15:clr>
            <a:srgbClr val="FBAE40"/>
          </p15:clr>
        </p15:guide>
        <p15:guide id="6" orient="horz" pos="2176">
          <p15:clr>
            <a:srgbClr val="FBAE40"/>
          </p15:clr>
        </p15:guide>
        <p15:guide id="7" orient="horz" pos="2302">
          <p15:clr>
            <a:srgbClr val="FBAE40"/>
          </p15:clr>
        </p15:guide>
        <p15:guide id="8" orient="horz" pos="2432">
          <p15:clr>
            <a:srgbClr val="FBAE40"/>
          </p15:clr>
        </p15:guide>
        <p15:guide id="9" orient="horz" pos="2558">
          <p15:clr>
            <a:srgbClr val="FBAE40"/>
          </p15:clr>
        </p15:guide>
        <p15:guide id="10" orient="horz" pos="2688">
          <p15:clr>
            <a:srgbClr val="FBAE40"/>
          </p15:clr>
        </p15:guide>
        <p15:guide id="11" orient="horz" pos="2818">
          <p15:clr>
            <a:srgbClr val="FBAE40"/>
          </p15:clr>
        </p15:guide>
        <p15:guide id="12" orient="horz" pos="2944">
          <p15:clr>
            <a:srgbClr val="FBAE40"/>
          </p15:clr>
        </p15:guide>
        <p15:guide id="13" orient="horz" pos="3074">
          <p15:clr>
            <a:srgbClr val="FBAE40"/>
          </p15:clr>
        </p15:guide>
        <p15:guide id="14" orient="horz" pos="3202">
          <p15:clr>
            <a:srgbClr val="FBAE40"/>
          </p15:clr>
        </p15:guide>
        <p15:guide id="15" orient="horz" pos="3328">
          <p15:clr>
            <a:srgbClr val="FBAE40"/>
          </p15:clr>
        </p15:guide>
        <p15:guide id="16" orient="horz" pos="3456">
          <p15:clr>
            <a:srgbClr val="FBAE40"/>
          </p15:clr>
        </p15:guide>
        <p15:guide id="17" orient="horz" pos="3584">
          <p15:clr>
            <a:srgbClr val="FBAE40"/>
          </p15:clr>
        </p15:guide>
        <p15:guide id="18" orient="horz" pos="3710">
          <p15:clr>
            <a:srgbClr val="FBAE40"/>
          </p15:clr>
        </p15:guide>
        <p15:guide id="19" orient="horz" pos="3838">
          <p15:clr>
            <a:srgbClr val="FBAE40"/>
          </p15:clr>
        </p15:guide>
        <p15:guide id="20" orient="horz" pos="3970">
          <p15:clr>
            <a:srgbClr val="FBAE40"/>
          </p15:clr>
        </p15:guide>
        <p15:guide id="21" pos="7162">
          <p15:clr>
            <a:srgbClr val="FBAE40"/>
          </p15:clr>
        </p15:guide>
        <p15:guide id="22" pos="5626">
          <p15:clr>
            <a:srgbClr val="FBAE40"/>
          </p15:clr>
        </p15:guide>
        <p15:guide id="23" pos="5500">
          <p15:clr>
            <a:srgbClr val="FBAE40"/>
          </p15:clr>
        </p15:guide>
        <p15:guide id="24" pos="5372">
          <p15:clr>
            <a:srgbClr val="FBAE40"/>
          </p15:clr>
        </p15:guide>
        <p15:guide id="25" pos="5246">
          <p15:clr>
            <a:srgbClr val="FBAE40"/>
          </p15:clr>
        </p15:guide>
        <p15:guide id="26" pos="5116">
          <p15:clr>
            <a:srgbClr val="FBAE40"/>
          </p15:clr>
        </p15:guide>
        <p15:guide id="27" pos="4988">
          <p15:clr>
            <a:srgbClr val="FBAE40"/>
          </p15:clr>
        </p15:guide>
        <p15:guide id="28" pos="4860">
          <p15:clr>
            <a:srgbClr val="FBAE40"/>
          </p15:clr>
        </p15:guide>
        <p15:guide id="29" pos="4732">
          <p15:clr>
            <a:srgbClr val="FBAE40"/>
          </p15:clr>
        </p15:guide>
        <p15:guide id="30" pos="4602">
          <p15:clr>
            <a:srgbClr val="FBAE40"/>
          </p15:clr>
        </p15:guide>
        <p15:guide id="31" pos="4476">
          <p15:clr>
            <a:srgbClr val="FBAE40"/>
          </p15:clr>
        </p15:guide>
        <p15:guide id="32" pos="4348">
          <p15:clr>
            <a:srgbClr val="FBAE40"/>
          </p15:clr>
        </p15:guide>
        <p15:guide id="33" pos="4220">
          <p15:clr>
            <a:srgbClr val="FBAE40"/>
          </p15:clr>
        </p15:guide>
        <p15:guide id="34" pos="4094">
          <p15:clr>
            <a:srgbClr val="FBAE40"/>
          </p15:clr>
        </p15:guide>
        <p15:guide id="35" pos="3966">
          <p15:clr>
            <a:srgbClr val="FBAE40"/>
          </p15:clr>
        </p15:guide>
        <p15:guide id="36" pos="3838">
          <p15:clr>
            <a:srgbClr val="FBAE40"/>
          </p15:clr>
        </p15:guide>
        <p15:guide id="37" pos="3708">
          <p15:clr>
            <a:srgbClr val="FBAE40"/>
          </p15:clr>
        </p15:guide>
        <p15:guide id="38" pos="3580">
          <p15:clr>
            <a:srgbClr val="FBAE40"/>
          </p15:clr>
        </p15:guide>
        <p15:guide id="39" pos="3452">
          <p15:clr>
            <a:srgbClr val="FBAE40"/>
          </p15:clr>
        </p15:guide>
        <p15:guide id="40" pos="3324">
          <p15:clr>
            <a:srgbClr val="FBAE40"/>
          </p15:clr>
        </p15:guide>
        <p15:guide id="41" pos="3196">
          <p15:clr>
            <a:srgbClr val="FBAE40"/>
          </p15:clr>
        </p15:guide>
        <p15:guide id="42" pos="3068">
          <p15:clr>
            <a:srgbClr val="FBAE40"/>
          </p15:clr>
        </p15:guide>
        <p15:guide id="43" pos="2940">
          <p15:clr>
            <a:srgbClr val="FBAE40"/>
          </p15:clr>
        </p15:guide>
        <p15:guide id="44" pos="2812">
          <p15:clr>
            <a:srgbClr val="FBAE40"/>
          </p15:clr>
        </p15:guide>
        <p15:guide id="45" pos="2686">
          <p15:clr>
            <a:srgbClr val="FBAE40"/>
          </p15:clr>
        </p15:guide>
        <p15:guide id="46" pos="2556">
          <p15:clr>
            <a:srgbClr val="FBAE40"/>
          </p15:clr>
        </p15:guide>
        <p15:guide id="47" pos="2430">
          <p15:clr>
            <a:srgbClr val="FBAE40"/>
          </p15:clr>
        </p15:guide>
        <p15:guide id="48" pos="2302">
          <p15:clr>
            <a:srgbClr val="FBAE40"/>
          </p15:clr>
        </p15:guide>
        <p15:guide id="49" pos="217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6025" y="1831976"/>
            <a:ext cx="9747249" cy="44704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3451225" cy="2232025"/>
          </a:xfrm>
          <a:prstGeom prst="rect">
            <a:avLst/>
          </a:prstGeom>
          <a:solidFill>
            <a:srgbClr val="29485D"/>
          </a:solidFill>
        </p:spPr>
        <p:txBody>
          <a:bodyPr wrap="square" lIns="198000" tIns="158400" rIns="108000" bIns="108000" anchor="t" anchorCtr="0">
            <a:noAutofit/>
          </a:bodyPr>
          <a:lstStyle>
            <a:lvl1pPr algn="l">
              <a:lnSpc>
                <a:spcPts val="2600"/>
              </a:lnSpc>
              <a:defRPr sz="23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1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94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 über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216024" y="1835008"/>
            <a:ext cx="9747249" cy="4467368"/>
          </a:xfrm>
          <a:solidFill>
            <a:schemeClr val="bg1"/>
          </a:solidFill>
        </p:spPr>
        <p:txBody>
          <a:bodyPr lIns="108000" tIns="108000"/>
          <a:lstStyle>
            <a:lvl1pPr>
              <a:spcBef>
                <a:spcPts val="1150"/>
              </a:spcBef>
              <a:tabLst>
                <a:tab pos="180000" algn="l"/>
                <a:tab pos="360000" algn="l"/>
                <a:tab pos="576000" algn="l"/>
              </a:tabLst>
              <a:defRPr/>
            </a:lvl1pPr>
            <a:lvl2pPr>
              <a:tabLst>
                <a:tab pos="180000" algn="l"/>
                <a:tab pos="360000" algn="l"/>
                <a:tab pos="576000" algn="l"/>
              </a:tabLst>
              <a:defRPr kern="600" spc="40" baseline="0"/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 kern="600" spc="40" baseline="0">
                <a:solidFill>
                  <a:schemeClr val="tx2"/>
                </a:solidFill>
              </a:defRPr>
            </a:lvl4pPr>
            <a:lvl5pPr>
              <a:lnSpc>
                <a:spcPts val="2300"/>
              </a:lnSpc>
              <a:defRPr kern="600" spc="40" baseline="0"/>
            </a:lvl5pPr>
            <a:lvl7pPr>
              <a:defRPr/>
            </a:lvl7pPr>
            <a:lvl8pPr>
              <a:defRPr spc="120" baseline="0"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Bildplatzhalter 7">
            <a:extLst>
              <a:ext uri="{FF2B5EF4-FFF2-40B4-BE49-F238E27FC236}">
                <a16:creationId xmlns:a16="http://schemas.microsoft.com/office/drawing/2014/main" id="{A71ADE3B-C90A-3546-B749-0ACBB53B7B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2049" y="4067176"/>
            <a:ext cx="3451225" cy="2235200"/>
          </a:xfrm>
          <a:solidFill>
            <a:srgbClr val="29485D"/>
          </a:solidFill>
        </p:spPr>
        <p:txBody>
          <a:bodyPr vert="horz" wrap="square" lIns="198000" tIns="158400" rIns="108000" bIns="108000" rtlCol="0" anchor="t" anchorCtr="0">
            <a:noAutofit/>
          </a:bodyPr>
          <a:lstStyle>
            <a:lvl1pPr>
              <a:defRPr lang="de-DE" sz="2300" cap="all" spc="14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ts val="26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229599" y="557719"/>
            <a:ext cx="3391711" cy="1005192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bg1"/>
            </a:solidFill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en-US" sz="1300" b="1" dirty="0" smtClean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377" y="476531"/>
            <a:ext cx="4170947" cy="1186634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10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93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vmlDrawing" Target="../drawings/vmlDrawing1.v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68"/>
          <a:stretch/>
        </p:blipFill>
        <p:spPr>
          <a:xfrm>
            <a:off x="10421565" y="64850"/>
            <a:ext cx="1684800" cy="84447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08"/>
          <a:stretch/>
        </p:blipFill>
        <p:spPr>
          <a:xfrm>
            <a:off x="10421565" y="64850"/>
            <a:ext cx="1684800" cy="831621"/>
          </a:xfrm>
          <a:prstGeom prst="rect">
            <a:avLst/>
          </a:prstGeom>
        </p:spPr>
      </p:pic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3FBFD33-14B0-4B26-8D25-D9E05002D480}"/>
              </a:ext>
            </a:extLst>
          </p:cNvPr>
          <p:cNvGraphicFramePr>
            <a:graphicFrameLocks noChangeAspect="1"/>
          </p:cNvGraphicFramePr>
          <p:nvPr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206708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think-cell Folie" r:id="rId34" imgW="384" imgH="385" progId="TCLayout.ActiveDocument.1">
                  <p:embed/>
                </p:oleObj>
              </mc:Choice>
              <mc:Fallback>
                <p:oleObj name="think-cell Folie" r:id="rId34" imgW="384" imgH="385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E3FBFD33-14B0-4B26-8D25-D9E05002D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8354E6-9E0E-44B9-83E8-1963A1EC88F1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3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7739" y="692150"/>
            <a:ext cx="10296524" cy="9567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Arial </a:t>
            </a:r>
            <a:r>
              <a:rPr lang="de-DE" dirty="0" err="1"/>
              <a:t>MPG_green_dark</a:t>
            </a:r>
            <a:r>
              <a:rPr lang="de-DE" dirty="0"/>
              <a:t>, 23 </a:t>
            </a:r>
            <a:r>
              <a:rPr lang="de-DE" dirty="0" err="1"/>
              <a:t>pt</a:t>
            </a:r>
            <a:r>
              <a:rPr lang="de-DE" dirty="0"/>
              <a:t>, ZAB 26 </a:t>
            </a:r>
            <a:r>
              <a:rPr lang="de-DE" dirty="0" err="1"/>
              <a:t>pt</a:t>
            </a:r>
            <a:r>
              <a:rPr lang="de-DE" dirty="0"/>
              <a:t>, gesperrt 1,4 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739" y="1648853"/>
            <a:ext cx="10296524" cy="4767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de-DE" dirty="0"/>
              <a:t>Ebene 1: Headlines</a:t>
            </a:r>
          </a:p>
          <a:p>
            <a:pPr lvl="1"/>
            <a:r>
              <a:rPr lang="de-DE" dirty="0"/>
              <a:t>Ebene 2: Fließtext</a:t>
            </a:r>
          </a:p>
          <a:p>
            <a:pPr lvl="3"/>
            <a:r>
              <a:rPr lang="de-DE" dirty="0"/>
              <a:t>Ebene 3: Stichpunkte</a:t>
            </a:r>
          </a:p>
          <a:p>
            <a:pPr lvl="2"/>
            <a:r>
              <a:rPr lang="de-DE" dirty="0"/>
              <a:t>Ebene 4: Stichpunkte hervorgehoben</a:t>
            </a:r>
          </a:p>
          <a:p>
            <a:pPr lvl="4"/>
            <a:r>
              <a:rPr lang="de-DE" dirty="0"/>
              <a:t>Ebene 5: Stichpunkte eingerückt</a:t>
            </a:r>
          </a:p>
          <a:p>
            <a:pPr lvl="5"/>
            <a:r>
              <a:rPr lang="de-DE" dirty="0"/>
              <a:t>Ebene 6: Stichpunkte weiter eingerückt</a:t>
            </a:r>
          </a:p>
          <a:p>
            <a:pPr lvl="6"/>
            <a:r>
              <a:rPr lang="de-DE" dirty="0"/>
              <a:t>Ebene 7: Zusatzinfo</a:t>
            </a:r>
          </a:p>
          <a:p>
            <a:pPr lvl="7"/>
            <a:r>
              <a:rPr lang="de-DE" dirty="0"/>
              <a:t>Ebene 8: Bildunterschrift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947739" y="6453188"/>
            <a:ext cx="268319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600" kern="600" cap="all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9775825" algn="r"/>
                <a:tab pos="10226675" algn="r"/>
              </a:tabLst>
            </a:pPr>
            <a:r>
              <a:rPr lang="de-DE" dirty="0" smtClean="0"/>
              <a:t>Max Planck Society | Semiconductor Laboratory</a:t>
            </a:r>
            <a:endParaRPr lang="de-D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0929" y="6453188"/>
            <a:ext cx="6480811" cy="1800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tabLst/>
              <a:defRPr sz="600" kern="600" cap="none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>
          <a:xfrm>
            <a:off x="10206990" y="6453188"/>
            <a:ext cx="555454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600" b="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4"/>
          </p:nvPr>
        </p:nvSpPr>
        <p:spPr>
          <a:xfrm>
            <a:off x="10841063" y="6453188"/>
            <a:ext cx="403200" cy="180000"/>
          </a:xfrm>
          <a:prstGeom prst="rect">
            <a:avLst/>
          </a:prstGeom>
        </p:spPr>
        <p:txBody>
          <a:bodyPr vert="horz" lIns="0" tIns="0" rIns="72000" bIns="0" rtlCol="0" anchor="b"/>
          <a:lstStyle>
            <a:lvl1pPr algn="r">
              <a:defRPr sz="600" kern="600" spc="9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16AC5-77F1-4564-BB0F-A7B9ADB68784}" type="slidenum">
              <a:rPr lang="de-DE" smtClean="0"/>
              <a:t>‹#›</a:t>
            </a:fld>
            <a:endParaRPr lang="de-DE"/>
          </a:p>
        </p:txBody>
      </p:sp>
      <p:sp>
        <p:nvSpPr>
          <p:cNvPr id="13" name="Datumsplatzhalter 7"/>
          <p:cNvSpPr txBox="1">
            <a:spLocks/>
          </p:cNvSpPr>
          <p:nvPr/>
        </p:nvSpPr>
        <p:spPr>
          <a:xfrm>
            <a:off x="10143244" y="6453188"/>
            <a:ext cx="45719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600" b="0" kern="600" spc="9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87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spcAft>
          <a:spcPts val="1800"/>
        </a:spcAft>
        <a:buNone/>
        <a:defRPr sz="2300" b="1" kern="600" cap="all" spc="14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23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600" b="1" i="0" kern="600" spc="40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300"/>
        </a:lnSpc>
        <a:spcBef>
          <a:spcPts val="1150"/>
        </a:spcBef>
        <a:spcAft>
          <a:spcPts val="0"/>
        </a:spcAft>
        <a:buFont typeface="Arial" panose="020B0604020202020204" pitchFamily="34" charset="0"/>
        <a:buNone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b="1" kern="400" spc="40" baseline="0">
          <a:solidFill>
            <a:schemeClr val="tx2"/>
          </a:solidFill>
          <a:latin typeface="+mn-lt"/>
          <a:ea typeface="+mn-ea"/>
          <a:cs typeface="+mn-cs"/>
        </a:defRPr>
      </a:lvl3pPr>
      <a:lvl4pPr marL="179388" indent="-179388" algn="l" defTabSz="914400" rtl="0" eaLnBrk="1" latinLnBrk="0" hangingPunct="1">
        <a:lnSpc>
          <a:spcPts val="2300"/>
        </a:lnSpc>
        <a:spcBef>
          <a:spcPts val="1150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357188" indent="-179388" algn="l" defTabSz="914400" rtl="0" eaLnBrk="1" latinLnBrk="0" hangingPunct="1">
        <a:lnSpc>
          <a:spcPts val="2300"/>
        </a:lnSpc>
        <a:spcBef>
          <a:spcPts val="525"/>
        </a:spcBef>
        <a:buFont typeface="Arial" panose="020B0604020202020204" pitchFamily="34" charset="0"/>
        <a:buChar char="•"/>
        <a:defRPr sz="1600" kern="6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645750" indent="-285750" algn="l" defTabSz="914400" rtl="0" eaLnBrk="1" latinLnBrk="0" hangingPunct="1">
        <a:lnSpc>
          <a:spcPts val="2300"/>
        </a:lnSpc>
        <a:spcBef>
          <a:spcPts val="0"/>
        </a:spcBef>
        <a:spcAft>
          <a:spcPts val="0"/>
        </a:spcAft>
        <a:buClr>
          <a:schemeClr val="tx1"/>
        </a:buClr>
        <a:buSzPct val="110000"/>
        <a:buFont typeface="Symbol" panose="05050102010706020507" pitchFamily="18" charset="2"/>
        <a:buChar char=""/>
        <a:defRPr sz="1600" b="0" i="0" kern="600" spc="4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215900" algn="l" defTabSz="914400" rtl="0" eaLnBrk="1" latinLnBrk="0" hangingPunct="1">
        <a:lnSpc>
          <a:spcPts val="2300"/>
        </a:lnSpc>
        <a:spcBef>
          <a:spcPts val="525"/>
        </a:spcBef>
        <a:spcAft>
          <a:spcPts val="0"/>
        </a:spcAft>
        <a:buClr>
          <a:schemeClr val="tx2"/>
        </a:buClr>
        <a:buFont typeface="Wingdings 3" panose="05040102010807070707" pitchFamily="18" charset="2"/>
        <a:buChar char=""/>
        <a:defRPr sz="1300" b="0" i="1" kern="600" spc="40" baseline="0">
          <a:solidFill>
            <a:schemeClr val="tx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ts val="1100"/>
        </a:lnSpc>
        <a:spcBef>
          <a:spcPts val="525"/>
        </a:spcBef>
        <a:spcAft>
          <a:spcPts val="0"/>
        </a:spcAft>
        <a:buSzPct val="110000"/>
        <a:buFont typeface=".SF NS Symbols Regular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ts val="1100"/>
        </a:lnSpc>
        <a:spcBef>
          <a:spcPts val="525"/>
        </a:spcBef>
        <a:buFont typeface="Arial" panose="020B0604020202020204" pitchFamily="34" charset="0"/>
        <a:buNone/>
        <a:defRPr sz="800" b="0" i="1" kern="600" spc="120" baseline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97">
          <p15:clr>
            <a:srgbClr val="F26B43"/>
          </p15:clr>
        </p15:guide>
        <p15:guide id="2" orient="horz" pos="1321">
          <p15:clr>
            <a:srgbClr val="F26B43"/>
          </p15:clr>
        </p15:guide>
        <p15:guide id="3" pos="7083">
          <p15:clr>
            <a:srgbClr val="F26B43"/>
          </p15:clr>
        </p15:guide>
        <p15:guide id="4" orient="horz" pos="4042">
          <p15:clr>
            <a:srgbClr val="F26B43"/>
          </p15:clr>
        </p15:guide>
        <p15:guide id="5" pos="483">
          <p15:clr>
            <a:srgbClr val="F26B43"/>
          </p15:clr>
        </p15:guide>
        <p15:guide id="6" orient="horz" pos="436">
          <p15:clr>
            <a:srgbClr val="F26B43"/>
          </p15:clr>
        </p15:guide>
        <p15:guide id="7" orient="horz" pos="4065">
          <p15:clr>
            <a:srgbClr val="F26B43"/>
          </p15:clr>
        </p15:guide>
        <p15:guide id="8" orient="horz" pos="4178">
          <p15:clr>
            <a:srgbClr val="F26B43"/>
          </p15:clr>
        </p15:guide>
        <p15:guide id="9" pos="166">
          <p15:clr>
            <a:srgbClr val="F26B43"/>
          </p15:clr>
        </p15:guide>
        <p15:guide id="10" pos="751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ll.mpg.de/" TargetMode="External"/><Relationship Id="rId2" Type="http://schemas.openxmlformats.org/officeDocument/2006/relationships/hyperlink" Target="mailto:hensel@hll.mpg.de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The Virtual Instrument Server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A look behind the scenes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860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Defines the specific device communication: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Translates changes in server data to commands sent to the device.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Translates answers received from the device to changes in server data.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Output and input are formatted without knowledge of the specific kind of interface used.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Physical examples: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Counterpart to the logic that translates byte sequences to register actions in an I²C chip.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Command interpreter.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Components of the VI Server – Device Interface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10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grpSp>
        <p:nvGrpSpPr>
          <p:cNvPr id="32" name="Group 31"/>
          <p:cNvGrpSpPr/>
          <p:nvPr/>
        </p:nvGrpSpPr>
        <p:grpSpPr>
          <a:xfrm>
            <a:off x="6394099" y="1648853"/>
            <a:ext cx="3027311" cy="3459490"/>
            <a:chOff x="6677254" y="1648854"/>
            <a:chExt cx="3563061" cy="4752000"/>
          </a:xfrm>
        </p:grpSpPr>
        <p:sp>
          <p:nvSpPr>
            <p:cNvPr id="47" name="Rectangle 46"/>
            <p:cNvSpPr/>
            <p:nvPr/>
          </p:nvSpPr>
          <p:spPr>
            <a:xfrm>
              <a:off x="6784315" y="1648854"/>
              <a:ext cx="3456000" cy="4652236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77254" y="1758910"/>
              <a:ext cx="3456000" cy="4641944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Cluster(s)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75903" y="2025718"/>
            <a:ext cx="1559935" cy="3011767"/>
            <a:chOff x="3395068" y="35855"/>
            <a:chExt cx="1836000" cy="4137002"/>
          </a:xfrm>
        </p:grpSpPr>
        <p:grpSp>
          <p:nvGrpSpPr>
            <p:cNvPr id="40" name="Group 39"/>
            <p:cNvGrpSpPr/>
            <p:nvPr/>
          </p:nvGrpSpPr>
          <p:grpSpPr>
            <a:xfrm>
              <a:off x="3395068" y="35855"/>
              <a:ext cx="1836000" cy="4137002"/>
              <a:chOff x="1072578" y="2055523"/>
              <a:chExt cx="2412222" cy="42480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180800" y="2055523"/>
                <a:ext cx="2304000" cy="4140000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72578" y="2163523"/>
                <a:ext cx="2304000" cy="4140000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Device(s)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485909" y="571516"/>
              <a:ext cx="1554904" cy="1887841"/>
              <a:chOff x="3485909" y="571516"/>
              <a:chExt cx="1554904" cy="1887841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573578" y="571516"/>
                <a:ext cx="1467235" cy="1764000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85909" y="695357"/>
                <a:ext cx="1448862" cy="1764000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Channel(s):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Requested V.,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Actual Value,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Scaling?,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Unit?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Enable?</a:t>
                </a: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3485908" y="3401679"/>
              <a:ext cx="1554905" cy="666000"/>
            </a:xfrm>
            <a:prstGeom prst="rect">
              <a:avLst/>
            </a:prstGeom>
            <a:gradFill>
              <a:gsLst>
                <a:gs pos="0">
                  <a:schemeClr val="tx2">
                    <a:lumMod val="75000"/>
                    <a:lumOff val="25000"/>
                  </a:schemeClr>
                </a:gs>
                <a:gs pos="50000">
                  <a:srgbClr val="00B4B0"/>
                </a:gs>
                <a:gs pos="100000">
                  <a:srgbClr val="00A6A2"/>
                </a:gs>
              </a:gsLst>
            </a:gradFill>
            <a:ln>
              <a:tailEnd type="triangle" w="lg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Device Interface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84263" y="5204498"/>
            <a:ext cx="1655664" cy="1203502"/>
            <a:chOff x="3282397" y="4402268"/>
            <a:chExt cx="1948671" cy="1653146"/>
          </a:xfrm>
        </p:grpSpPr>
        <p:grpSp>
          <p:nvGrpSpPr>
            <p:cNvPr id="28" name="Group 27"/>
            <p:cNvGrpSpPr/>
            <p:nvPr/>
          </p:nvGrpSpPr>
          <p:grpSpPr>
            <a:xfrm>
              <a:off x="3282397" y="4402268"/>
              <a:ext cx="1948671" cy="1653146"/>
              <a:chOff x="3395068" y="4412318"/>
              <a:chExt cx="1960872" cy="165314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524588" y="4412318"/>
                <a:ext cx="1831352" cy="15444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95068" y="4522373"/>
                <a:ext cx="1831352" cy="154309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Master Interface(s)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414922" y="5257940"/>
              <a:ext cx="1554905" cy="665394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tx2">
                    <a:lumMod val="25000"/>
                    <a:lumOff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Communication Thread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22676" y="2025718"/>
            <a:ext cx="1103689" cy="1453459"/>
            <a:chOff x="8126765" y="2025718"/>
            <a:chExt cx="1103689" cy="1453459"/>
          </a:xfrm>
        </p:grpSpPr>
        <p:sp>
          <p:nvSpPr>
            <p:cNvPr id="50" name="Rectangle 49"/>
            <p:cNvSpPr/>
            <p:nvPr/>
          </p:nvSpPr>
          <p:spPr>
            <a:xfrm>
              <a:off x="8126765" y="2025718"/>
              <a:ext cx="1103689" cy="1453459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Initialization Procedure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219279" y="2424832"/>
              <a:ext cx="917750" cy="964261"/>
              <a:chOff x="8219279" y="2424832"/>
              <a:chExt cx="917750" cy="96426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308045" y="2424832"/>
                <a:ext cx="828984" cy="882000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219279" y="2507093"/>
                <a:ext cx="839778" cy="882000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Steps: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Poll,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Calibrate,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Initialize...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707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5018952" cy="4759147"/>
          </a:xfrm>
        </p:spPr>
        <p:txBody>
          <a:bodyPr/>
          <a:lstStyle/>
          <a:p>
            <a:r>
              <a:rPr lang="de-DE" dirty="0" smtClean="0"/>
              <a:t>Set of commands that are needed to update the state of a cluster: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Contains the order of actions needed to update the data on the server.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Can be as detailed or broad and as complete or specific as needed.</a:t>
            </a:r>
          </a:p>
          <a:p>
            <a:endParaRPr lang="de-DE" dirty="0"/>
          </a:p>
          <a:p>
            <a:r>
              <a:rPr lang="de-DE" dirty="0" smtClean="0"/>
              <a:t>Physical examples: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list of channels that have to be read out for a complete update and the order in which to read them.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subset of channels to update for a specific test.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Components of the VI Server – Housekeeping cycle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11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grpSp>
        <p:nvGrpSpPr>
          <p:cNvPr id="32" name="Group 31"/>
          <p:cNvGrpSpPr/>
          <p:nvPr/>
        </p:nvGrpSpPr>
        <p:grpSpPr>
          <a:xfrm>
            <a:off x="6394099" y="1648853"/>
            <a:ext cx="3027311" cy="3459490"/>
            <a:chOff x="6677254" y="1648854"/>
            <a:chExt cx="3563061" cy="4752000"/>
          </a:xfrm>
        </p:grpSpPr>
        <p:sp>
          <p:nvSpPr>
            <p:cNvPr id="47" name="Rectangle 46"/>
            <p:cNvSpPr/>
            <p:nvPr/>
          </p:nvSpPr>
          <p:spPr>
            <a:xfrm>
              <a:off x="6784315" y="1648854"/>
              <a:ext cx="3456000" cy="4652236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77254" y="1758910"/>
              <a:ext cx="3456000" cy="4641944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Cluster(s)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475903" y="2025718"/>
            <a:ext cx="1559935" cy="3011767"/>
            <a:chOff x="3395068" y="35855"/>
            <a:chExt cx="1836000" cy="4137002"/>
          </a:xfrm>
        </p:grpSpPr>
        <p:grpSp>
          <p:nvGrpSpPr>
            <p:cNvPr id="40" name="Group 39"/>
            <p:cNvGrpSpPr/>
            <p:nvPr/>
          </p:nvGrpSpPr>
          <p:grpSpPr>
            <a:xfrm>
              <a:off x="3395068" y="35855"/>
              <a:ext cx="1836000" cy="4137002"/>
              <a:chOff x="1072578" y="2055523"/>
              <a:chExt cx="2412222" cy="4248000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1180800" y="2055523"/>
                <a:ext cx="2304000" cy="4140000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072578" y="2163523"/>
                <a:ext cx="2304000" cy="4140000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Device(s)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3485909" y="571516"/>
              <a:ext cx="1554904" cy="1887841"/>
              <a:chOff x="3485909" y="571516"/>
              <a:chExt cx="1554904" cy="1887841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3573578" y="571516"/>
                <a:ext cx="1467235" cy="1764000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3485909" y="695357"/>
                <a:ext cx="1448862" cy="1764000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Channel(s):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Requested V.,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Actual Value,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Scaling?,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Unit?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Enable?</a:t>
                </a:r>
              </a:p>
            </p:txBody>
          </p:sp>
        </p:grpSp>
        <p:sp>
          <p:nvSpPr>
            <p:cNvPr id="42" name="Rectangle 41"/>
            <p:cNvSpPr/>
            <p:nvPr/>
          </p:nvSpPr>
          <p:spPr>
            <a:xfrm>
              <a:off x="3485908" y="3401679"/>
              <a:ext cx="1554905" cy="666000"/>
            </a:xfrm>
            <a:prstGeom prst="rect">
              <a:avLst/>
            </a:prstGeom>
            <a:gradFill>
              <a:gsLst>
                <a:gs pos="0">
                  <a:schemeClr val="tx2">
                    <a:lumMod val="75000"/>
                    <a:lumOff val="25000"/>
                  </a:schemeClr>
                </a:gs>
                <a:gs pos="50000">
                  <a:srgbClr val="00B4B0"/>
                </a:gs>
                <a:gs pos="100000">
                  <a:srgbClr val="00A6A2"/>
                </a:gs>
              </a:gsLst>
            </a:gradFill>
            <a:ln>
              <a:tailEnd type="triangle" w="lg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Device Interface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122676" y="2025718"/>
            <a:ext cx="1103689" cy="1453459"/>
            <a:chOff x="8126765" y="2025718"/>
            <a:chExt cx="1103689" cy="1453459"/>
          </a:xfrm>
        </p:grpSpPr>
        <p:sp>
          <p:nvSpPr>
            <p:cNvPr id="36" name="Rectangle 35"/>
            <p:cNvSpPr/>
            <p:nvPr/>
          </p:nvSpPr>
          <p:spPr>
            <a:xfrm>
              <a:off x="8126765" y="2025718"/>
              <a:ext cx="1103689" cy="1453459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Initialization Procedure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8219279" y="2424832"/>
              <a:ext cx="917750" cy="964261"/>
              <a:chOff x="8219279" y="2424832"/>
              <a:chExt cx="917750" cy="964261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8308045" y="2424832"/>
                <a:ext cx="828984" cy="882000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8219279" y="2507093"/>
                <a:ext cx="839778" cy="882000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Steps: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Poll,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Calibrate,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Initialize...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6384263" y="5204498"/>
            <a:ext cx="1655664" cy="1203502"/>
            <a:chOff x="3282397" y="4402268"/>
            <a:chExt cx="1948671" cy="1653146"/>
          </a:xfrm>
        </p:grpSpPr>
        <p:grpSp>
          <p:nvGrpSpPr>
            <p:cNvPr id="28" name="Group 27"/>
            <p:cNvGrpSpPr/>
            <p:nvPr/>
          </p:nvGrpSpPr>
          <p:grpSpPr>
            <a:xfrm>
              <a:off x="3282397" y="4402268"/>
              <a:ext cx="1948671" cy="1653146"/>
              <a:chOff x="3395068" y="4412318"/>
              <a:chExt cx="1960872" cy="165314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524588" y="4412318"/>
                <a:ext cx="1831352" cy="15444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95068" y="4522373"/>
                <a:ext cx="1831352" cy="154309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Master Interface(s)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414922" y="5257940"/>
              <a:ext cx="1554905" cy="665394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tx2">
                    <a:lumMod val="25000"/>
                    <a:lumOff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Communication Thread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26765" y="5204498"/>
            <a:ext cx="1294645" cy="1203503"/>
            <a:chOff x="5333274" y="4402268"/>
            <a:chExt cx="1523761" cy="1653147"/>
          </a:xfrm>
        </p:grpSpPr>
        <p:sp>
          <p:nvSpPr>
            <p:cNvPr id="26" name="Rectangle 25"/>
            <p:cNvSpPr/>
            <p:nvPr/>
          </p:nvSpPr>
          <p:spPr>
            <a:xfrm>
              <a:off x="5462794" y="4402268"/>
              <a:ext cx="1394241" cy="1521559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3274" y="4535145"/>
              <a:ext cx="1394241" cy="152027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Housekeeping Cycle(s)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35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5018952" cy="4759147"/>
          </a:xfrm>
        </p:spPr>
        <p:txBody>
          <a:bodyPr/>
          <a:lstStyle/>
          <a:p>
            <a:r>
              <a:rPr lang="de-DE" dirty="0" smtClean="0"/>
              <a:t>Scheduler decides the next housekeeping cycle and the timing before it is called:</a:t>
            </a:r>
          </a:p>
          <a:p>
            <a:pPr lvl="1"/>
            <a:r>
              <a:rPr lang="de-DE" dirty="0" smtClean="0"/>
              <a:t>Used to plan complex housekeeping activities, e.g.: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Update some channels only every 5 seconds because there are more important tasks to do.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Perform complete update after initialization, then switch to a more focused housekeeping cycle.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 smtClean="0"/>
              <a:t>Blocker stops the execution of a housekeeping cycle until all blocking conditions are resolved:</a:t>
            </a:r>
          </a:p>
          <a:p>
            <a:pPr lvl="1"/>
            <a:r>
              <a:rPr lang="de-DE" dirty="0" smtClean="0"/>
              <a:t>Used to prevent clusters that share e.g. a multiplexer for their interface from fighting over the multiplexer‘s state during their parallel updates.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Components of the VI Server –Scheduler &amp; Blocker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12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grpSp>
        <p:nvGrpSpPr>
          <p:cNvPr id="9" name="Group 8"/>
          <p:cNvGrpSpPr/>
          <p:nvPr/>
        </p:nvGrpSpPr>
        <p:grpSpPr>
          <a:xfrm>
            <a:off x="6394099" y="1648853"/>
            <a:ext cx="3027311" cy="3459490"/>
            <a:chOff x="6394099" y="1648853"/>
            <a:chExt cx="3027311" cy="3459490"/>
          </a:xfrm>
        </p:grpSpPr>
        <p:grpSp>
          <p:nvGrpSpPr>
            <p:cNvPr id="32" name="Group 31"/>
            <p:cNvGrpSpPr/>
            <p:nvPr/>
          </p:nvGrpSpPr>
          <p:grpSpPr>
            <a:xfrm>
              <a:off x="6394099" y="1648853"/>
              <a:ext cx="3027311" cy="3459490"/>
              <a:chOff x="6677254" y="1648854"/>
              <a:chExt cx="3563061" cy="47520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784315" y="1648854"/>
                <a:ext cx="3456000" cy="4652236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677254" y="1758910"/>
                <a:ext cx="3456000" cy="4641944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Cluster(s)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475903" y="2025718"/>
              <a:ext cx="1559935" cy="3011767"/>
              <a:chOff x="3395068" y="35855"/>
              <a:chExt cx="1836000" cy="413700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395068" y="35855"/>
                <a:ext cx="1836000" cy="4137002"/>
                <a:chOff x="1072578" y="2055523"/>
                <a:chExt cx="2412222" cy="42480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180800" y="2055523"/>
                  <a:ext cx="2304000" cy="4140000"/>
                </a:xfrm>
                <a:prstGeom prst="rect">
                  <a:avLst/>
                </a:prstGeom>
                <a:ln>
                  <a:tailEnd type="triangle" w="lg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endParaRPr lang="de-DE" sz="1100" b="1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072578" y="2163523"/>
                  <a:ext cx="2304000" cy="4140000"/>
                </a:xfrm>
                <a:prstGeom prst="rect">
                  <a:avLst/>
                </a:prstGeom>
                <a:ln>
                  <a:tailEnd type="triangle" w="lg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Device(s)</a:t>
                  </a: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3485909" y="571516"/>
                <a:ext cx="1554904" cy="1887841"/>
                <a:chOff x="3485909" y="571516"/>
                <a:chExt cx="1554904" cy="1887841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3573578" y="571516"/>
                  <a:ext cx="1467235" cy="1764000"/>
                </a:xfrm>
                <a:prstGeom prst="rect">
                  <a:avLst/>
                </a:prstGeom>
                <a:ln>
                  <a:tailEnd type="triangle" w="lg" len="med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endParaRPr lang="de-DE" sz="1100" b="1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485909" y="695357"/>
                  <a:ext cx="1448862" cy="1764000"/>
                </a:xfrm>
                <a:prstGeom prst="rect">
                  <a:avLst/>
                </a:prstGeom>
                <a:ln>
                  <a:tailEnd type="triangle" w="lg" len="med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Channel(s):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Requested V.,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Actual Value,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Scaling?,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Unit?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Enable?</a:t>
                  </a: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485908" y="3401679"/>
                <a:ext cx="1554905" cy="666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ctr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Device Interface</a:t>
                </a: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8122676" y="3582649"/>
              <a:ext cx="1103689" cy="1454836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Housekeeping Sheduler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122676" y="2025718"/>
              <a:ext cx="1103689" cy="1453459"/>
              <a:chOff x="8126765" y="2025718"/>
              <a:chExt cx="1103689" cy="145345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8126765" y="2025718"/>
                <a:ext cx="1103689" cy="1453459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Initialization Procedure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8219279" y="2424832"/>
                <a:ext cx="917750" cy="964261"/>
                <a:chOff x="8219279" y="2424832"/>
                <a:chExt cx="917750" cy="964261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8308045" y="2424832"/>
                  <a:ext cx="828984" cy="882000"/>
                </a:xfrm>
                <a:prstGeom prst="rect">
                  <a:avLst/>
                </a:prstGeom>
                <a:gradFill>
                  <a:gsLst>
                    <a:gs pos="0">
                      <a:srgbClr val="B5C026"/>
                    </a:gs>
                    <a:gs pos="50000">
                      <a:srgbClr val="BBC71F"/>
                    </a:gs>
                    <a:gs pos="100000">
                      <a:srgbClr val="A4AE28"/>
                    </a:gs>
                  </a:gsLst>
                </a:gradFill>
                <a:ln>
                  <a:tailEnd type="triangle" w="lg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endParaRPr lang="de-DE" sz="1100" b="1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219279" y="2507093"/>
                  <a:ext cx="839778" cy="882000"/>
                </a:xfrm>
                <a:prstGeom prst="rect">
                  <a:avLst/>
                </a:prstGeom>
                <a:gradFill>
                  <a:gsLst>
                    <a:gs pos="0">
                      <a:srgbClr val="B5C026"/>
                    </a:gs>
                    <a:gs pos="50000">
                      <a:srgbClr val="BBC71F"/>
                    </a:gs>
                    <a:gs pos="100000">
                      <a:srgbClr val="A4AE28"/>
                    </a:gs>
                  </a:gsLst>
                </a:gradFill>
                <a:ln>
                  <a:tailEnd type="triangle" w="lg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Steps: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Poll,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Calibrate,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Initialize...</a:t>
                  </a:r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6384263" y="5204498"/>
            <a:ext cx="1655664" cy="1203502"/>
            <a:chOff x="3282397" y="4402268"/>
            <a:chExt cx="1948671" cy="1653146"/>
          </a:xfrm>
        </p:grpSpPr>
        <p:grpSp>
          <p:nvGrpSpPr>
            <p:cNvPr id="28" name="Group 27"/>
            <p:cNvGrpSpPr/>
            <p:nvPr/>
          </p:nvGrpSpPr>
          <p:grpSpPr>
            <a:xfrm>
              <a:off x="3282397" y="4402268"/>
              <a:ext cx="1948671" cy="1653146"/>
              <a:chOff x="3395068" y="4412318"/>
              <a:chExt cx="1960872" cy="165314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524588" y="4412318"/>
                <a:ext cx="1831352" cy="15444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95068" y="4522373"/>
                <a:ext cx="1831352" cy="154309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Master Interface(s)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414922" y="5257940"/>
              <a:ext cx="1554905" cy="665394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tx2">
                    <a:lumMod val="25000"/>
                    <a:lumOff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Communication Thread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26765" y="5204498"/>
            <a:ext cx="1294645" cy="1203503"/>
            <a:chOff x="5333274" y="4402268"/>
            <a:chExt cx="1523761" cy="1653147"/>
          </a:xfrm>
        </p:grpSpPr>
        <p:sp>
          <p:nvSpPr>
            <p:cNvPr id="26" name="Rectangle 25"/>
            <p:cNvSpPr/>
            <p:nvPr/>
          </p:nvSpPr>
          <p:spPr>
            <a:xfrm>
              <a:off x="5462794" y="4402268"/>
              <a:ext cx="1394241" cy="1521559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3274" y="4535145"/>
              <a:ext cx="1394241" cy="152027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Housekeeping Cycle(s)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9688277" y="5204498"/>
            <a:ext cx="1184600" cy="1107706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tailEnd type="triangle" w="lg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1"/>
          <a:lstStyle/>
          <a:p>
            <a:pPr algn="ctr">
              <a:spcBef>
                <a:spcPts val="200"/>
              </a:spcBef>
              <a:buClr>
                <a:srgbClr val="116656"/>
              </a:buClr>
              <a:buSzPct val="120000"/>
            </a:pPr>
            <a:endParaRPr lang="de-DE" sz="11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9578232" y="5301233"/>
            <a:ext cx="1184600" cy="110676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tailEnd type="triangle" w="lg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1"/>
          <a:lstStyle/>
          <a:p>
            <a:pPr algn="ctr">
              <a:spcBef>
                <a:spcPts val="200"/>
              </a:spcBef>
              <a:buClr>
                <a:srgbClr val="116656"/>
              </a:buClr>
              <a:buSzPct val="120000"/>
            </a:pPr>
            <a:r>
              <a:rPr lang="de-DE" sz="1100" b="1" dirty="0" smtClean="0">
                <a:solidFill>
                  <a:sysClr val="windowText" lastClr="000000"/>
                </a:solidFill>
              </a:rPr>
              <a:t>Housekeeping Blocker(s)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8215190" y="4443903"/>
            <a:ext cx="917750" cy="48441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  <a:ln>
            <a:tailEnd type="triangle" w="lg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1"/>
          <a:lstStyle/>
          <a:p>
            <a:pPr algn="ctr">
              <a:spcBef>
                <a:spcPts val="200"/>
              </a:spcBef>
              <a:buClr>
                <a:srgbClr val="116656"/>
              </a:buClr>
              <a:buSzPct val="120000"/>
            </a:pPr>
            <a:r>
              <a:rPr lang="de-DE" sz="1100" b="1" dirty="0" smtClean="0">
                <a:solidFill>
                  <a:sysClr val="windowText" lastClr="000000"/>
                </a:solidFill>
              </a:rPr>
              <a:t>Housekeep Thread</a:t>
            </a:r>
          </a:p>
        </p:txBody>
      </p:sp>
    </p:spTree>
    <p:extLst>
      <p:ext uri="{BB962C8B-B14F-4D97-AF65-F5344CB8AC3E}">
        <p14:creationId xmlns:p14="http://schemas.microsoft.com/office/powerpoint/2010/main" val="156002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5018952" cy="4759147"/>
          </a:xfrm>
        </p:spPr>
        <p:txBody>
          <a:bodyPr/>
          <a:lstStyle/>
          <a:p>
            <a:r>
              <a:rPr lang="de-DE" dirty="0" smtClean="0"/>
              <a:t>Define sets of instructions that can be triggered on demand: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state machine where sequences represent transitions from one state to another.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Steps can perform a multitude of tasks such as simple checks, changes, ramps, lists of changes.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Physical examples: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list of changes required to bring the whole system from OFF to STANDBY state.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software emergency shutdown sequence.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Components of the VI Server – Sequence &amp; Step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13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grpSp>
        <p:nvGrpSpPr>
          <p:cNvPr id="9" name="Group 8"/>
          <p:cNvGrpSpPr/>
          <p:nvPr/>
        </p:nvGrpSpPr>
        <p:grpSpPr>
          <a:xfrm>
            <a:off x="6394099" y="1648853"/>
            <a:ext cx="3027311" cy="3459490"/>
            <a:chOff x="6394099" y="1648853"/>
            <a:chExt cx="3027311" cy="3459490"/>
          </a:xfrm>
        </p:grpSpPr>
        <p:grpSp>
          <p:nvGrpSpPr>
            <p:cNvPr id="32" name="Group 31"/>
            <p:cNvGrpSpPr/>
            <p:nvPr/>
          </p:nvGrpSpPr>
          <p:grpSpPr>
            <a:xfrm>
              <a:off x="6394099" y="1648853"/>
              <a:ext cx="3027311" cy="3459490"/>
              <a:chOff x="6677254" y="1648854"/>
              <a:chExt cx="3563061" cy="47520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784315" y="1648854"/>
                <a:ext cx="3456000" cy="4652236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677254" y="1758910"/>
                <a:ext cx="3456000" cy="4641944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Cluster(s)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475903" y="2025718"/>
              <a:ext cx="1559935" cy="3011767"/>
              <a:chOff x="3395068" y="35855"/>
              <a:chExt cx="1836000" cy="413700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395068" y="35855"/>
                <a:ext cx="1836000" cy="4137002"/>
                <a:chOff x="1072578" y="2055523"/>
                <a:chExt cx="2412222" cy="42480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180800" y="2055523"/>
                  <a:ext cx="2304000" cy="4140000"/>
                </a:xfrm>
                <a:prstGeom prst="rect">
                  <a:avLst/>
                </a:prstGeom>
                <a:ln>
                  <a:tailEnd type="triangle" w="lg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endParaRPr lang="de-DE" sz="1100" b="1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072578" y="2163523"/>
                  <a:ext cx="2304000" cy="4140000"/>
                </a:xfrm>
                <a:prstGeom prst="rect">
                  <a:avLst/>
                </a:prstGeom>
                <a:ln>
                  <a:tailEnd type="triangle" w="lg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Device(s)</a:t>
                  </a: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3485909" y="571516"/>
                <a:ext cx="1554904" cy="1887841"/>
                <a:chOff x="3485909" y="571516"/>
                <a:chExt cx="1554904" cy="1887841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3573578" y="571516"/>
                  <a:ext cx="1467235" cy="1764000"/>
                </a:xfrm>
                <a:prstGeom prst="rect">
                  <a:avLst/>
                </a:prstGeom>
                <a:ln>
                  <a:tailEnd type="triangle" w="lg" len="med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endParaRPr lang="de-DE" sz="1100" b="1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485909" y="695357"/>
                  <a:ext cx="1448862" cy="1764000"/>
                </a:xfrm>
                <a:prstGeom prst="rect">
                  <a:avLst/>
                </a:prstGeom>
                <a:ln>
                  <a:tailEnd type="triangle" w="lg" len="med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Channel(s):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Requested V.,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Actual Value,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Scaling?,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Unit?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Enable?</a:t>
                  </a: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485908" y="3401679"/>
                <a:ext cx="1554905" cy="666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ctr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Device Interface</a:t>
                </a: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8122676" y="3582649"/>
              <a:ext cx="1103689" cy="1454836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Housekeeping Sheduler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122676" y="2025718"/>
              <a:ext cx="1103689" cy="1453459"/>
              <a:chOff x="8126765" y="2025718"/>
              <a:chExt cx="1103689" cy="145345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8126765" y="2025718"/>
                <a:ext cx="1103689" cy="1453459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Initialization Procedure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8219279" y="2424832"/>
                <a:ext cx="917750" cy="964261"/>
                <a:chOff x="8219279" y="2424832"/>
                <a:chExt cx="917750" cy="964261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8308045" y="2424832"/>
                  <a:ext cx="828984" cy="882000"/>
                </a:xfrm>
                <a:prstGeom prst="rect">
                  <a:avLst/>
                </a:prstGeom>
                <a:gradFill>
                  <a:gsLst>
                    <a:gs pos="0">
                      <a:srgbClr val="B5C026"/>
                    </a:gs>
                    <a:gs pos="50000">
                      <a:srgbClr val="BBC71F"/>
                    </a:gs>
                    <a:gs pos="100000">
                      <a:srgbClr val="A4AE28"/>
                    </a:gs>
                  </a:gsLst>
                </a:gradFill>
                <a:ln>
                  <a:tailEnd type="triangle" w="lg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endParaRPr lang="de-DE" sz="1100" b="1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219279" y="2507093"/>
                  <a:ext cx="839778" cy="882000"/>
                </a:xfrm>
                <a:prstGeom prst="rect">
                  <a:avLst/>
                </a:prstGeom>
                <a:gradFill>
                  <a:gsLst>
                    <a:gs pos="0">
                      <a:srgbClr val="B5C026"/>
                    </a:gs>
                    <a:gs pos="50000">
                      <a:srgbClr val="BBC71F"/>
                    </a:gs>
                    <a:gs pos="100000">
                      <a:srgbClr val="A4AE28"/>
                    </a:gs>
                  </a:gsLst>
                </a:gradFill>
                <a:ln>
                  <a:tailEnd type="triangle" w="lg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Steps: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Poll,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Calibrate,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Initialize...</a:t>
                  </a:r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6384263" y="5204498"/>
            <a:ext cx="1655664" cy="1203502"/>
            <a:chOff x="3282397" y="4402268"/>
            <a:chExt cx="1948671" cy="1653146"/>
          </a:xfrm>
        </p:grpSpPr>
        <p:grpSp>
          <p:nvGrpSpPr>
            <p:cNvPr id="28" name="Group 27"/>
            <p:cNvGrpSpPr/>
            <p:nvPr/>
          </p:nvGrpSpPr>
          <p:grpSpPr>
            <a:xfrm>
              <a:off x="3282397" y="4402268"/>
              <a:ext cx="1948671" cy="1653146"/>
              <a:chOff x="3395068" y="4412318"/>
              <a:chExt cx="1960872" cy="165314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524588" y="4412318"/>
                <a:ext cx="1831352" cy="15444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95068" y="4522373"/>
                <a:ext cx="1831352" cy="154309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Master Interface(s)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414922" y="5257940"/>
              <a:ext cx="1554905" cy="665394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tx2">
                    <a:lumMod val="25000"/>
                    <a:lumOff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Communication Thread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26765" y="5204498"/>
            <a:ext cx="1294645" cy="1203503"/>
            <a:chOff x="5333274" y="4402268"/>
            <a:chExt cx="1523761" cy="1653147"/>
          </a:xfrm>
        </p:grpSpPr>
        <p:sp>
          <p:nvSpPr>
            <p:cNvPr id="26" name="Rectangle 25"/>
            <p:cNvSpPr/>
            <p:nvPr/>
          </p:nvSpPr>
          <p:spPr>
            <a:xfrm>
              <a:off x="5462794" y="4402268"/>
              <a:ext cx="1394241" cy="1521559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333274" y="4535145"/>
              <a:ext cx="1394241" cy="152027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Housekeeping Cycle(s)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578232" y="2025718"/>
            <a:ext cx="1666031" cy="1453459"/>
            <a:chOff x="9154891" y="1689001"/>
            <a:chExt cx="1960872" cy="1996490"/>
          </a:xfrm>
        </p:grpSpPr>
        <p:grpSp>
          <p:nvGrpSpPr>
            <p:cNvPr id="20" name="Group 19"/>
            <p:cNvGrpSpPr/>
            <p:nvPr/>
          </p:nvGrpSpPr>
          <p:grpSpPr>
            <a:xfrm>
              <a:off x="9154891" y="1689001"/>
              <a:ext cx="1960872" cy="1996490"/>
              <a:chOff x="2473582" y="2166521"/>
              <a:chExt cx="1960872" cy="165314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603102" y="2166521"/>
                <a:ext cx="1831352" cy="1544400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73582" y="2276576"/>
                <a:ext cx="1831352" cy="1543091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Sequence(s</a:t>
                </a:r>
                <a:r>
                  <a:rPr lang="de-DE" sz="1100" b="1" dirty="0">
                    <a:solidFill>
                      <a:sysClr val="windowText" lastClr="000000"/>
                    </a:solidFill>
                  </a:rPr>
                  <a:t>)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9281193" y="2209318"/>
              <a:ext cx="1561161" cy="1356949"/>
              <a:chOff x="9281193" y="2209318"/>
              <a:chExt cx="1561161" cy="135694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402354" y="2209318"/>
                <a:ext cx="1440000" cy="1230457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ctr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281193" y="2322313"/>
                <a:ext cx="1440000" cy="1243954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Steps: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Checks,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Changes,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Ramps,...</a:t>
                </a:r>
              </a:p>
            </p:txBody>
          </p:sp>
        </p:grpSp>
      </p:grpSp>
      <p:sp>
        <p:nvSpPr>
          <p:cNvPr id="49" name="Rectangle 48"/>
          <p:cNvSpPr/>
          <p:nvPr/>
        </p:nvSpPr>
        <p:spPr>
          <a:xfrm>
            <a:off x="9688277" y="5204498"/>
            <a:ext cx="1184600" cy="1107706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tailEnd type="triangle" w="lg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1"/>
          <a:lstStyle/>
          <a:p>
            <a:pPr algn="ctr">
              <a:spcBef>
                <a:spcPts val="200"/>
              </a:spcBef>
              <a:buClr>
                <a:srgbClr val="116656"/>
              </a:buClr>
              <a:buSzPct val="120000"/>
            </a:pPr>
            <a:endParaRPr lang="de-DE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578232" y="5301233"/>
            <a:ext cx="1184600" cy="110676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tailEnd type="triangle" w="lg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1"/>
          <a:lstStyle/>
          <a:p>
            <a:pPr algn="ctr">
              <a:spcBef>
                <a:spcPts val="200"/>
              </a:spcBef>
              <a:buClr>
                <a:srgbClr val="116656"/>
              </a:buClr>
              <a:buSzPct val="120000"/>
            </a:pPr>
            <a:r>
              <a:rPr lang="de-DE" sz="1100" b="1" dirty="0">
                <a:solidFill>
                  <a:sysClr val="windowText" lastClr="000000"/>
                </a:solidFill>
              </a:rPr>
              <a:t>Housekeeping Blocker(s)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215190" y="4443903"/>
            <a:ext cx="917750" cy="48441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  <a:ln>
            <a:tailEnd type="triangle" w="lg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1"/>
          <a:lstStyle/>
          <a:p>
            <a:pPr algn="ctr">
              <a:spcBef>
                <a:spcPts val="200"/>
              </a:spcBef>
              <a:buClr>
                <a:srgbClr val="116656"/>
              </a:buClr>
              <a:buSzPct val="120000"/>
            </a:pPr>
            <a:r>
              <a:rPr lang="de-DE" sz="1100" b="1" dirty="0" smtClean="0">
                <a:solidFill>
                  <a:sysClr val="windowText" lastClr="000000"/>
                </a:solidFill>
              </a:rPr>
              <a:t>Housekeep Thread</a:t>
            </a:r>
          </a:p>
        </p:txBody>
      </p:sp>
    </p:spTree>
    <p:extLst>
      <p:ext uri="{BB962C8B-B14F-4D97-AF65-F5344CB8AC3E}">
        <p14:creationId xmlns:p14="http://schemas.microsoft.com/office/powerpoint/2010/main" val="119149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5018952" cy="4759147"/>
          </a:xfrm>
        </p:spPr>
        <p:txBody>
          <a:bodyPr/>
          <a:lstStyle/>
          <a:p>
            <a:r>
              <a:rPr lang="de-DE" dirty="0" smtClean="0"/>
              <a:t>Define sets of checks that may trigger an automatic action: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Check against all data available on the server.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Complex nesting of checks with all basic logic operations (AND, OR, NOT).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Latching behavior on demand.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Available actions to trigger are quite few for now.</a:t>
            </a:r>
          </a:p>
          <a:p>
            <a:r>
              <a:rPr lang="de-DE" dirty="0" smtClean="0"/>
              <a:t>Physical examples: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list of checks that must hold true while the system is in STANDBY state to ba able to change to PEAK state.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set of fault conditions that trigger an emergency shutdown.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Components of the VI Server – Conditions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14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grpSp>
        <p:nvGrpSpPr>
          <p:cNvPr id="9" name="Group 8"/>
          <p:cNvGrpSpPr/>
          <p:nvPr/>
        </p:nvGrpSpPr>
        <p:grpSpPr>
          <a:xfrm>
            <a:off x="6394099" y="1648853"/>
            <a:ext cx="3027311" cy="3459490"/>
            <a:chOff x="6394099" y="1648853"/>
            <a:chExt cx="3027311" cy="3459490"/>
          </a:xfrm>
        </p:grpSpPr>
        <p:grpSp>
          <p:nvGrpSpPr>
            <p:cNvPr id="32" name="Group 31"/>
            <p:cNvGrpSpPr/>
            <p:nvPr/>
          </p:nvGrpSpPr>
          <p:grpSpPr>
            <a:xfrm>
              <a:off x="6394099" y="1648853"/>
              <a:ext cx="3027311" cy="3459490"/>
              <a:chOff x="6677254" y="1648854"/>
              <a:chExt cx="3563061" cy="47520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784315" y="1648854"/>
                <a:ext cx="3456000" cy="4652236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677254" y="1758910"/>
                <a:ext cx="3456000" cy="4641944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Cluster(s)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475903" y="2025718"/>
              <a:ext cx="1559935" cy="3011767"/>
              <a:chOff x="3395068" y="35855"/>
              <a:chExt cx="1836000" cy="413700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395068" y="35855"/>
                <a:ext cx="1836000" cy="4137002"/>
                <a:chOff x="1072578" y="2055523"/>
                <a:chExt cx="2412222" cy="4248000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1180800" y="2055523"/>
                  <a:ext cx="2304000" cy="4140000"/>
                </a:xfrm>
                <a:prstGeom prst="rect">
                  <a:avLst/>
                </a:prstGeom>
                <a:ln>
                  <a:tailEnd type="triangle" w="lg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endParaRPr lang="de-DE" sz="1100" b="1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1072578" y="2163523"/>
                  <a:ext cx="2304000" cy="4140000"/>
                </a:xfrm>
                <a:prstGeom prst="rect">
                  <a:avLst/>
                </a:prstGeom>
                <a:ln>
                  <a:tailEnd type="triangle" w="lg" len="med"/>
                </a:ln>
              </p:spPr>
              <p:style>
                <a:lnRef idx="0">
                  <a:schemeClr val="accent3"/>
                </a:lnRef>
                <a:fillRef idx="3">
                  <a:schemeClr val="accent3"/>
                </a:fillRef>
                <a:effectRef idx="3">
                  <a:schemeClr val="accent3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Device(s)</a:t>
                  </a: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3485909" y="571516"/>
                <a:ext cx="1554904" cy="1887841"/>
                <a:chOff x="3485909" y="571516"/>
                <a:chExt cx="1554904" cy="1887841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3573578" y="571516"/>
                  <a:ext cx="1467235" cy="1764000"/>
                </a:xfrm>
                <a:prstGeom prst="rect">
                  <a:avLst/>
                </a:prstGeom>
                <a:ln>
                  <a:tailEnd type="triangle" w="lg" len="med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endParaRPr lang="de-DE" sz="1100" b="1" dirty="0" smtClea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3485909" y="695357"/>
                  <a:ext cx="1448862" cy="1764000"/>
                </a:xfrm>
                <a:prstGeom prst="rect">
                  <a:avLst/>
                </a:prstGeom>
                <a:ln>
                  <a:tailEnd type="triangle" w="lg" len="med"/>
                </a:ln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Channel(s):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Requested V.,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Actual Value,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Scaling?,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Unit?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Enable?</a:t>
                  </a: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485908" y="3401679"/>
                <a:ext cx="1554905" cy="6660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ctr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Device Interface</a:t>
                </a: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8122676" y="3582649"/>
              <a:ext cx="1103689" cy="1454836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Housekeeping Sheduler</a:t>
              </a: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8122676" y="2025718"/>
              <a:ext cx="1103689" cy="1453459"/>
              <a:chOff x="8126765" y="2025718"/>
              <a:chExt cx="1103689" cy="1453459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8126765" y="2025718"/>
                <a:ext cx="1103689" cy="1453459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Initialization Procedure</a:t>
                </a:r>
              </a:p>
            </p:txBody>
          </p:sp>
          <p:grpSp>
            <p:nvGrpSpPr>
              <p:cNvPr id="37" name="Group 36"/>
              <p:cNvGrpSpPr/>
              <p:nvPr/>
            </p:nvGrpSpPr>
            <p:grpSpPr>
              <a:xfrm>
                <a:off x="8219279" y="2424832"/>
                <a:ext cx="917750" cy="964261"/>
                <a:chOff x="8219279" y="2424832"/>
                <a:chExt cx="917750" cy="964261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8308045" y="2424832"/>
                  <a:ext cx="828984" cy="882000"/>
                </a:xfrm>
                <a:prstGeom prst="rect">
                  <a:avLst/>
                </a:prstGeom>
                <a:gradFill>
                  <a:gsLst>
                    <a:gs pos="0">
                      <a:srgbClr val="B5C026"/>
                    </a:gs>
                    <a:gs pos="50000">
                      <a:srgbClr val="BBC71F"/>
                    </a:gs>
                    <a:gs pos="100000">
                      <a:srgbClr val="A4AE28"/>
                    </a:gs>
                  </a:gsLst>
                </a:gradFill>
                <a:ln>
                  <a:tailEnd type="triangle" w="lg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endParaRPr lang="de-DE" sz="1100" b="1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219279" y="2507093"/>
                  <a:ext cx="839778" cy="882000"/>
                </a:xfrm>
                <a:prstGeom prst="rect">
                  <a:avLst/>
                </a:prstGeom>
                <a:gradFill>
                  <a:gsLst>
                    <a:gs pos="0">
                      <a:srgbClr val="B5C026"/>
                    </a:gs>
                    <a:gs pos="50000">
                      <a:srgbClr val="BBC71F"/>
                    </a:gs>
                    <a:gs pos="100000">
                      <a:srgbClr val="A4AE28"/>
                    </a:gs>
                  </a:gsLst>
                </a:gradFill>
                <a:ln>
                  <a:tailEnd type="triangle" w="lg" len="med"/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square" lIns="72000" tIns="72000" rIns="72000" bIns="72000" rtlCol="0" anchor="t" anchorCtr="1"/>
                <a:lstStyle/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Steps: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Poll,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Calibrate,</a:t>
                  </a:r>
                </a:p>
                <a:p>
                  <a:pPr algn="ctr">
                    <a:spcBef>
                      <a:spcPts val="200"/>
                    </a:spcBef>
                    <a:buClr>
                      <a:srgbClr val="116656"/>
                    </a:buClr>
                    <a:buSzPct val="120000"/>
                  </a:pPr>
                  <a:r>
                    <a:rPr lang="de-DE" sz="1100" b="1" dirty="0" smtClean="0">
                      <a:solidFill>
                        <a:sysClr val="windowText" lastClr="000000"/>
                      </a:solidFill>
                    </a:rPr>
                    <a:t>Initialize...</a:t>
                  </a:r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6384263" y="5204498"/>
            <a:ext cx="1655664" cy="1203502"/>
            <a:chOff x="3282397" y="4402268"/>
            <a:chExt cx="1948671" cy="1653146"/>
          </a:xfrm>
        </p:grpSpPr>
        <p:grpSp>
          <p:nvGrpSpPr>
            <p:cNvPr id="28" name="Group 27"/>
            <p:cNvGrpSpPr/>
            <p:nvPr/>
          </p:nvGrpSpPr>
          <p:grpSpPr>
            <a:xfrm>
              <a:off x="3282397" y="4402268"/>
              <a:ext cx="1948671" cy="1653146"/>
              <a:chOff x="3395068" y="4412318"/>
              <a:chExt cx="1960872" cy="165314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524588" y="4412318"/>
                <a:ext cx="1831352" cy="15444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95068" y="4522373"/>
                <a:ext cx="1831352" cy="154309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Master Interface(s)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414922" y="5257940"/>
              <a:ext cx="1554905" cy="665394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tx2">
                    <a:lumMod val="25000"/>
                    <a:lumOff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Communication Thread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8236810" y="5204498"/>
            <a:ext cx="1184600" cy="1107706"/>
          </a:xfrm>
          <a:prstGeom prst="rect">
            <a:avLst/>
          </a:prstGeom>
          <a:ln>
            <a:tailEnd type="triangle" w="lg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1"/>
          <a:lstStyle/>
          <a:p>
            <a:pPr algn="ctr">
              <a:spcBef>
                <a:spcPts val="200"/>
              </a:spcBef>
              <a:buClr>
                <a:srgbClr val="116656"/>
              </a:buClr>
              <a:buSzPct val="120000"/>
            </a:pPr>
            <a:endParaRPr lang="de-DE" sz="1100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126765" y="5301233"/>
            <a:ext cx="1184600" cy="1106768"/>
          </a:xfrm>
          <a:prstGeom prst="rect">
            <a:avLst/>
          </a:prstGeom>
          <a:ln>
            <a:tailEnd type="triangle" w="lg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1"/>
          <a:lstStyle/>
          <a:p>
            <a:pPr algn="ctr">
              <a:spcBef>
                <a:spcPts val="200"/>
              </a:spcBef>
              <a:buClr>
                <a:srgbClr val="116656"/>
              </a:buClr>
              <a:buSzPct val="120000"/>
            </a:pPr>
            <a:r>
              <a:rPr lang="de-DE" sz="1100" b="1" dirty="0" smtClean="0">
                <a:solidFill>
                  <a:sysClr val="windowText" lastClr="000000"/>
                </a:solidFill>
              </a:rPr>
              <a:t>Housekeeping Cycle(s)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9688277" y="5204498"/>
            <a:ext cx="1184600" cy="1107706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tailEnd type="triangle" w="lg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1"/>
          <a:lstStyle/>
          <a:p>
            <a:pPr algn="ctr">
              <a:spcBef>
                <a:spcPts val="200"/>
              </a:spcBef>
              <a:buClr>
                <a:srgbClr val="116656"/>
              </a:buClr>
              <a:buSzPct val="120000"/>
            </a:pPr>
            <a:endParaRPr lang="de-DE" sz="1100" b="1" dirty="0">
              <a:solidFill>
                <a:sysClr val="windowText" lastClr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9578232" y="5301233"/>
            <a:ext cx="1184600" cy="110676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ln>
            <a:tailEnd type="triangle" w="lg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72000" tIns="72000" rIns="72000" bIns="72000" rtlCol="0" anchor="t" anchorCtr="1"/>
          <a:lstStyle/>
          <a:p>
            <a:pPr algn="ctr">
              <a:spcBef>
                <a:spcPts val="200"/>
              </a:spcBef>
              <a:buClr>
                <a:srgbClr val="116656"/>
              </a:buClr>
              <a:buSzPct val="120000"/>
            </a:pPr>
            <a:r>
              <a:rPr lang="de-DE" sz="1100" b="1" dirty="0">
                <a:solidFill>
                  <a:sysClr val="windowText" lastClr="000000"/>
                </a:solidFill>
              </a:rPr>
              <a:t>Housekeeping Blocker(s)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578232" y="2025718"/>
            <a:ext cx="1666031" cy="1453459"/>
            <a:chOff x="9154891" y="1689001"/>
            <a:chExt cx="1960872" cy="1996490"/>
          </a:xfrm>
        </p:grpSpPr>
        <p:grpSp>
          <p:nvGrpSpPr>
            <p:cNvPr id="20" name="Group 19"/>
            <p:cNvGrpSpPr/>
            <p:nvPr/>
          </p:nvGrpSpPr>
          <p:grpSpPr>
            <a:xfrm>
              <a:off x="9154891" y="1689001"/>
              <a:ext cx="1960872" cy="1996490"/>
              <a:chOff x="2473582" y="2166521"/>
              <a:chExt cx="1960872" cy="1653146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2603102" y="2166521"/>
                <a:ext cx="1831352" cy="1544400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473582" y="2276576"/>
                <a:ext cx="1831352" cy="1543091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Sequence(s</a:t>
                </a:r>
                <a:r>
                  <a:rPr lang="de-DE" sz="1100" b="1" dirty="0">
                    <a:solidFill>
                      <a:sysClr val="windowText" lastClr="000000"/>
                    </a:solidFill>
                  </a:rPr>
                  <a:t>)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9281193" y="2209318"/>
              <a:ext cx="1561161" cy="1356949"/>
              <a:chOff x="9281193" y="2209318"/>
              <a:chExt cx="1561161" cy="135694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9402354" y="2209318"/>
                <a:ext cx="1440000" cy="1230457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ctr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9281193" y="2322313"/>
                <a:ext cx="1440000" cy="1243954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Steps: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Checks,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Changes,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Ramps,...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9578232" y="3582328"/>
            <a:ext cx="1666031" cy="1437708"/>
            <a:chOff x="7041611" y="2174034"/>
            <a:chExt cx="1960872" cy="1974854"/>
          </a:xfrm>
        </p:grpSpPr>
        <p:grpSp>
          <p:nvGrpSpPr>
            <p:cNvPr id="14" name="Group 13"/>
            <p:cNvGrpSpPr/>
            <p:nvPr/>
          </p:nvGrpSpPr>
          <p:grpSpPr>
            <a:xfrm>
              <a:off x="7041611" y="2174034"/>
              <a:ext cx="1960872" cy="1974854"/>
              <a:chOff x="7041611" y="2174034"/>
              <a:chExt cx="1960872" cy="197485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171131" y="2174034"/>
                <a:ext cx="1831352" cy="1864800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041611" y="2284088"/>
                <a:ext cx="1831352" cy="1864800"/>
              </a:xfrm>
              <a:prstGeom prst="rect">
                <a:avLst/>
              </a:prstGeom>
              <a:ln>
                <a:tailEnd type="triangle" w="lg" len="med"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Condition(s</a:t>
                </a:r>
                <a:r>
                  <a:rPr lang="de-DE" sz="1100" b="1" dirty="0">
                    <a:solidFill>
                      <a:sysClr val="windowText" lastClr="000000"/>
                    </a:solidFill>
                  </a:rPr>
                  <a:t>)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167913" y="2637600"/>
              <a:ext cx="1561161" cy="1396841"/>
              <a:chOff x="7167913" y="2881311"/>
              <a:chExt cx="1561161" cy="139684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7289074" y="2881311"/>
                <a:ext cx="1440000" cy="1245600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ctr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167913" y="3032552"/>
                <a:ext cx="1440000" cy="1245600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2000" tIns="72000" rIns="72000" bIns="72000" numCol="1" spcCol="0" rtlCol="0" fromWordArt="0" anchor="ctr" anchorCtr="1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Condition(s)</a:t>
                </a: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51" name="Rectangle 50"/>
          <p:cNvSpPr/>
          <p:nvPr/>
        </p:nvSpPr>
        <p:spPr>
          <a:xfrm>
            <a:off x="8215190" y="4443903"/>
            <a:ext cx="917750" cy="484412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accent5"/>
              </a:gs>
            </a:gsLst>
          </a:gradFill>
          <a:ln>
            <a:tailEnd type="triangle" w="lg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1"/>
          <a:lstStyle/>
          <a:p>
            <a:pPr algn="ctr">
              <a:spcBef>
                <a:spcPts val="200"/>
              </a:spcBef>
              <a:buClr>
                <a:srgbClr val="116656"/>
              </a:buClr>
              <a:buSzPct val="120000"/>
            </a:pPr>
            <a:r>
              <a:rPr lang="de-DE" sz="1100" b="1" dirty="0" smtClean="0">
                <a:solidFill>
                  <a:sysClr val="windowText" lastClr="000000"/>
                </a:solidFill>
              </a:rPr>
              <a:t>Housekeep Thread</a:t>
            </a:r>
          </a:p>
        </p:txBody>
      </p:sp>
    </p:spTree>
    <p:extLst>
      <p:ext uri="{BB962C8B-B14F-4D97-AF65-F5344CB8AC3E}">
        <p14:creationId xmlns:p14="http://schemas.microsoft.com/office/powerpoint/2010/main" val="6896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69215" r="20126" b="6166"/>
          <a:stretch/>
        </p:blipFill>
        <p:spPr>
          <a:xfrm>
            <a:off x="784030" y="3786547"/>
            <a:ext cx="2674756" cy="1081148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t="15962" r="3193" b="2426"/>
          <a:stretch/>
        </p:blipFill>
        <p:spPr>
          <a:xfrm>
            <a:off x="7278674" y="1699086"/>
            <a:ext cx="4169564" cy="4063334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8151" r="20126" b="51816"/>
          <a:stretch/>
        </p:blipFill>
        <p:spPr>
          <a:xfrm>
            <a:off x="784030" y="2522337"/>
            <a:ext cx="2674756" cy="131889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" r="3865"/>
          <a:stretch/>
        </p:blipFill>
        <p:spPr>
          <a:xfrm>
            <a:off x="3017520" y="3181783"/>
            <a:ext cx="5678424" cy="3047896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Components of the VI </a:t>
            </a:r>
            <a:r>
              <a:rPr lang="de-DE" dirty="0" smtClean="0"/>
              <a:t>Server – It‘s Time to Create!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15</a:t>
            </a:fld>
            <a:endParaRPr lang="de-D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14" name="Arc 13"/>
          <p:cNvSpPr/>
          <p:nvPr/>
        </p:nvSpPr>
        <p:spPr>
          <a:xfrm>
            <a:off x="2568337" y="3453003"/>
            <a:ext cx="2395728" cy="1115568"/>
          </a:xfrm>
          <a:prstGeom prst="arc">
            <a:avLst>
              <a:gd name="adj1" fmla="val 12617359"/>
              <a:gd name="adj2" fmla="val 21022311"/>
            </a:avLst>
          </a:prstGeom>
          <a:ln w="57150"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rc 14"/>
          <p:cNvSpPr/>
          <p:nvPr/>
        </p:nvSpPr>
        <p:spPr>
          <a:xfrm rot="20659979" flipH="1">
            <a:off x="5673470" y="3114724"/>
            <a:ext cx="2395728" cy="1115568"/>
          </a:xfrm>
          <a:prstGeom prst="arc">
            <a:avLst>
              <a:gd name="adj1" fmla="val 12617359"/>
              <a:gd name="adj2" fmla="val 21022311"/>
            </a:avLst>
          </a:prstGeom>
          <a:ln w="57150">
            <a:headEnd type="arrow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Box 16"/>
          <p:cNvSpPr txBox="1"/>
          <p:nvPr/>
        </p:nvSpPr>
        <p:spPr>
          <a:xfrm>
            <a:off x="4539865" y="5915395"/>
            <a:ext cx="2633734" cy="25628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(legally distinct system building blocks)</a:t>
            </a:r>
          </a:p>
        </p:txBody>
      </p:sp>
    </p:spTree>
    <p:extLst>
      <p:ext uri="{BB962C8B-B14F-4D97-AF65-F5344CB8AC3E}">
        <p14:creationId xmlns:p14="http://schemas.microsoft.com/office/powerpoint/2010/main" val="297526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Bench Power Supplies:</a:t>
            </a:r>
          </a:p>
          <a:p>
            <a:pPr lvl="1"/>
            <a:r>
              <a:rPr lang="de-DE" dirty="0" smtClean="0"/>
              <a:t>Rohde &amp; Schwarz 804x &amp; 4040</a:t>
            </a:r>
          </a:p>
          <a:p>
            <a:r>
              <a:rPr lang="de-DE" dirty="0" smtClean="0"/>
              <a:t>Source Measure Units:</a:t>
            </a:r>
          </a:p>
          <a:p>
            <a:pPr lvl="1"/>
            <a:r>
              <a:rPr lang="de-DE" dirty="0" smtClean="0"/>
              <a:t>Keithley 236-238, 2400, 2612</a:t>
            </a:r>
          </a:p>
          <a:p>
            <a:pPr lvl="1"/>
            <a:r>
              <a:rPr lang="de-DE" dirty="0" smtClean="0"/>
              <a:t>AimTTi PLH &amp; PLH-P</a:t>
            </a:r>
          </a:p>
          <a:p>
            <a:r>
              <a:rPr lang="de-DE" dirty="0" smtClean="0"/>
              <a:t>Electronic Load: </a:t>
            </a:r>
            <a:r>
              <a:rPr lang="de-DE" b="0" dirty="0" smtClean="0">
                <a:solidFill>
                  <a:schemeClr val="tx1"/>
                </a:solidFill>
              </a:rPr>
              <a:t>CSI 371x</a:t>
            </a:r>
          </a:p>
          <a:p>
            <a:r>
              <a:rPr lang="de-DE" dirty="0" smtClean="0"/>
              <a:t>Non-volatile Memories:</a:t>
            </a:r>
          </a:p>
          <a:p>
            <a:pPr lvl="1"/>
            <a:r>
              <a:rPr lang="de-DE" dirty="0" smtClean="0"/>
              <a:t>24xx128, 24AA02x (both I²C)</a:t>
            </a:r>
          </a:p>
          <a:p>
            <a:r>
              <a:rPr lang="de-DE" dirty="0" smtClean="0"/>
              <a:t>Clock Snthesizers:</a:t>
            </a:r>
          </a:p>
          <a:p>
            <a:pPr lvl="1"/>
            <a:r>
              <a:rPr lang="de-DE" dirty="0" smtClean="0"/>
              <a:t>SI57x, SI5380 (soon™)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07608" y="1648853"/>
            <a:ext cx="5236655" cy="4759147"/>
          </a:xfrm>
        </p:spPr>
        <p:txBody>
          <a:bodyPr/>
          <a:lstStyle/>
          <a:p>
            <a:r>
              <a:rPr lang="de-DE" dirty="0" smtClean="0"/>
              <a:t>GPIO Extenders / Multiplexers:</a:t>
            </a:r>
          </a:p>
          <a:p>
            <a:pPr lvl="1"/>
            <a:r>
              <a:rPr lang="de-DE" dirty="0" smtClean="0"/>
              <a:t>ADG728-9, PCAxxxx, TCAxxxx</a:t>
            </a:r>
          </a:p>
          <a:p>
            <a:r>
              <a:rPr lang="de-DE" dirty="0" smtClean="0"/>
              <a:t>Digital-Analog-Converters:</a:t>
            </a:r>
          </a:p>
          <a:p>
            <a:pPr lvl="1"/>
            <a:r>
              <a:rPr lang="de-DE" dirty="0" smtClean="0"/>
              <a:t>DACx578, DAC121C08x, MAX538x</a:t>
            </a:r>
          </a:p>
          <a:p>
            <a:r>
              <a:rPr lang="de-DE" dirty="0" smtClean="0"/>
              <a:t>Analog-Digital-Converters:</a:t>
            </a:r>
          </a:p>
          <a:p>
            <a:pPr lvl="1"/>
            <a:r>
              <a:rPr lang="de-DE" dirty="0" smtClean="0"/>
              <a:t>MAX1161x, MAX1164x, LTC230x</a:t>
            </a:r>
          </a:p>
          <a:p>
            <a:r>
              <a:rPr lang="de-DE" dirty="0" smtClean="0"/>
              <a:t>Digital Potentiometer: </a:t>
            </a:r>
            <a:r>
              <a:rPr lang="de-DE" b="0" dirty="0" smtClean="0">
                <a:solidFill>
                  <a:schemeClr val="tx1"/>
                </a:solidFill>
              </a:rPr>
              <a:t>AD528x</a:t>
            </a:r>
          </a:p>
          <a:p>
            <a:r>
              <a:rPr lang="de-DE" dirty="0" smtClean="0"/>
              <a:t>Monitoring and Control devices: </a:t>
            </a:r>
            <a:r>
              <a:rPr lang="de-DE" b="0" dirty="0" smtClean="0">
                <a:solidFill>
                  <a:schemeClr val="tx1"/>
                </a:solidFill>
              </a:rPr>
              <a:t>AMC7812, INA233</a:t>
            </a:r>
          </a:p>
          <a:p>
            <a:r>
              <a:rPr lang="de-DE" dirty="0" smtClean="0"/>
              <a:t>Temperature Sensors: </a:t>
            </a:r>
            <a:r>
              <a:rPr lang="de-DE" b="0" dirty="0" smtClean="0">
                <a:solidFill>
                  <a:schemeClr val="tx1"/>
                </a:solidFill>
              </a:rPr>
              <a:t>TMP10x, TMP42x</a:t>
            </a:r>
            <a:endParaRPr lang="de-DE" b="0" dirty="0">
              <a:solidFill>
                <a:schemeClr val="tx1"/>
              </a:solidFill>
            </a:endParaRPr>
          </a:p>
          <a:p>
            <a:endParaRPr lang="de-DE" dirty="0" smtClean="0"/>
          </a:p>
          <a:p>
            <a:r>
              <a:rPr lang="de-DE" dirty="0" smtClean="0"/>
              <a:t>More to come as needed by projects.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Devices Supported by the VISrv – 50 and growing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16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22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Multi-threading / multi-processing: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Python GIL prevents real multi-threading.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Localized data store prevents multi-processing.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Secure and usable data archiving: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Changes are written to file – okayish.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Analyzing a week or month of data takes a lot of pre-processing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No real API to work with the system: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Current access to server data either handled by GUI (behind the scenes) or by expert (me) who speaks the servers JSON-jargon.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Documentation, Documentation, Document...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A large number of classes and functions are documented in code. Also available as HTML page via sphinx and GitLabCI/CD.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Blip>
                <a:blip r:embed="rId2"/>
              </a:buBlip>
            </a:pPr>
            <a:r>
              <a:rPr lang="de-DE" dirty="0" smtClean="0"/>
              <a:t>Introduce additional communication layer: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Move communication out of the server tasks.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Optimize data handling/communication.</a:t>
            </a:r>
          </a:p>
          <a:p>
            <a:pPr marL="285750" indent="-285750">
              <a:buBlip>
                <a:blip r:embed="rId2"/>
              </a:buBlip>
            </a:pPr>
            <a:r>
              <a:rPr lang="de-DE" dirty="0" smtClean="0"/>
              <a:t>In new process linked to the comms layer: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Reduce workload of server for archiving.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Connect to easier or optimized data model e.g. </a:t>
            </a:r>
            <a:r>
              <a:rPr lang="de-DE" b="0" dirty="0">
                <a:solidFill>
                  <a:schemeClr val="tx1"/>
                </a:solidFill>
              </a:rPr>
              <a:t>d</a:t>
            </a:r>
            <a:r>
              <a:rPr lang="de-DE" b="0" dirty="0" smtClean="0">
                <a:solidFill>
                  <a:schemeClr val="tx1"/>
                </a:solidFill>
              </a:rPr>
              <a:t>ata base.</a:t>
            </a:r>
          </a:p>
          <a:p>
            <a:pPr marL="285750" indent="-285750">
              <a:buBlip>
                <a:blip r:embed="rId2"/>
              </a:buBlip>
            </a:pPr>
            <a:r>
              <a:rPr lang="de-DE" dirty="0" smtClean="0"/>
              <a:t>Improve User Experience via a new API: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Specifics and scope has to be defined.</a:t>
            </a:r>
            <a:br>
              <a:rPr lang="de-DE" b="0" dirty="0" smtClean="0">
                <a:solidFill>
                  <a:schemeClr val="tx1"/>
                </a:solidFill>
              </a:rPr>
            </a:br>
            <a:r>
              <a:rPr lang="de-DE" b="0" dirty="0" smtClean="0">
                <a:solidFill>
                  <a:schemeClr val="tx1"/>
                </a:solidFill>
              </a:rPr>
              <a:t>Might come as part of the new comms layer (e.g. REST API) or its own framework.</a:t>
            </a:r>
          </a:p>
          <a:p>
            <a:pPr marL="285750" indent="-285750">
              <a:buBlip>
                <a:blip r:embed="rId2"/>
              </a:buBlip>
            </a:pPr>
            <a:r>
              <a:rPr lang="de-DE" dirty="0" smtClean="0"/>
              <a:t>Write documentation for Users:</a:t>
            </a:r>
            <a:br>
              <a:rPr lang="de-DE" dirty="0" smtClean="0"/>
            </a:br>
            <a:r>
              <a:rPr lang="de-DE" b="0" dirty="0" smtClean="0">
                <a:solidFill>
                  <a:schemeClr val="tx1"/>
                </a:solidFill>
              </a:rPr>
              <a:t>Describe usual usage scenarios, document features and how to use them, give examples and tips.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Short-comings and space for future improvements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17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8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47739" y="1648853"/>
            <a:ext cx="10296524" cy="476782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dirty="0" smtClean="0"/>
              <a:t>Questions...?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smtClean="0"/>
              <a:t>Suggestions...?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smtClean="0"/>
              <a:t>Solutions...?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smtClean="0"/>
              <a:t>Wishes...?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smtClean="0"/>
              <a:t>Expectations...?</a:t>
            </a:r>
          </a:p>
          <a:p>
            <a:pPr>
              <a:lnSpc>
                <a:spcPct val="100000"/>
              </a:lnSpc>
            </a:pPr>
            <a:endParaRPr lang="de-DE" dirty="0"/>
          </a:p>
          <a:p>
            <a:pPr>
              <a:lnSpc>
                <a:spcPct val="100000"/>
              </a:lnSpc>
            </a:pPr>
            <a:r>
              <a:rPr lang="de-DE" dirty="0" smtClean="0"/>
              <a:t>Hopes and dreams...?</a:t>
            </a:r>
            <a:endParaRPr lang="de-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It‘s Time to wake up – yes, I am done for the moment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18</a:t>
            </a:fld>
            <a:endParaRPr lang="de-DE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9F0412B-F929-DD4C-8D99-4244E9D5E62B}"/>
              </a:ext>
            </a:extLst>
          </p:cNvPr>
          <p:cNvSpPr txBox="1">
            <a:spLocks/>
          </p:cNvSpPr>
          <p:nvPr/>
        </p:nvSpPr>
        <p:spPr>
          <a:xfrm>
            <a:off x="5980177" y="1648853"/>
            <a:ext cx="5416486" cy="47678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80000" algn="l"/>
                <a:tab pos="360000" algn="l"/>
                <a:tab pos="576000" algn="l"/>
              </a:tabLst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180000" algn="l"/>
                <a:tab pos="360000" algn="l"/>
                <a:tab pos="576000" algn="l"/>
              </a:tabLst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0" spc="50" dirty="0"/>
              <a:t>For </a:t>
            </a:r>
            <a:r>
              <a:rPr lang="en-US" b="0" spc="50" dirty="0" smtClean="0"/>
              <a:t>later questions </a:t>
            </a:r>
            <a:r>
              <a:rPr lang="en-US" b="0" spc="50" dirty="0"/>
              <a:t>please contact</a:t>
            </a:r>
            <a:r>
              <a:rPr lang="en-US" b="0" spc="50" dirty="0" smtClean="0"/>
              <a:t>:</a:t>
            </a:r>
          </a:p>
          <a:p>
            <a:pPr>
              <a:lnSpc>
                <a:spcPct val="100000"/>
              </a:lnSpc>
            </a:pPr>
            <a:r>
              <a:rPr lang="de-DE" dirty="0" smtClean="0"/>
              <a:t>Max Planck Society – Semiconductor Laboratory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de-DE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 smtClean="0"/>
              <a:t>Martin Hensel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Otto-Hahn-Ring 6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de-DE" dirty="0" smtClean="0"/>
              <a:t>81739 München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Tel.: +49 (0)89 839400-0 or -93</a:t>
            </a:r>
            <a:br>
              <a:rPr lang="de-DE" dirty="0" smtClean="0"/>
            </a:br>
            <a:r>
              <a:rPr lang="de-DE" dirty="0" smtClean="0"/>
              <a:t>Fax: +49 (0)89 839400-11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E-Mail: </a:t>
            </a:r>
            <a:r>
              <a:rPr lang="de-DE" dirty="0" smtClean="0">
                <a:hlinkClick r:id="rId2"/>
              </a:rPr>
              <a:t>hensel@hll.mpg.de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Internet: </a:t>
            </a:r>
            <a:r>
              <a:rPr lang="de-DE" dirty="0" smtClean="0">
                <a:hlinkClick r:id="rId3"/>
              </a:rPr>
              <a:t>www.hll.mpg.de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017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Virtual Instrument Server</a:t>
            </a:r>
          </a:p>
          <a:p>
            <a:pPr lvl="1"/>
            <a:r>
              <a:rPr lang="de-DE" dirty="0" smtClean="0"/>
              <a:t>		And its role in the Virtual Instrument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Components of the Virtual Instrument Server</a:t>
            </a:r>
          </a:p>
          <a:p>
            <a:pPr lvl="1"/>
            <a:r>
              <a:rPr lang="de-DE" dirty="0"/>
              <a:t>	</a:t>
            </a:r>
            <a:r>
              <a:rPr lang="de-DE" dirty="0" smtClean="0"/>
              <a:t>	Building blocks to represent an (almost) arbitrary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Short-comings and future plans</a:t>
            </a:r>
          </a:p>
          <a:p>
            <a:pPr lvl="1"/>
            <a:r>
              <a:rPr lang="de-DE" dirty="0"/>
              <a:t>	</a:t>
            </a:r>
            <a:r>
              <a:rPr lang="de-DE" dirty="0" smtClean="0"/>
              <a:t>	What and how to improve in the near future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767" y="2277115"/>
            <a:ext cx="3511296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5720916" cy="4759147"/>
          </a:xfrm>
        </p:spPr>
        <p:txBody>
          <a:bodyPr/>
          <a:lstStyle/>
          <a:p>
            <a:r>
              <a:rPr lang="de-DE" dirty="0" smtClean="0"/>
              <a:t>Many lab and test setups share a few common aspects: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 random number of devices...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connected arbitrarily to some system...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which combines them in a meaningful manner.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 multitude of interfaces to communicate and...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even the same interface may be used in different ways by different devices.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The tester has to monitor and/or control the devices depending on the test.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The setup may change at the drop of a hat.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And someone has to write a software for that...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again and again for each new setup.</a:t>
            </a:r>
            <a:endParaRPr lang="de-D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95"/>
          <a:stretch/>
        </p:blipFill>
        <p:spPr>
          <a:xfrm>
            <a:off x="7029847" y="1648853"/>
            <a:ext cx="4254676" cy="475988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Intro to visrv – The Vision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3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 rot="16200000">
            <a:off x="10051718" y="4918906"/>
            <a:ext cx="2721899" cy="25628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SPIX – Single Pixel measurement setup</a:t>
            </a:r>
          </a:p>
        </p:txBody>
      </p:sp>
    </p:spTree>
    <p:extLst>
      <p:ext uri="{BB962C8B-B14F-4D97-AF65-F5344CB8AC3E}">
        <p14:creationId xmlns:p14="http://schemas.microsoft.com/office/powerpoint/2010/main" val="41849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947739" y="1648853"/>
            <a:ext cx="5358170" cy="4759147"/>
          </a:xfrm>
        </p:spPr>
        <p:txBody>
          <a:bodyPr/>
          <a:lstStyle/>
          <a:p>
            <a:r>
              <a:rPr lang="de-DE" dirty="0" smtClean="0"/>
              <a:t>The Vision:</a:t>
            </a:r>
          </a:p>
          <a:p>
            <a:pPr lvl="1">
              <a:lnSpc>
                <a:spcPct val="100000"/>
              </a:lnSpc>
            </a:pPr>
            <a:r>
              <a:rPr lang="de-DE" dirty="0" smtClean="0"/>
              <a:t>„One tool to rule them all,</a:t>
            </a:r>
            <a:br>
              <a:rPr lang="de-DE" dirty="0" smtClean="0"/>
            </a:br>
            <a:r>
              <a:rPr lang="de-DE" dirty="0" smtClean="0"/>
              <a:t>	One tool to find them,</a:t>
            </a:r>
            <a:br>
              <a:rPr lang="de-DE" dirty="0" smtClean="0"/>
            </a:br>
            <a:r>
              <a:rPr lang="de-DE" dirty="0" smtClean="0"/>
              <a:t> One tool to bring them all,</a:t>
            </a:r>
            <a:br>
              <a:rPr lang="de-DE" dirty="0" smtClean="0"/>
            </a:br>
            <a:r>
              <a:rPr lang="de-DE" dirty="0" smtClean="0"/>
              <a:t>	And in the lab to bind them“</a:t>
            </a:r>
            <a:br>
              <a:rPr lang="de-DE" dirty="0" smtClean="0"/>
            </a:br>
            <a:r>
              <a:rPr lang="de-DE" sz="1000" dirty="0" smtClean="0">
                <a:solidFill>
                  <a:schemeClr val="bg1">
                    <a:lumMod val="65000"/>
                  </a:schemeClr>
                </a:solidFill>
              </a:rPr>
              <a:t>– J.R.R. Tolkien, rough translation</a:t>
            </a:r>
          </a:p>
          <a:p>
            <a:pPr lvl="1">
              <a:lnSpc>
                <a:spcPct val="100000"/>
              </a:lnSpc>
            </a:pPr>
            <a:endParaRPr lang="de-DE" dirty="0" smtClean="0"/>
          </a:p>
          <a:p>
            <a:pPr>
              <a:lnSpc>
                <a:spcPct val="100000"/>
              </a:lnSpc>
            </a:pPr>
            <a:r>
              <a:rPr lang="de-DE" dirty="0" smtClean="0"/>
              <a:t>Create a software layer that: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Abstracts all the device peculiarities.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/>
              <a:t>Provides a single point of access </a:t>
            </a:r>
            <a:r>
              <a:rPr lang="de-DE" dirty="0" smtClean="0"/>
              <a:t>for </a:t>
            </a:r>
            <a:r>
              <a:rPr lang="de-DE" dirty="0"/>
              <a:t>the tester.</a:t>
            </a:r>
            <a:endParaRPr lang="de-DE" dirty="0" smtClean="0"/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Allows to mirror any setup in software.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Comes with a graphical user interface.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Can be extended with new features as needed.</a:t>
            </a:r>
            <a:endParaRPr lang="de-D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1" t="12140" r="18275" b="6702"/>
          <a:stretch/>
        </p:blipFill>
        <p:spPr>
          <a:xfrm rot="5400000">
            <a:off x="6777612" y="2601962"/>
            <a:ext cx="4759147" cy="285292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Intro to visrv – The Vision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4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8421200" y="3950597"/>
            <a:ext cx="4619854" cy="29495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ts val="2300"/>
              </a:lnSpc>
              <a:spcBef>
                <a:spcPts val="1150"/>
              </a:spcBef>
            </a:pPr>
            <a:r>
              <a:rPr lang="de-DE" sz="1200" dirty="0" smtClean="0">
                <a:solidFill>
                  <a:schemeClr val="bg1">
                    <a:lumMod val="65000"/>
                  </a:schemeClr>
                </a:solidFill>
              </a:rPr>
              <a:t>MHM &amp; MPM – EDet housekeeping and power conditioning modules</a:t>
            </a:r>
          </a:p>
        </p:txBody>
      </p:sp>
    </p:spTree>
    <p:extLst>
      <p:ext uri="{BB962C8B-B14F-4D97-AF65-F5344CB8AC3E}">
        <p14:creationId xmlns:p14="http://schemas.microsoft.com/office/powerpoint/2010/main" val="356267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de-DE" dirty="0" smtClean="0"/>
              <a:t>VI Server (with drivers) and VASIC (for ASICs)</a:t>
            </a:r>
          </a:p>
          <a:p>
            <a:pPr lvl="1"/>
            <a:r>
              <a:rPr lang="de-DE" dirty="0" smtClean="0"/>
              <a:t>VI Server: internal, file system</a:t>
            </a:r>
          </a:p>
          <a:p>
            <a:pPr lvl="1"/>
            <a:r>
              <a:rPr lang="de-DE" dirty="0" smtClean="0"/>
              <a:t>VI Server: TCP/IP to Identifiers</a:t>
            </a:r>
          </a:p>
          <a:p>
            <a:pPr lvl="1"/>
            <a:r>
              <a:rPr lang="de-DE" dirty="0" smtClean="0"/>
              <a:t>VI Server: Sequence, Condition</a:t>
            </a:r>
          </a:p>
          <a:p>
            <a:pPr lvl="1"/>
            <a:r>
              <a:rPr lang="de-DE" dirty="0" smtClean="0"/>
              <a:t>VI Manager, Client and VASIC</a:t>
            </a:r>
          </a:p>
          <a:p>
            <a:pPr lvl="1"/>
            <a:r>
              <a:rPr lang="de-DE" dirty="0" smtClean="0"/>
              <a:t>VI Server &amp; Client (filesystem)</a:t>
            </a:r>
          </a:p>
          <a:p>
            <a:pPr lvl="1"/>
            <a:r>
              <a:rPr lang="de-DE" dirty="0" smtClean="0"/>
              <a:t>VI Log Viewer</a:t>
            </a:r>
          </a:p>
          <a:p>
            <a:pPr lvl="1"/>
            <a:r>
              <a:rPr lang="de-DE" dirty="0" smtClean="0"/>
              <a:t>VI Manager modules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68800" y="2097088"/>
            <a:ext cx="3454400" cy="4310912"/>
          </a:xfrm>
        </p:spPr>
        <p:txBody>
          <a:bodyPr/>
          <a:lstStyle/>
          <a:p>
            <a:pPr lvl="1"/>
            <a:r>
              <a:rPr lang="de-DE" b="1" dirty="0" smtClean="0">
                <a:solidFill>
                  <a:schemeClr val="tx2"/>
                </a:solidFill>
              </a:rPr>
              <a:t>Communicate with power supplies and ASICs</a:t>
            </a:r>
          </a:p>
          <a:p>
            <a:pPr lvl="1"/>
            <a:r>
              <a:rPr lang="de-DE" b="1" dirty="0" smtClean="0">
                <a:solidFill>
                  <a:schemeClr val="tx2"/>
                </a:solidFill>
              </a:rPr>
              <a:t>Store device state, settings</a:t>
            </a:r>
          </a:p>
          <a:p>
            <a:pPr lvl="1"/>
            <a:r>
              <a:rPr lang="de-DE" b="1" dirty="0" smtClean="0">
                <a:solidFill>
                  <a:schemeClr val="tx2"/>
                </a:solidFill>
              </a:rPr>
              <a:t>Access point for software, user</a:t>
            </a:r>
          </a:p>
          <a:p>
            <a:pPr lvl="1"/>
            <a:r>
              <a:rPr lang="de-DE" b="1" dirty="0" smtClean="0">
                <a:solidFill>
                  <a:schemeClr val="tx2"/>
                </a:solidFill>
              </a:rPr>
              <a:t>Process Automation, Controling</a:t>
            </a:r>
          </a:p>
          <a:p>
            <a:pPr lvl="1"/>
            <a:r>
              <a:rPr lang="de-DE" b="1" dirty="0" smtClean="0">
                <a:solidFill>
                  <a:schemeClr val="tx2"/>
                </a:solidFill>
              </a:rPr>
              <a:t>Graphical User Interface</a:t>
            </a:r>
          </a:p>
          <a:p>
            <a:pPr lvl="1"/>
            <a:r>
              <a:rPr lang="de-DE" b="1" dirty="0" smtClean="0">
                <a:solidFill>
                  <a:schemeClr val="tx2"/>
                </a:solidFill>
              </a:rPr>
              <a:t>Data archiving</a:t>
            </a:r>
          </a:p>
          <a:p>
            <a:pPr lvl="1"/>
            <a:r>
              <a:rPr lang="de-DE" b="1" dirty="0" smtClean="0">
                <a:solidFill>
                  <a:schemeClr val="tx2"/>
                </a:solidFill>
              </a:rPr>
              <a:t>Data plotting</a:t>
            </a:r>
          </a:p>
          <a:p>
            <a:pPr lvl="1"/>
            <a:r>
              <a:rPr lang="de-DE" b="1" dirty="0" smtClean="0">
                <a:solidFill>
                  <a:schemeClr val="tx2"/>
                </a:solidFill>
              </a:rPr>
              <a:t>System interconnectivity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Virtual Instrument Suite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The Virtual Instrument Server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5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sp>
        <p:nvSpPr>
          <p:cNvPr id="8" name="Content Placeholder 7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de-DE" dirty="0" smtClean="0"/>
              <a:t>VI Suite</a:t>
            </a:r>
            <a:endParaRPr lang="de-DE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2"/>
          </p:nvPr>
        </p:nvSpPr>
        <p:spPr>
          <a:xfrm>
            <a:off x="4368800" y="1648853"/>
            <a:ext cx="3454400" cy="448233"/>
          </a:xfrm>
        </p:spPr>
        <p:txBody>
          <a:bodyPr/>
          <a:lstStyle/>
          <a:p>
            <a:r>
              <a:rPr lang="de-DE" dirty="0" smtClean="0"/>
              <a:t>Tasks</a:t>
            </a:r>
            <a:endParaRPr lang="de-DE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lvl="1"/>
            <a:r>
              <a:rPr lang="de-DE" dirty="0" smtClean="0"/>
              <a:t>FPGA based (LMU power supply, DHE for ASICs)</a:t>
            </a:r>
          </a:p>
          <a:p>
            <a:pPr lvl="1"/>
            <a:r>
              <a:rPr lang="de-DE" dirty="0" smtClean="0"/>
              <a:t>EPICS server, config DB</a:t>
            </a:r>
          </a:p>
          <a:p>
            <a:pPr lvl="1"/>
            <a:r>
              <a:rPr lang="de-DE" dirty="0" smtClean="0"/>
              <a:t>EPICS: network/local to PVs</a:t>
            </a:r>
          </a:p>
          <a:p>
            <a:pPr lvl="1"/>
            <a:r>
              <a:rPr lang="de-DE" dirty="0" smtClean="0"/>
              <a:t>IOCs on lab or control PC</a:t>
            </a:r>
          </a:p>
          <a:p>
            <a:pPr lvl="1"/>
            <a:r>
              <a:rPr lang="de-DE" dirty="0" smtClean="0"/>
              <a:t>CS </a:t>
            </a:r>
            <a:r>
              <a:rPr lang="de-DE" dirty="0" smtClean="0"/>
              <a:t>Studio/Phoebus, </a:t>
            </a:r>
            <a:r>
              <a:rPr lang="de-DE" dirty="0" smtClean="0"/>
              <a:t>OPIs</a:t>
            </a:r>
          </a:p>
          <a:p>
            <a:pPr lvl="1"/>
            <a:r>
              <a:rPr lang="de-DE" dirty="0" smtClean="0"/>
              <a:t>EPICS server archive (db)</a:t>
            </a:r>
          </a:p>
          <a:p>
            <a:pPr lvl="1"/>
            <a:r>
              <a:rPr lang="de-DE" dirty="0" smtClean="0"/>
              <a:t>CS Studio Archive viewer</a:t>
            </a:r>
          </a:p>
          <a:p>
            <a:pPr lvl="1"/>
            <a:r>
              <a:rPr lang="de-DE" dirty="0" smtClean="0"/>
              <a:t>IOCs</a:t>
            </a:r>
            <a:endParaRPr lang="de-DE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de-DE" dirty="0" smtClean="0"/>
              <a:t>PXD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748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Logical group of devices: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/>
              <a:t>Stores device </a:t>
            </a:r>
            <a:r>
              <a:rPr lang="de-DE" dirty="0" smtClean="0"/>
              <a:t>instances that belong together.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Defines the initialization procedure.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Defines the active housekeeping cycle.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Disconnects all devices if one goes missing.</a:t>
            </a:r>
            <a:endParaRPr lang="de-DE" dirty="0"/>
          </a:p>
          <a:p>
            <a:endParaRPr lang="de-DE" smtClean="0"/>
          </a:p>
          <a:p>
            <a:endParaRPr lang="de-DE" dirty="0" smtClean="0"/>
          </a:p>
          <a:p>
            <a:r>
              <a:rPr lang="de-DE" dirty="0" smtClean="0"/>
              <a:t>Physical examples: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board of multiple IC controlled via a shared I²C bus.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Four bench power supplies connected via LAN.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Components of the VI Server – Cluster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6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grpSp>
        <p:nvGrpSpPr>
          <p:cNvPr id="32" name="Group 31"/>
          <p:cNvGrpSpPr/>
          <p:nvPr/>
        </p:nvGrpSpPr>
        <p:grpSpPr>
          <a:xfrm>
            <a:off x="6394099" y="1648853"/>
            <a:ext cx="3027311" cy="3459490"/>
            <a:chOff x="6677254" y="1648854"/>
            <a:chExt cx="3563061" cy="4752000"/>
          </a:xfrm>
        </p:grpSpPr>
        <p:sp>
          <p:nvSpPr>
            <p:cNvPr id="47" name="Rectangle 46"/>
            <p:cNvSpPr/>
            <p:nvPr/>
          </p:nvSpPr>
          <p:spPr>
            <a:xfrm>
              <a:off x="6784315" y="1648854"/>
              <a:ext cx="3456000" cy="4652236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77254" y="1758910"/>
              <a:ext cx="3456000" cy="4641944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Cluster(s)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122676" y="2025718"/>
            <a:ext cx="1103689" cy="1453459"/>
            <a:chOff x="8126765" y="2025718"/>
            <a:chExt cx="1103689" cy="1453459"/>
          </a:xfrm>
        </p:grpSpPr>
        <p:sp>
          <p:nvSpPr>
            <p:cNvPr id="54" name="Rectangle 53"/>
            <p:cNvSpPr/>
            <p:nvPr/>
          </p:nvSpPr>
          <p:spPr>
            <a:xfrm>
              <a:off x="8126765" y="2025718"/>
              <a:ext cx="1103689" cy="1453459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Initialization Procedure</a:t>
              </a: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8219279" y="2424832"/>
              <a:ext cx="917750" cy="964261"/>
              <a:chOff x="8219279" y="2424832"/>
              <a:chExt cx="917750" cy="96426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8308045" y="2424832"/>
                <a:ext cx="828984" cy="882000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8219279" y="2507093"/>
                <a:ext cx="839778" cy="882000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Steps: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Poll,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Calibrate,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Initialize...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16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A component accessed via a single interface: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Stores connection status and sub components.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Knows the capabilities of the physical device.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Defines the steps initialize the device.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Can hold multiple channels if the device supports them.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Physical examples: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temperature measurement chip, an EEPROM.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complex housekeeping and monitoring chip.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single bench power supply.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Components of the VI Server – Device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7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grpSp>
        <p:nvGrpSpPr>
          <p:cNvPr id="32" name="Group 31"/>
          <p:cNvGrpSpPr/>
          <p:nvPr/>
        </p:nvGrpSpPr>
        <p:grpSpPr>
          <a:xfrm>
            <a:off x="6394099" y="1648853"/>
            <a:ext cx="3027311" cy="3459490"/>
            <a:chOff x="6677254" y="1648854"/>
            <a:chExt cx="3563061" cy="4752000"/>
          </a:xfrm>
        </p:grpSpPr>
        <p:sp>
          <p:nvSpPr>
            <p:cNvPr id="47" name="Rectangle 46"/>
            <p:cNvSpPr/>
            <p:nvPr/>
          </p:nvSpPr>
          <p:spPr>
            <a:xfrm>
              <a:off x="6784315" y="1648854"/>
              <a:ext cx="3456000" cy="4652236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77254" y="1758910"/>
              <a:ext cx="3456000" cy="4641944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Cluster(s)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75903" y="2025718"/>
            <a:ext cx="1559935" cy="3011767"/>
            <a:chOff x="1072578" y="2055523"/>
            <a:chExt cx="2412222" cy="4248000"/>
          </a:xfrm>
        </p:grpSpPr>
        <p:sp>
          <p:nvSpPr>
            <p:cNvPr id="45" name="Rectangle 44"/>
            <p:cNvSpPr/>
            <p:nvPr/>
          </p:nvSpPr>
          <p:spPr>
            <a:xfrm>
              <a:off x="1180800" y="2055523"/>
              <a:ext cx="2304000" cy="414000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72578" y="2163523"/>
              <a:ext cx="2304000" cy="414000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Device(s)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22676" y="2025718"/>
            <a:ext cx="1103689" cy="1453459"/>
            <a:chOff x="8126765" y="2025718"/>
            <a:chExt cx="1103689" cy="1453459"/>
          </a:xfrm>
        </p:grpSpPr>
        <p:sp>
          <p:nvSpPr>
            <p:cNvPr id="50" name="Rectangle 49"/>
            <p:cNvSpPr/>
            <p:nvPr/>
          </p:nvSpPr>
          <p:spPr>
            <a:xfrm>
              <a:off x="8126765" y="2025718"/>
              <a:ext cx="1103689" cy="1453459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Initialization Procedure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219279" y="2424832"/>
              <a:ext cx="917750" cy="964261"/>
              <a:chOff x="8219279" y="2424832"/>
              <a:chExt cx="917750" cy="96426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308045" y="2424832"/>
                <a:ext cx="828984" cy="882000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219279" y="2507093"/>
                <a:ext cx="839778" cy="882000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Steps: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Poll,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Calibrate,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Initialize...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36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Holds information about the „moving“ parts of a device: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Actual value: The value as read back from the device (read-only, updated by device answers).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Requested value: The value that is supposed to be set in the device (writable by user to trigger changes in the device).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Available in different complexities: Bare bones, with additional enable/disable option, with scaling from arbitrary to readable units, ...</a:t>
            </a:r>
            <a:endParaRPr lang="de-DE" dirty="0"/>
          </a:p>
          <a:p>
            <a:r>
              <a:rPr lang="de-DE" dirty="0" smtClean="0"/>
              <a:t>Physical examples: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Channel six of a digital-to-analog converter chip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voltage setting of a bench power supply.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Components of the VI Server – Channel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8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grpSp>
        <p:nvGrpSpPr>
          <p:cNvPr id="32" name="Group 31"/>
          <p:cNvGrpSpPr/>
          <p:nvPr/>
        </p:nvGrpSpPr>
        <p:grpSpPr>
          <a:xfrm>
            <a:off x="6394099" y="1648853"/>
            <a:ext cx="3027311" cy="3459490"/>
            <a:chOff x="6677254" y="1648854"/>
            <a:chExt cx="3563061" cy="4752000"/>
          </a:xfrm>
        </p:grpSpPr>
        <p:sp>
          <p:nvSpPr>
            <p:cNvPr id="47" name="Rectangle 46"/>
            <p:cNvSpPr/>
            <p:nvPr/>
          </p:nvSpPr>
          <p:spPr>
            <a:xfrm>
              <a:off x="6784315" y="1648854"/>
              <a:ext cx="3456000" cy="4652236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77254" y="1758910"/>
              <a:ext cx="3456000" cy="4641944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Cluster(s)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75903" y="2025718"/>
            <a:ext cx="1559935" cy="3011767"/>
            <a:chOff x="1072578" y="2055523"/>
            <a:chExt cx="2412222" cy="4248000"/>
          </a:xfrm>
        </p:grpSpPr>
        <p:sp>
          <p:nvSpPr>
            <p:cNvPr id="45" name="Rectangle 44"/>
            <p:cNvSpPr/>
            <p:nvPr/>
          </p:nvSpPr>
          <p:spPr>
            <a:xfrm>
              <a:off x="1180800" y="2055523"/>
              <a:ext cx="2304000" cy="414000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72578" y="2163523"/>
              <a:ext cx="2304000" cy="414000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Device(s)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53085" y="2415683"/>
            <a:ext cx="1321105" cy="1374362"/>
            <a:chOff x="3485909" y="571516"/>
            <a:chExt cx="1554904" cy="1887841"/>
          </a:xfrm>
        </p:grpSpPr>
        <p:sp>
          <p:nvSpPr>
            <p:cNvPr id="43" name="Rectangle 42"/>
            <p:cNvSpPr/>
            <p:nvPr/>
          </p:nvSpPr>
          <p:spPr>
            <a:xfrm>
              <a:off x="3573578" y="571516"/>
              <a:ext cx="1467235" cy="176400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85909" y="695357"/>
              <a:ext cx="1448862" cy="176400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Channel(s):</a:t>
              </a:r>
            </a:p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Requested V.,</a:t>
              </a:r>
            </a:p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Actual Value,</a:t>
              </a:r>
            </a:p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Scaling?,</a:t>
              </a:r>
            </a:p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Unit?</a:t>
              </a:r>
            </a:p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Enable?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22676" y="2025718"/>
            <a:ext cx="1103689" cy="1453459"/>
            <a:chOff x="8126765" y="2025718"/>
            <a:chExt cx="1103689" cy="1453459"/>
          </a:xfrm>
        </p:grpSpPr>
        <p:sp>
          <p:nvSpPr>
            <p:cNvPr id="50" name="Rectangle 49"/>
            <p:cNvSpPr/>
            <p:nvPr/>
          </p:nvSpPr>
          <p:spPr>
            <a:xfrm>
              <a:off x="8126765" y="2025718"/>
              <a:ext cx="1103689" cy="1453459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Initialization Procedure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219279" y="2424832"/>
              <a:ext cx="917750" cy="964261"/>
              <a:chOff x="8219279" y="2424832"/>
              <a:chExt cx="917750" cy="96426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308045" y="2424832"/>
                <a:ext cx="828984" cy="882000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219279" y="2507093"/>
                <a:ext cx="839778" cy="882000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Steps: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Poll,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Calibrate,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Initialize...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3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Handles communication with drivers: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Provides its own communication thread.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Collects communication requests.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Handles communication with drivers.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Distributes answers to device classes.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Assumes and ensures that all communication on the interface is handled sequentially.</a:t>
            </a:r>
          </a:p>
          <a:p>
            <a:r>
              <a:rPr lang="de-DE" dirty="0" smtClean="0"/>
              <a:t>Physical examples: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The I²C master on the bus.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LAN connection to one IP address and port.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de-DE" dirty="0" smtClean="0"/>
              <a:t>A VISA connection to a device.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Components of the VI Server – Master Interface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The Virtual Instrument Server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816AC5-77F1-4564-BB0F-A7B9ADB68784}" type="slidenum">
              <a:rPr lang="de-DE" smtClean="0"/>
              <a:t>9</a:t>
            </a:fld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23.05.2023</a:t>
            </a:r>
            <a:endParaRPr lang="de-DE"/>
          </a:p>
        </p:txBody>
      </p:sp>
      <p:grpSp>
        <p:nvGrpSpPr>
          <p:cNvPr id="32" name="Group 31"/>
          <p:cNvGrpSpPr/>
          <p:nvPr/>
        </p:nvGrpSpPr>
        <p:grpSpPr>
          <a:xfrm>
            <a:off x="6394099" y="1648853"/>
            <a:ext cx="3027311" cy="3459490"/>
            <a:chOff x="6677254" y="1648854"/>
            <a:chExt cx="3563061" cy="4752000"/>
          </a:xfrm>
        </p:grpSpPr>
        <p:sp>
          <p:nvSpPr>
            <p:cNvPr id="47" name="Rectangle 46"/>
            <p:cNvSpPr/>
            <p:nvPr/>
          </p:nvSpPr>
          <p:spPr>
            <a:xfrm>
              <a:off x="6784315" y="1648854"/>
              <a:ext cx="3456000" cy="4652236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677254" y="1758910"/>
              <a:ext cx="3456000" cy="4641944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Cluster(s)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475903" y="2025718"/>
            <a:ext cx="1559935" cy="3011767"/>
            <a:chOff x="1072578" y="2055523"/>
            <a:chExt cx="2412222" cy="4248000"/>
          </a:xfrm>
        </p:grpSpPr>
        <p:sp>
          <p:nvSpPr>
            <p:cNvPr id="45" name="Rectangle 44"/>
            <p:cNvSpPr/>
            <p:nvPr/>
          </p:nvSpPr>
          <p:spPr>
            <a:xfrm>
              <a:off x="1180800" y="2055523"/>
              <a:ext cx="2304000" cy="414000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72578" y="2163523"/>
              <a:ext cx="2304000" cy="414000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Device(s)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553085" y="2415683"/>
            <a:ext cx="1321105" cy="1374362"/>
            <a:chOff x="3485909" y="571516"/>
            <a:chExt cx="1554904" cy="1887841"/>
          </a:xfrm>
        </p:grpSpPr>
        <p:sp>
          <p:nvSpPr>
            <p:cNvPr id="43" name="Rectangle 42"/>
            <p:cNvSpPr/>
            <p:nvPr/>
          </p:nvSpPr>
          <p:spPr>
            <a:xfrm>
              <a:off x="3573578" y="571516"/>
              <a:ext cx="1467235" cy="176400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endParaRPr lang="de-DE" sz="1100" b="1" dirty="0" smtClea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485909" y="695357"/>
              <a:ext cx="1448862" cy="1764000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Channel(s):</a:t>
              </a:r>
            </a:p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Requested V.,</a:t>
              </a:r>
            </a:p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Actual Value,</a:t>
              </a:r>
            </a:p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Scaling?,</a:t>
              </a:r>
            </a:p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Unit?</a:t>
              </a:r>
            </a:p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Enable?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84263" y="5204498"/>
            <a:ext cx="1655664" cy="1203502"/>
            <a:chOff x="3282397" y="4402268"/>
            <a:chExt cx="1948671" cy="1653146"/>
          </a:xfrm>
        </p:grpSpPr>
        <p:grpSp>
          <p:nvGrpSpPr>
            <p:cNvPr id="28" name="Group 27"/>
            <p:cNvGrpSpPr/>
            <p:nvPr/>
          </p:nvGrpSpPr>
          <p:grpSpPr>
            <a:xfrm>
              <a:off x="3282397" y="4402268"/>
              <a:ext cx="1948671" cy="1653146"/>
              <a:chOff x="3395068" y="4412318"/>
              <a:chExt cx="1960872" cy="1653146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524588" y="4412318"/>
                <a:ext cx="1831352" cy="154440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 smtClea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395068" y="4522373"/>
                <a:ext cx="1831352" cy="1543091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50000">
                    <a:srgbClr val="00B4B0"/>
                  </a:gs>
                  <a:gs pos="100000">
                    <a:srgbClr val="00A6A2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Master Interface(s)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3414922" y="5257940"/>
              <a:ext cx="1554905" cy="665394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50000">
                  <a:schemeClr val="tx2">
                    <a:lumMod val="25000"/>
                    <a:lumOff val="75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tailEnd type="triangle" w="lg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Communication Thread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22676" y="2025718"/>
            <a:ext cx="1103689" cy="1453459"/>
            <a:chOff x="8126765" y="2025718"/>
            <a:chExt cx="1103689" cy="1453459"/>
          </a:xfrm>
        </p:grpSpPr>
        <p:sp>
          <p:nvSpPr>
            <p:cNvPr id="50" name="Rectangle 49"/>
            <p:cNvSpPr/>
            <p:nvPr/>
          </p:nvSpPr>
          <p:spPr>
            <a:xfrm>
              <a:off x="8126765" y="2025718"/>
              <a:ext cx="1103689" cy="1453459"/>
            </a:xfrm>
            <a:prstGeom prst="rect">
              <a:avLst/>
            </a:prstGeom>
            <a:ln>
              <a:tailEnd type="triangle" w="lg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t" anchorCtr="1"/>
            <a:lstStyle/>
            <a:p>
              <a:pPr algn="ctr">
                <a:spcBef>
                  <a:spcPts val="200"/>
                </a:spcBef>
                <a:buClr>
                  <a:srgbClr val="116656"/>
                </a:buClr>
                <a:buSzPct val="120000"/>
              </a:pPr>
              <a:r>
                <a:rPr lang="de-DE" sz="1100" b="1" dirty="0" smtClean="0">
                  <a:solidFill>
                    <a:sysClr val="windowText" lastClr="000000"/>
                  </a:solidFill>
                </a:rPr>
                <a:t>Initialization Procedure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219279" y="2424832"/>
              <a:ext cx="917750" cy="964261"/>
              <a:chOff x="8219279" y="2424832"/>
              <a:chExt cx="917750" cy="964261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8308045" y="2424832"/>
                <a:ext cx="828984" cy="882000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endParaRPr lang="de-DE" sz="1100" b="1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219279" y="2507093"/>
                <a:ext cx="839778" cy="882000"/>
              </a:xfrm>
              <a:prstGeom prst="rect">
                <a:avLst/>
              </a:prstGeom>
              <a:gradFill>
                <a:gsLst>
                  <a:gs pos="0">
                    <a:srgbClr val="B5C026"/>
                  </a:gs>
                  <a:gs pos="50000">
                    <a:srgbClr val="BBC71F"/>
                  </a:gs>
                  <a:gs pos="100000">
                    <a:srgbClr val="A4AE28"/>
                  </a:gs>
                </a:gsLst>
              </a:gradFill>
              <a:ln>
                <a:tailEnd type="triangle" w="lg" len="med"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lIns="72000" tIns="72000" rIns="72000" bIns="72000" rtlCol="0" anchor="t" anchorCtr="1"/>
              <a:lstStyle/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Steps: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Poll,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Calibrate,</a:t>
                </a:r>
              </a:p>
              <a:p>
                <a:pPr algn="ctr">
                  <a:spcBef>
                    <a:spcPts val="200"/>
                  </a:spcBef>
                  <a:buClr>
                    <a:srgbClr val="116656"/>
                  </a:buClr>
                  <a:buSzPct val="120000"/>
                </a:pPr>
                <a:r>
                  <a:rPr lang="de-DE" sz="1100" b="1" dirty="0" smtClean="0">
                    <a:solidFill>
                      <a:sysClr val="windowText" lastClr="000000"/>
                    </a:solidFill>
                  </a:rPr>
                  <a:t>Initialize...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09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KXmoVJ2KoGvEqYxsCMaM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9zRxN9oF5_.vOFN9BD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Fvg.jN4SheMjzIQfFto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wljrLqbAKeirqT9tDIj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de4OZGrr92djSDDuJ1O7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P51siHQQGBP9VYrjT.6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KvDfYymeFVWBntS3uDH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kh33WPtjMxatJYF3LeRp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LOb6XsCj95tTPizmnvn.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luwZqXeC7BgPmxNJgfV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vLHmIlg6ixrRaGTEjx9L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w6CLxiq3S5Do27j6Qo1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LL-Master_en_v3">
  <a:themeElements>
    <a:clrScheme name="MPG2020">
      <a:dk1>
        <a:srgbClr val="000000"/>
      </a:dk1>
      <a:lt1>
        <a:srgbClr val="FFFFFF"/>
      </a:lt1>
      <a:dk2>
        <a:srgbClr val="005555"/>
      </a:dk2>
      <a:lt2>
        <a:srgbClr val="C6D325"/>
      </a:lt2>
      <a:accent1>
        <a:srgbClr val="006C66"/>
      </a:accent1>
      <a:accent2>
        <a:srgbClr val="D2DC51"/>
      </a:accent2>
      <a:accent3>
        <a:srgbClr val="348A85"/>
      </a:accent3>
      <a:accent4>
        <a:srgbClr val="9AC5C2"/>
      </a:accent4>
      <a:accent5>
        <a:srgbClr val="EF7C00"/>
      </a:accent5>
      <a:accent6>
        <a:srgbClr val="F5B167"/>
      </a:accent6>
      <a:hlink>
        <a:srgbClr val="005555"/>
      </a:hlink>
      <a:folHlink>
        <a:srgbClr val="A7A7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9050" cmpd="sng">
          <a:noFill/>
          <a:prstDash val="dash"/>
          <a:tailEnd type="triangle" w="lg" len="med"/>
        </a:ln>
      </a:spPr>
      <a:bodyPr wrap="square" lIns="144000" tIns="108000" rIns="144000" bIns="144000" rtlCol="0" anchor="t" anchorCtr="0"/>
      <a:lstStyle>
        <a:defPPr algn="l">
          <a:spcBef>
            <a:spcPts val="1150"/>
          </a:spcBef>
          <a:buClr>
            <a:srgbClr val="116656"/>
          </a:buClr>
          <a:buSzPct val="120000"/>
          <a:defRPr sz="13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prstDash val="dash"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spAutoFit/>
      </a:bodyPr>
      <a:lstStyle>
        <a:defPPr marL="180000" indent="-180000" algn="l">
          <a:lnSpc>
            <a:spcPts val="2300"/>
          </a:lnSpc>
          <a:spcBef>
            <a:spcPts val="1150"/>
          </a:spcBef>
          <a:buFont typeface="Arial" panose="020B0604020202020204" pitchFamily="34" charset="0"/>
          <a:buChar char="•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LL-Master_en_v3" id="{F1836691-20D3-4466-A161-24E48D535EFF}" vid="{B91289A7-3226-4860-9AE0-3BE59C442A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HLL-Master_en_v3</Template>
  <TotalTime>0</TotalTime>
  <Words>2000</Words>
  <Application>Microsoft Office PowerPoint</Application>
  <PresentationFormat>Widescreen</PresentationFormat>
  <Paragraphs>400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.SF NS Symbols Regular</vt:lpstr>
      <vt:lpstr>Arial</vt:lpstr>
      <vt:lpstr>Calibri</vt:lpstr>
      <vt:lpstr>Symbol</vt:lpstr>
      <vt:lpstr>Wingdings 3</vt:lpstr>
      <vt:lpstr>HLL-Master_en_v3</vt:lpstr>
      <vt:lpstr>think-cell Folie</vt:lpstr>
      <vt:lpstr>The Virtual Instrument Server</vt:lpstr>
      <vt:lpstr>Outline</vt:lpstr>
      <vt:lpstr>Intro to visrv – The Vision</vt:lpstr>
      <vt:lpstr>Intro to visrv – The Vision</vt:lpstr>
      <vt:lpstr>The Virtual Instrument Suite</vt:lpstr>
      <vt:lpstr>Components of the VI Server – Cluster</vt:lpstr>
      <vt:lpstr>Components of the VI Server – Device</vt:lpstr>
      <vt:lpstr>Components of the VI Server – Channel</vt:lpstr>
      <vt:lpstr>Components of the VI Server – Master Interface</vt:lpstr>
      <vt:lpstr>Components of the VI Server – Device Interface</vt:lpstr>
      <vt:lpstr>Components of the VI Server – Housekeeping cycle</vt:lpstr>
      <vt:lpstr>Components of the VI Server –Scheduler &amp; Blocker</vt:lpstr>
      <vt:lpstr>Components of the VI Server – Sequence &amp; Step</vt:lpstr>
      <vt:lpstr>Components of the VI Server – Conditions</vt:lpstr>
      <vt:lpstr>Components of the VI Server – It‘s Time to Create!</vt:lpstr>
      <vt:lpstr>Devices Supported by the VISrv – 50 and growing</vt:lpstr>
      <vt:lpstr>Short-comings and space for future improvements</vt:lpstr>
      <vt:lpstr>It‘s Time to wake up – yes, I am done for the moment</vt:lpstr>
    </vt:vector>
  </TitlesOfParts>
  <Company>MPG Semiconductor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Virtual Instrument Server</dc:title>
  <dc:subject>The Virtual Instrument Server</dc:subject>
  <dc:creator>Martin Hensel</dc:creator>
  <cp:lastModifiedBy>Martin Hensel</cp:lastModifiedBy>
  <cp:revision>87</cp:revision>
  <dcterms:created xsi:type="dcterms:W3CDTF">2023-05-17T08:30:09Z</dcterms:created>
  <dcterms:modified xsi:type="dcterms:W3CDTF">2023-05-23T09:28:13Z</dcterms:modified>
</cp:coreProperties>
</file>