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57" r:id="rId3"/>
    <p:sldId id="346" r:id="rId4"/>
    <p:sldId id="347" r:id="rId5"/>
    <p:sldId id="348" r:id="rId6"/>
    <p:sldId id="350" r:id="rId7"/>
    <p:sldId id="349" r:id="rId8"/>
    <p:sldId id="351" r:id="rId9"/>
    <p:sldId id="3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684" autoAdjust="0"/>
  </p:normalViewPr>
  <p:slideViewPr>
    <p:cSldViewPr snapToGrid="0">
      <p:cViewPr varScale="1">
        <p:scale>
          <a:sx n="99" d="100"/>
          <a:sy n="99" d="100"/>
        </p:scale>
        <p:origin x="96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A0157-FE61-40A3-BC6D-C069C5E51481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E916-2331-4974-8F1B-2C4E31CDB5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2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1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55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9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04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13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8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17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63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6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5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90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47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ags" Target="../tags/tag2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FCA7-8331-4F88-99E3-1C2E1EB7E54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SCAN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t="2803" b="1184"/>
          <a:stretch/>
        </p:blipFill>
        <p:spPr>
          <a:xfrm>
            <a:off x="10448450" y="84700"/>
            <a:ext cx="1654485" cy="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434F8BB-3F92-4545-AC4A-7185CDE04D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think-cell Folie" r:id="rId5" imgW="395" imgH="396" progId="TCLayout.ActiveDocument.1">
                  <p:embed/>
                </p:oleObj>
              </mc:Choice>
              <mc:Fallback>
                <p:oleObj name="think-cell Folie" r:id="rId5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434F8BB-3F92-4545-AC4A-7185CDE04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017958BD-A07D-4B65-9835-D8442D3DC7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Society | Semiconductor Laboratory</a:t>
            </a:r>
            <a:r>
              <a:rPr lang="de-DE"/>
              <a:t>	</a:t>
            </a:r>
            <a:r>
              <a:rPr lang="de-DE" smtClean="0"/>
              <a:t>dcde UPGRADE </a:t>
            </a:r>
            <a:r>
              <a:rPr lang="de-DE" smtClean="0"/>
              <a:t>|25. workshop on depfet detectors </a:t>
            </a:r>
            <a:r>
              <a:rPr lang="de-DE" smtClean="0"/>
              <a:t>2</a:t>
            </a:r>
            <a:r>
              <a:rPr lang="de-DE" smtClean="0"/>
              <a:t>3.05.2023</a:t>
            </a:r>
            <a:r>
              <a:rPr lang="de-DE" dirty="0"/>
              <a:t>	</a:t>
            </a:r>
            <a:fld id="{4BB1897F-A1AE-4EDF-9F2D-8730C9693DB7}" type="slidenum">
              <a:rPr lang="de-DE"/>
              <a:pPr algn="l">
                <a:tabLst>
                  <a:tab pos="9775825" algn="r"/>
                  <a:tab pos="10226675" algn="r"/>
                </a:tabLst>
              </a:pPr>
              <a:t>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PROPOSALS FOR DCDE UPGRADE</a:t>
            </a:r>
            <a:r>
              <a:rPr lang="de-DE" dirty="0"/>
              <a:t/>
            </a:r>
            <a:br>
              <a:rPr lang="de-DE" dirty="0"/>
            </a:br>
            <a:endParaRPr lang="de-DE" cap="non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de-DE" dirty="0"/>
              <a:t>Semiconductor Laboratory of the Max Planck Society</a:t>
            </a:r>
          </a:p>
          <a:p>
            <a:pPr lvl="1" indent="0">
              <a:lnSpc>
                <a:spcPts val="2200"/>
              </a:lnSpc>
              <a:buNone/>
            </a:pPr>
            <a:r>
              <a:rPr lang="de-DE" dirty="0" smtClean="0"/>
              <a:t>Eduard Prinker</a:t>
            </a:r>
          </a:p>
        </p:txBody>
      </p:sp>
    </p:spTree>
    <p:extLst>
      <p:ext uri="{BB962C8B-B14F-4D97-AF65-F5344CB8AC3E}">
        <p14:creationId xmlns:p14="http://schemas.microsoft.com/office/powerpoint/2010/main" val="2572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DCDE GAIN SETTINGS – </a:t>
            </a:r>
            <a:r>
              <a:rPr lang="de-DE" smtClean="0"/>
              <a:t>COMPARISION TO BELLE</a:t>
            </a:r>
            <a:br>
              <a:rPr lang="de-DE" smtClean="0"/>
            </a:br>
            <a:r>
              <a:rPr lang="de-DE" sz="1600" smtClean="0"/>
              <a:t>FEEDBACK RESISTOR r</a:t>
            </a:r>
            <a:r>
              <a:rPr lang="de-DE" sz="1600" cap="none" baseline="-25000" smtClean="0"/>
              <a:t>f</a:t>
            </a: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2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Inhaltsplatzhalter 1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9249" y="2049463"/>
            <a:ext cx="4731877" cy="4311650"/>
          </a:xfrm>
          <a:prstGeom prst="rect">
            <a:avLst/>
          </a:prstGeom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46002"/>
              </p:ext>
            </p:extLst>
          </p:nvPr>
        </p:nvGraphicFramePr>
        <p:xfrm>
          <a:off x="6718432" y="2579372"/>
          <a:ext cx="4783756" cy="2204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215">
                  <a:extLst>
                    <a:ext uri="{9D8B030D-6E8A-4147-A177-3AD203B41FA5}">
                      <a16:colId xmlns:a16="http://schemas.microsoft.com/office/drawing/2014/main" val="3444803673"/>
                    </a:ext>
                  </a:extLst>
                </a:gridCol>
                <a:gridCol w="1886714">
                  <a:extLst>
                    <a:ext uri="{9D8B030D-6E8A-4147-A177-3AD203B41FA5}">
                      <a16:colId xmlns:a16="http://schemas.microsoft.com/office/drawing/2014/main" val="984462771"/>
                    </a:ext>
                  </a:extLst>
                </a:gridCol>
                <a:gridCol w="1885827">
                  <a:extLst>
                    <a:ext uri="{9D8B030D-6E8A-4147-A177-3AD203B41FA5}">
                      <a16:colId xmlns:a16="http://schemas.microsoft.com/office/drawing/2014/main" val="600895389"/>
                    </a:ext>
                  </a:extLst>
                </a:gridCol>
              </a:tblGrid>
              <a:tr h="44087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BELLE II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EDET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451957"/>
                  </a:ext>
                </a:extLst>
              </a:tr>
              <a:tr h="44087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En30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30k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6629932"/>
                  </a:ext>
                </a:extLst>
              </a:tr>
              <a:tr h="44087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En60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13k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257648"/>
                  </a:ext>
                </a:extLst>
              </a:tr>
              <a:tr h="44087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En90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19k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1.5k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3580457"/>
                  </a:ext>
                </a:extLst>
              </a:tr>
              <a:tr h="44087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En120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15k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045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Possible DCD GAIN SETTINGS</a:t>
            </a: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3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1342019"/>
              </p:ext>
            </p:extLst>
          </p:nvPr>
        </p:nvGraphicFramePr>
        <p:xfrm>
          <a:off x="5159140" y="2114452"/>
          <a:ext cx="6660682" cy="3518192"/>
        </p:xfrm>
        <a:graphic>
          <a:graphicData uri="http://schemas.openxmlformats.org/drawingml/2006/table">
            <a:tbl>
              <a:tblPr firstRow="1" firstCol="1" bandRow="1"/>
              <a:tblGrid>
                <a:gridCol w="1077489">
                  <a:extLst>
                    <a:ext uri="{9D8B030D-6E8A-4147-A177-3AD203B41FA5}">
                      <a16:colId xmlns:a16="http://schemas.microsoft.com/office/drawing/2014/main" val="2001443913"/>
                    </a:ext>
                  </a:extLst>
                </a:gridCol>
                <a:gridCol w="1077489">
                  <a:extLst>
                    <a:ext uri="{9D8B030D-6E8A-4147-A177-3AD203B41FA5}">
                      <a16:colId xmlns:a16="http://schemas.microsoft.com/office/drawing/2014/main" val="4219901082"/>
                    </a:ext>
                  </a:extLst>
                </a:gridCol>
                <a:gridCol w="1473747">
                  <a:extLst>
                    <a:ext uri="{9D8B030D-6E8A-4147-A177-3AD203B41FA5}">
                      <a16:colId xmlns:a16="http://schemas.microsoft.com/office/drawing/2014/main" val="3361581183"/>
                    </a:ext>
                  </a:extLst>
                </a:gridCol>
                <a:gridCol w="681233">
                  <a:extLst>
                    <a:ext uri="{9D8B030D-6E8A-4147-A177-3AD203B41FA5}">
                      <a16:colId xmlns:a16="http://schemas.microsoft.com/office/drawing/2014/main" val="235505043"/>
                    </a:ext>
                  </a:extLst>
                </a:gridCol>
                <a:gridCol w="1077489">
                  <a:extLst>
                    <a:ext uri="{9D8B030D-6E8A-4147-A177-3AD203B41FA5}">
                      <a16:colId xmlns:a16="http://schemas.microsoft.com/office/drawing/2014/main" val="2953915488"/>
                    </a:ext>
                  </a:extLst>
                </a:gridCol>
                <a:gridCol w="1273235">
                  <a:extLst>
                    <a:ext uri="{9D8B030D-6E8A-4147-A177-3AD203B41FA5}">
                      <a16:colId xmlns:a16="http://schemas.microsoft.com/office/drawing/2014/main" val="3619392071"/>
                    </a:ext>
                  </a:extLst>
                </a:gridCol>
              </a:tblGrid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En120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Gain Factor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993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31041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88988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25084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33115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46851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45358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48388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59171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28495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23265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63227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254152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60552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29438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1016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22171"/>
              </p:ext>
            </p:extLst>
          </p:nvPr>
        </p:nvGraphicFramePr>
        <p:xfrm>
          <a:off x="718036" y="2325535"/>
          <a:ext cx="3960495" cy="1584960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3804825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05761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65202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6928588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726340173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Gain Factor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4241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6.55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5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449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0555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8326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3316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5776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9031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61890" y="1912021"/>
            <a:ext cx="636393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smtClean="0"/>
              <a:t>BELLE</a:t>
            </a:r>
            <a:endParaRPr lang="en-US" sz="1600" dirty="0" err="1" smtClean="0"/>
          </a:p>
        </p:txBody>
      </p:sp>
      <p:sp>
        <p:nvSpPr>
          <p:cNvPr id="8" name="Textfeld 7"/>
          <p:cNvSpPr txBox="1"/>
          <p:nvPr/>
        </p:nvSpPr>
        <p:spPr>
          <a:xfrm>
            <a:off x="8216970" y="1720553"/>
            <a:ext cx="545021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smtClean="0"/>
              <a:t>EDET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3033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Large gap in DCDE GAIN SETTINGS</a:t>
            </a:r>
            <a:br>
              <a:rPr lang="de-DE" smtClean="0"/>
            </a:b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4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4635" y="1904583"/>
            <a:ext cx="8398788" cy="4311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558265" y="2050181"/>
                <a:ext cx="2271562" cy="3666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600" b="1" smtClean="0">
                    <a:solidFill>
                      <a:srgbClr val="FF0000"/>
                    </a:solidFill>
                  </a:rPr>
                  <a:t>BASIC SCENARIO 100 TEM electrons</a:t>
                </a:r>
              </a:p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600" smtClean="0"/>
                  <a:t>generate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~800,000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r>
                  <a:rPr lang="en-US" sz="1600" smtClean="0"/>
                  <a:t>within pixel </a:t>
                </a:r>
                <a:r>
                  <a:rPr lang="en-US" sz="1600" smtClean="0">
                    <a:sym typeface="Wingdings" panose="05000000000000000000" pitchFamily="2" charset="2"/>
                  </a:rPr>
                  <a:t> induce drain current of about 70-90 µA: gain 11 range too small (200 ADU: 42µA), gain 3.3 range too large (200 ADU: 136µA)  would prefer a gain setting of 6/7 times lowest gain setting</a:t>
                </a:r>
                <a:endParaRPr lang="en-US" sz="1600" dirty="0" err="1" smtClean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5" y="2050181"/>
                <a:ext cx="2271562" cy="3666260"/>
              </a:xfrm>
              <a:prstGeom prst="rect">
                <a:avLst/>
              </a:prstGeom>
              <a:blipFill>
                <a:blip r:embed="rId3"/>
                <a:stretch>
                  <a:fillRect l="-5645" t="-997" r="-7527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Process variations dcde</a:t>
            </a:r>
            <a:br>
              <a:rPr lang="de-DE" smtClean="0"/>
            </a:br>
            <a:r>
              <a:rPr lang="de-DE" sz="1600" smtClean="0"/>
              <a:t>contribute to one third of observed offset variation (30</a:t>
            </a:r>
            <a:r>
              <a:rPr lang="el-GR" sz="1600" cap="none" smtClean="0"/>
              <a:t>μ</a:t>
            </a:r>
            <a:r>
              <a:rPr lang="en-US" sz="1600" smtClean="0"/>
              <a:t>A)</a:t>
            </a:r>
            <a:r>
              <a:rPr lang="de-DE" smtClean="0"/>
              <a:t/>
            </a:r>
            <a:br>
              <a:rPr lang="de-DE" smtClean="0"/>
            </a:b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5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0943" y="1865727"/>
            <a:ext cx="9150115" cy="36578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66712" y="5761121"/>
            <a:ext cx="3926139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>
                <a:solidFill>
                  <a:srgbClr val="FF0000"/>
                </a:solidFill>
              </a:rPr>
              <a:t>f</a:t>
            </a:r>
            <a:r>
              <a:rPr lang="en-US" sz="1600" b="1" smtClean="0">
                <a:solidFill>
                  <a:srgbClr val="FF0000"/>
                </a:solidFill>
              </a:rPr>
              <a:t>rom ADC scans external current source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2-bit dac + ipdac</a:t>
            </a:r>
            <a:br>
              <a:rPr lang="de-DE" smtClean="0"/>
            </a:br>
            <a:r>
              <a:rPr lang="de-DE" sz="1600" smtClean="0"/>
              <a:t>reduces range of observerd offset distribution</a:t>
            </a:r>
            <a:r>
              <a:rPr lang="de-DE" smtClean="0"/>
              <a:t/>
            </a:r>
            <a:br>
              <a:rPr lang="de-DE" smtClean="0"/>
            </a:b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6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584" y="2097088"/>
            <a:ext cx="10086832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Higher bit resolutions</a:t>
            </a:r>
            <a:br>
              <a:rPr lang="de-DE" smtClean="0"/>
            </a:b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7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585" y="1329203"/>
            <a:ext cx="10086832" cy="43116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78543" y="5765533"/>
            <a:ext cx="9760017" cy="562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/>
              <a:t>a</a:t>
            </a:r>
            <a:r>
              <a:rPr lang="en-US" sz="1600" smtClean="0"/>
              <a:t>verage IPDAC current step ≈2µA: 2-bit DAC@3 + IPDAC=5 </a:t>
            </a:r>
            <a:r>
              <a:rPr lang="en-US" sz="1600" smtClean="0">
                <a:sym typeface="Wingdings" panose="05000000000000000000" pitchFamily="2" charset="2"/>
              </a:rPr>
              <a:t> </a:t>
            </a:r>
            <a:r>
              <a:rPr lang="en-US" sz="1600" smtClean="0"/>
              <a:t>lowest pixel ADU would jump to other side of distribution </a:t>
            </a:r>
            <a:r>
              <a:rPr lang="en-US" sz="1600" b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smtClean="0">
                <a:sym typeface="Wingdings" panose="05000000000000000000" pitchFamily="2" charset="2"/>
              </a:rPr>
              <a:t> </a:t>
            </a:r>
            <a:r>
              <a:rPr lang="en-US" sz="1600" b="1" smtClean="0">
                <a:solidFill>
                  <a:srgbClr val="FF0000"/>
                </a:solidFill>
                <a:sym typeface="Wingdings" panose="05000000000000000000" pitchFamily="2" charset="2"/>
              </a:rPr>
              <a:t>would wish an increase in bit resolution for both: e.g. 3-bit DAC + 8-bit IPDAC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Dcde settings optimization</a:t>
            </a:r>
            <a:br>
              <a:rPr lang="de-DE" smtClean="0"/>
            </a:br>
            <a:r>
              <a:rPr lang="de-DE" sz="1600" smtClean="0"/>
              <a:t>ADC transfer curves</a:t>
            </a:r>
            <a:r>
              <a:rPr lang="de-DE" smtClean="0"/>
              <a:t/>
            </a:r>
            <a:br>
              <a:rPr lang="de-DE" smtClean="0"/>
            </a:br>
            <a:endParaRPr lang="de-DE" sz="1600" cap="none" baseline="-25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dcde upgrade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8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6319335" cy="43109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</a:t>
            </a:r>
            <a:r>
              <a:rPr lang="en-US" smtClean="0"/>
              <a:t>ctually, gain 3.3 is used for DCDE settings optimization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>
                <a:sym typeface="Wingdings" panose="05000000000000000000" pitchFamily="2" charset="2"/>
              </a:rPr>
              <a:t>BELLE approach not applicable</a:t>
            </a:r>
            <a:endParaRPr lang="en-US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n</a:t>
            </a:r>
            <a:r>
              <a:rPr lang="en-US" smtClean="0"/>
              <a:t>eed about 250µA per DCDE channel provided by an external current 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o</a:t>
            </a:r>
            <a:r>
              <a:rPr lang="en-US" smtClean="0"/>
              <a:t>ver 16,000 different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o</a:t>
            </a:r>
            <a:r>
              <a:rPr lang="en-US" smtClean="0"/>
              <a:t>ptimizing all channels at once would significantly reduce measurement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PROBLEM: supply line to DCDE channels does not allow for such large currents (if 2 or more channels were connected only one channel could be brought into saturation, even after external current source intensity was doubled)</a:t>
            </a:r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83" y="2097088"/>
            <a:ext cx="3161447" cy="34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mvkTfYBqQbk3o2h2L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uer_Master_MPG_11022020.potx" id="{E5752118-EE05-4E4F-A145-59D6BA7FA0D0}" vid="{2E164B52-9EEA-4743-A142-5BC79C92C89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B195195-032B-4C3E-9FC2-E2D3C4EDB224}">
  <we:reference id="wa104380121" version="2.0.0.0" store="de-D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Breitbild</PresentationFormat>
  <Paragraphs>181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.SF NS Symbols Regular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Office</vt:lpstr>
      <vt:lpstr>1_Office</vt:lpstr>
      <vt:lpstr>think-cell Folie</vt:lpstr>
      <vt:lpstr>PROPOSALS FOR DCDE UPGRADE </vt:lpstr>
      <vt:lpstr>DCDE GAIN SETTINGS – COMPARISION TO BELLE FEEDBACK RESISTOR rf</vt:lpstr>
      <vt:lpstr>Possible DCD GAIN SETTINGS</vt:lpstr>
      <vt:lpstr>Large gap in DCDE GAIN SETTINGS </vt:lpstr>
      <vt:lpstr>Process variations dcde contribute to one third of observed offset variation (30μA) </vt:lpstr>
      <vt:lpstr>2-bit dac + ipdac reduces range of observerd offset distribution </vt:lpstr>
      <vt:lpstr>Higher bit resolutions </vt:lpstr>
      <vt:lpstr>Dcde settings optimization ADC transfer curves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EDET DELAY SCANS</dc:title>
  <dc:creator>Eduard Prinker</dc:creator>
  <cp:lastModifiedBy>Eduard Prinker</cp:lastModifiedBy>
  <cp:revision>287</cp:revision>
  <dcterms:created xsi:type="dcterms:W3CDTF">2022-06-24T11:21:47Z</dcterms:created>
  <dcterms:modified xsi:type="dcterms:W3CDTF">2023-05-19T13:50:17Z</dcterms:modified>
</cp:coreProperties>
</file>