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57" r:id="rId3"/>
    <p:sldId id="344" r:id="rId4"/>
    <p:sldId id="353" r:id="rId5"/>
    <p:sldId id="351" r:id="rId6"/>
    <p:sldId id="354" r:id="rId7"/>
    <p:sldId id="355" r:id="rId8"/>
    <p:sldId id="352" r:id="rId9"/>
    <p:sldId id="356" r:id="rId10"/>
    <p:sldId id="357" r:id="rId11"/>
    <p:sldId id="358" r:id="rId12"/>
    <p:sldId id="360" r:id="rId13"/>
    <p:sldId id="361" r:id="rId14"/>
    <p:sldId id="362" r:id="rId15"/>
    <p:sldId id="370" r:id="rId16"/>
    <p:sldId id="369" r:id="rId17"/>
    <p:sldId id="364" r:id="rId18"/>
    <p:sldId id="367" r:id="rId19"/>
    <p:sldId id="3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4684" autoAdjust="0"/>
  </p:normalViewPr>
  <p:slideViewPr>
    <p:cSldViewPr snapToGrid="0">
      <p:cViewPr varScale="1">
        <p:scale>
          <a:sx n="81" d="100"/>
          <a:sy n="81" d="100"/>
        </p:scale>
        <p:origin x="126" y="7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A0157-FE61-40A3-BC6D-C069C5E51481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CE916-2331-4974-8F1B-2C4E31CDB5B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7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transfer curves | DD.MM.YYYY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20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2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7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7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>
          <a:xfrm>
            <a:off x="7866434" y="499354"/>
            <a:ext cx="3800272" cy="11802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0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1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3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Rechteck 4"/>
          <p:cNvSpPr/>
          <p:nvPr userDrawn="1"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6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55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TRANSFER CURVES | 28.11.2022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95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04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transfer curves | 28.11.2022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13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Max-Planck-Society | Semiconductor Laboratory 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68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17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63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47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96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85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9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90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475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	Kurztitel | TT.MM.JJJJ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0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0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8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2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4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6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ags" Target="../tags/tag2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FCA7-8331-4F88-99E3-1C2E1EB7E54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AF39-E419-4200-A313-FD148DAEBA6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think-cell Folie" r:id="rId28" imgW="384" imgH="385" progId="TCLayout.ActiveDocument.1">
                  <p:embed/>
                </p:oleObj>
              </mc:Choice>
              <mc:Fallback>
                <p:oleObj name="think-cell Folie" r:id="rId28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smtClean="0"/>
              <a:t>Max Planck Society | Semiconductor Laboratory	ADC SCAN | 28.11.2022	</a:t>
            </a:r>
            <a:fld id="{4BB1897F-A1AE-4EDF-9F2D-8730C9693DB7}" type="slidenum">
              <a:rPr lang="de-DE" smtClean="0"/>
              <a:pPr algn="l">
                <a:tabLst>
                  <a:tab pos="9775825" algn="r"/>
                  <a:tab pos="10226675" algn="r"/>
                </a:tabLst>
              </a:pPr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9" t="2803" b="1184"/>
          <a:stretch/>
        </p:blipFill>
        <p:spPr>
          <a:xfrm>
            <a:off x="10448450" y="84700"/>
            <a:ext cx="1654485" cy="8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4434F8BB-3F92-4545-AC4A-7185CDE04D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think-cell Folie" r:id="rId5" imgW="395" imgH="396" progId="TCLayout.ActiveDocument.1">
                  <p:embed/>
                </p:oleObj>
              </mc:Choice>
              <mc:Fallback>
                <p:oleObj name="think-cell Folie" r:id="rId5" imgW="395" imgH="39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4434F8BB-3F92-4545-AC4A-7185CDE04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017958BD-A07D-4B65-9835-D8442D3DC7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3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 Planck Society | Semiconductor Laboratory</a:t>
            </a:r>
            <a:r>
              <a:rPr lang="de-DE"/>
              <a:t>	</a:t>
            </a:r>
            <a:r>
              <a:rPr lang="de-DE" smtClean="0"/>
              <a:t>ghost charge </a:t>
            </a:r>
            <a:r>
              <a:rPr lang="de-DE" smtClean="0"/>
              <a:t>| 25. workshop on depfet detectors</a:t>
            </a:r>
            <a:r>
              <a:rPr lang="de-DE" dirty="0"/>
              <a:t>	</a:t>
            </a:r>
            <a:fld id="{4BB1897F-A1AE-4EDF-9F2D-8730C9693DB7}" type="slidenum">
              <a:rPr lang="de-DE"/>
              <a:pPr algn="l">
                <a:tabLst>
                  <a:tab pos="9775825" algn="r"/>
                  <a:tab pos="10226675" algn="r"/>
                </a:tabLst>
              </a:pPr>
              <a:t>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GHOST CHARGE</a:t>
            </a:r>
            <a:br>
              <a:rPr lang="de-DE" smtClean="0"/>
            </a:br>
            <a:r>
              <a:rPr lang="de-DE"/>
              <a:t>	</a:t>
            </a:r>
            <a:r>
              <a:rPr lang="de-DE" smtClean="0"/>
              <a:t>REVISITED</a:t>
            </a:r>
            <a:r>
              <a:rPr lang="de-DE" dirty="0"/>
              <a:t/>
            </a:r>
            <a:br>
              <a:rPr lang="de-DE" dirty="0"/>
            </a:br>
            <a:endParaRPr lang="de-DE" cap="non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de-DE" dirty="0"/>
              <a:t>Semiconductor Laboratory of the Max Planck Society</a:t>
            </a:r>
          </a:p>
          <a:p>
            <a:pPr lvl="1" indent="0">
              <a:lnSpc>
                <a:spcPts val="2200"/>
              </a:lnSpc>
              <a:buNone/>
            </a:pPr>
            <a:r>
              <a:rPr lang="de-DE" dirty="0" smtClean="0"/>
              <a:t>Eduard Prinker</a:t>
            </a:r>
          </a:p>
        </p:txBody>
      </p:sp>
    </p:spTree>
    <p:extLst>
      <p:ext uri="{BB962C8B-B14F-4D97-AF65-F5344CB8AC3E}">
        <p14:creationId xmlns:p14="http://schemas.microsoft.com/office/powerpoint/2010/main" val="2572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550418"/>
          </a:xfrm>
        </p:spPr>
        <p:txBody>
          <a:bodyPr/>
          <a:lstStyle/>
          <a:p>
            <a:pPr algn="ctr"/>
            <a:r>
              <a:rPr lang="de-DE" smtClean="0"/>
              <a:t>Ghost charge (II)</a:t>
            </a:r>
            <a:br>
              <a:rPr lang="de-DE" smtClean="0"/>
            </a:br>
            <a:r>
              <a:rPr lang="de-DE" sz="1600" smtClean="0"/>
              <a:t>positive correlation with illuminated Pixels seems to be not clear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10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5535" y="2097088"/>
            <a:ext cx="10080930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649762"/>
          </a:xfrm>
        </p:spPr>
        <p:txBody>
          <a:bodyPr/>
          <a:lstStyle/>
          <a:p>
            <a:pPr algn="ctr"/>
            <a:r>
              <a:rPr lang="de-DE" smtClean="0"/>
              <a:t>Selection of 9 pixel rows</a:t>
            </a:r>
            <a:br>
              <a:rPr lang="de-DE" smtClean="0"/>
            </a:br>
            <a:r>
              <a:rPr lang="de-DE" sz="1600" smtClean="0"/>
              <a:t>4 different illumination intensities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defpet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11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nhaltsplatzhalt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95699" y="1341911"/>
            <a:ext cx="7492660" cy="49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649762"/>
          </a:xfrm>
        </p:spPr>
        <p:txBody>
          <a:bodyPr/>
          <a:lstStyle/>
          <a:p>
            <a:pPr algn="ctr"/>
            <a:r>
              <a:rPr lang="de-DE" smtClean="0"/>
              <a:t>Influence of system parameters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12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47739" y="1586449"/>
            <a:ext cx="10296524" cy="43109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smtClean="0"/>
              <a:t>INCOMPLETE CLEAR</a:t>
            </a:r>
            <a:endParaRPr lang="de-DE" sz="2000">
              <a:sym typeface="Wingdings" panose="05000000000000000000" pitchFamily="2" charset="2"/>
            </a:endParaRPr>
          </a:p>
          <a:p>
            <a:pPr marL="465138" lvl="2" indent="-285750">
              <a:buFont typeface="Wingdings" panose="05000000000000000000" pitchFamily="2" charset="2"/>
              <a:buChar char="Ø"/>
            </a:pPr>
            <a:r>
              <a:rPr lang="de-DE" smtClean="0">
                <a:sym typeface="Wingdings" panose="05000000000000000000" pitchFamily="2" charset="2"/>
              </a:rPr>
              <a:t>increase clear low / clear high difference ("clear spread") from 15V to maximum permissible 20V  no effect on ghost charge level</a:t>
            </a:r>
          </a:p>
          <a:p>
            <a:pPr marL="465138" lvl="2" indent="-285750">
              <a:buFont typeface="Wingdings" panose="05000000000000000000" pitchFamily="2" charset="2"/>
              <a:buChar char="Ø"/>
            </a:pPr>
            <a:r>
              <a:rPr lang="de-DE" smtClean="0">
                <a:sym typeface="Wingdings" panose="05000000000000000000" pitchFamily="2" charset="2"/>
              </a:rPr>
              <a:t>Double duration of clear pulse (from 4 to 8 out of a total of 32 clock cycles)  no effect</a:t>
            </a:r>
          </a:p>
          <a:p>
            <a:pPr marL="465138" lvl="2" indent="-285750">
              <a:buFont typeface="Wingdings" panose="05000000000000000000" pitchFamily="2" charset="2"/>
              <a:buChar char="Ø"/>
            </a:pPr>
            <a:endParaRPr lang="de-DE" smtClean="0">
              <a:sym typeface="Wingdings" panose="05000000000000000000" pitchFamily="2" charset="2"/>
            </a:endParaRPr>
          </a:p>
          <a:p>
            <a:pPr lvl="3"/>
            <a:r>
              <a:rPr lang="de-DE" sz="2000" smtClean="0">
                <a:sym typeface="Wingdings" panose="05000000000000000000" pitchFamily="2" charset="2"/>
              </a:rPr>
              <a:t>MATRIX PARAMETERS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de-DE">
                <a:sym typeface="Wingdings" panose="05000000000000000000" pitchFamily="2" charset="2"/>
              </a:rPr>
              <a:t> </a:t>
            </a:r>
            <a:r>
              <a:rPr lang="de-DE" smtClean="0">
                <a:sym typeface="Wingdings" panose="05000000000000000000" pitchFamily="2" charset="2"/>
              </a:rPr>
              <a:t>adjustment of matrix voltages  no effect on ghost charge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de-DE" smtClean="0">
              <a:sym typeface="Wingdings" panose="05000000000000000000" pitchFamily="2" charset="2"/>
            </a:endParaRPr>
          </a:p>
          <a:p>
            <a:pPr marL="177800" lvl="3" indent="-177800"/>
            <a:r>
              <a:rPr lang="de-DE" sz="2000" smtClean="0">
                <a:sym typeface="Wingdings" panose="05000000000000000000" pitchFamily="2" charset="2"/>
              </a:rPr>
              <a:t>DCDE PARAMETERS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de-DE" smtClean="0">
                <a:sym typeface="Wingdings" panose="05000000000000000000" pitchFamily="2" charset="2"/>
              </a:rPr>
              <a:t> go to maximum DAC for VTCSFN, VTCCASC (TIA current sources)  significant improvement</a:t>
            </a:r>
            <a:endParaRPr lang="de-DE">
              <a:sym typeface="Wingdings" panose="05000000000000000000" pitchFamily="2" charset="2"/>
            </a:endParaRPr>
          </a:p>
          <a:p>
            <a:pPr lvl="3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649762"/>
          </a:xfrm>
        </p:spPr>
        <p:txBody>
          <a:bodyPr/>
          <a:lstStyle/>
          <a:p>
            <a:pPr algn="ctr"/>
            <a:r>
              <a:rPr lang="de-DE" smtClean="0"/>
              <a:t>DCDE PARAMETERS VTCSFN/VTCCASC</a:t>
            </a:r>
            <a:br>
              <a:rPr lang="de-DE" smtClean="0"/>
            </a:br>
            <a:r>
              <a:rPr lang="de-DE" sz="1600" smtClean="0"/>
              <a:t>DAC from 60 </a:t>
            </a:r>
            <a:r>
              <a:rPr lang="de-DE" sz="1600" smtClean="0">
                <a:sym typeface="Wingdings" panose="05000000000000000000" pitchFamily="2" charset="2"/>
              </a:rPr>
              <a:t> 127/120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13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7738" y="2491994"/>
            <a:ext cx="10296525" cy="35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649762"/>
          </a:xfrm>
        </p:spPr>
        <p:txBody>
          <a:bodyPr/>
          <a:lstStyle/>
          <a:p>
            <a:pPr algn="ctr"/>
            <a:r>
              <a:rPr lang="de-DE" smtClean="0"/>
              <a:t>Suspicion: dcde responsibility?</a:t>
            </a:r>
            <a:r>
              <a:rPr lang="de-DE" smtClean="0"/>
              <a:t/>
            </a:r>
            <a:br>
              <a:rPr lang="de-DE" smtClean="0"/>
            </a:br>
            <a:r>
              <a:rPr lang="de-DE" sz="1600" smtClean="0"/>
              <a:t>Isolated generation of effect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14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9075" y="1509500"/>
            <a:ext cx="6984364" cy="494368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94870" y="2504016"/>
            <a:ext cx="3045857" cy="22159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sz="1600" b="1" u="sng">
                <a:solidFill>
                  <a:srgbClr val="FF0000"/>
                </a:solidFill>
              </a:rPr>
              <a:t>f</a:t>
            </a:r>
            <a:r>
              <a:rPr lang="en-US" sz="1600" b="1" u="sng" smtClean="0">
                <a:solidFill>
                  <a:srgbClr val="FF0000"/>
                </a:solidFill>
              </a:rPr>
              <a:t>or all channels:</a:t>
            </a:r>
          </a:p>
          <a:p>
            <a:pPr algn="l"/>
            <a:r>
              <a:rPr lang="en-US" sz="1600" b="1" smtClean="0">
                <a:solidFill>
                  <a:srgbClr val="FF0000"/>
                </a:solidFill>
              </a:rPr>
              <a:t>2-bit DAC: 3</a:t>
            </a:r>
          </a:p>
          <a:p>
            <a:pPr algn="l"/>
            <a:r>
              <a:rPr lang="en-US" sz="1600" b="1" smtClean="0">
                <a:solidFill>
                  <a:srgbClr val="FF0000"/>
                </a:solidFill>
              </a:rPr>
              <a:t>IPDAC: 15</a:t>
            </a:r>
          </a:p>
          <a:p>
            <a:pPr algn="l"/>
            <a:endParaRPr lang="en-US" sz="1600" b="1" smtClean="0">
              <a:solidFill>
                <a:srgbClr val="FF0000"/>
              </a:solidFill>
            </a:endParaRPr>
          </a:p>
          <a:p>
            <a:pPr algn="l"/>
            <a:r>
              <a:rPr lang="en-US" sz="1600" b="1" smtClean="0">
                <a:solidFill>
                  <a:srgbClr val="FF0000"/>
                </a:solidFill>
              </a:rPr>
              <a:t>128 channels connected</a:t>
            </a:r>
          </a:p>
          <a:p>
            <a:pPr algn="l"/>
            <a:r>
              <a:rPr lang="en-US" sz="1600" b="1" smtClean="0">
                <a:solidFill>
                  <a:srgbClr val="FF0000"/>
                </a:solidFill>
              </a:rPr>
              <a:t>SMU: </a:t>
            </a:r>
            <a:r>
              <a:rPr lang="en-US" sz="1600" b="1" smtClean="0">
                <a:solidFill>
                  <a:srgbClr val="FF0000"/>
                </a:solidFill>
              </a:rPr>
              <a:t>40mA</a:t>
            </a:r>
          </a:p>
          <a:p>
            <a:pPr algn="l"/>
            <a:endParaRPr lang="en-US" sz="1600" b="1">
              <a:solidFill>
                <a:srgbClr val="FF0000"/>
              </a:solidFill>
            </a:endParaRPr>
          </a:p>
          <a:p>
            <a:pPr algn="l"/>
            <a:r>
              <a:rPr lang="en-US" sz="1600" b="1" smtClean="0">
                <a:solidFill>
                  <a:srgbClr val="FF0000"/>
                </a:solidFill>
              </a:rPr>
              <a:t>Investigation of parameter dependence</a:t>
            </a:r>
            <a:endParaRPr lang="en-US" sz="16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15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5776" y="140682"/>
            <a:ext cx="864045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16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5608" y="333188"/>
            <a:ext cx="8646237" cy="6120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32898" y="1665171"/>
            <a:ext cx="1876927" cy="27084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f</a:t>
            </a:r>
            <a:r>
              <a:rPr lang="en-US" sz="1600" b="1" smtClean="0">
                <a:solidFill>
                  <a:srgbClr val="FF0000"/>
                </a:solidFill>
              </a:rPr>
              <a:t>or most of unconnected channels no change</a:t>
            </a:r>
          </a:p>
          <a:p>
            <a:pPr algn="ctr"/>
            <a:endParaRPr lang="en-US" sz="1600" b="1" smtClean="0">
              <a:solidFill>
                <a:srgbClr val="FF0000"/>
              </a:solidFill>
            </a:endParaRP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s</a:t>
            </a:r>
            <a:r>
              <a:rPr lang="en-US" sz="1600" b="1" smtClean="0">
                <a:solidFill>
                  <a:srgbClr val="FF0000"/>
                </a:solidFill>
              </a:rPr>
              <a:t>ome channels move to negative ADU values with higher currents in neighboring channels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17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0581" y="96252"/>
            <a:ext cx="864816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18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0061" y="333188"/>
            <a:ext cx="8652868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550418"/>
          </a:xfrm>
        </p:spPr>
        <p:txBody>
          <a:bodyPr/>
          <a:lstStyle/>
          <a:p>
            <a:pPr algn="ctr"/>
            <a:r>
              <a:rPr lang="de-DE" smtClean="0"/>
              <a:t>DESCRIPTION – LED ILLUMINATION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CHARGE 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2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nhaltsplatzhalt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8320" y="1242568"/>
            <a:ext cx="8398788" cy="431165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30441" y="5554218"/>
            <a:ext cx="92723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Pronounced gradient in the "dark zone", depending of how many pixels of one row got enlighted. This phenomenon </a:t>
            </a:r>
            <a:r>
              <a:rPr lang="en-US" sz="14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an additional measured pixel current without any external charge injection should be referred to as the </a:t>
            </a:r>
            <a:r>
              <a:rPr lang="en-US" sz="14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400" b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GHOST CHARGE</a:t>
            </a:r>
            <a:r>
              <a:rPr lang="en-US" sz="140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153626" y="1482291"/>
            <a:ext cx="2723950" cy="178253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b="1" u="sng" smtClean="0">
                <a:solidFill>
                  <a:srgbClr val="FF0000"/>
                </a:solidFill>
              </a:rPr>
              <a:t>PHYSICAL EXPLANATIONS:</a:t>
            </a:r>
          </a:p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400" b="1" smtClean="0">
                <a:solidFill>
                  <a:srgbClr val="FF0000"/>
                </a:solidFill>
              </a:rPr>
              <a:t>DIFFRACTION:@850nm wavelength and used geometry ≈ 70µm</a:t>
            </a:r>
          </a:p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de-DE" sz="1400" b="1" smtClean="0">
                <a:solidFill>
                  <a:srgbClr val="FF0000"/>
                </a:solidFill>
              </a:rPr>
              <a:t>REFLECTION: possible</a:t>
            </a:r>
            <a:endParaRPr lang="en-US" sz="1400" b="1" dirty="0" err="1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feld 2"/>
              <p:cNvSpPr txBox="1"/>
              <p:nvPr/>
            </p:nvSpPr>
            <p:spPr>
              <a:xfrm>
                <a:off x="9032645" y="3985049"/>
                <a:ext cx="2965911" cy="129779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pPr algn="l">
                  <a:lnSpc>
                    <a:spcPts val="2300"/>
                  </a:lnSpc>
                  <a:spcBef>
                    <a:spcPts val="1150"/>
                  </a:spcBef>
                </a:pPr>
                <a:r>
                  <a:rPr lang="en-US" sz="1200" b="1" u="sng" smtClean="0"/>
                  <a:t>following measurements:</a:t>
                </a:r>
              </a:p>
              <a:p>
                <a:pPr marL="273050" indent="-273050" algn="l">
                  <a:lnSpc>
                    <a:spcPts val="2300"/>
                  </a:lnSpc>
                  <a:spcBef>
                    <a:spcPts val="1150"/>
                  </a:spcBef>
                  <a:buFont typeface="Wingdings" panose="05000000000000000000" pitchFamily="2" charset="2"/>
                  <a:buChar char="Ø"/>
                </a:pPr>
                <a:r>
                  <a:rPr lang="en-US" sz="1200" b="1" smtClean="0"/>
                  <a:t>3.3 DCDE gain setting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sz="1200" b="1"/>
                  <a:t>f</a:t>
                </a:r>
                <a:r>
                  <a:rPr lang="en-US" sz="1200" b="1" smtClean="0"/>
                  <a:t>ull offset correction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𝟏𝟒𝟎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𝑨𝑫𝑼</m:t>
                    </m:r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𝟖𝟎𝟎</m:t>
                    </m:r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𝟎𝟎𝟎</m:t>
                    </m:r>
                    <m:r>
                      <a:rPr lang="en-US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200" b="1" smtClean="0"/>
                  <a:t> (100 TEM primaries @ 30µm sensor thickness)</a:t>
                </a:r>
                <a:endParaRPr lang="en-US" sz="1200" b="1" dirty="0" err="1" smtClean="0"/>
              </a:p>
            </p:txBody>
          </p:sp>
        </mc:Choice>
        <mc:Fallback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645" y="3985049"/>
                <a:ext cx="2965911" cy="1297791"/>
              </a:xfrm>
              <a:prstGeom prst="rect">
                <a:avLst/>
              </a:prstGeom>
              <a:blipFill>
                <a:blip r:embed="rId3"/>
                <a:stretch>
                  <a:fillRect l="-3074" r="-1844" b="-511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9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550418"/>
          </a:xfrm>
        </p:spPr>
        <p:txBody>
          <a:bodyPr/>
          <a:lstStyle/>
          <a:p>
            <a:pPr algn="ctr"/>
            <a:r>
              <a:rPr lang="de-DE" smtClean="0"/>
              <a:t>TUNGSTEN MASK TOP and BOTTOM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 25. Workshop on depfet detectors	</a:t>
            </a:r>
            <a:fld id="{4BB1897F-A1AE-4EDF-9F2D-8730C9693DB7}" type="slidenum"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3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Inhaltsplatzhalt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3180" y="1384818"/>
            <a:ext cx="7536580" cy="50683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837019" y="4427621"/>
            <a:ext cx="1953928" cy="14747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de-DE" sz="1400" b="1" smtClean="0">
                <a:solidFill>
                  <a:srgbClr val="FF0000"/>
                </a:solidFill>
              </a:rPr>
              <a:t>MASTER CURVE: standard LED charge scan without any obstruction to the matrix </a:t>
            </a:r>
            <a:endParaRPr lang="en-US" sz="1400" b="1" dirty="0" err="1" smtClean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16563" y="6125836"/>
            <a:ext cx="833562" cy="26205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400" b="1">
                <a:solidFill>
                  <a:srgbClr val="FF0000"/>
                </a:solidFill>
              </a:rPr>
              <a:t>t</a:t>
            </a:r>
            <a:r>
              <a:rPr lang="de-DE" sz="1400" b="1" smtClean="0">
                <a:solidFill>
                  <a:srgbClr val="FF0000"/>
                </a:solidFill>
              </a:rPr>
              <a:t>iny slope</a:t>
            </a:r>
            <a:endParaRPr lang="en-US" sz="1400" b="1" dirty="0" err="1" smtClean="0">
              <a:solidFill>
                <a:srgbClr val="FF000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050181" y="6125835"/>
            <a:ext cx="1025385" cy="196324"/>
          </a:xfrm>
          <a:prstGeom prst="straightConnector1">
            <a:avLst/>
          </a:prstGeom>
          <a:ln w="9525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381993" y="1224027"/>
            <a:ext cx="846386" cy="25628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200" b="1" smtClean="0">
                <a:solidFill>
                  <a:srgbClr val="FF0000"/>
                </a:solidFill>
              </a:rPr>
              <a:t>mind scale!</a:t>
            </a:r>
            <a:endParaRPr lang="en-US" sz="1200" b="1" dirty="0" err="1" smtClean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37192" y="1114718"/>
            <a:ext cx="2693045" cy="25628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200">
                <a:solidFill>
                  <a:srgbClr val="FF0000"/>
                </a:solidFill>
              </a:rPr>
              <a:t>c</a:t>
            </a:r>
            <a:r>
              <a:rPr lang="de-DE" sz="1200" smtClean="0">
                <a:solidFill>
                  <a:srgbClr val="FF0000"/>
                </a:solidFill>
              </a:rPr>
              <a:t>onsequence of rolling shutter readout?</a:t>
            </a:r>
            <a:endParaRPr lang="en-US" sz="1200" dirty="0" err="1" smtClean="0">
              <a:solidFill>
                <a:srgbClr val="FF000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8372104" y="1352171"/>
            <a:ext cx="83127" cy="172111"/>
          </a:xfrm>
          <a:prstGeom prst="straightConnector1">
            <a:avLst/>
          </a:prstGeom>
          <a:ln w="9525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9837019" y="3705726"/>
            <a:ext cx="1490793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de-DE" sz="1600" b="1" smtClean="0">
                <a:solidFill>
                  <a:srgbClr val="FF0000"/>
                </a:solidFill>
              </a:rPr>
              <a:t>REFLECTION? </a:t>
            </a:r>
          </a:p>
          <a:p>
            <a:pPr algn="l"/>
            <a:r>
              <a:rPr lang="de-DE" sz="1600" b="1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DE" sz="1600" b="1" smtClean="0">
                <a:solidFill>
                  <a:srgbClr val="FF0000"/>
                </a:solidFill>
              </a:rPr>
              <a:t>UNLIKELY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  <p:cxnSp>
        <p:nvCxnSpPr>
          <p:cNvPr id="18" name="Gerade Verbindung mit Pfeil 17"/>
          <p:cNvCxnSpPr>
            <a:stCxn id="16" idx="0"/>
          </p:cNvCxnSpPr>
          <p:nvPr/>
        </p:nvCxnSpPr>
        <p:spPr>
          <a:xfrm flipH="1" flipV="1">
            <a:off x="8537616" y="2088682"/>
            <a:ext cx="2044800" cy="1617044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6" idx="1"/>
          </p:cNvCxnSpPr>
          <p:nvPr/>
        </p:nvCxnSpPr>
        <p:spPr>
          <a:xfrm flipH="1" flipV="1">
            <a:off x="4889905" y="3039359"/>
            <a:ext cx="4947114" cy="912589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2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550418"/>
          </a:xfrm>
        </p:spPr>
        <p:txBody>
          <a:bodyPr/>
          <a:lstStyle/>
          <a:p>
            <a:pPr algn="ctr"/>
            <a:r>
              <a:rPr lang="de-DE" smtClean="0"/>
              <a:t>Ghost charge</a:t>
            </a:r>
            <a:br>
              <a:rPr lang="de-DE" smtClean="0"/>
            </a:br>
            <a:r>
              <a:rPr lang="de-DE" sz="1600" smtClean="0"/>
              <a:t>positive correlation with fraction of illuminated pixels?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4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Inhaltsplatzhalter 10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59762" y="1312465"/>
            <a:ext cx="5872478" cy="507082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797143" y="2386940"/>
            <a:ext cx="1828800" cy="20646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en-US" sz="1600" b="1"/>
              <a:t>t</a:t>
            </a:r>
            <a:r>
              <a:rPr lang="en-US" sz="1600" b="1" smtClean="0"/>
              <a:t>he more charge (intensity + illuminated pixels) in an electrical row, the more ghost charge was observed</a:t>
            </a:r>
            <a:endParaRPr lang="en-US" sz="16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3336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550418"/>
          </a:xfrm>
        </p:spPr>
        <p:txBody>
          <a:bodyPr/>
          <a:lstStyle/>
          <a:p>
            <a:pPr algn="ctr"/>
            <a:r>
              <a:rPr lang="de-DE" smtClean="0"/>
              <a:t>Mask slit for one electrical row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5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nhaltsplatzhalt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6844" y="1111090"/>
            <a:ext cx="5945281" cy="520139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94706" y="3906982"/>
            <a:ext cx="1721923" cy="22185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de-DE" sz="1600" b="1">
                <a:solidFill>
                  <a:srgbClr val="FF0000"/>
                </a:solidFill>
              </a:rPr>
              <a:t>m</a:t>
            </a:r>
            <a:r>
              <a:rPr lang="de-DE" sz="1600" b="1" smtClean="0">
                <a:solidFill>
                  <a:srgbClr val="FF0000"/>
                </a:solidFill>
              </a:rPr>
              <a:t>uch "nicer" shape of slit charge curve</a:t>
            </a:r>
          </a:p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de-DE" sz="1600" b="1" smtClean="0">
                <a:solidFill>
                  <a:srgbClr val="FF0000"/>
                </a:solidFill>
              </a:rPr>
              <a:t>Possible Reason: no influence from other matrix rows?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550418"/>
          </a:xfrm>
        </p:spPr>
        <p:txBody>
          <a:bodyPr/>
          <a:lstStyle/>
          <a:p>
            <a:pPr algn="ctr"/>
            <a:r>
              <a:rPr lang="de-DE" smtClean="0"/>
              <a:t>Mask holes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6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91535" y="1210862"/>
            <a:ext cx="5242326" cy="524232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275080" y="4860134"/>
            <a:ext cx="2802577" cy="13336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de-DE" sz="1600" b="1" smtClean="0">
                <a:solidFill>
                  <a:srgbClr val="FF0000"/>
                </a:solidFill>
              </a:rPr>
              <a:t>Amplitude of illuminated pixels significantly lower</a:t>
            </a:r>
          </a:p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de-DE" sz="1600" b="1" smtClean="0">
                <a:solidFill>
                  <a:srgbClr val="FF0000"/>
                </a:solidFill>
              </a:rPr>
              <a:t>Some rows show distinct ghost charge effect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550418"/>
          </a:xfrm>
        </p:spPr>
        <p:txBody>
          <a:bodyPr/>
          <a:lstStyle/>
          <a:p>
            <a:pPr algn="ctr"/>
            <a:r>
              <a:rPr lang="de-DE" smtClean="0"/>
              <a:t>TUNGSTEN MASK WITH HOLE GRID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7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15822" y="1319392"/>
            <a:ext cx="5760358" cy="50569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143998" y="4202632"/>
            <a:ext cx="2410691" cy="17426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de-DE" sz="1600" b="1" smtClean="0">
                <a:solidFill>
                  <a:srgbClr val="FF0000"/>
                </a:solidFill>
              </a:rPr>
              <a:t>Inset shows that electrical rows without any external charge contained zero or only small ghost charge signal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41269" y="1793174"/>
            <a:ext cx="2185058" cy="14747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de-DE" sz="1600" b="1" smtClean="0">
                <a:solidFill>
                  <a:srgbClr val="FF0000"/>
                </a:solidFill>
              </a:rPr>
              <a:t>Why reflections in preferential direction (electrical line) and not in drainline direction?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550418"/>
          </a:xfrm>
        </p:spPr>
        <p:txBody>
          <a:bodyPr/>
          <a:lstStyle/>
          <a:p>
            <a:pPr algn="ctr"/>
            <a:r>
              <a:rPr lang="de-DE" smtClean="0"/>
              <a:t>Cross and circle mask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8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nhaltsplatzhalt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42502" y="1084740"/>
            <a:ext cx="6041616" cy="528549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001497" y="1698171"/>
            <a:ext cx="2434442" cy="8848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de-DE" sz="1600" b="1" smtClean="0">
                <a:solidFill>
                  <a:srgbClr val="FF0000"/>
                </a:solidFill>
              </a:rPr>
              <a:t>Beam in drainline direction exhibits significant ghost charge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250880" y="4429496"/>
            <a:ext cx="2185059" cy="11798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ts val="2300"/>
              </a:lnSpc>
              <a:spcBef>
                <a:spcPts val="1150"/>
              </a:spcBef>
            </a:pPr>
            <a:r>
              <a:rPr lang="de-DE" sz="1600" b="1" smtClean="0">
                <a:solidFill>
                  <a:srgbClr val="FF0000"/>
                </a:solidFill>
              </a:rPr>
              <a:t>Mind the reduced signal charge level for rows partly covered by the circle</a:t>
            </a:r>
            <a:endParaRPr lang="en-US" sz="16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550418"/>
          </a:xfrm>
        </p:spPr>
        <p:txBody>
          <a:bodyPr/>
          <a:lstStyle/>
          <a:p>
            <a:pPr algn="ctr"/>
            <a:r>
              <a:rPr lang="de-DE" smtClean="0"/>
              <a:t>Ghost charge (I)</a:t>
            </a:r>
            <a:br>
              <a:rPr lang="de-DE" smtClean="0"/>
            </a:br>
            <a:r>
              <a:rPr lang="de-DE" sz="1600" smtClean="0"/>
              <a:t>positive correlation with illuminated pixels seems to be not clear</a:t>
            </a:r>
            <a:endParaRPr lang="de-DE" sz="16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75825" algn="r"/>
                <a:tab pos="10226675" algn="r"/>
              </a:tabLst>
              <a:defRPr/>
            </a:pP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 Planck Society | Semiconductor Laboratory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GHOST CHARGE</a:t>
            </a:r>
            <a:r>
              <a:rPr kumimoji="0" lang="de-DE" sz="600" b="0" i="0" u="none" strike="noStrike" kern="600" cap="all" spc="9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r>
              <a:rPr lang="de-DE" noProof="0" smtClean="0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t>25. workshop on depfet detectors</a:t>
            </a:r>
            <a:r>
              <a:rPr kumimoji="0" lang="de-DE" sz="600" b="0" i="0" u="none" strike="noStrike" kern="600" cap="all" spc="9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fld id="{4BB1897F-A1AE-4EDF-9F2D-8730C9693DB7}" type="slidenum">
              <a:rPr kumimoji="0" lang="de-DE" sz="600" b="0" i="0" u="none" strike="noStrike" kern="600" cap="all" spc="9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775825" algn="r"/>
                  <a:tab pos="10226675" algn="r"/>
                </a:tabLst>
                <a:defRPr/>
              </a:pPr>
              <a:t>9</a:t>
            </a:fld>
            <a:endParaRPr kumimoji="0" lang="de-DE" sz="600" b="0" i="0" u="none" strike="noStrike" kern="600" cap="all" spc="9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Inhaltsplatzhalt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6607" y="1789080"/>
            <a:ext cx="8398788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zmvkTfYBqQbk3o2h2L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uer_Master_MPG_11022020.potx" id="{E5752118-EE05-4E4F-A145-59D6BA7FA0D0}" vid="{2E164B52-9EEA-4743-A142-5BC79C92C89C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B195195-032B-4C3E-9FC2-E2D3C4EDB224}">
  <we:reference id="wa104380121" version="2.0.0.0" store="de-DE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Breitbild</PresentationFormat>
  <Paragraphs>77</Paragraphs>
  <Slides>18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30" baseType="lpstr">
      <vt:lpstr>.SF NS Symbols Regular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Wingdings 3</vt:lpstr>
      <vt:lpstr>Office</vt:lpstr>
      <vt:lpstr>1_Office</vt:lpstr>
      <vt:lpstr>think-cell Folie</vt:lpstr>
      <vt:lpstr>GHOST CHARGE  REVISITED </vt:lpstr>
      <vt:lpstr>DESCRIPTION – LED ILLUMINATION</vt:lpstr>
      <vt:lpstr>TUNGSTEN MASK TOP and BOTTOM</vt:lpstr>
      <vt:lpstr>Ghost charge positive correlation with fraction of illuminated pixels?</vt:lpstr>
      <vt:lpstr>Mask slit for one electrical row</vt:lpstr>
      <vt:lpstr>Mask holes</vt:lpstr>
      <vt:lpstr>TUNGSTEN MASK WITH HOLE GRID</vt:lpstr>
      <vt:lpstr>Cross and circle mask</vt:lpstr>
      <vt:lpstr>Ghost charge (I) positive correlation with illuminated pixels seems to be not clear</vt:lpstr>
      <vt:lpstr>Ghost charge (II) positive correlation with illuminated Pixels seems to be not clear</vt:lpstr>
      <vt:lpstr>Selection of 9 pixel rows 4 different illumination intensities</vt:lpstr>
      <vt:lpstr>Influence of system parameters</vt:lpstr>
      <vt:lpstr>DCDE PARAMETERS VTCSFN/VTCCASC DAC from 60  127/120</vt:lpstr>
      <vt:lpstr>Suspicion: dcde responsibility? Isolated generation of effect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EDET DELAY SCANS</dc:title>
  <dc:creator>Eduard Prinker</dc:creator>
  <cp:lastModifiedBy>Eduard Prinker</cp:lastModifiedBy>
  <cp:revision>271</cp:revision>
  <dcterms:created xsi:type="dcterms:W3CDTF">2022-06-24T11:21:47Z</dcterms:created>
  <dcterms:modified xsi:type="dcterms:W3CDTF">2023-05-19T13:35:30Z</dcterms:modified>
</cp:coreProperties>
</file>