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sldIdLst>
    <p:sldId id="257" r:id="rId3"/>
    <p:sldId id="346" r:id="rId4"/>
    <p:sldId id="347" r:id="rId5"/>
    <p:sldId id="344" r:id="rId6"/>
    <p:sldId id="354" r:id="rId7"/>
    <p:sldId id="345" r:id="rId8"/>
    <p:sldId id="349" r:id="rId9"/>
    <p:sldId id="348" r:id="rId10"/>
    <p:sldId id="352" r:id="rId11"/>
    <p:sldId id="3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4684" autoAdjust="0"/>
  </p:normalViewPr>
  <p:slideViewPr>
    <p:cSldViewPr snapToGrid="0">
      <p:cViewPr varScale="1">
        <p:scale>
          <a:sx n="81" d="100"/>
          <a:sy n="81" d="100"/>
        </p:scale>
        <p:origin x="126" y="7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A0157-FE61-40A3-BC6D-C069C5E5148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CE916-2331-4974-8F1B-2C4E31CDB5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	ADC transfer curves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20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2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1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7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7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7866434" y="499354"/>
            <a:ext cx="3800272" cy="118029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0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12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3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6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55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	ADC TRANSFER CURVES | 28.11.2022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95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04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122B-6621-47D1-A7DC-B86D3C6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	adc transfer curves | 28.11.2022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3405DF-DDE4-4B3F-BD48-FC67B9175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13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C182B74-8C6D-4413-AFAC-24A2B937F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68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8CA7A7F-18CF-42AB-93B5-CE02169C7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17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63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DE2241-1AF0-49A8-922F-CB987C6D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2097088"/>
            <a:ext cx="66421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47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96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1D4A37-1331-435B-A211-7068997FD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2097088"/>
            <a:ext cx="3037093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85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2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F05C30-C7CF-4BED-ACA7-6138A5FB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9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90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475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0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0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8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2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4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6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ags" Target="../tags/tag2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think-cell Folie" r:id="rId28" imgW="384" imgH="385" progId="TCLayout.ActiveDocument.1">
                  <p:embed/>
                </p:oleObj>
              </mc:Choice>
              <mc:Fallback>
                <p:oleObj name="think-cell Folie" r:id="rId28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BFD33-14B0-4B26-8D25-D9E05002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	ADC SCAN | 28.11.2022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9" t="2803" b="1184"/>
          <a:stretch/>
        </p:blipFill>
        <p:spPr>
          <a:xfrm>
            <a:off x="10448450" y="84700"/>
            <a:ext cx="1654485" cy="8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4434F8BB-3F92-4545-AC4A-7185CDE04D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think-cell Folie" r:id="rId5" imgW="395" imgH="396" progId="TCLayout.ActiveDocument.1">
                  <p:embed/>
                </p:oleObj>
              </mc:Choice>
              <mc:Fallback>
                <p:oleObj name="think-cell Folie" r:id="rId5" imgW="395" imgH="39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4434F8BB-3F92-4545-AC4A-7185CDE04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017958BD-A07D-4B65-9835-D8442D3DC7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Society | Semiconductor Laboratory</a:t>
            </a:r>
            <a:r>
              <a:rPr lang="de-DE"/>
              <a:t>	</a:t>
            </a:r>
            <a:r>
              <a:rPr lang="de-DE" smtClean="0"/>
              <a:t>edet sensor </a:t>
            </a:r>
            <a:r>
              <a:rPr lang="de-DE" smtClean="0"/>
              <a:t>calibration |</a:t>
            </a:r>
            <a:r>
              <a:rPr lang="de-DE" smtClean="0"/>
              <a:t>25. workshop on depfet detectors 23.05.2023</a:t>
            </a:r>
            <a:r>
              <a:rPr lang="de-DE" dirty="0"/>
              <a:t>	</a:t>
            </a:r>
            <a:fld id="{4BB1897F-A1AE-4EDF-9F2D-8730C9693DB7}" type="slidenum">
              <a:rPr lang="de-DE"/>
              <a:pPr algn="l">
                <a:tabLst>
                  <a:tab pos="9775825" algn="r"/>
                  <a:tab pos="10226675" algn="r"/>
                </a:tabLst>
              </a:pPr>
              <a:t>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EDET SENSOR CALIBRATION</a:t>
            </a:r>
            <a:r>
              <a:rPr lang="de-DE" dirty="0"/>
              <a:t/>
            </a:r>
            <a:br>
              <a:rPr lang="de-DE" dirty="0"/>
            </a:br>
            <a:endParaRPr lang="de-DE" cap="non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de-DE" dirty="0"/>
              <a:t>Semiconductor Laboratory of the Max Planck Society</a:t>
            </a:r>
          </a:p>
          <a:p>
            <a:pPr lvl="1" indent="0">
              <a:lnSpc>
                <a:spcPts val="2200"/>
              </a:lnSpc>
              <a:buNone/>
            </a:pPr>
            <a:r>
              <a:rPr lang="de-DE" dirty="0" smtClean="0"/>
              <a:t>Eduard Prinker</a:t>
            </a:r>
          </a:p>
        </p:txBody>
      </p:sp>
    </p:spTree>
    <p:extLst>
      <p:ext uri="{BB962C8B-B14F-4D97-AF65-F5344CB8AC3E}">
        <p14:creationId xmlns:p14="http://schemas.microsoft.com/office/powerpoint/2010/main" val="2572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905645"/>
          </a:xfrm>
        </p:spPr>
        <p:txBody>
          <a:bodyPr/>
          <a:lstStyle/>
          <a:p>
            <a:pPr algn="ctr"/>
            <a:r>
              <a:rPr lang="de-DE" smtClean="0"/>
              <a:t>EDET DETECTOR </a:t>
            </a:r>
            <a:r>
              <a:rPr lang="de-DE" smtClean="0"/>
              <a:t>calibration – Suggestions 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edet sensor 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calibration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10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mtClean="0"/>
              <a:t>In-Situ?</a:t>
            </a:r>
          </a:p>
          <a:p>
            <a:pPr marL="465138" lvl="3" indent="-285750">
              <a:buFont typeface="Wingdings" panose="05000000000000000000" pitchFamily="2" charset="2"/>
              <a:buChar char="Ø"/>
            </a:pPr>
            <a:r>
              <a:rPr lang="en-US" smtClean="0"/>
              <a:t>Vacuum</a:t>
            </a:r>
          </a:p>
          <a:p>
            <a:pPr marL="465138" lvl="3" indent="-285750">
              <a:buFont typeface="Wingdings" panose="05000000000000000000" pitchFamily="2" charset="2"/>
              <a:buChar char="Ø"/>
            </a:pPr>
            <a:r>
              <a:rPr lang="en-US" smtClean="0"/>
              <a:t>TEM or LED?</a:t>
            </a:r>
          </a:p>
          <a:p>
            <a:pPr marL="465138" lvl="3" indent="-285750">
              <a:buFont typeface="Wingdings" panose="05000000000000000000" pitchFamily="2" charset="2"/>
              <a:buChar char="Ø"/>
            </a:pPr>
            <a:r>
              <a:rPr lang="en-US" smtClean="0"/>
              <a:t>Sloped Housing: diffusion glas?</a:t>
            </a:r>
          </a:p>
          <a:p>
            <a:pPr marL="465138" lvl="3" indent="-285750">
              <a:buFont typeface="Wingdings" panose="05000000000000000000" pitchFamily="2" charset="2"/>
              <a:buChar char="Ø"/>
            </a:pPr>
            <a:endParaRPr lang="en-US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mtClean="0"/>
              <a:t>Repetitions?</a:t>
            </a:r>
          </a:p>
          <a:p>
            <a:pPr marL="465138" lvl="3">
              <a:buFont typeface="Wingdings" panose="05000000000000000000" pitchFamily="2" charset="2"/>
              <a:buChar char="Ø"/>
            </a:pPr>
            <a:r>
              <a:rPr lang="en-US"/>
              <a:t>Radiation damage / Annealing: BELLE experience?</a:t>
            </a:r>
          </a:p>
          <a:p>
            <a:pPr marL="465138" lvl="3">
              <a:buFont typeface="Wingdings" panose="05000000000000000000" pitchFamily="2" charset="2"/>
              <a:buChar char="Ø"/>
            </a:pPr>
            <a:r>
              <a:rPr lang="en-US"/>
              <a:t>Shift offset level or change in individual pixel gain parameters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mtClean="0"/>
              <a:t>Alternative Proposals?</a:t>
            </a:r>
          </a:p>
          <a:p>
            <a:pPr marL="2857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654" y="1538996"/>
            <a:ext cx="6448425" cy="3362325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675653"/>
          </a:xfrm>
        </p:spPr>
        <p:txBody>
          <a:bodyPr/>
          <a:lstStyle/>
          <a:p>
            <a:pPr algn="ctr"/>
            <a:r>
              <a:rPr lang="de-DE" smtClean="0"/>
              <a:t>Problem: pixel-to-pixel gain variations</a:t>
            </a:r>
            <a:br>
              <a:rPr lang="de-DE" smtClean="0"/>
            </a:br>
            <a:r>
              <a:rPr lang="de-DE" sz="1600" smtClean="0"/>
              <a:t>main reason: variations in manufacturing process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edet sensor 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calibration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2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87655" y="5072514"/>
                <a:ext cx="9610003" cy="884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l">
                  <a:lnSpc>
                    <a:spcPts val="2300"/>
                  </a:lnSpc>
                  <a:spcBef>
                    <a:spcPts val="1150"/>
                  </a:spcBef>
                </a:pPr>
                <a:r>
                  <a:rPr lang="en-US" sz="1600"/>
                  <a:t>f</a:t>
                </a:r>
                <a:r>
                  <a:rPr lang="en-US" sz="1600" smtClean="0"/>
                  <a:t>ocused laser spot (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smtClean="0"/>
                  <a:t>scan by 3 µm motorstage steps + recording only largest ADU values exhibit quite different same charge responses per pixel </a:t>
                </a:r>
                <a:r>
                  <a:rPr lang="en-US" sz="1200" smtClean="0"/>
                  <a:t>(EDET double pixel structure exemplarily marked by a black rectangle: every second pixel row (vertical direction) is pervaded by a drift line rounding down the collected charge at the corners)</a:t>
                </a:r>
                <a:endParaRPr lang="en-US" sz="1200" dirty="0" err="1" smtClean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655" y="5072514"/>
                <a:ext cx="9610003" cy="884858"/>
              </a:xfrm>
              <a:prstGeom prst="rect">
                <a:avLst/>
              </a:prstGeom>
              <a:blipFill>
                <a:blip r:embed="rId3"/>
                <a:stretch>
                  <a:fillRect l="-1268" t="-4138" r="-1649"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0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00450" y="3082925"/>
            <a:ext cx="2339975" cy="2339975"/>
          </a:xfrm>
          <a:prstGeom prst="rect">
            <a:avLst/>
          </a:prstGeom>
        </p:spPr>
      </p:pic>
      <p:pic>
        <p:nvPicPr>
          <p:cNvPr id="13" name="Inhaltsplatzhalter 12"/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8904288" y="3082925"/>
            <a:ext cx="2339975" cy="2339975"/>
          </a:xfrm>
          <a:prstGeom prst="rect">
            <a:avLst/>
          </a:prstGeom>
        </p:spPr>
      </p:pic>
      <p:pic>
        <p:nvPicPr>
          <p:cNvPr id="12" name="Inhaltsplatzhalter 11"/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6251575" y="3082925"/>
            <a:ext cx="2339975" cy="2339975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911489"/>
          </a:xfrm>
        </p:spPr>
        <p:txBody>
          <a:bodyPr/>
          <a:lstStyle/>
          <a:p>
            <a:pPr algn="ctr"/>
            <a:r>
              <a:rPr lang="de-DE" smtClean="0"/>
              <a:t>Pixel gain dispersion typical for all S</a:t>
            </a:r>
            <a:r>
              <a:rPr lang="de-DE" cap="none" smtClean="0"/>
              <a:t>i</a:t>
            </a:r>
            <a:r>
              <a:rPr lang="de-DE" smtClean="0"/>
              <a:t>-detectors</a:t>
            </a:r>
            <a:br>
              <a:rPr lang="de-DE" smtClean="0"/>
            </a:br>
            <a:r>
              <a:rPr lang="de-DE" sz="1600" smtClean="0"/>
              <a:t>Conventional linear calibration</a:t>
            </a: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edet sensor 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calibration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3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Inhaltsplatzhalter 10"/>
          <p:cNvPicPr>
            <a:picLocks noGrp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47738" y="3531924"/>
            <a:ext cx="2339975" cy="144197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174282" y="2184935"/>
            <a:ext cx="181460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endParaRPr lang="en-US" sz="1600" dirty="0" err="1" smtClean="0"/>
          </a:p>
        </p:txBody>
      </p:sp>
      <p:sp>
        <p:nvSpPr>
          <p:cNvPr id="15" name="Textfeld 14"/>
          <p:cNvSpPr txBox="1"/>
          <p:nvPr/>
        </p:nvSpPr>
        <p:spPr>
          <a:xfrm>
            <a:off x="1150945" y="1586009"/>
            <a:ext cx="9888521" cy="8848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en-US" b="1">
                <a:solidFill>
                  <a:srgbClr val="FF0000"/>
                </a:solidFill>
              </a:rPr>
              <a:t>Ideally, after interposing a specific calibration algorithm, each pixel reacts in an equal way, if exposed to an equal external </a:t>
            </a:r>
            <a:r>
              <a:rPr lang="en-US" b="1" smtClean="0">
                <a:solidFill>
                  <a:srgbClr val="FF0000"/>
                </a:solidFill>
              </a:rPr>
              <a:t>stimulus </a:t>
            </a:r>
            <a:r>
              <a:rPr 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 monochromatic radiation or radioactive source: e.g. BELLE detector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443790" y="3281660"/>
            <a:ext cx="1160574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aseline="30000" smtClean="0"/>
              <a:t>109</a:t>
            </a:r>
            <a:r>
              <a:rPr lang="en-US" sz="1600" smtClean="0"/>
              <a:t>Cd source</a:t>
            </a:r>
            <a:endParaRPr lang="en-US" sz="1600" dirty="0" err="1" smtClean="0"/>
          </a:p>
        </p:txBody>
      </p:sp>
      <p:sp>
        <p:nvSpPr>
          <p:cNvPr id="17" name="Textfeld 16"/>
          <p:cNvSpPr txBox="1"/>
          <p:nvPr/>
        </p:nvSpPr>
        <p:spPr>
          <a:xfrm>
            <a:off x="3780364" y="2620605"/>
            <a:ext cx="2314842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600" smtClean="0"/>
              <a:t>different pixel gains, different peaks</a:t>
            </a:r>
            <a:endParaRPr lang="en-US" sz="1600" dirty="0" err="1" smtClean="0"/>
          </a:p>
        </p:txBody>
      </p:sp>
      <p:sp>
        <p:nvSpPr>
          <p:cNvPr id="18" name="Textfeld 17"/>
          <p:cNvSpPr txBox="1"/>
          <p:nvPr/>
        </p:nvSpPr>
        <p:spPr>
          <a:xfrm>
            <a:off x="6634125" y="2787972"/>
            <a:ext cx="1731243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/>
              <a:t>l</a:t>
            </a:r>
            <a:r>
              <a:rPr lang="en-US" sz="1600" smtClean="0"/>
              <a:t>inear extrapolation</a:t>
            </a:r>
            <a:endParaRPr lang="en-US" sz="1600" dirty="0" err="1" smtClean="0"/>
          </a:p>
        </p:txBody>
      </p:sp>
      <p:sp>
        <p:nvSpPr>
          <p:cNvPr id="19" name="Textfeld 18"/>
          <p:cNvSpPr txBox="1"/>
          <p:nvPr/>
        </p:nvSpPr>
        <p:spPr>
          <a:xfrm>
            <a:off x="9174838" y="2787972"/>
            <a:ext cx="1909177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smtClean="0"/>
              <a:t>"absolute" calibration</a:t>
            </a:r>
            <a:endParaRPr lang="en-US" sz="1600" dirty="0" err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072406" y="5343893"/>
                <a:ext cx="2090637" cy="2678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l">
                  <a:lnSpc>
                    <a:spcPts val="2300"/>
                  </a:lnSpc>
                  <a:spcBef>
                    <a:spcPts val="1150"/>
                  </a:spcBef>
                </a:pPr>
                <a:r>
                  <a:rPr lang="en-US" sz="1600" smtClean="0"/>
                  <a:t>22keV peak ~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6,000 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600" dirty="0" err="1" smtClean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06" y="5343893"/>
                <a:ext cx="2090637" cy="267894"/>
              </a:xfrm>
              <a:prstGeom prst="rect">
                <a:avLst/>
              </a:prstGeom>
              <a:blipFill>
                <a:blip r:embed="rId6"/>
                <a:stretch>
                  <a:fillRect l="-6122" t="-15909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1902120" y="4984089"/>
            <a:ext cx="431208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smtClean="0"/>
              <a:t>ADU</a:t>
            </a:r>
            <a:endParaRPr lang="en-US" sz="1600" dirty="0" err="1" smtClean="0"/>
          </a:p>
        </p:txBody>
      </p:sp>
      <p:sp>
        <p:nvSpPr>
          <p:cNvPr id="22" name="Textfeld 21"/>
          <p:cNvSpPr txBox="1"/>
          <p:nvPr/>
        </p:nvSpPr>
        <p:spPr>
          <a:xfrm>
            <a:off x="738630" y="3865182"/>
            <a:ext cx="171522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/>
              <a:t>#</a:t>
            </a:r>
            <a:r>
              <a:rPr lang="en-US" sz="1600" smtClean="0"/>
              <a:t> </a:t>
            </a: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5461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7738" y="3019783"/>
            <a:ext cx="4859337" cy="2466259"/>
          </a:xfrm>
          <a:prstGeom prst="rect">
            <a:avLst/>
          </a:prstGeom>
        </p:spPr>
      </p:pic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4925" y="3196908"/>
            <a:ext cx="4859338" cy="2112009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482133"/>
          </a:xfrm>
        </p:spPr>
        <p:txBody>
          <a:bodyPr/>
          <a:lstStyle/>
          <a:p>
            <a:pPr algn="ctr"/>
            <a:r>
              <a:rPr lang="de-DE" smtClean="0"/>
              <a:t>Nonlinear response curve of an edet pixel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edet sensor 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calibration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4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788300" y="2318553"/>
                <a:ext cx="319420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algn="l"/>
                <a:r>
                  <a:rPr lang="en-US" sz="1600" b="1" smtClean="0">
                    <a:solidFill>
                      <a:srgbClr val="FF0000"/>
                    </a:solidFill>
                  </a:rPr>
                  <a:t>200 keV TEM electron</a:t>
                </a:r>
              </a:p>
              <a:p>
                <a:pPr algn="l"/>
                <a:r>
                  <a:rPr lang="en-US" sz="1600" b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𝟕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𝟎𝟎𝟎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b="1" smtClean="0">
                    <a:solidFill>
                      <a:srgbClr val="FF0000"/>
                    </a:solidFill>
                  </a:rPr>
                  <a:t>@ 30µm thickness</a:t>
                </a:r>
              </a:p>
              <a:p>
                <a:pPr algn="l"/>
                <a:r>
                  <a:rPr lang="en-US" sz="1600" b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~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𝟏𝟓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𝟒𝟎𝟎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b="1" smtClean="0">
                    <a:solidFill>
                      <a:srgbClr val="FF0000"/>
                    </a:solidFill>
                  </a:rPr>
                  <a:t>@ 50 µm thickness</a:t>
                </a:r>
                <a:endParaRPr lang="en-US" sz="1600" b="1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300" y="2318553"/>
                <a:ext cx="3194208" cy="738664"/>
              </a:xfrm>
              <a:prstGeom prst="rect">
                <a:avLst/>
              </a:prstGeom>
              <a:blipFill>
                <a:blip r:embed="rId4"/>
                <a:stretch>
                  <a:fillRect l="-3817" t="-8197" r="-2290" b="-15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6721099" y="2052637"/>
                <a:ext cx="4186990" cy="830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l">
                  <a:lnSpc>
                    <a:spcPts val="2300"/>
                  </a:lnSpc>
                  <a:spcBef>
                    <a:spcPts val="1150"/>
                  </a:spcBef>
                </a:pPr>
                <a:r>
                  <a:rPr lang="en-US" sz="1600" smtClean="0"/>
                  <a:t>internal gate region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280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𝑝𝐴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𝑎𝑚𝑝𝑙𝑖𝑓𝑖𝑐𝑎𝑡𝑖𝑜𝑛</m:t>
                    </m:r>
                  </m:oMath>
                </a14:m>
                <a:endParaRPr lang="en-US" sz="1600" b="0" smtClean="0"/>
              </a:p>
              <a:p>
                <a:pPr algn="l"/>
                <a:r>
                  <a:rPr lang="en-US" sz="1600"/>
                  <a:t>o</a:t>
                </a:r>
                <a:r>
                  <a:rPr lang="en-US" sz="1600" smtClean="0"/>
                  <a:t>verflow region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𝑝𝐴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𝑎𝑚𝑝𝑙𝑖𝑓𝑖𝑐𝑎𝑡𝑖𝑜𝑛</m:t>
                    </m:r>
                  </m:oMath>
                </a14:m>
                <a:endParaRPr lang="en-US" sz="1600" b="0" smtClean="0"/>
              </a:p>
              <a:p>
                <a:pPr algn="l"/>
                <a:r>
                  <a:rPr lang="en-US" sz="1200">
                    <a:sym typeface="Wingdings" panose="05000000000000000000" pitchFamily="2" charset="2"/>
                  </a:rPr>
                  <a:t>i</a:t>
                </a:r>
                <a:r>
                  <a:rPr lang="en-US" sz="1200" smtClean="0">
                    <a:sym typeface="Wingdings" panose="05000000000000000000" pitchFamily="2" charset="2"/>
                  </a:rPr>
                  <a:t>nfluencing electrons only partly in the drain/source channel</a:t>
                </a:r>
                <a:endParaRPr lang="en-US" sz="1200" b="0" smtClean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099" y="2052637"/>
                <a:ext cx="4186990" cy="830484"/>
              </a:xfrm>
              <a:prstGeom prst="rect">
                <a:avLst/>
              </a:prstGeom>
              <a:blipFill>
                <a:blip r:embed="rId5"/>
                <a:stretch>
                  <a:fillRect l="-3061" t="-735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864099" y="5763225"/>
            <a:ext cx="10236818" cy="56284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à"/>
            </a:pPr>
            <a:r>
              <a:rPr lang="en-US" sz="1600" b="1" smtClean="0">
                <a:solidFill>
                  <a:srgbClr val="0070C0"/>
                </a:solidFill>
                <a:sym typeface="Wingdings" panose="05000000000000000000" pitchFamily="2" charset="2"/>
              </a:rPr>
              <a:t>SIGNAL COMPRESSION: high contrast images combining high energy resolution for areas obtaining only low signal charge</a:t>
            </a:r>
          </a:p>
        </p:txBody>
      </p:sp>
    </p:spTree>
    <p:extLst>
      <p:ext uri="{BB962C8B-B14F-4D97-AF65-F5344CB8AC3E}">
        <p14:creationId xmlns:p14="http://schemas.microsoft.com/office/powerpoint/2010/main" val="7799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675653"/>
          </a:xfrm>
        </p:spPr>
        <p:txBody>
          <a:bodyPr/>
          <a:lstStyle/>
          <a:p>
            <a:pPr algn="ctr"/>
            <a:r>
              <a:rPr lang="de-DE" smtClean="0"/>
              <a:t>Nonlinear pixel response</a:t>
            </a:r>
            <a:r>
              <a:rPr lang="de-DE" smtClean="0"/>
              <a:t/>
            </a:r>
            <a:br>
              <a:rPr lang="de-DE" smtClean="0"/>
            </a:br>
            <a:r>
              <a:rPr lang="de-DE" sz="1600" smtClean="0"/>
              <a:t>intensification of the calibration problem at pixel borders and edges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edet sensor 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calibration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5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Inhaltsplatzhalt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5770" y="1590887"/>
            <a:ext cx="5470393" cy="2502569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1" y="1879183"/>
            <a:ext cx="5400675" cy="1617345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006163" y="3925671"/>
            <a:ext cx="5400675" cy="2310130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5486400" y="3819793"/>
            <a:ext cx="770021" cy="496748"/>
          </a:xfrm>
          <a:prstGeom prst="straightConnector1">
            <a:avLst/>
          </a:prstGeom>
          <a:ln w="317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17110" y="4928658"/>
            <a:ext cx="4546116" cy="8848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smtClean="0">
                <a:solidFill>
                  <a:srgbClr val="FF0000"/>
                </a:solidFill>
              </a:rPr>
              <a:t>If laser hits a corner of 4 empty pixels, the charge is first collected in the internal gate region with a much higher amplification 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Inhaltsplatzhalter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680878467"/>
                  </p:ext>
                </p:extLst>
              </p:nvPr>
            </p:nvGraphicFramePr>
            <p:xfrm>
              <a:off x="947738" y="1039813"/>
              <a:ext cx="10296525" cy="546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32175">
                      <a:extLst>
                        <a:ext uri="{9D8B030D-6E8A-4147-A177-3AD203B41FA5}">
                          <a16:colId xmlns:a16="http://schemas.microsoft.com/office/drawing/2014/main" val="2635491227"/>
                        </a:ext>
                      </a:extLst>
                    </a:gridCol>
                    <a:gridCol w="3432175">
                      <a:extLst>
                        <a:ext uri="{9D8B030D-6E8A-4147-A177-3AD203B41FA5}">
                          <a16:colId xmlns:a16="http://schemas.microsoft.com/office/drawing/2014/main" val="2007777207"/>
                        </a:ext>
                      </a:extLst>
                    </a:gridCol>
                    <a:gridCol w="3432175">
                      <a:extLst>
                        <a:ext uri="{9D8B030D-6E8A-4147-A177-3AD203B41FA5}">
                          <a16:colId xmlns:a16="http://schemas.microsoft.com/office/drawing/2014/main" val="2809925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INSTRUMENT/METHOD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PROS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CONS</a:t>
                          </a:r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7544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Radioactive</a:t>
                          </a:r>
                          <a:r>
                            <a:rPr lang="en-US" baseline="0" smtClean="0"/>
                            <a:t> sources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deliver exact, characteristic energy levels for an absolute calibration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acceptable photon interaction probability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capability to calibrate all pixels at once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auxiliary tool for cross-calibration of other methods</a:t>
                          </a:r>
                          <a:endParaRPr lang="en-US" sz="1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radiation damage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can only calibrate one point on the pixel’s charge curve at a comparably low level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complex spectra (could be mitigated by monochromators)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62621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X-ray (high energy)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scalable intensity</a:t>
                          </a:r>
                        </a:p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device depending flat field</a:t>
                          </a:r>
                          <a:endParaRPr lang="en-US" sz="1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very low photoabsorption probability</a:t>
                          </a:r>
                        </a:p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dominated by the Compton effect</a:t>
                          </a:r>
                        </a:p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accessibility (synchrotron radiation sources)</a:t>
                          </a:r>
                          <a:endParaRPr lang="en-US" sz="1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9777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-emitter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similarity to a TEM beam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 vacuum apparatus necessary</a:t>
                          </a:r>
                          <a:endParaRPr lang="en-US" sz="1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radiation damage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continuous spectrum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most of the electrons would leave the detector, so the escape energy has to be measured (scintillator)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40127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-emitter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severe radiation damage</a:t>
                          </a:r>
                        </a:p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energy level too high</a:t>
                          </a:r>
                        </a:p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vacuum device and corresponding interconnection hardware necessary</a:t>
                          </a:r>
                          <a:endParaRPr lang="en-US" sz="1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0751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TEM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gradual increase of both, intensity (in 10eV steps up to 300keV) and quantity (focusing/defocusing) </a:t>
                          </a: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build complete charge curves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vacuum device and corresponding interconnection hardware necessary</a:t>
                          </a:r>
                        </a:p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Poisson noise (shot noise) due to fluctuations of emitted TEM electrons </a:t>
                          </a: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precise intensity measurements necessary</a:t>
                          </a:r>
                          <a:endParaRPr lang="en-US" sz="1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3118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Laser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no radiation damage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intensity controllable via applied voltage and/or time (pulse width &amp; frequency)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full control of individual pixels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total energy transfer unknown (quantum efficiency)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only cell-by-cell calibration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lack of absolute calibration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83166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LED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no radiation damage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controllable intensity (by frequency or LED current)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simultaneous calibration of all pixels possible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total energy transfer unknown (quantum efficiency)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lack of absolute calibration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96749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CLEAR backemission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simultaneous calibration of all pixels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level of original backemission not known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finding optimal operation point for all pixels (process variations)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73896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Inhaltsplatzhalter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680878467"/>
                  </p:ext>
                </p:extLst>
              </p:nvPr>
            </p:nvGraphicFramePr>
            <p:xfrm>
              <a:off x="947738" y="1039813"/>
              <a:ext cx="10296525" cy="546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32175">
                      <a:extLst>
                        <a:ext uri="{9D8B030D-6E8A-4147-A177-3AD203B41FA5}">
                          <a16:colId xmlns:a16="http://schemas.microsoft.com/office/drawing/2014/main" val="2635491227"/>
                        </a:ext>
                      </a:extLst>
                    </a:gridCol>
                    <a:gridCol w="3432175">
                      <a:extLst>
                        <a:ext uri="{9D8B030D-6E8A-4147-A177-3AD203B41FA5}">
                          <a16:colId xmlns:a16="http://schemas.microsoft.com/office/drawing/2014/main" val="2007777207"/>
                        </a:ext>
                      </a:extLst>
                    </a:gridCol>
                    <a:gridCol w="3432175">
                      <a:extLst>
                        <a:ext uri="{9D8B030D-6E8A-4147-A177-3AD203B41FA5}">
                          <a16:colId xmlns:a16="http://schemas.microsoft.com/office/drawing/2014/main" val="2809925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INSTRUMENT/METHOD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PROS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CONS</a:t>
                          </a:r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7544740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Radioactive</a:t>
                          </a:r>
                          <a:r>
                            <a:rPr lang="en-US" baseline="0" smtClean="0"/>
                            <a:t> sources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deliver exact, characteristic energy levels for an absolute calibration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acceptable photon interaction probability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capability to calibrate all pixels at once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auxiliary tool for cross-calibration of other methods</a:t>
                          </a:r>
                          <a:endParaRPr lang="en-US" sz="1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radiation damage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can only calibrate one point on the pixel’s charge curve at a comparably low level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complex spectra (could be mitigated by monochromators)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6262123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X-ray (high energy)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scalable intensity</a:t>
                          </a:r>
                        </a:p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device depending flat field</a:t>
                          </a:r>
                          <a:endParaRPr lang="en-US" sz="1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very low photoabsorption probability</a:t>
                          </a:r>
                        </a:p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dominated by the Compton effect</a:t>
                          </a:r>
                        </a:p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accessibility (synchrotron radiation sources)</a:t>
                          </a:r>
                          <a:endParaRPr lang="en-US" sz="1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9777539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8" t="-296000" r="-200888" b="-51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similarity to a TEM beam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</a:pP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 vacuum apparatus necessary</a:t>
                          </a:r>
                          <a:endParaRPr lang="en-US" sz="1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radiation damage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continuous spectrum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most of the electrons would leave the detector, so the escape energy has to be measured (scintillator)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401278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8" t="-344348" r="-200888" b="-34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severe radiation damage</a:t>
                          </a:r>
                        </a:p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energy level too high</a:t>
                          </a:r>
                        </a:p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vacuum device and corresponding interconnection hardware necessary</a:t>
                          </a:r>
                          <a:endParaRPr lang="en-US" sz="1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0751385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TEM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gradual increase of both, intensity (in 10eV steps up to 300keV) and quantity (focusing/defocusing) </a:t>
                          </a: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build complete charge curves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vacuum device and corresponding interconnection hardware necessary</a:t>
                          </a:r>
                        </a:p>
                        <a:p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Poisson noise (shot noise) due to fluctuations of emitted TEM electrons </a:t>
                          </a: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</a:t>
                          </a:r>
                          <a:r>
                            <a:rPr lang="en-US" sz="1000" kern="120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precise intensity measurements necessary</a:t>
                          </a:r>
                          <a:endParaRPr lang="en-US" sz="1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311825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Laser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no radiation damage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intensity controllable via applied voltage and/or time (pulse width &amp; frequency)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full control of individual pixels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total energy transfer unknown (quantum efficiency)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only cell-by-cell calibration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lack of absolute calibration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831662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LED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no radiation damage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controllable intensity (by frequency or LED current)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simultaneous calibration of all pixels possible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total energy transfer unknown (quantum efficiency)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lack of absolute calibration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967493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mtClean="0"/>
                            <a:t>CLEAR backemission</a:t>
                          </a:r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simultaneous calibration of all pixels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level of original backemission not known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finding optimal operation point for all pixels (process variations)</a:t>
                          </a:r>
                          <a:endParaRPr lang="en-US" sz="10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738961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347379"/>
          </a:xfrm>
        </p:spPr>
        <p:txBody>
          <a:bodyPr/>
          <a:lstStyle/>
          <a:p>
            <a:pPr algn="ctr"/>
            <a:r>
              <a:rPr lang="de-DE" smtClean="0"/>
              <a:t>Several methods with pros &amp; cons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edet sensor 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calibration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6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8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905645"/>
          </a:xfrm>
        </p:spPr>
        <p:txBody>
          <a:bodyPr/>
          <a:lstStyle/>
          <a:p>
            <a:pPr algn="ctr"/>
            <a:r>
              <a:rPr lang="de-DE" smtClean="0"/>
              <a:t>Selected method: radioactive source for basic led intensity calibration + scan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edet sensor 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calibration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7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nhaltsplatzhalt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36733" y="1471598"/>
            <a:ext cx="7757998" cy="312943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5568" y="1779306"/>
            <a:ext cx="2398092" cy="209031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 u="sng" smtClean="0"/>
              <a:t>LED conditions:</a:t>
            </a:r>
          </a:p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1600" smtClean="0"/>
              <a:t>Linerarity</a:t>
            </a:r>
          </a:p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1600" smtClean="0"/>
              <a:t>Stability</a:t>
            </a:r>
          </a:p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1600" smtClean="0"/>
              <a:t>Reproducibility</a:t>
            </a:r>
          </a:p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1600" smtClean="0"/>
              <a:t>Homogeneity (flat field)</a:t>
            </a:r>
            <a:endParaRPr lang="en-US" sz="1600" dirty="0" err="1" smtClean="0"/>
          </a:p>
        </p:txBody>
      </p:sp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207461" y="4444513"/>
            <a:ext cx="4731385" cy="209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848408"/>
          </a:xfrm>
        </p:spPr>
        <p:txBody>
          <a:bodyPr/>
          <a:lstStyle/>
          <a:p>
            <a:pPr algn="ctr"/>
            <a:r>
              <a:rPr lang="de-DE" smtClean="0"/>
              <a:t>Led scan simultaneously for all pixels</a:t>
            </a:r>
            <a:br>
              <a:rPr lang="de-DE" smtClean="0"/>
            </a:br>
            <a:r>
              <a:rPr lang="de-DE" sz="1600" smtClean="0"/>
              <a:t>polynomial fit</a:t>
            </a: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edet sensor 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calibration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8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610" y="2155001"/>
            <a:ext cx="4859337" cy="2910878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1" y="1652077"/>
            <a:ext cx="4859338" cy="20795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1520" y="5357692"/>
            <a:ext cx="6179419" cy="5899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b="1">
                <a:solidFill>
                  <a:srgbClr val="FF0000"/>
                </a:solidFill>
              </a:rPr>
              <a:t>e</a:t>
            </a:r>
            <a:r>
              <a:rPr lang="en-US" sz="1600" b="1" smtClean="0">
                <a:solidFill>
                  <a:srgbClr val="FF0000"/>
                </a:solidFill>
              </a:rPr>
              <a:t>very pixel ADU value corresponds to a certain electron reference value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294" y="3784641"/>
            <a:ext cx="2995718" cy="2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905645"/>
          </a:xfrm>
        </p:spPr>
        <p:txBody>
          <a:bodyPr/>
          <a:lstStyle/>
          <a:p>
            <a:pPr algn="ctr"/>
            <a:r>
              <a:rPr lang="de-DE" smtClean="0"/>
              <a:t>Whole sensor calibration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edet sensor 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calibration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9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6606" y="2097088"/>
            <a:ext cx="8398788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zmvkTfYBqQbk3o2h2L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uer_Master_MPG_11022020.potx" id="{E5752118-EE05-4E4F-A145-59D6BA7FA0D0}" vid="{2E164B52-9EEA-4743-A142-5BC79C92C89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B195195-032B-4C3E-9FC2-E2D3C4EDB224}">
  <we:reference id="wa104380121" version="2.0.0.0" store="de-DE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Breitbild</PresentationFormat>
  <Paragraphs>103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2" baseType="lpstr">
      <vt:lpstr>.SF NS Symbols Regular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Wingdings 3</vt:lpstr>
      <vt:lpstr>Office</vt:lpstr>
      <vt:lpstr>1_Office</vt:lpstr>
      <vt:lpstr>think-cell Folie</vt:lpstr>
      <vt:lpstr>EDET SENSOR CALIBRATION </vt:lpstr>
      <vt:lpstr>Problem: pixel-to-pixel gain variations main reason: variations in manufacturing process</vt:lpstr>
      <vt:lpstr>Pixel gain dispersion typical for all Si-detectors Conventional linear calibration</vt:lpstr>
      <vt:lpstr>Nonlinear response curve of an edet pixel</vt:lpstr>
      <vt:lpstr>Nonlinear pixel response intensification of the calibration problem at pixel borders and edges</vt:lpstr>
      <vt:lpstr>Several methods with pros &amp; cons</vt:lpstr>
      <vt:lpstr>Selected method: radioactive source for basic led intensity calibration + scan</vt:lpstr>
      <vt:lpstr>Led scan simultaneously for all pixels polynomial fit</vt:lpstr>
      <vt:lpstr>Whole sensor calibration</vt:lpstr>
      <vt:lpstr>EDET DETECTOR calibration – Suggestions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EDET DELAY SCANS</dc:title>
  <dc:creator>Eduard Prinker</dc:creator>
  <cp:lastModifiedBy>Eduard Prinker</cp:lastModifiedBy>
  <cp:revision>283</cp:revision>
  <dcterms:created xsi:type="dcterms:W3CDTF">2022-06-24T11:21:47Z</dcterms:created>
  <dcterms:modified xsi:type="dcterms:W3CDTF">2023-05-19T17:08:09Z</dcterms:modified>
</cp:coreProperties>
</file>