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505" r:id="rId2"/>
    <p:sldId id="531" r:id="rId3"/>
    <p:sldId id="532" r:id="rId4"/>
    <p:sldId id="533" r:id="rId5"/>
    <p:sldId id="534" r:id="rId6"/>
    <p:sldId id="535" r:id="rId7"/>
    <p:sldId id="536" r:id="rId8"/>
    <p:sldId id="537" r:id="rId9"/>
    <p:sldId id="538" r:id="rId10"/>
    <p:sldId id="539" r:id="rId11"/>
    <p:sldId id="540" r:id="rId12"/>
    <p:sldId id="543" r:id="rId13"/>
    <p:sldId id="542" r:id="rId14"/>
    <p:sldId id="541" r:id="rId15"/>
    <p:sldId id="544" r:id="rId16"/>
    <p:sldId id="545" r:id="rId17"/>
    <p:sldId id="514" r:id="rId18"/>
    <p:sldId id="513" r:id="rId19"/>
    <p:sldId id="515" r:id="rId20"/>
    <p:sldId id="516" r:id="rId21"/>
    <p:sldId id="518" r:id="rId22"/>
    <p:sldId id="519" r:id="rId23"/>
    <p:sldId id="517" r:id="rId24"/>
    <p:sldId id="520" r:id="rId25"/>
    <p:sldId id="521" r:id="rId26"/>
    <p:sldId id="523" r:id="rId27"/>
    <p:sldId id="527" r:id="rId28"/>
    <p:sldId id="528" r:id="rId29"/>
    <p:sldId id="522" r:id="rId30"/>
    <p:sldId id="524" r:id="rId31"/>
    <p:sldId id="525" r:id="rId32"/>
    <p:sldId id="526" r:id="rId33"/>
    <p:sldId id="529" r:id="rId34"/>
    <p:sldId id="530" r:id="rId35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accent2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FF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4" autoAdjust="0"/>
    <p:restoredTop sz="94696" autoAdjust="0"/>
  </p:normalViewPr>
  <p:slideViewPr>
    <p:cSldViewPr showGuides="1">
      <p:cViewPr varScale="1">
        <p:scale>
          <a:sx n="63" d="100"/>
          <a:sy n="63" d="100"/>
        </p:scale>
        <p:origin x="-163" y="-72"/>
      </p:cViewPr>
      <p:guideLst>
        <p:guide orient="horz" pos="482"/>
        <p:guide pos="6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6" tIns="47374" rIns="94746" bIns="47374" numCol="1" anchor="t" anchorCtr="0" compatLnSpc="1">
            <a:prstTxWarp prst="textNoShape">
              <a:avLst/>
            </a:prstTxWarp>
          </a:bodyPr>
          <a:lstStyle>
            <a:lvl1pPr defTabSz="947163">
              <a:defRPr sz="11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6" tIns="47374" rIns="94746" bIns="47374" numCol="1" anchor="t" anchorCtr="0" compatLnSpc="1">
            <a:prstTxWarp prst="textNoShape">
              <a:avLst/>
            </a:prstTxWarp>
          </a:bodyPr>
          <a:lstStyle>
            <a:lvl1pPr algn="r" defTabSz="947163">
              <a:defRPr sz="11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9688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6" tIns="47374" rIns="94746" bIns="473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6" tIns="47374" rIns="94746" bIns="47374" numCol="1" anchor="b" anchorCtr="0" compatLnSpc="1">
            <a:prstTxWarp prst="textNoShape">
              <a:avLst/>
            </a:prstTxWarp>
          </a:bodyPr>
          <a:lstStyle>
            <a:lvl1pPr defTabSz="947163">
              <a:defRPr sz="11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6" tIns="47374" rIns="94746" bIns="47374" numCol="1" anchor="b" anchorCtr="0" compatLnSpc="1">
            <a:prstTxWarp prst="textNoShape">
              <a:avLst/>
            </a:prstTxWarp>
          </a:bodyPr>
          <a:lstStyle>
            <a:lvl1pPr algn="r" defTabSz="947163">
              <a:defRPr sz="1100"/>
            </a:lvl1pPr>
          </a:lstStyle>
          <a:p>
            <a:pPr>
              <a:defRPr/>
            </a:pPr>
            <a:fld id="{89BDA7FF-52B7-4588-8C9E-E869311F376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04866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7950" y="6524625"/>
            <a:ext cx="6624638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C. Kiesling, PXD-EVO-Meeting, Oct 13, 2010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572250"/>
            <a:ext cx="528637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0C54615C-216B-4055-9C4E-4186CF5696B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4" name="Picture 17" descr="belle2-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2473" y="108358"/>
            <a:ext cx="719459" cy="5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hteck 1"/>
          <p:cNvSpPr/>
          <p:nvPr userDrawn="1"/>
        </p:nvSpPr>
        <p:spPr>
          <a:xfrm>
            <a:off x="57150" y="45720"/>
            <a:ext cx="899592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Picture 18" descr="depfetlogo_small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4" y="56054"/>
            <a:ext cx="86409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410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CMK\Institut\tdot\Minerva 2003\MNRV_328.EPS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72007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Gerade Verbindung 7"/>
          <p:cNvCxnSpPr/>
          <p:nvPr userDrawn="1"/>
        </p:nvCxnSpPr>
        <p:spPr>
          <a:xfrm>
            <a:off x="971600" y="764704"/>
            <a:ext cx="777686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7950" y="6524625"/>
            <a:ext cx="6624638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C. Kiesling, PXD-EVO-Meeting, Oct 13, 2010</a:t>
            </a:r>
            <a:endParaRPr lang="de-DE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572250"/>
            <a:ext cx="528637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0C54615C-216B-4055-9C4E-4186CF5696B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079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Kiesling, PXD-EVO-Meeting, Oct 13, 2010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54615C-216B-4055-9C4E-4186CF5696BA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5" name="Picture 17" descr="belle2-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115888"/>
            <a:ext cx="963612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8" descr="depfetlogo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1154113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2195736" y="548680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Summary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</a:p>
          <a:p>
            <a:pPr algn="ctr"/>
            <a:r>
              <a:rPr lang="de-DE" sz="2400" dirty="0" smtClean="0"/>
              <a:t>Valencia Meeting</a:t>
            </a:r>
            <a:br>
              <a:rPr lang="de-DE" sz="2400" dirty="0" smtClean="0"/>
            </a:b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Some</a:t>
            </a:r>
            <a:r>
              <a:rPr lang="de-DE" sz="2400" dirty="0" smtClean="0"/>
              <a:t> </a:t>
            </a:r>
            <a:r>
              <a:rPr lang="de-DE" sz="2400" dirty="0" err="1" smtClean="0"/>
              <a:t>Recent</a:t>
            </a:r>
            <a:r>
              <a:rPr lang="de-DE" sz="2400" dirty="0" smtClean="0"/>
              <a:t> News  </a:t>
            </a:r>
            <a:endParaRPr lang="de-DE" sz="2400" dirty="0"/>
          </a:p>
        </p:txBody>
      </p:sp>
      <p:sp>
        <p:nvSpPr>
          <p:cNvPr id="9" name="Textfeld 8"/>
          <p:cNvSpPr txBox="1"/>
          <p:nvPr/>
        </p:nvSpPr>
        <p:spPr>
          <a:xfrm>
            <a:off x="1835696" y="3054439"/>
            <a:ext cx="58326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Valencia </a:t>
            </a:r>
            <a:r>
              <a:rPr lang="de-DE" dirty="0" err="1" smtClean="0"/>
              <a:t>meeting</a:t>
            </a:r>
            <a:r>
              <a:rPr lang="de-DE" dirty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thereafter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New Date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SuperKEKB</a:t>
            </a:r>
            <a:r>
              <a:rPr lang="de-DE" dirty="0" smtClean="0"/>
              <a:t> Startup</a:t>
            </a:r>
          </a:p>
          <a:p>
            <a:endParaRPr lang="de-DE" dirty="0"/>
          </a:p>
          <a:p>
            <a:r>
              <a:rPr lang="de-DE" dirty="0" smtClean="0"/>
              <a:t>Radiation Tests in Sevilla (just a </a:t>
            </a:r>
            <a:r>
              <a:rPr lang="de-DE" dirty="0" err="1" smtClean="0"/>
              <a:t>slide</a:t>
            </a:r>
            <a:r>
              <a:rPr lang="de-DE" dirty="0" smtClean="0"/>
              <a:t> </a:t>
            </a:r>
            <a:r>
              <a:rPr lang="de-DE" dirty="0" err="1" smtClean="0"/>
              <a:t>show</a:t>
            </a:r>
            <a:r>
              <a:rPr lang="de-DE" dirty="0" smtClean="0"/>
              <a:t>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5013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Kiesling, PXD-EVO-Meeting, Oct 13, 2010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54615C-216B-4055-9C4E-4186CF5696BA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259632" y="116632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Tracking </a:t>
            </a:r>
            <a:r>
              <a:rPr lang="de-DE" sz="2800" dirty="0" err="1" smtClean="0"/>
              <a:t>and</a:t>
            </a:r>
            <a:r>
              <a:rPr lang="de-DE" sz="2800" dirty="0" smtClean="0"/>
              <a:t> Performance</a:t>
            </a:r>
            <a:endParaRPr lang="de-DE" sz="2800" dirty="0"/>
          </a:p>
        </p:txBody>
      </p:sp>
      <p:sp>
        <p:nvSpPr>
          <p:cNvPr id="5" name="Textfeld 4"/>
          <p:cNvSpPr txBox="1"/>
          <p:nvPr/>
        </p:nvSpPr>
        <p:spPr>
          <a:xfrm>
            <a:off x="601035" y="1124744"/>
            <a:ext cx="8352928" cy="62478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Further </a:t>
            </a:r>
            <a:r>
              <a:rPr lang="de-DE" dirty="0" err="1" smtClean="0"/>
              <a:t>improvements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DEPFET </a:t>
            </a:r>
            <a:r>
              <a:rPr lang="de-DE" dirty="0" err="1" smtClean="0"/>
              <a:t>digitizer</a:t>
            </a:r>
            <a:r>
              <a:rPr lang="de-DE" dirty="0" smtClean="0"/>
              <a:t> (Göttingen)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Tools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background</a:t>
            </a:r>
            <a:r>
              <a:rPr lang="de-DE" dirty="0" smtClean="0"/>
              <a:t> </a:t>
            </a:r>
            <a:r>
              <a:rPr lang="de-DE" dirty="0" err="1" smtClean="0"/>
              <a:t>admixtures</a:t>
            </a:r>
            <a:r>
              <a:rPr lang="de-DE" dirty="0" smtClean="0"/>
              <a:t> </a:t>
            </a:r>
            <a:r>
              <a:rPr lang="de-DE" dirty="0" err="1" smtClean="0"/>
              <a:t>implemented</a:t>
            </a:r>
            <a:r>
              <a:rPr lang="de-DE" dirty="0" smtClean="0"/>
              <a:t> </a:t>
            </a:r>
            <a:r>
              <a:rPr lang="de-DE" dirty="0" smtClean="0"/>
              <a:t>in ILC </a:t>
            </a:r>
            <a:r>
              <a:rPr lang="de-DE" dirty="0" err="1" smtClean="0"/>
              <a:t>soltware</a:t>
            </a:r>
            <a:r>
              <a:rPr lang="de-DE" dirty="0" smtClean="0"/>
              <a:t> </a:t>
            </a:r>
            <a:r>
              <a:rPr lang="de-DE" dirty="0" err="1" smtClean="0"/>
              <a:t>frame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Tools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ganged</a:t>
            </a:r>
            <a:r>
              <a:rPr lang="de-DE" dirty="0" smtClean="0"/>
              <a:t> </a:t>
            </a:r>
            <a:r>
              <a:rPr lang="de-DE" dirty="0" err="1" smtClean="0"/>
              <a:t>pixel</a:t>
            </a:r>
            <a:r>
              <a:rPr lang="de-DE" dirty="0" smtClean="0"/>
              <a:t> </a:t>
            </a:r>
            <a:r>
              <a:rPr lang="de-DE" dirty="0" err="1" smtClean="0"/>
              <a:t>rows</a:t>
            </a:r>
            <a:r>
              <a:rPr lang="de-DE" dirty="0" smtClean="0"/>
              <a:t> </a:t>
            </a:r>
            <a:r>
              <a:rPr lang="de-DE" dirty="0" err="1" smtClean="0"/>
              <a:t>implemented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First </a:t>
            </a:r>
            <a:r>
              <a:rPr lang="de-DE" dirty="0" err="1" smtClean="0"/>
              <a:t>look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large </a:t>
            </a:r>
            <a:r>
              <a:rPr lang="de-DE" dirty="0" err="1" smtClean="0"/>
              <a:t>occupancies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PXD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realistic</a:t>
            </a:r>
            <a:r>
              <a:rPr lang="de-DE" dirty="0" smtClean="0"/>
              <a:t> QED </a:t>
            </a:r>
            <a:r>
              <a:rPr lang="de-DE" dirty="0" err="1" smtClean="0"/>
              <a:t>patterns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Strong push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get</a:t>
            </a:r>
            <a:r>
              <a:rPr lang="de-DE" dirty="0" smtClean="0"/>
              <a:t> PXD </a:t>
            </a:r>
            <a:r>
              <a:rPr lang="de-DE" dirty="0" err="1" smtClean="0"/>
              <a:t>and</a:t>
            </a:r>
            <a:r>
              <a:rPr lang="de-DE" dirty="0" smtClean="0"/>
              <a:t> SVD </a:t>
            </a:r>
            <a:r>
              <a:rPr lang="de-DE" dirty="0" err="1" smtClean="0"/>
              <a:t>into</a:t>
            </a:r>
            <a:r>
              <a:rPr lang="de-DE" dirty="0" smtClean="0"/>
              <a:t> BASF2 </a:t>
            </a:r>
            <a:r>
              <a:rPr lang="de-DE" dirty="0" err="1" smtClean="0"/>
              <a:t>frame</a:t>
            </a:r>
            <a:r>
              <a:rPr lang="de-DE" dirty="0" smtClean="0"/>
              <a:t> (</a:t>
            </a:r>
            <a:r>
              <a:rPr lang="de-DE" dirty="0" err="1" smtClean="0"/>
              <a:t>Prague</a:t>
            </a:r>
            <a:r>
              <a:rPr lang="de-DE" dirty="0" smtClean="0"/>
              <a:t> </a:t>
            </a:r>
            <a:r>
              <a:rPr lang="de-DE" dirty="0" err="1" smtClean="0"/>
              <a:t>group</a:t>
            </a:r>
            <a:r>
              <a:rPr lang="de-DE" dirty="0" smtClean="0"/>
              <a:t>) </a:t>
            </a:r>
            <a:r>
              <a:rPr lang="de-DE" dirty="0" err="1" smtClean="0"/>
              <a:t>Prague</a:t>
            </a:r>
            <a:r>
              <a:rPr lang="de-DE" dirty="0" smtClean="0"/>
              <a:t> also </a:t>
            </a:r>
            <a:r>
              <a:rPr lang="de-DE" dirty="0" err="1" smtClean="0"/>
              <a:t>works</a:t>
            </a:r>
            <a:r>
              <a:rPr lang="de-DE" dirty="0" smtClean="0"/>
              <a:t> on </a:t>
            </a:r>
            <a:r>
              <a:rPr lang="de-DE" dirty="0" err="1" smtClean="0"/>
              <a:t>integrating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most</a:t>
            </a:r>
            <a:r>
              <a:rPr lang="de-DE" dirty="0" smtClean="0"/>
              <a:t> </a:t>
            </a:r>
            <a:r>
              <a:rPr lang="de-DE" dirty="0" err="1" smtClean="0"/>
              <a:t>recent</a:t>
            </a:r>
            <a:r>
              <a:rPr lang="de-DE" dirty="0" smtClean="0"/>
              <a:t> </a:t>
            </a:r>
            <a:r>
              <a:rPr lang="de-DE" dirty="0" err="1" smtClean="0"/>
              <a:t>digitizer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BASF2 </a:t>
            </a:r>
            <a:r>
              <a:rPr lang="de-DE" dirty="0" err="1" smtClean="0"/>
              <a:t>frame</a:t>
            </a:r>
            <a:r>
              <a:rPr lang="de-DE" dirty="0" smtClean="0"/>
              <a:t>. </a:t>
            </a:r>
          </a:p>
          <a:p>
            <a:endParaRPr lang="de-DE" dirty="0"/>
          </a:p>
          <a:p>
            <a:r>
              <a:rPr lang="de-DE" dirty="0" smtClean="0"/>
              <a:t>Tracking </a:t>
            </a:r>
            <a:r>
              <a:rPr lang="de-DE" dirty="0" err="1" smtClean="0"/>
              <a:t>software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GENFIT, </a:t>
            </a:r>
            <a:r>
              <a:rPr lang="de-DE" dirty="0" err="1" smtClean="0"/>
              <a:t>low</a:t>
            </a:r>
            <a:r>
              <a:rPr lang="de-DE" dirty="0" smtClean="0"/>
              <a:t> </a:t>
            </a:r>
            <a:r>
              <a:rPr lang="de-DE" dirty="0" err="1" smtClean="0"/>
              <a:t>momentum</a:t>
            </a:r>
            <a:r>
              <a:rPr lang="de-DE" dirty="0" smtClean="0"/>
              <a:t> </a:t>
            </a:r>
            <a:r>
              <a:rPr lang="de-DE" dirty="0" err="1" smtClean="0"/>
              <a:t>tracking</a:t>
            </a:r>
            <a:r>
              <a:rPr lang="de-DE" dirty="0" smtClean="0"/>
              <a:t> </a:t>
            </a:r>
            <a:r>
              <a:rPr lang="de-DE" dirty="0" err="1" smtClean="0"/>
              <a:t>studied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Vienna </a:t>
            </a:r>
            <a:r>
              <a:rPr lang="de-DE" dirty="0" err="1" smtClean="0"/>
              <a:t>group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Background </a:t>
            </a:r>
            <a:r>
              <a:rPr lang="de-DE" dirty="0" err="1" smtClean="0"/>
              <a:t>studies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carried</a:t>
            </a:r>
            <a:r>
              <a:rPr lang="de-DE" dirty="0" smtClean="0"/>
              <a:t> out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BASF2 </a:t>
            </a:r>
            <a:r>
              <a:rPr lang="de-DE" dirty="0" err="1" smtClean="0"/>
              <a:t>framework</a:t>
            </a:r>
            <a:r>
              <a:rPr lang="de-DE" dirty="0" smtClean="0"/>
              <a:t>	  </a:t>
            </a:r>
            <a:endParaRPr lang="de-DE" dirty="0"/>
          </a:p>
          <a:p>
            <a:endParaRPr lang="de-DE" dirty="0" smtClean="0"/>
          </a:p>
          <a:p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	</a:t>
            </a:r>
            <a:r>
              <a:rPr lang="de-D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52131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Kiesling, PXD-EVO-Meeting, Oct 13, 2010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54615C-216B-4055-9C4E-4186CF5696BA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259632" y="116632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/>
              <a:t>Conclusion</a:t>
            </a:r>
            <a:endParaRPr lang="de-DE" sz="2800" dirty="0"/>
          </a:p>
        </p:txBody>
      </p:sp>
      <p:sp>
        <p:nvSpPr>
          <p:cNvPr id="5" name="Textfeld 4"/>
          <p:cNvSpPr txBox="1"/>
          <p:nvPr/>
        </p:nvSpPr>
        <p:spPr>
          <a:xfrm>
            <a:off x="601035" y="1124744"/>
            <a:ext cx="8352928" cy="62478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good</a:t>
            </a:r>
            <a:r>
              <a:rPr lang="de-DE" dirty="0" smtClean="0"/>
              <a:t> </a:t>
            </a:r>
            <a:r>
              <a:rPr lang="de-DE" dirty="0" err="1" smtClean="0"/>
              <a:t>progress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electronics</a:t>
            </a:r>
            <a:r>
              <a:rPr lang="de-DE" dirty="0" smtClean="0"/>
              <a:t> </a:t>
            </a:r>
            <a:r>
              <a:rPr lang="de-DE" dirty="0" err="1" smtClean="0"/>
              <a:t>side</a:t>
            </a:r>
            <a:r>
              <a:rPr lang="de-DE" dirty="0" smtClean="0"/>
              <a:t>: </a:t>
            </a:r>
          </a:p>
          <a:p>
            <a:r>
              <a:rPr lang="de-DE" dirty="0"/>
              <a:t>	</a:t>
            </a:r>
            <a:r>
              <a:rPr lang="de-DE" dirty="0" err="1"/>
              <a:t>t</a:t>
            </a:r>
            <a:r>
              <a:rPr lang="de-DE" dirty="0" err="1" smtClean="0"/>
              <a:t>he</a:t>
            </a:r>
            <a:r>
              <a:rPr lang="de-DE" dirty="0" smtClean="0"/>
              <a:t> </a:t>
            </a:r>
            <a:r>
              <a:rPr lang="de-DE" dirty="0" err="1" smtClean="0"/>
              <a:t>three</a:t>
            </a:r>
            <a:r>
              <a:rPr lang="de-DE" dirty="0" smtClean="0"/>
              <a:t> ASICs </a:t>
            </a:r>
            <a:r>
              <a:rPr lang="de-DE" dirty="0" err="1" smtClean="0"/>
              <a:t>basically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endParaRPr lang="de-DE" dirty="0" smtClean="0"/>
          </a:p>
          <a:p>
            <a:r>
              <a:rPr lang="de-DE" dirty="0"/>
              <a:t>	s</a:t>
            </a:r>
            <a:r>
              <a:rPr lang="de-DE" dirty="0" smtClean="0"/>
              <a:t>till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issue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speed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DCD (but </a:t>
            </a:r>
            <a:r>
              <a:rPr lang="de-DE" dirty="0" err="1" smtClean="0"/>
              <a:t>reason</a:t>
            </a:r>
            <a:r>
              <a:rPr lang="de-DE" dirty="0" smtClean="0"/>
              <a:t> </a:t>
            </a:r>
            <a:r>
              <a:rPr lang="de-DE" dirty="0" err="1" smtClean="0"/>
              <a:t>known</a:t>
            </a:r>
            <a:r>
              <a:rPr lang="de-DE" dirty="0" smtClean="0"/>
              <a:t>),</a:t>
            </a:r>
          </a:p>
          <a:p>
            <a:r>
              <a:rPr lang="de-DE" dirty="0"/>
              <a:t>	</a:t>
            </a:r>
            <a:r>
              <a:rPr lang="de-DE" dirty="0" err="1" smtClean="0"/>
              <a:t>needs</a:t>
            </a:r>
            <a:r>
              <a:rPr lang="de-DE" dirty="0" smtClean="0"/>
              <a:t> a </a:t>
            </a:r>
            <a:r>
              <a:rPr lang="de-DE" dirty="0" err="1" smtClean="0"/>
              <a:t>resubmission</a:t>
            </a:r>
            <a:r>
              <a:rPr lang="de-DE" dirty="0" smtClean="0"/>
              <a:t> </a:t>
            </a:r>
            <a:r>
              <a:rPr lang="de-DE" dirty="0" err="1" smtClean="0"/>
              <a:t>soon</a:t>
            </a:r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Good</a:t>
            </a:r>
            <a:r>
              <a:rPr lang="de-DE" dirty="0" smtClean="0"/>
              <a:t> </a:t>
            </a:r>
            <a:r>
              <a:rPr lang="de-DE" dirty="0" err="1" smtClean="0"/>
              <a:t>progress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production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DEPFETs</a:t>
            </a:r>
          </a:p>
          <a:p>
            <a:r>
              <a:rPr lang="de-DE" dirty="0"/>
              <a:t>	</a:t>
            </a:r>
            <a:r>
              <a:rPr lang="de-DE" dirty="0" err="1" smtClean="0"/>
              <a:t>however</a:t>
            </a:r>
            <a:r>
              <a:rPr lang="de-DE" dirty="0" smtClean="0"/>
              <a:t>,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yield</a:t>
            </a:r>
            <a:r>
              <a:rPr lang="de-DE" dirty="0" smtClean="0"/>
              <a:t> </a:t>
            </a:r>
            <a:r>
              <a:rPr lang="de-DE" dirty="0" err="1" smtClean="0"/>
              <a:t>problems</a:t>
            </a:r>
            <a:r>
              <a:rPr lang="de-DE" dirty="0"/>
              <a:t> </a:t>
            </a:r>
            <a:r>
              <a:rPr lang="de-DE" dirty="0" err="1" smtClean="0"/>
              <a:t>discovered</a:t>
            </a:r>
            <a:r>
              <a:rPr lang="de-DE" dirty="0" smtClean="0"/>
              <a:t>, </a:t>
            </a:r>
            <a:r>
              <a:rPr lang="de-DE" dirty="0" err="1" smtClean="0"/>
              <a:t>reasons</a:t>
            </a:r>
            <a:r>
              <a:rPr lang="de-DE" dirty="0" smtClean="0"/>
              <a:t> </a:t>
            </a:r>
            <a:r>
              <a:rPr lang="de-DE" dirty="0" err="1" smtClean="0"/>
              <a:t>under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	</a:t>
            </a:r>
            <a:r>
              <a:rPr lang="de-DE" dirty="0" err="1" smtClean="0"/>
              <a:t>investigation</a:t>
            </a:r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Good</a:t>
            </a:r>
            <a:r>
              <a:rPr lang="de-DE" dirty="0" smtClean="0"/>
              <a:t> </a:t>
            </a:r>
            <a:r>
              <a:rPr lang="de-DE" dirty="0" err="1" smtClean="0"/>
              <a:t>progress</a:t>
            </a:r>
            <a:r>
              <a:rPr lang="de-DE" dirty="0" smtClean="0"/>
              <a:t> on </a:t>
            </a:r>
            <a:r>
              <a:rPr lang="de-DE" dirty="0" err="1" smtClean="0"/>
              <a:t>mechanics</a:t>
            </a:r>
            <a:r>
              <a:rPr lang="de-DE" dirty="0" smtClean="0"/>
              <a:t>/</a:t>
            </a:r>
            <a:r>
              <a:rPr lang="de-DE" dirty="0" err="1" smtClean="0"/>
              <a:t>cooling</a:t>
            </a:r>
            <a:r>
              <a:rPr lang="de-DE" dirty="0" smtClean="0"/>
              <a:t>: First real-size </a:t>
            </a:r>
            <a:r>
              <a:rPr lang="de-DE" dirty="0" err="1" smtClean="0"/>
              <a:t>structure</a:t>
            </a:r>
            <a:endParaRPr lang="de-DE" dirty="0" smtClean="0"/>
          </a:p>
          <a:p>
            <a:r>
              <a:rPr lang="de-DE" dirty="0"/>
              <a:t>	</a:t>
            </a:r>
            <a:r>
              <a:rPr lang="de-DE" dirty="0" err="1" smtClean="0"/>
              <a:t>manufactured</a:t>
            </a:r>
            <a:r>
              <a:rPr lang="de-DE" dirty="0" smtClean="0"/>
              <a:t>, </a:t>
            </a:r>
            <a:r>
              <a:rPr lang="de-DE" dirty="0" err="1" smtClean="0"/>
              <a:t>now</a:t>
            </a:r>
            <a:r>
              <a:rPr lang="de-DE" dirty="0" smtClean="0"/>
              <a:t> </a:t>
            </a:r>
            <a:r>
              <a:rPr lang="de-DE" dirty="0" err="1" smtClean="0"/>
              <a:t>under</a:t>
            </a:r>
            <a:r>
              <a:rPr lang="de-DE" dirty="0" smtClean="0"/>
              <a:t> </a:t>
            </a:r>
            <a:r>
              <a:rPr lang="de-DE" dirty="0" err="1" smtClean="0"/>
              <a:t>preparation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pressure</a:t>
            </a:r>
            <a:r>
              <a:rPr lang="de-DE" dirty="0" smtClean="0"/>
              <a:t> </a:t>
            </a:r>
            <a:r>
              <a:rPr lang="de-DE" dirty="0" err="1" smtClean="0"/>
              <a:t>tests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New DEPFET </a:t>
            </a:r>
            <a:r>
              <a:rPr lang="de-DE" dirty="0" err="1" smtClean="0"/>
              <a:t>collaborators</a:t>
            </a:r>
            <a:r>
              <a:rPr lang="de-DE" dirty="0" smtClean="0"/>
              <a:t> </a:t>
            </a:r>
            <a:r>
              <a:rPr lang="de-DE" dirty="0" err="1" smtClean="0"/>
              <a:t>funded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BMBF, </a:t>
            </a:r>
            <a:r>
              <a:rPr lang="de-DE" dirty="0" err="1" smtClean="0"/>
              <a:t>especially</a:t>
            </a:r>
            <a:r>
              <a:rPr lang="de-DE" dirty="0" smtClean="0"/>
              <a:t> </a:t>
            </a:r>
            <a:r>
              <a:rPr lang="de-DE" dirty="0" err="1" smtClean="0"/>
              <a:t>Giessen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Serious</a:t>
            </a:r>
            <a:r>
              <a:rPr lang="de-DE" dirty="0" smtClean="0"/>
              <a:t> </a:t>
            </a:r>
            <a:r>
              <a:rPr lang="de-DE" dirty="0" err="1" smtClean="0"/>
              <a:t>issue</a:t>
            </a:r>
            <a:r>
              <a:rPr lang="de-DE" dirty="0" smtClean="0"/>
              <a:t>: </a:t>
            </a:r>
          </a:p>
          <a:p>
            <a:r>
              <a:rPr lang="de-DE" dirty="0"/>
              <a:t>	</a:t>
            </a:r>
            <a:r>
              <a:rPr lang="de-DE" dirty="0" err="1" smtClean="0"/>
              <a:t>Injection</a:t>
            </a:r>
            <a:r>
              <a:rPr lang="de-DE" dirty="0" smtClean="0"/>
              <a:t> </a:t>
            </a:r>
            <a:r>
              <a:rPr lang="de-DE" dirty="0" err="1" smtClean="0"/>
              <a:t>scheme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machine</a:t>
            </a:r>
            <a:r>
              <a:rPr lang="de-DE" dirty="0" smtClean="0"/>
              <a:t>, </a:t>
            </a:r>
            <a:r>
              <a:rPr lang="de-DE" dirty="0" err="1" smtClean="0"/>
              <a:t>causing</a:t>
            </a:r>
            <a:r>
              <a:rPr lang="de-DE" dirty="0" smtClean="0"/>
              <a:t> ~ 20 % </a:t>
            </a:r>
            <a:r>
              <a:rPr lang="de-DE" dirty="0" err="1" smtClean="0"/>
              <a:t>deadtime</a:t>
            </a:r>
            <a:r>
              <a:rPr lang="de-DE" dirty="0" smtClean="0"/>
              <a:t>, </a:t>
            </a:r>
          </a:p>
          <a:p>
            <a:r>
              <a:rPr lang="de-DE" dirty="0"/>
              <a:t>	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smtClean="0"/>
              <a:t>remedy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DEPFET </a:t>
            </a:r>
            <a:r>
              <a:rPr lang="de-DE" dirty="0" err="1" smtClean="0"/>
              <a:t>side</a:t>
            </a:r>
            <a:endParaRPr lang="de-DE" dirty="0"/>
          </a:p>
          <a:p>
            <a:endParaRPr lang="de-DE" dirty="0" smtClean="0"/>
          </a:p>
          <a:p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	</a:t>
            </a:r>
            <a:r>
              <a:rPr lang="de-D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19599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Kiesling, 5th Intl. Workshop on DEPFET Detectors and Applications, Valencia, Spain Sep 29 - Oct. 1, 2010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54615C-216B-4055-9C4E-4186CF5696BA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30804" y="129332"/>
            <a:ext cx="50204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dirty="0" err="1" smtClean="0">
                <a:solidFill>
                  <a:srgbClr val="0066FF"/>
                </a:solidFill>
                <a:latin typeface="Arial Rounded MT Bold" pitchFamily="34" charset="0"/>
              </a:rPr>
              <a:t>Injection</a:t>
            </a:r>
            <a:r>
              <a:rPr lang="de-DE" sz="2400" dirty="0" smtClean="0">
                <a:solidFill>
                  <a:srgbClr val="0066FF"/>
                </a:solidFill>
                <a:latin typeface="Arial Rounded MT Bold" pitchFamily="34" charset="0"/>
              </a:rPr>
              <a:t> </a:t>
            </a:r>
            <a:r>
              <a:rPr lang="de-DE" sz="2400" dirty="0" err="1" smtClean="0">
                <a:solidFill>
                  <a:srgbClr val="0066FF"/>
                </a:solidFill>
                <a:latin typeface="Arial Rounded MT Bold" pitchFamily="34" charset="0"/>
              </a:rPr>
              <a:t>Scheme</a:t>
            </a:r>
            <a:r>
              <a:rPr lang="de-DE" sz="2400" dirty="0" smtClean="0">
                <a:solidFill>
                  <a:srgbClr val="0066FF"/>
                </a:solidFill>
                <a:latin typeface="Arial Rounded MT Bold" pitchFamily="34" charset="0"/>
              </a:rPr>
              <a:t> </a:t>
            </a:r>
            <a:r>
              <a:rPr lang="de-DE" sz="2400" dirty="0" err="1" smtClean="0">
                <a:solidFill>
                  <a:srgbClr val="0066FF"/>
                </a:solidFill>
                <a:latin typeface="Arial Rounded MT Bold" pitchFamily="34" charset="0"/>
              </a:rPr>
              <a:t>of</a:t>
            </a:r>
            <a:r>
              <a:rPr lang="de-DE" sz="2400" dirty="0" smtClean="0">
                <a:solidFill>
                  <a:srgbClr val="0066FF"/>
                </a:solidFill>
                <a:latin typeface="Arial Rounded MT Bold" pitchFamily="34" charset="0"/>
              </a:rPr>
              <a:t> </a:t>
            </a:r>
            <a:r>
              <a:rPr lang="de-DE" sz="2400" dirty="0" err="1" smtClean="0">
                <a:solidFill>
                  <a:srgbClr val="0066FF"/>
                </a:solidFill>
                <a:latin typeface="Arial Rounded MT Bold" pitchFamily="34" charset="0"/>
              </a:rPr>
              <a:t>SuperKEKB</a:t>
            </a:r>
            <a:endParaRPr lang="de-DE" sz="2400" dirty="0">
              <a:solidFill>
                <a:srgbClr val="0066FF"/>
              </a:solidFill>
              <a:latin typeface="Arial Rounded MT Bold" pitchFamily="34" charset="0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1030804" y="1484784"/>
            <a:ext cx="2677100" cy="2736304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" name="Gerade Verbindung mit Pfeil 6"/>
          <p:cNvCxnSpPr>
            <a:endCxn id="5" idx="0"/>
          </p:cNvCxnSpPr>
          <p:nvPr/>
        </p:nvCxnSpPr>
        <p:spPr>
          <a:xfrm>
            <a:off x="1030804" y="1484784"/>
            <a:ext cx="133855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827584" y="138537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3347864" y="191683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2987824" y="155679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1392497" y="136817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3" name="Gerade Verbindung mit Pfeil 12"/>
          <p:cNvCxnSpPr/>
          <p:nvPr/>
        </p:nvCxnSpPr>
        <p:spPr>
          <a:xfrm>
            <a:off x="755576" y="1124744"/>
            <a:ext cx="57606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4216111" y="2812866"/>
            <a:ext cx="432048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 flipV="1">
            <a:off x="4211960" y="1084674"/>
            <a:ext cx="4151" cy="171099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4216111" y="1804754"/>
            <a:ext cx="1695241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 flipV="1">
            <a:off x="5911352" y="1804754"/>
            <a:ext cx="0" cy="1008112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 flipV="1">
            <a:off x="6376351" y="1804754"/>
            <a:ext cx="0" cy="1008112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V="1">
            <a:off x="6528751" y="1804754"/>
            <a:ext cx="0" cy="1008112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>
            <a:off x="6376351" y="1804754"/>
            <a:ext cx="152400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uppieren 44"/>
          <p:cNvGrpSpPr/>
          <p:nvPr/>
        </p:nvGrpSpPr>
        <p:grpSpPr>
          <a:xfrm>
            <a:off x="6944031" y="2132856"/>
            <a:ext cx="152400" cy="680010"/>
            <a:chOff x="6944031" y="1804754"/>
            <a:chExt cx="152400" cy="1008112"/>
          </a:xfrm>
        </p:grpSpPr>
        <p:cxnSp>
          <p:nvCxnSpPr>
            <p:cNvPr id="29" name="Gerade Verbindung 28"/>
            <p:cNvCxnSpPr/>
            <p:nvPr/>
          </p:nvCxnSpPr>
          <p:spPr>
            <a:xfrm flipV="1">
              <a:off x="6944031" y="1804754"/>
              <a:ext cx="0" cy="1008112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flipV="1">
              <a:off x="7096431" y="1804754"/>
              <a:ext cx="0" cy="1008112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/>
          </p:nvCxnSpPr>
          <p:spPr>
            <a:xfrm>
              <a:off x="6944031" y="1804754"/>
              <a:ext cx="15240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ieren 45"/>
          <p:cNvGrpSpPr/>
          <p:nvPr/>
        </p:nvGrpSpPr>
        <p:grpSpPr>
          <a:xfrm>
            <a:off x="7456471" y="2460958"/>
            <a:ext cx="152400" cy="351908"/>
            <a:chOff x="7456471" y="1804754"/>
            <a:chExt cx="152400" cy="1008112"/>
          </a:xfrm>
        </p:grpSpPr>
        <p:cxnSp>
          <p:nvCxnSpPr>
            <p:cNvPr id="32" name="Gerade Verbindung 31"/>
            <p:cNvCxnSpPr/>
            <p:nvPr/>
          </p:nvCxnSpPr>
          <p:spPr>
            <a:xfrm flipV="1">
              <a:off x="7456471" y="1804754"/>
              <a:ext cx="0" cy="1008112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/>
          </p:nvCxnSpPr>
          <p:spPr>
            <a:xfrm flipV="1">
              <a:off x="7608871" y="1804754"/>
              <a:ext cx="0" cy="1008112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/>
          </p:nvCxnSpPr>
          <p:spPr>
            <a:xfrm>
              <a:off x="7456471" y="1804754"/>
              <a:ext cx="15240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feld 34"/>
          <p:cNvSpPr txBox="1"/>
          <p:nvPr/>
        </p:nvSpPr>
        <p:spPr>
          <a:xfrm>
            <a:off x="4432135" y="1300698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100 </a:t>
            </a:r>
            <a:r>
              <a:rPr lang="de-DE" dirty="0" err="1" smtClean="0"/>
              <a:t>turns</a:t>
            </a:r>
            <a:endParaRPr lang="de-DE" dirty="0"/>
          </a:p>
        </p:txBody>
      </p:sp>
      <p:cxnSp>
        <p:nvCxnSpPr>
          <p:cNvPr id="37" name="Gerade Verbindung mit Pfeil 36"/>
          <p:cNvCxnSpPr/>
          <p:nvPr/>
        </p:nvCxnSpPr>
        <p:spPr>
          <a:xfrm flipV="1">
            <a:off x="7888519" y="2795666"/>
            <a:ext cx="0" cy="3052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feld 37"/>
          <p:cNvSpPr txBox="1"/>
          <p:nvPr/>
        </p:nvSpPr>
        <p:spPr>
          <a:xfrm>
            <a:off x="7532671" y="3172906"/>
            <a:ext cx="859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4 </a:t>
            </a:r>
            <a:r>
              <a:rPr lang="de-DE" dirty="0" err="1" smtClean="0"/>
              <a:t>ms</a:t>
            </a:r>
            <a:endParaRPr lang="de-DE" dirty="0"/>
          </a:p>
        </p:txBody>
      </p:sp>
      <p:sp>
        <p:nvSpPr>
          <p:cNvPr id="39" name="Textfeld 38"/>
          <p:cNvSpPr txBox="1"/>
          <p:nvPr/>
        </p:nvSpPr>
        <p:spPr>
          <a:xfrm>
            <a:off x="1691680" y="1940170"/>
            <a:ext cx="12961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Injected</a:t>
            </a:r>
            <a:r>
              <a:rPr lang="de-DE" dirty="0" smtClean="0"/>
              <a:t> </a:t>
            </a:r>
            <a:r>
              <a:rPr lang="de-DE" dirty="0" err="1" smtClean="0"/>
              <a:t>bunches</a:t>
            </a:r>
            <a:endParaRPr lang="de-DE" dirty="0" smtClean="0"/>
          </a:p>
          <a:p>
            <a:r>
              <a:rPr lang="de-DE" dirty="0" smtClean="0"/>
              <a:t>100 </a:t>
            </a:r>
            <a:r>
              <a:rPr lang="de-DE" dirty="0" err="1" smtClean="0"/>
              <a:t>ns</a:t>
            </a:r>
            <a:r>
              <a:rPr lang="de-DE" dirty="0" smtClean="0"/>
              <a:t> apart</a:t>
            </a:r>
            <a:endParaRPr lang="de-DE" dirty="0"/>
          </a:p>
        </p:txBody>
      </p:sp>
      <p:sp>
        <p:nvSpPr>
          <p:cNvPr id="40" name="Textfeld 39"/>
          <p:cNvSpPr txBox="1"/>
          <p:nvPr/>
        </p:nvSpPr>
        <p:spPr>
          <a:xfrm>
            <a:off x="1907704" y="908720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2 </a:t>
            </a:r>
            <a:r>
              <a:rPr lang="de-DE" dirty="0" err="1" smtClean="0"/>
              <a:t>bunches</a:t>
            </a:r>
            <a:r>
              <a:rPr lang="de-DE" dirty="0" smtClean="0"/>
              <a:t>, 50 Hz</a:t>
            </a:r>
            <a:endParaRPr lang="de-DE" dirty="0"/>
          </a:p>
        </p:txBody>
      </p:sp>
      <p:sp>
        <p:nvSpPr>
          <p:cNvPr id="41" name="Rechteck 40"/>
          <p:cNvSpPr/>
          <p:nvPr/>
        </p:nvSpPr>
        <p:spPr>
          <a:xfrm>
            <a:off x="2051720" y="3933056"/>
            <a:ext cx="79208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3" name="Gerade Verbindung mit Pfeil 42"/>
          <p:cNvCxnSpPr/>
          <p:nvPr/>
        </p:nvCxnSpPr>
        <p:spPr>
          <a:xfrm>
            <a:off x="2843808" y="1916832"/>
            <a:ext cx="360040" cy="2880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43"/>
          <p:cNvSpPr txBox="1"/>
          <p:nvPr/>
        </p:nvSpPr>
        <p:spPr>
          <a:xfrm>
            <a:off x="4499992" y="2060848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= 1 </a:t>
            </a:r>
            <a:r>
              <a:rPr lang="de-DE" dirty="0" err="1" smtClean="0"/>
              <a:t>ms</a:t>
            </a:r>
            <a:endParaRPr lang="de-DE" dirty="0"/>
          </a:p>
        </p:txBody>
      </p:sp>
      <p:sp>
        <p:nvSpPr>
          <p:cNvPr id="47" name="Textfeld 46"/>
          <p:cNvSpPr txBox="1"/>
          <p:nvPr/>
        </p:nvSpPr>
        <p:spPr>
          <a:xfrm>
            <a:off x="3779912" y="3263609"/>
            <a:ext cx="2271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r</a:t>
            </a:r>
            <a:r>
              <a:rPr lang="de-DE" dirty="0" err="1" smtClean="0"/>
              <a:t>evolution</a:t>
            </a:r>
            <a:r>
              <a:rPr lang="de-DE" dirty="0" smtClean="0"/>
              <a:t> time</a:t>
            </a:r>
          </a:p>
          <a:p>
            <a:r>
              <a:rPr lang="de-DE" dirty="0" smtClean="0"/>
              <a:t>= 10 µs</a:t>
            </a:r>
            <a:endParaRPr lang="de-DE" dirty="0"/>
          </a:p>
        </p:txBody>
      </p:sp>
      <p:sp>
        <p:nvSpPr>
          <p:cNvPr id="48" name="Textfeld 47"/>
          <p:cNvSpPr txBox="1"/>
          <p:nvPr/>
        </p:nvSpPr>
        <p:spPr>
          <a:xfrm>
            <a:off x="395536" y="4941168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Problem </a:t>
            </a:r>
            <a:r>
              <a:rPr lang="de-DE" dirty="0" err="1" smtClean="0"/>
              <a:t>for</a:t>
            </a:r>
            <a:r>
              <a:rPr lang="de-DE" dirty="0" smtClean="0"/>
              <a:t> DEPFET:</a:t>
            </a:r>
          </a:p>
          <a:p>
            <a:r>
              <a:rPr lang="de-DE" dirty="0" err="1"/>
              <a:t>n</a:t>
            </a:r>
            <a:r>
              <a:rPr lang="de-DE" dirty="0" err="1" smtClean="0"/>
              <a:t>oisy</a:t>
            </a:r>
            <a:r>
              <a:rPr lang="de-DE" dirty="0" smtClean="0"/>
              <a:t> </a:t>
            </a:r>
            <a:r>
              <a:rPr lang="de-DE" dirty="0" err="1" smtClean="0"/>
              <a:t>bunches</a:t>
            </a:r>
            <a:r>
              <a:rPr lang="de-DE" dirty="0" smtClean="0"/>
              <a:t> </a:t>
            </a:r>
            <a:r>
              <a:rPr lang="de-DE" dirty="0" err="1" smtClean="0"/>
              <a:t>cannot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endParaRPr lang="de-DE" dirty="0" smtClean="0"/>
          </a:p>
          <a:p>
            <a:r>
              <a:rPr lang="de-DE" dirty="0" err="1"/>
              <a:t>g</a:t>
            </a:r>
            <a:r>
              <a:rPr lang="de-DE" dirty="0" err="1" smtClean="0"/>
              <a:t>ated</a:t>
            </a:r>
            <a:r>
              <a:rPr lang="de-DE" dirty="0" smtClean="0"/>
              <a:t> </a:t>
            </a:r>
            <a:r>
              <a:rPr lang="de-DE" dirty="0" err="1" smtClean="0"/>
              <a:t>away</a:t>
            </a:r>
            <a:endParaRPr lang="de-DE" dirty="0"/>
          </a:p>
        </p:txBody>
      </p:sp>
      <p:cxnSp>
        <p:nvCxnSpPr>
          <p:cNvPr id="50" name="Gerade Verbindung mit Pfeil 49"/>
          <p:cNvCxnSpPr/>
          <p:nvPr/>
        </p:nvCxnSpPr>
        <p:spPr>
          <a:xfrm flipV="1">
            <a:off x="4067944" y="4221088"/>
            <a:ext cx="0" cy="194421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/>
          <p:cNvCxnSpPr/>
          <p:nvPr/>
        </p:nvCxnSpPr>
        <p:spPr>
          <a:xfrm>
            <a:off x="4067944" y="6165304"/>
            <a:ext cx="475252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/>
        </p:nvCxnSpPr>
        <p:spPr>
          <a:xfrm flipV="1">
            <a:off x="4432135" y="4509120"/>
            <a:ext cx="0" cy="1656184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55"/>
          <p:cNvCxnSpPr/>
          <p:nvPr/>
        </p:nvCxnSpPr>
        <p:spPr>
          <a:xfrm>
            <a:off x="4432135" y="4509120"/>
            <a:ext cx="2588096" cy="1656184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mit Pfeil 61"/>
          <p:cNvCxnSpPr/>
          <p:nvPr/>
        </p:nvCxnSpPr>
        <p:spPr>
          <a:xfrm>
            <a:off x="4432135" y="4221088"/>
            <a:ext cx="0" cy="21602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63"/>
          <p:cNvCxnSpPr/>
          <p:nvPr/>
        </p:nvCxnSpPr>
        <p:spPr>
          <a:xfrm flipV="1">
            <a:off x="7020272" y="4509120"/>
            <a:ext cx="0" cy="1656184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66"/>
          <p:cNvCxnSpPr/>
          <p:nvPr/>
        </p:nvCxnSpPr>
        <p:spPr>
          <a:xfrm>
            <a:off x="7020272" y="4520271"/>
            <a:ext cx="1516319" cy="996961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mit Pfeil 68"/>
          <p:cNvCxnSpPr/>
          <p:nvPr/>
        </p:nvCxnSpPr>
        <p:spPr>
          <a:xfrm>
            <a:off x="7020272" y="4221088"/>
            <a:ext cx="0" cy="21602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mit Pfeil 69"/>
          <p:cNvCxnSpPr/>
          <p:nvPr/>
        </p:nvCxnSpPr>
        <p:spPr>
          <a:xfrm>
            <a:off x="5724128" y="4221088"/>
            <a:ext cx="0" cy="21602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feld 70"/>
          <p:cNvSpPr txBox="1"/>
          <p:nvPr/>
        </p:nvSpPr>
        <p:spPr>
          <a:xfrm rot="-5400000">
            <a:off x="3139823" y="4445095"/>
            <a:ext cx="1312113" cy="400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p</a:t>
            </a:r>
            <a:r>
              <a:rPr lang="de-DE" dirty="0" err="1" smtClean="0"/>
              <a:t>ixel</a:t>
            </a:r>
            <a:r>
              <a:rPr lang="de-DE" dirty="0" smtClean="0"/>
              <a:t> </a:t>
            </a:r>
            <a:r>
              <a:rPr lang="de-DE" dirty="0" err="1" smtClean="0"/>
              <a:t>row</a:t>
            </a:r>
            <a:endParaRPr lang="de-DE" dirty="0"/>
          </a:p>
        </p:txBody>
      </p:sp>
      <p:sp>
        <p:nvSpPr>
          <p:cNvPr id="72" name="Textfeld 71"/>
          <p:cNvSpPr txBox="1"/>
          <p:nvPr/>
        </p:nvSpPr>
        <p:spPr>
          <a:xfrm>
            <a:off x="7884368" y="6197242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time</a:t>
            </a:r>
            <a:endParaRPr lang="de-DE" dirty="0"/>
          </a:p>
        </p:txBody>
      </p:sp>
      <p:sp>
        <p:nvSpPr>
          <p:cNvPr id="73" name="Textfeld 72"/>
          <p:cNvSpPr txBox="1"/>
          <p:nvPr/>
        </p:nvSpPr>
        <p:spPr>
          <a:xfrm>
            <a:off x="5868144" y="3945250"/>
            <a:ext cx="1557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„</a:t>
            </a:r>
            <a:r>
              <a:rPr lang="de-DE" dirty="0" err="1" smtClean="0"/>
              <a:t>noisy</a:t>
            </a:r>
            <a:r>
              <a:rPr lang="de-DE" dirty="0" smtClean="0"/>
              <a:t>“ </a:t>
            </a:r>
            <a:r>
              <a:rPr lang="de-DE" dirty="0" err="1" smtClean="0"/>
              <a:t>bunches</a:t>
            </a:r>
            <a:endParaRPr lang="de-DE" dirty="0"/>
          </a:p>
        </p:txBody>
      </p:sp>
      <p:cxnSp>
        <p:nvCxnSpPr>
          <p:cNvPr id="74" name="Gerade Verbindung mit Pfeil 73"/>
          <p:cNvCxnSpPr/>
          <p:nvPr/>
        </p:nvCxnSpPr>
        <p:spPr>
          <a:xfrm>
            <a:off x="4427984" y="6381328"/>
            <a:ext cx="2592288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feld 75"/>
          <p:cNvSpPr txBox="1"/>
          <p:nvPr/>
        </p:nvSpPr>
        <p:spPr>
          <a:xfrm>
            <a:off x="5275605" y="6197242"/>
            <a:ext cx="88057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20 µs</a:t>
            </a:r>
            <a:endParaRPr lang="de-DE" dirty="0"/>
          </a:p>
        </p:txBody>
      </p:sp>
      <p:sp>
        <p:nvSpPr>
          <p:cNvPr id="77" name="Textfeld 76"/>
          <p:cNvSpPr txBox="1"/>
          <p:nvPr/>
        </p:nvSpPr>
        <p:spPr>
          <a:xfrm>
            <a:off x="6051217" y="980728"/>
            <a:ext cx="2985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mask</a:t>
            </a:r>
            <a:r>
              <a:rPr lang="de-DE" dirty="0" smtClean="0"/>
              <a:t> </a:t>
            </a:r>
            <a:r>
              <a:rPr lang="de-DE" dirty="0" err="1" smtClean="0"/>
              <a:t>noisy</a:t>
            </a:r>
            <a:r>
              <a:rPr lang="de-DE" dirty="0" smtClean="0"/>
              <a:t> </a:t>
            </a:r>
            <a:r>
              <a:rPr lang="de-DE" dirty="0" err="1" smtClean="0"/>
              <a:t>bunches</a:t>
            </a:r>
            <a:r>
              <a:rPr lang="de-DE" dirty="0" smtClean="0"/>
              <a:t>: </a:t>
            </a:r>
            <a:br>
              <a:rPr lang="de-DE" dirty="0" smtClean="0"/>
            </a:br>
            <a:r>
              <a:rPr lang="de-DE" dirty="0" smtClean="0"/>
              <a:t>PXD </a:t>
            </a:r>
            <a:r>
              <a:rPr lang="de-DE" dirty="0" err="1" smtClean="0"/>
              <a:t>deadtime</a:t>
            </a:r>
            <a:r>
              <a:rPr lang="de-DE" dirty="0" smtClean="0"/>
              <a:t> = 20%</a:t>
            </a:r>
            <a:endParaRPr lang="de-DE" dirty="0"/>
          </a:p>
        </p:txBody>
      </p:sp>
      <p:cxnSp>
        <p:nvCxnSpPr>
          <p:cNvPr id="79" name="Gerade Verbindung mit Pfeil 78"/>
          <p:cNvCxnSpPr/>
          <p:nvPr/>
        </p:nvCxnSpPr>
        <p:spPr>
          <a:xfrm>
            <a:off x="7884368" y="1804754"/>
            <a:ext cx="4151" cy="9909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52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Kiesling, 5th Intl. Workshop on DEPFET Detectors and Applications, Valencia, Spain Sep 29 - Oct. 1, 2010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54615C-216B-4055-9C4E-4186CF5696BA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1763688" y="5433030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Trigger 1</a:t>
            </a:r>
          </a:p>
          <a:p>
            <a:r>
              <a:rPr lang="de-DE" dirty="0" smtClean="0"/>
              <a:t>(„clean“ </a:t>
            </a:r>
            <a:r>
              <a:rPr lang="de-DE" dirty="0" err="1" smtClean="0"/>
              <a:t>for</a:t>
            </a:r>
            <a:r>
              <a:rPr lang="de-DE" dirty="0" smtClean="0"/>
              <a:t> FC)</a:t>
            </a:r>
            <a:endParaRPr lang="de-DE" dirty="0"/>
          </a:p>
        </p:txBody>
      </p:sp>
      <p:sp>
        <p:nvSpPr>
          <p:cNvPr id="28" name="Textfeld 27"/>
          <p:cNvSpPr txBox="1"/>
          <p:nvPr/>
        </p:nvSpPr>
        <p:spPr>
          <a:xfrm>
            <a:off x="4139952" y="5433030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Trigger 2</a:t>
            </a:r>
          </a:p>
          <a:p>
            <a:r>
              <a:rPr lang="de-DE" dirty="0" smtClean="0"/>
              <a:t>(„</a:t>
            </a:r>
            <a:r>
              <a:rPr lang="de-DE" dirty="0" err="1" smtClean="0"/>
              <a:t>empty</a:t>
            </a:r>
            <a:r>
              <a:rPr lang="de-DE" dirty="0" smtClean="0"/>
              <a:t>“ </a:t>
            </a:r>
            <a:r>
              <a:rPr lang="de-DE" dirty="0" err="1" smtClean="0"/>
              <a:t>for</a:t>
            </a:r>
            <a:r>
              <a:rPr lang="de-DE" dirty="0" smtClean="0"/>
              <a:t> FC)</a:t>
            </a:r>
            <a:endParaRPr lang="de-DE" dirty="0"/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1030804" y="129332"/>
            <a:ext cx="58118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dirty="0" err="1" smtClean="0">
                <a:solidFill>
                  <a:srgbClr val="0066FF"/>
                </a:solidFill>
                <a:latin typeface="Arial Rounded MT Bold" pitchFamily="34" charset="0"/>
              </a:rPr>
              <a:t>Does</a:t>
            </a:r>
            <a:r>
              <a:rPr lang="de-DE" sz="2400" dirty="0" smtClean="0">
                <a:solidFill>
                  <a:srgbClr val="0066FF"/>
                </a:solidFill>
                <a:latin typeface="Arial Rounded MT Bold" pitchFamily="34" charset="0"/>
              </a:rPr>
              <a:t> a </a:t>
            </a:r>
            <a:r>
              <a:rPr lang="de-DE" sz="2400" dirty="0" err="1" smtClean="0">
                <a:solidFill>
                  <a:srgbClr val="0066FF"/>
                </a:solidFill>
                <a:latin typeface="Arial Rounded MT Bold" pitchFamily="34" charset="0"/>
              </a:rPr>
              <a:t>Faster</a:t>
            </a:r>
            <a:r>
              <a:rPr lang="de-DE" sz="2400" dirty="0" smtClean="0">
                <a:solidFill>
                  <a:srgbClr val="0066FF"/>
                </a:solidFill>
                <a:latin typeface="Arial Rounded MT Bold" pitchFamily="34" charset="0"/>
              </a:rPr>
              <a:t> DEPFET </a:t>
            </a:r>
            <a:r>
              <a:rPr lang="de-DE" sz="2400" dirty="0" err="1" smtClean="0">
                <a:solidFill>
                  <a:srgbClr val="0066FF"/>
                </a:solidFill>
                <a:latin typeface="Arial Rounded MT Bold" pitchFamily="34" charset="0"/>
              </a:rPr>
              <a:t>Readout</a:t>
            </a:r>
            <a:r>
              <a:rPr lang="de-DE" sz="2400" dirty="0" smtClean="0">
                <a:solidFill>
                  <a:srgbClr val="0066FF"/>
                </a:solidFill>
                <a:latin typeface="Arial Rounded MT Bold" pitchFamily="34" charset="0"/>
              </a:rPr>
              <a:t> Help?</a:t>
            </a:r>
            <a:endParaRPr lang="de-DE" sz="2400" dirty="0">
              <a:solidFill>
                <a:srgbClr val="0066FF"/>
              </a:solidFill>
              <a:latin typeface="Arial Rounded MT Bold" pitchFamily="34" charset="0"/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6449450" y="5159780"/>
            <a:ext cx="2587046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Events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always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„</a:t>
            </a:r>
            <a:r>
              <a:rPr lang="de-DE" dirty="0" err="1" smtClean="0"/>
              <a:t>dirty</a:t>
            </a:r>
            <a:r>
              <a:rPr lang="de-DE" dirty="0" smtClean="0"/>
              <a:t>“ (= </a:t>
            </a:r>
            <a:r>
              <a:rPr lang="de-DE" dirty="0" err="1" smtClean="0"/>
              <a:t>useless</a:t>
            </a:r>
            <a:r>
              <a:rPr lang="de-DE" dirty="0" smtClean="0"/>
              <a:t>),</a:t>
            </a:r>
          </a:p>
          <a:p>
            <a:r>
              <a:rPr lang="de-DE" dirty="0" smtClean="0"/>
              <a:t>50% „</a:t>
            </a:r>
            <a:r>
              <a:rPr lang="de-DE" dirty="0" err="1" smtClean="0"/>
              <a:t>empty</a:t>
            </a:r>
            <a:r>
              <a:rPr lang="de-DE" dirty="0" smtClean="0"/>
              <a:t>“ </a:t>
            </a:r>
            <a:r>
              <a:rPr lang="de-DE" dirty="0" err="1" smtClean="0"/>
              <a:t>with</a:t>
            </a:r>
            <a:r>
              <a:rPr lang="de-DE" dirty="0" smtClean="0"/>
              <a:t> FC</a:t>
            </a:r>
            <a:br>
              <a:rPr lang="de-DE" dirty="0" smtClean="0"/>
            </a:br>
            <a:r>
              <a:rPr lang="de-DE" dirty="0" smtClean="0"/>
              <a:t>(=</a:t>
            </a:r>
            <a:r>
              <a:rPr lang="de-DE" dirty="0" err="1" smtClean="0"/>
              <a:t>almost</a:t>
            </a:r>
            <a:r>
              <a:rPr lang="de-DE" dirty="0" smtClean="0"/>
              <a:t> </a:t>
            </a:r>
            <a:r>
              <a:rPr lang="de-DE" dirty="0" err="1" smtClean="0"/>
              <a:t>useless</a:t>
            </a:r>
            <a:r>
              <a:rPr lang="de-DE" dirty="0" smtClean="0"/>
              <a:t>) </a:t>
            </a:r>
            <a:endParaRPr lang="de-DE" dirty="0"/>
          </a:p>
        </p:txBody>
      </p:sp>
      <p:sp>
        <p:nvSpPr>
          <p:cNvPr id="51" name="Rechteck 50"/>
          <p:cNvSpPr/>
          <p:nvPr/>
        </p:nvSpPr>
        <p:spPr>
          <a:xfrm>
            <a:off x="6444208" y="5140983"/>
            <a:ext cx="2592288" cy="13843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323528" y="5157192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Fast Clear (FC)</a:t>
            </a:r>
            <a:endParaRPr lang="de-DE" dirty="0"/>
          </a:p>
        </p:txBody>
      </p:sp>
      <p:grpSp>
        <p:nvGrpSpPr>
          <p:cNvPr id="18" name="Gruppieren 17"/>
          <p:cNvGrpSpPr/>
          <p:nvPr/>
        </p:nvGrpSpPr>
        <p:grpSpPr>
          <a:xfrm>
            <a:off x="323528" y="908720"/>
            <a:ext cx="8346987" cy="4530743"/>
            <a:chOff x="323528" y="663566"/>
            <a:chExt cx="8713083" cy="5141698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1115616" y="1556792"/>
              <a:ext cx="7132943" cy="3528392"/>
              <a:chOff x="1255481" y="1772816"/>
              <a:chExt cx="4752528" cy="1944216"/>
            </a:xfrm>
          </p:grpSpPr>
          <p:cxnSp>
            <p:nvCxnSpPr>
              <p:cNvPr id="4" name="Gerade Verbindung mit Pfeil 3"/>
              <p:cNvCxnSpPr/>
              <p:nvPr/>
            </p:nvCxnSpPr>
            <p:spPr>
              <a:xfrm flipV="1">
                <a:off x="1255481" y="1772816"/>
                <a:ext cx="0" cy="194421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Gerade Verbindung mit Pfeil 4"/>
              <p:cNvCxnSpPr/>
              <p:nvPr/>
            </p:nvCxnSpPr>
            <p:spPr>
              <a:xfrm>
                <a:off x="1255481" y="3717032"/>
                <a:ext cx="4752528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Gerade Verbindung 5"/>
              <p:cNvCxnSpPr/>
              <p:nvPr/>
            </p:nvCxnSpPr>
            <p:spPr>
              <a:xfrm flipV="1">
                <a:off x="1619672" y="2060848"/>
                <a:ext cx="0" cy="1656184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Gerade Verbindung 6"/>
              <p:cNvCxnSpPr/>
              <p:nvPr/>
            </p:nvCxnSpPr>
            <p:spPr>
              <a:xfrm>
                <a:off x="1619672" y="2060848"/>
                <a:ext cx="1296144" cy="1656184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Gerade Verbindung 7"/>
              <p:cNvCxnSpPr/>
              <p:nvPr/>
            </p:nvCxnSpPr>
            <p:spPr>
              <a:xfrm>
                <a:off x="2911665" y="2060848"/>
                <a:ext cx="1296144" cy="1656184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Gerade Verbindung 8"/>
              <p:cNvCxnSpPr/>
              <p:nvPr/>
            </p:nvCxnSpPr>
            <p:spPr>
              <a:xfrm flipV="1">
                <a:off x="2911665" y="2060848"/>
                <a:ext cx="0" cy="1656184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Gerade Verbindung mit Pfeil 9"/>
              <p:cNvCxnSpPr/>
              <p:nvPr/>
            </p:nvCxnSpPr>
            <p:spPr>
              <a:xfrm>
                <a:off x="1619672" y="1772816"/>
                <a:ext cx="0" cy="21602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Gerade Verbindung 10"/>
              <p:cNvCxnSpPr/>
              <p:nvPr/>
            </p:nvCxnSpPr>
            <p:spPr>
              <a:xfrm>
                <a:off x="4207809" y="2060848"/>
                <a:ext cx="1296144" cy="1656184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Gerade Verbindung 11"/>
              <p:cNvCxnSpPr/>
              <p:nvPr/>
            </p:nvCxnSpPr>
            <p:spPr>
              <a:xfrm flipV="1">
                <a:off x="4207809" y="2060848"/>
                <a:ext cx="0" cy="1656184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Gerade Verbindung mit Pfeil 13"/>
            <p:cNvCxnSpPr/>
            <p:nvPr/>
          </p:nvCxnSpPr>
          <p:spPr>
            <a:xfrm>
              <a:off x="5508104" y="1556792"/>
              <a:ext cx="0" cy="39204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mit Pfeil 15"/>
            <p:cNvCxnSpPr/>
            <p:nvPr/>
          </p:nvCxnSpPr>
          <p:spPr>
            <a:xfrm flipV="1">
              <a:off x="2195736" y="5085184"/>
              <a:ext cx="0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 flipV="1">
              <a:off x="2195736" y="2924944"/>
              <a:ext cx="0" cy="216024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>
              <a:off x="2195736" y="2924944"/>
              <a:ext cx="1944216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/>
          </p:nvCxnSpPr>
          <p:spPr>
            <a:xfrm flipV="1">
              <a:off x="4139952" y="2924944"/>
              <a:ext cx="0" cy="2376264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htwinkliges Dreieck 24"/>
            <p:cNvSpPr/>
            <p:nvPr/>
          </p:nvSpPr>
          <p:spPr>
            <a:xfrm>
              <a:off x="2195735" y="2924944"/>
              <a:ext cx="1411833" cy="2160240"/>
            </a:xfrm>
            <a:prstGeom prst="rtTriangle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htwinkliges Dreieck 25"/>
            <p:cNvSpPr/>
            <p:nvPr/>
          </p:nvSpPr>
          <p:spPr>
            <a:xfrm>
              <a:off x="3607569" y="2079517"/>
              <a:ext cx="532383" cy="845427"/>
            </a:xfrm>
            <a:prstGeom prst="rt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7" name="Gerade Verbindung mit Pfeil 26"/>
            <p:cNvCxnSpPr/>
            <p:nvPr/>
          </p:nvCxnSpPr>
          <p:spPr>
            <a:xfrm flipV="1">
              <a:off x="4572000" y="5085184"/>
              <a:ext cx="0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/>
          </p:nvCxnSpPr>
          <p:spPr>
            <a:xfrm flipV="1">
              <a:off x="4555747" y="3582350"/>
              <a:ext cx="0" cy="1655234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/>
          </p:nvCxnSpPr>
          <p:spPr>
            <a:xfrm>
              <a:off x="4572000" y="3573016"/>
              <a:ext cx="1944216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/>
          </p:nvCxnSpPr>
          <p:spPr>
            <a:xfrm flipV="1">
              <a:off x="6516216" y="3573016"/>
              <a:ext cx="0" cy="1728192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htwinkliges Dreieck 33"/>
            <p:cNvSpPr/>
            <p:nvPr/>
          </p:nvSpPr>
          <p:spPr>
            <a:xfrm>
              <a:off x="4572000" y="3645024"/>
              <a:ext cx="936104" cy="1421491"/>
            </a:xfrm>
            <a:prstGeom prst="rt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Rechtwinkliges Dreieck 34"/>
            <p:cNvSpPr/>
            <p:nvPr/>
          </p:nvSpPr>
          <p:spPr>
            <a:xfrm>
              <a:off x="5546688" y="2079516"/>
              <a:ext cx="972674" cy="1489875"/>
            </a:xfrm>
            <a:prstGeom prst="rtTriangle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9" name="Gerade Verbindung mit Pfeil 38"/>
            <p:cNvCxnSpPr/>
            <p:nvPr/>
          </p:nvCxnSpPr>
          <p:spPr>
            <a:xfrm>
              <a:off x="2195736" y="5301208"/>
              <a:ext cx="194421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mit Pfeil 39"/>
            <p:cNvCxnSpPr/>
            <p:nvPr/>
          </p:nvCxnSpPr>
          <p:spPr>
            <a:xfrm>
              <a:off x="4572000" y="5301208"/>
              <a:ext cx="194421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feld 40"/>
            <p:cNvSpPr txBox="1"/>
            <p:nvPr/>
          </p:nvSpPr>
          <p:spPr>
            <a:xfrm rot="16200000">
              <a:off x="-231393" y="1967632"/>
              <a:ext cx="2045174" cy="417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/>
                <a:t>p</a:t>
              </a:r>
              <a:r>
                <a:rPr lang="de-DE" dirty="0" err="1" smtClean="0"/>
                <a:t>ixel</a:t>
              </a:r>
              <a:r>
                <a:rPr lang="de-DE" dirty="0" smtClean="0"/>
                <a:t> </a:t>
              </a:r>
              <a:r>
                <a:rPr lang="de-DE" dirty="0" err="1" smtClean="0"/>
                <a:t>row</a:t>
              </a:r>
              <a:endParaRPr lang="de-DE" dirty="0"/>
            </a:p>
          </p:txBody>
        </p:sp>
        <p:sp>
          <p:nvSpPr>
            <p:cNvPr id="42" name="Textfeld 41"/>
            <p:cNvSpPr txBox="1"/>
            <p:nvPr/>
          </p:nvSpPr>
          <p:spPr>
            <a:xfrm>
              <a:off x="8316531" y="4850942"/>
              <a:ext cx="72008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time</a:t>
              </a:r>
              <a:endParaRPr lang="de-DE" dirty="0"/>
            </a:p>
          </p:txBody>
        </p:sp>
        <p:sp>
          <p:nvSpPr>
            <p:cNvPr id="43" name="Rechtwinkliges Dreieck 42"/>
            <p:cNvSpPr/>
            <p:nvPr/>
          </p:nvSpPr>
          <p:spPr>
            <a:xfrm>
              <a:off x="6551654" y="1052736"/>
              <a:ext cx="540626" cy="875618"/>
            </a:xfrm>
            <a:prstGeom prst="rtTriangle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Rechtwinkliges Dreieck 43"/>
            <p:cNvSpPr/>
            <p:nvPr/>
          </p:nvSpPr>
          <p:spPr>
            <a:xfrm>
              <a:off x="6559897" y="2119521"/>
              <a:ext cx="532383" cy="845427"/>
            </a:xfrm>
            <a:prstGeom prst="rt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7092280" y="1196752"/>
              <a:ext cx="15841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„</a:t>
              </a:r>
              <a:r>
                <a:rPr lang="de-DE" dirty="0" err="1" smtClean="0"/>
                <a:t>dirty</a:t>
              </a:r>
              <a:r>
                <a:rPr lang="de-DE" dirty="0" smtClean="0"/>
                <a:t>“ </a:t>
              </a:r>
              <a:r>
                <a:rPr lang="de-DE" dirty="0" err="1" smtClean="0"/>
                <a:t>rows</a:t>
              </a:r>
              <a:endParaRPr lang="de-DE" dirty="0"/>
            </a:p>
          </p:txBody>
        </p:sp>
        <p:sp>
          <p:nvSpPr>
            <p:cNvPr id="46" name="Textfeld 45"/>
            <p:cNvSpPr txBox="1"/>
            <p:nvPr/>
          </p:nvSpPr>
          <p:spPr>
            <a:xfrm>
              <a:off x="7092280" y="2236802"/>
              <a:ext cx="15841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„clean“ </a:t>
              </a:r>
              <a:r>
                <a:rPr lang="de-DE" dirty="0" err="1" smtClean="0"/>
                <a:t>rows</a:t>
              </a:r>
              <a:endParaRPr lang="de-DE" dirty="0"/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2804014" y="5189130"/>
              <a:ext cx="828093" cy="4540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dirty="0"/>
                <a:t>5</a:t>
              </a:r>
              <a:r>
                <a:rPr lang="de-DE" dirty="0" smtClean="0"/>
                <a:t> µs</a:t>
              </a:r>
              <a:endParaRPr lang="de-DE" dirty="0"/>
            </a:p>
          </p:txBody>
        </p:sp>
        <p:sp>
          <p:nvSpPr>
            <p:cNvPr id="49" name="Textfeld 48"/>
            <p:cNvSpPr txBox="1"/>
            <p:nvPr/>
          </p:nvSpPr>
          <p:spPr>
            <a:xfrm>
              <a:off x="1638841" y="663566"/>
              <a:ext cx="4608512" cy="803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2-fold </a:t>
              </a:r>
              <a:r>
                <a:rPr lang="de-DE" dirty="0" err="1" smtClean="0"/>
                <a:t>ganging</a:t>
              </a:r>
              <a:r>
                <a:rPr lang="de-DE" dirty="0" smtClean="0"/>
                <a:t> will not </a:t>
              </a:r>
              <a:r>
                <a:rPr lang="de-DE" dirty="0" err="1" smtClean="0"/>
                <a:t>help</a:t>
              </a:r>
              <a:endParaRPr lang="de-DE" dirty="0" smtClean="0"/>
            </a:p>
            <a:p>
              <a:r>
                <a:rPr lang="de-DE" dirty="0" err="1" smtClean="0"/>
                <a:t>here</a:t>
              </a:r>
              <a:r>
                <a:rPr lang="de-DE" dirty="0" smtClean="0"/>
                <a:t>: 4-fold </a:t>
              </a:r>
              <a:r>
                <a:rPr lang="de-DE" dirty="0" err="1" smtClean="0"/>
                <a:t>ganging</a:t>
              </a:r>
              <a:r>
                <a:rPr lang="de-DE" dirty="0" smtClean="0"/>
                <a:t> -&gt; 5 µs R/O</a:t>
              </a:r>
              <a:endParaRPr lang="de-DE" dirty="0"/>
            </a:p>
          </p:txBody>
        </p:sp>
        <p:cxnSp>
          <p:nvCxnSpPr>
            <p:cNvPr id="20" name="Gerade Verbindung mit Pfeil 19"/>
            <p:cNvCxnSpPr/>
            <p:nvPr/>
          </p:nvCxnSpPr>
          <p:spPr>
            <a:xfrm flipV="1">
              <a:off x="1662221" y="5066515"/>
              <a:ext cx="0" cy="36907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feld 22"/>
            <p:cNvSpPr txBox="1"/>
            <p:nvPr/>
          </p:nvSpPr>
          <p:spPr>
            <a:xfrm>
              <a:off x="323528" y="3569391"/>
              <a:ext cx="6480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 smtClean="0"/>
                <a:t>No</a:t>
              </a:r>
              <a:r>
                <a:rPr lang="de-DE" dirty="0" smtClean="0"/>
                <a:t> FC</a:t>
              </a:r>
              <a:endParaRPr lang="de-DE" dirty="0"/>
            </a:p>
          </p:txBody>
        </p:sp>
        <p:cxnSp>
          <p:nvCxnSpPr>
            <p:cNvPr id="33" name="Gerade Verbindung mit Pfeil 32"/>
            <p:cNvCxnSpPr/>
            <p:nvPr/>
          </p:nvCxnSpPr>
          <p:spPr>
            <a:xfrm flipH="1">
              <a:off x="5868144" y="3320988"/>
              <a:ext cx="953823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feld 35"/>
            <p:cNvSpPr txBox="1"/>
            <p:nvPr/>
          </p:nvSpPr>
          <p:spPr>
            <a:xfrm>
              <a:off x="7092280" y="3212976"/>
              <a:ext cx="18002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„</a:t>
              </a:r>
              <a:r>
                <a:rPr lang="de-DE" dirty="0" err="1" smtClean="0"/>
                <a:t>empty</a:t>
              </a:r>
              <a:r>
                <a:rPr lang="de-DE" dirty="0" smtClean="0"/>
                <a:t>“ </a:t>
              </a:r>
              <a:r>
                <a:rPr lang="de-DE" dirty="0" err="1" smtClean="0"/>
                <a:t>for</a:t>
              </a:r>
              <a:r>
                <a:rPr lang="de-DE" dirty="0" smtClean="0"/>
                <a:t> FC</a:t>
              </a:r>
              <a:br>
                <a:rPr lang="de-DE" dirty="0" smtClean="0"/>
              </a:br>
              <a:r>
                <a:rPr lang="de-DE" dirty="0" smtClean="0"/>
                <a:t>(</a:t>
              </a:r>
              <a:r>
                <a:rPr lang="de-DE" dirty="0" err="1" smtClean="0"/>
                <a:t>data</a:t>
              </a:r>
              <a:endParaRPr lang="de-DE" dirty="0"/>
            </a:p>
            <a:p>
              <a:r>
                <a:rPr lang="de-DE" dirty="0" smtClean="0"/>
                <a:t>  </a:t>
              </a:r>
              <a:r>
                <a:rPr lang="de-DE" dirty="0" err="1" smtClean="0"/>
                <a:t>overwritten</a:t>
              </a:r>
              <a:r>
                <a:rPr lang="de-DE" dirty="0" smtClean="0"/>
                <a:t>)</a:t>
              </a:r>
              <a:endParaRPr lang="de-DE" dirty="0"/>
            </a:p>
          </p:txBody>
        </p:sp>
      </p:grpSp>
      <p:cxnSp>
        <p:nvCxnSpPr>
          <p:cNvPr id="30" name="Gerade Verbindung mit Pfeil 29"/>
          <p:cNvCxnSpPr/>
          <p:nvPr/>
        </p:nvCxnSpPr>
        <p:spPr>
          <a:xfrm>
            <a:off x="6022384" y="5373216"/>
            <a:ext cx="421824" cy="643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/>
          <p:cNvCxnSpPr/>
          <p:nvPr/>
        </p:nvCxnSpPr>
        <p:spPr>
          <a:xfrm>
            <a:off x="6012160" y="5949280"/>
            <a:ext cx="421824" cy="643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673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Kiesling, PXD-EVO-Meeting, Oct 13, 2010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54615C-216B-4055-9C4E-4186CF5696BA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259632" y="116632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New Date </a:t>
            </a:r>
            <a:r>
              <a:rPr lang="de-DE" sz="2800" dirty="0" err="1" smtClean="0"/>
              <a:t>for</a:t>
            </a:r>
            <a:r>
              <a:rPr lang="de-DE" sz="2800" dirty="0" smtClean="0"/>
              <a:t> Startup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SuperKEKB</a:t>
            </a:r>
            <a:endParaRPr lang="de-DE" sz="2800" dirty="0"/>
          </a:p>
        </p:txBody>
      </p:sp>
      <p:sp>
        <p:nvSpPr>
          <p:cNvPr id="5" name="Textfeld 4"/>
          <p:cNvSpPr txBox="1"/>
          <p:nvPr/>
        </p:nvSpPr>
        <p:spPr>
          <a:xfrm>
            <a:off x="683568" y="1196752"/>
            <a:ext cx="72728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Email from Yutaka </a:t>
            </a:r>
            <a:r>
              <a:rPr lang="en-US" dirty="0" err="1" smtClean="0"/>
              <a:t>Ushiroda</a:t>
            </a:r>
            <a:r>
              <a:rPr lang="en-US" dirty="0" smtClean="0"/>
              <a:t>, Technical Coordinator of Belle II:</a:t>
            </a:r>
            <a:endParaRPr lang="en-US" dirty="0"/>
          </a:p>
          <a:p>
            <a:endParaRPr lang="en-US" dirty="0"/>
          </a:p>
          <a:p>
            <a:r>
              <a:rPr lang="en-US" dirty="0"/>
              <a:t>I've made the following proposal to the EB on the schedule of </a:t>
            </a:r>
            <a:r>
              <a:rPr lang="en-US" dirty="0" smtClean="0"/>
              <a:t>detector construction </a:t>
            </a:r>
            <a:r>
              <a:rPr lang="en-US" dirty="0"/>
              <a:t>and </a:t>
            </a:r>
            <a:r>
              <a:rPr lang="en-US" dirty="0" smtClean="0"/>
              <a:t>commissioning, and </a:t>
            </a:r>
            <a:r>
              <a:rPr lang="en-US" dirty="0"/>
              <a:t>haven't received any objections by now.</a:t>
            </a:r>
          </a:p>
          <a:p>
            <a:r>
              <a:rPr lang="en-US" dirty="0"/>
              <a:t>I therefore ask you to update the schedule of your detector</a:t>
            </a:r>
          </a:p>
          <a:p>
            <a:r>
              <a:rPr lang="en-US" dirty="0"/>
              <a:t>construction based on the new scenario.</a:t>
            </a:r>
          </a:p>
          <a:p>
            <a:r>
              <a:rPr lang="en-US" dirty="0"/>
              <a:t>Namely, you must build your detector ready (well tested) and </a:t>
            </a:r>
            <a:r>
              <a:rPr lang="en-US" dirty="0" smtClean="0"/>
              <a:t>installed in </a:t>
            </a:r>
            <a:r>
              <a:rPr lang="en-US" dirty="0"/>
              <a:t>the Belle II by the time machine people start</a:t>
            </a:r>
          </a:p>
          <a:p>
            <a:r>
              <a:rPr lang="en-US" dirty="0"/>
              <a:t>main ring commissioning. However, the global cosmic ray DAQ can </a:t>
            </a:r>
            <a:r>
              <a:rPr lang="en-US" dirty="0" smtClean="0"/>
              <a:t>be done </a:t>
            </a:r>
            <a:r>
              <a:rPr lang="en-US" dirty="0"/>
              <a:t>during the main ring commissioning (not</a:t>
            </a:r>
          </a:p>
          <a:p>
            <a:r>
              <a:rPr lang="en-US" dirty="0"/>
              <a:t>earlier than that</a:t>
            </a:r>
            <a:r>
              <a:rPr lang="en-US" dirty="0" smtClean="0"/>
              <a:t>). Here </a:t>
            </a:r>
            <a:r>
              <a:rPr lang="en-US" dirty="0"/>
              <a:t>I assume the main ring commissioning will not start earlier </a:t>
            </a:r>
            <a:r>
              <a:rPr lang="en-US" dirty="0" smtClean="0"/>
              <a:t>than October </a:t>
            </a:r>
            <a:r>
              <a:rPr lang="en-US" dirty="0"/>
              <a:t>1st, 2014. So, our </a:t>
            </a:r>
            <a:r>
              <a:rPr lang="en-US" dirty="0" smtClean="0"/>
              <a:t>construction/installation schedule </a:t>
            </a:r>
            <a:r>
              <a:rPr lang="en-US" dirty="0"/>
              <a:t>should target September 30th, 2014.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4504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Kiesling, PXD-EVO-Meeting, Oct 13, 2010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54615C-216B-4055-9C4E-4186CF5696BA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4624"/>
            <a:ext cx="9272959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7898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Kiesling, PXD-EVO-Meeting, Oct 13, 2010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54615C-216B-4055-9C4E-4186CF5696BA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259632" y="116632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Irradiation </a:t>
            </a:r>
            <a:r>
              <a:rPr lang="de-DE" sz="2800" dirty="0" err="1" smtClean="0"/>
              <a:t>of</a:t>
            </a:r>
            <a:r>
              <a:rPr lang="de-DE" sz="2800" dirty="0" smtClean="0"/>
              <a:t> Optical </a:t>
            </a:r>
            <a:r>
              <a:rPr lang="de-DE" sz="2800" dirty="0" err="1" smtClean="0"/>
              <a:t>Fibers</a:t>
            </a:r>
            <a:r>
              <a:rPr lang="de-DE" sz="2800" dirty="0" smtClean="0"/>
              <a:t> in Sevilla </a:t>
            </a:r>
            <a:endParaRPr lang="de-DE" sz="2800" dirty="0"/>
          </a:p>
        </p:txBody>
      </p:sp>
      <p:sp>
        <p:nvSpPr>
          <p:cNvPr id="5" name="Textfeld 4"/>
          <p:cNvSpPr txBox="1"/>
          <p:nvPr/>
        </p:nvSpPr>
        <p:spPr>
          <a:xfrm>
            <a:off x="1979712" y="2780928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Date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irradiations</a:t>
            </a:r>
            <a:r>
              <a:rPr lang="de-DE" dirty="0" smtClean="0"/>
              <a:t>: </a:t>
            </a:r>
            <a:r>
              <a:rPr lang="de-DE" dirty="0" err="1" smtClean="0"/>
              <a:t>Oct</a:t>
            </a:r>
            <a:r>
              <a:rPr lang="de-DE" dirty="0" smtClean="0"/>
              <a:t>. 4-8, 2010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0643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Kiesling, PXD-EVO-Meeting, Oct 13, 2010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54615C-216B-4055-9C4E-4186CF5696BA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pic>
        <p:nvPicPr>
          <p:cNvPr id="2050" name="Picture 2" descr="D:\DCIM\100DSCIM\BILD00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5" y="980728"/>
            <a:ext cx="7272853" cy="54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547664" y="188640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The </a:t>
            </a:r>
            <a:r>
              <a:rPr lang="de-DE" dirty="0" err="1" smtClean="0"/>
              <a:t>cyclotron</a:t>
            </a:r>
            <a:r>
              <a:rPr lang="de-DE" dirty="0" smtClean="0"/>
              <a:t> </a:t>
            </a:r>
            <a:r>
              <a:rPr lang="de-DE" dirty="0" err="1" smtClean="0"/>
              <a:t>operation</a:t>
            </a:r>
            <a:r>
              <a:rPr lang="de-DE" dirty="0" smtClean="0"/>
              <a:t> stand – </a:t>
            </a:r>
            <a:r>
              <a:rPr lang="de-DE" dirty="0" err="1" smtClean="0"/>
              <a:t>controlled</a:t>
            </a:r>
            <a:r>
              <a:rPr lang="de-DE" dirty="0" smtClean="0"/>
              <a:t> </a:t>
            </a:r>
            <a:r>
              <a:rPr lang="de-DE" dirty="0" err="1" smtClean="0"/>
              <a:t>area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4539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Kiesling, PXD-EVO-Meeting, Oct 13, 2010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54615C-216B-4055-9C4E-4186CF5696BA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pic>
        <p:nvPicPr>
          <p:cNvPr id="1026" name="Picture 2" descr="D:\DCIM\100DSCIM\BILD00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6840760" cy="5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411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Kiesling, PXD-EVO-Meeting, Oct 13, 2010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54615C-216B-4055-9C4E-4186CF5696BA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pic>
        <p:nvPicPr>
          <p:cNvPr id="3074" name="Picture 2" descr="D:\DCIM\100DSCIM\BILD00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98983"/>
            <a:ext cx="6984806" cy="523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547664" y="188640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This </a:t>
            </a:r>
            <a:r>
              <a:rPr lang="de-DE" dirty="0" err="1" smtClean="0"/>
              <a:t>is</a:t>
            </a:r>
            <a:r>
              <a:rPr lang="de-DE" dirty="0" smtClean="0"/>
              <a:t> Malte </a:t>
            </a:r>
            <a:r>
              <a:rPr lang="de-DE" dirty="0" err="1" smtClean="0"/>
              <a:t>from</a:t>
            </a:r>
            <a:r>
              <a:rPr lang="de-DE" dirty="0" smtClean="0"/>
              <a:t> Madrid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9912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Kiesling, PXD-EVO-Meeting, Oct 13, 2010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54615C-216B-4055-9C4E-4186CF5696BA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259632" y="116632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Sessions in Valencia</a:t>
            </a:r>
            <a:endParaRPr lang="de-DE" sz="2800" dirty="0"/>
          </a:p>
        </p:txBody>
      </p:sp>
      <p:sp>
        <p:nvSpPr>
          <p:cNvPr id="6" name="Textfeld 5"/>
          <p:cNvSpPr txBox="1"/>
          <p:nvPr/>
        </p:nvSpPr>
        <p:spPr>
          <a:xfrm>
            <a:off x="611560" y="980728"/>
            <a:ext cx="784887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ASIC Design </a:t>
            </a:r>
            <a:r>
              <a:rPr lang="de-DE" dirty="0" err="1" smtClean="0"/>
              <a:t>and</a:t>
            </a:r>
            <a:r>
              <a:rPr lang="de-DE" dirty="0" smtClean="0"/>
              <a:t> Test </a:t>
            </a:r>
            <a:r>
              <a:rPr lang="de-DE" dirty="0" err="1" smtClean="0"/>
              <a:t>Results</a:t>
            </a:r>
            <a:r>
              <a:rPr lang="de-DE" dirty="0" smtClean="0"/>
              <a:t>		(Hans Krüger)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Test Systems                                	(Jelena Ninkovic)</a:t>
            </a:r>
          </a:p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DEPFET </a:t>
            </a:r>
            <a:r>
              <a:rPr lang="de-DE" dirty="0" err="1" smtClean="0"/>
              <a:t>and</a:t>
            </a:r>
            <a:r>
              <a:rPr lang="de-DE" dirty="0" smtClean="0"/>
              <a:t> Pixel Cells		(Rainer Richter)</a:t>
            </a:r>
          </a:p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Tracking </a:t>
            </a:r>
            <a:r>
              <a:rPr lang="de-DE" dirty="0" err="1" smtClean="0"/>
              <a:t>and</a:t>
            </a:r>
            <a:r>
              <a:rPr lang="de-DE" dirty="0" smtClean="0"/>
              <a:t> Performance		(Christian Kiesling)</a:t>
            </a:r>
          </a:p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Interconnections / Modules / DHH	(Hans-Günther Moser)</a:t>
            </a:r>
          </a:p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Mechanics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Cooling</a:t>
            </a:r>
            <a:r>
              <a:rPr lang="de-DE" dirty="0" smtClean="0"/>
              <a:t> 			(Hans-Jürgen Simonis)</a:t>
            </a:r>
          </a:p>
          <a:p>
            <a:endParaRPr lang="de-DE" dirty="0"/>
          </a:p>
          <a:p>
            <a:r>
              <a:rPr lang="de-DE" dirty="0" smtClean="0"/>
              <a:t>Data </a:t>
            </a:r>
            <a:r>
              <a:rPr lang="de-DE" dirty="0" err="1" smtClean="0"/>
              <a:t>Acquisition</a:t>
            </a:r>
            <a:r>
              <a:rPr lang="de-DE" dirty="0" smtClean="0"/>
              <a:t>				(Sören Lange)</a:t>
            </a:r>
          </a:p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Test </a:t>
            </a:r>
            <a:r>
              <a:rPr lang="de-DE" dirty="0" err="1" smtClean="0"/>
              <a:t>Beams</a:t>
            </a:r>
            <a:r>
              <a:rPr lang="de-DE" dirty="0" smtClean="0"/>
              <a:t>				(Marcel Vos)</a:t>
            </a:r>
          </a:p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Wrap</a:t>
            </a:r>
            <a:r>
              <a:rPr lang="de-DE" dirty="0" smtClean="0"/>
              <a:t> </a:t>
            </a:r>
            <a:r>
              <a:rPr lang="de-DE" dirty="0" err="1" smtClean="0"/>
              <a:t>Up</a:t>
            </a:r>
            <a:r>
              <a:rPr lang="de-DE" dirty="0" smtClean="0"/>
              <a:t> Session			(Hans-Günther Moser)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3067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Kiesling, PXD-EVO-Meeting, Oct 13, 2010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54615C-216B-4055-9C4E-4186CF5696BA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pic>
        <p:nvPicPr>
          <p:cNvPr id="4098" name="Picture 2" descr="D:\DCIM\100DSCIM\BILD00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80728"/>
            <a:ext cx="681711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547664" y="188640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The </a:t>
            </a:r>
            <a:r>
              <a:rPr lang="de-DE" dirty="0" err="1" smtClean="0"/>
              <a:t>beamline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56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Kiesling, PXD-EVO-Meeting, Oct 13, 2010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54615C-216B-4055-9C4E-4186CF5696BA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pic>
        <p:nvPicPr>
          <p:cNvPr id="6147" name="Picture 3" descr="D:\DCIM\100DSCIM\BILD00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6719307" cy="503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547664" y="188640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The beam </a:t>
            </a:r>
            <a:r>
              <a:rPr lang="de-DE" dirty="0" err="1" smtClean="0"/>
              <a:t>pipe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exit</a:t>
            </a:r>
            <a:r>
              <a:rPr lang="de-DE" dirty="0" smtClean="0"/>
              <a:t> </a:t>
            </a:r>
            <a:r>
              <a:rPr lang="de-DE" dirty="0" err="1" smtClean="0"/>
              <a:t>counter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59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Kiesling, PXD-EVO-Meeting, Oct 13, 2010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54615C-216B-4055-9C4E-4186CF5696BA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pic>
        <p:nvPicPr>
          <p:cNvPr id="7170" name="Picture 2" descr="D:\DCIM\100DSCIM\BILD00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7055104" cy="529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547664" y="188640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Target </a:t>
            </a:r>
            <a:r>
              <a:rPr lang="de-DE" dirty="0" err="1" smtClean="0"/>
              <a:t>area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9351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Kiesling, PXD-EVO-Meeting, Oct 13, 2010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54615C-216B-4055-9C4E-4186CF5696BA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pic>
        <p:nvPicPr>
          <p:cNvPr id="5122" name="Picture 2" descr="D:\DCIM\100DSCIM\BILD0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052736"/>
            <a:ext cx="6816757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547664" y="188640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Adjusting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target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beamline</a:t>
            </a:r>
            <a:r>
              <a:rPr lang="de-DE" dirty="0" smtClean="0"/>
              <a:t>: Javier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2827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Kiesling, PXD-EVO-Meeting, Oct 13, 2010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54615C-216B-4055-9C4E-4186CF5696BA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pic>
        <p:nvPicPr>
          <p:cNvPr id="8194" name="Picture 2" descr="D:\DCIM\100DSCIM\BILD01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312" y="980728"/>
            <a:ext cx="7055104" cy="529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547664" y="188640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The </a:t>
            </a:r>
            <a:r>
              <a:rPr lang="de-DE" dirty="0" err="1" smtClean="0"/>
              <a:t>fiber</a:t>
            </a:r>
            <a:r>
              <a:rPr lang="de-DE" dirty="0" smtClean="0"/>
              <a:t> </a:t>
            </a:r>
            <a:r>
              <a:rPr lang="de-DE" dirty="0" err="1" smtClean="0"/>
              <a:t>setup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87623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Kiesling, PXD-EVO-Meeting, Oct 13, 2010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54615C-216B-4055-9C4E-4186CF5696BA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pic>
        <p:nvPicPr>
          <p:cNvPr id="9218" name="Picture 2" descr="D:\DCIM\100DSCIM\BILD0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7055104" cy="529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547664" y="188640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The </a:t>
            </a:r>
            <a:r>
              <a:rPr lang="de-DE" dirty="0" err="1" smtClean="0"/>
              <a:t>fiber</a:t>
            </a:r>
            <a:r>
              <a:rPr lang="de-DE" dirty="0" smtClean="0"/>
              <a:t> </a:t>
            </a:r>
            <a:r>
              <a:rPr lang="de-DE" dirty="0" err="1" smtClean="0"/>
              <a:t>setup</a:t>
            </a:r>
            <a:r>
              <a:rPr lang="de-DE" dirty="0" smtClean="0"/>
              <a:t> - </a:t>
            </a:r>
            <a:r>
              <a:rPr lang="de-DE" dirty="0" err="1" smtClean="0"/>
              <a:t>closeup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5777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Kiesling, PXD-EVO-Meeting, Oct 13, 2010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54615C-216B-4055-9C4E-4186CF5696BA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pic>
        <p:nvPicPr>
          <p:cNvPr id="11266" name="Picture 2" descr="D:\DCIM\100DSCIM\BILD01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7055104" cy="529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547664" y="188640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Careful</a:t>
            </a:r>
            <a:r>
              <a:rPr lang="de-DE" dirty="0" smtClean="0"/>
              <a:t> </a:t>
            </a:r>
            <a:r>
              <a:rPr lang="de-DE" dirty="0" err="1" smtClean="0"/>
              <a:t>operation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fiber</a:t>
            </a:r>
            <a:r>
              <a:rPr lang="de-DE" dirty="0" smtClean="0"/>
              <a:t> </a:t>
            </a:r>
            <a:r>
              <a:rPr lang="de-DE" dirty="0" err="1" smtClean="0"/>
              <a:t>setup</a:t>
            </a:r>
            <a:r>
              <a:rPr lang="de-DE" dirty="0" smtClean="0"/>
              <a:t> …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187624" y="5589240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FF00"/>
                </a:solidFill>
              </a:rPr>
              <a:t>Carmen, Javier </a:t>
            </a:r>
            <a:r>
              <a:rPr lang="de-DE" dirty="0" err="1" smtClean="0">
                <a:solidFill>
                  <a:srgbClr val="FFFF00"/>
                </a:solidFill>
              </a:rPr>
              <a:t>and</a:t>
            </a:r>
            <a:r>
              <a:rPr lang="de-DE" dirty="0" smtClean="0">
                <a:solidFill>
                  <a:srgbClr val="FFFF00"/>
                </a:solidFill>
              </a:rPr>
              <a:t> David</a:t>
            </a:r>
            <a:endParaRPr lang="de-D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5958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Kiesling, PXD-EVO-Meeting, Oct 13, 2010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54615C-216B-4055-9C4E-4186CF5696BA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p:pic>
        <p:nvPicPr>
          <p:cNvPr id="15362" name="Picture 2" descr="D:\DCIM\100DSCIM\BILD01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7055104" cy="529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547664" y="188640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Fibers</a:t>
            </a:r>
            <a:r>
              <a:rPr lang="de-DE" dirty="0" smtClean="0"/>
              <a:t> in </a:t>
            </a:r>
            <a:r>
              <a:rPr lang="de-DE" dirty="0" err="1" smtClean="0"/>
              <a:t>position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56422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Kiesling, PXD-EVO-Meeting, Oct 13, 2010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54615C-216B-4055-9C4E-4186CF5696BA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  <p:pic>
        <p:nvPicPr>
          <p:cNvPr id="16386" name="Picture 2" descr="D:\DCIM\100DSCIM\BILD01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7055104" cy="529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547664" y="188640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Pulling</a:t>
            </a:r>
            <a:r>
              <a:rPr lang="de-DE" dirty="0" smtClean="0"/>
              <a:t> </a:t>
            </a:r>
            <a:r>
              <a:rPr lang="de-DE" dirty="0" err="1" smtClean="0"/>
              <a:t>cables</a:t>
            </a:r>
            <a:r>
              <a:rPr lang="de-DE" dirty="0" smtClean="0"/>
              <a:t> …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90640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Kiesling, PXD-EVO-Meeting, Oct 13, 2010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54615C-216B-4055-9C4E-4186CF5696BA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p:pic>
        <p:nvPicPr>
          <p:cNvPr id="10242" name="Picture 2" descr="D:\DCIM\100DSCIM\BILD01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7055104" cy="529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547664" y="188640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Connecting</a:t>
            </a:r>
            <a:r>
              <a:rPr lang="de-DE" dirty="0" smtClean="0"/>
              <a:t> </a:t>
            </a:r>
            <a:r>
              <a:rPr lang="de-DE" dirty="0" err="1" smtClean="0"/>
              <a:t>fibers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Amplifiers</a:t>
            </a:r>
            <a:r>
              <a:rPr lang="de-DE" dirty="0" smtClean="0"/>
              <a:t>: Amparo </a:t>
            </a:r>
            <a:r>
              <a:rPr lang="de-DE" dirty="0" err="1" smtClean="0"/>
              <a:t>from</a:t>
            </a:r>
            <a:r>
              <a:rPr lang="de-DE" dirty="0" smtClean="0"/>
              <a:t> Santander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0192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Kiesling, PXD-EVO-Meeting, Oct 13, 2010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54615C-216B-4055-9C4E-4186CF5696BA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259632" y="116632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ASICs</a:t>
            </a:r>
            <a:endParaRPr lang="de-DE" sz="2800" dirty="0"/>
          </a:p>
        </p:txBody>
      </p:sp>
      <p:sp>
        <p:nvSpPr>
          <p:cNvPr id="5" name="Textfeld 4"/>
          <p:cNvSpPr txBox="1"/>
          <p:nvPr/>
        </p:nvSpPr>
        <p:spPr>
          <a:xfrm>
            <a:off x="611560" y="1124744"/>
            <a:ext cx="8136904" cy="532453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err="1" smtClean="0"/>
              <a:t>Switcher</a:t>
            </a:r>
            <a:r>
              <a:rPr lang="de-DE" dirty="0" smtClean="0"/>
              <a:t> B: 	</a:t>
            </a:r>
            <a:r>
              <a:rPr lang="de-DE" dirty="0" err="1" smtClean="0"/>
              <a:t>irradiated</a:t>
            </a:r>
            <a:r>
              <a:rPr lang="de-DE" dirty="0" smtClean="0"/>
              <a:t> </a:t>
            </a:r>
            <a:r>
              <a:rPr lang="de-DE" dirty="0" err="1"/>
              <a:t>with</a:t>
            </a:r>
            <a:r>
              <a:rPr lang="de-DE" dirty="0"/>
              <a:t> 25 </a:t>
            </a:r>
            <a:r>
              <a:rPr lang="de-DE" dirty="0" err="1" smtClean="0"/>
              <a:t>Mrad</a:t>
            </a:r>
            <a:r>
              <a:rPr lang="de-DE" dirty="0" smtClean="0"/>
              <a:t>, </a:t>
            </a:r>
            <a:r>
              <a:rPr lang="de-DE" dirty="0" err="1" smtClean="0"/>
              <a:t>working</a:t>
            </a:r>
            <a:r>
              <a:rPr lang="de-DE" dirty="0" smtClean="0"/>
              <a:t> @ 80 </a:t>
            </a:r>
            <a:r>
              <a:rPr lang="de-DE" dirty="0" err="1" smtClean="0"/>
              <a:t>ns</a:t>
            </a:r>
            <a:r>
              <a:rPr lang="de-DE" dirty="0" smtClean="0"/>
              <a:t> </a:t>
            </a:r>
            <a:r>
              <a:rPr lang="de-DE" dirty="0" err="1" smtClean="0"/>
              <a:t>row</a:t>
            </a:r>
            <a:r>
              <a:rPr lang="de-DE" dirty="0" smtClean="0"/>
              <a:t> time</a:t>
            </a:r>
            <a:br>
              <a:rPr lang="de-DE" dirty="0" smtClean="0"/>
            </a:br>
            <a:r>
              <a:rPr lang="de-DE" dirty="0" smtClean="0"/>
              <a:t>                    	(</a:t>
            </a:r>
            <a:r>
              <a:rPr lang="de-DE" dirty="0" err="1" smtClean="0"/>
              <a:t>reference</a:t>
            </a:r>
            <a:r>
              <a:rPr lang="de-DE" dirty="0" smtClean="0"/>
              <a:t> </a:t>
            </a:r>
            <a:r>
              <a:rPr lang="de-DE" dirty="0" err="1" smtClean="0"/>
              <a:t>manual</a:t>
            </a:r>
            <a:r>
              <a:rPr lang="de-DE" dirty="0" smtClean="0"/>
              <a:t> </a:t>
            </a:r>
            <a:r>
              <a:rPr lang="de-DE" dirty="0" err="1" smtClean="0"/>
              <a:t>exists</a:t>
            </a:r>
            <a:r>
              <a:rPr lang="de-DE" dirty="0" smtClean="0"/>
              <a:t> on TWIKI)</a:t>
            </a:r>
            <a:br>
              <a:rPr lang="de-DE" dirty="0" smtClean="0"/>
            </a:br>
            <a:r>
              <a:rPr lang="de-DE" dirty="0" smtClean="0"/>
              <a:t>		</a:t>
            </a:r>
            <a:r>
              <a:rPr lang="de-DE" dirty="0" err="1" smtClean="0"/>
              <a:t>next</a:t>
            </a:r>
            <a:r>
              <a:rPr lang="de-DE" dirty="0" smtClean="0"/>
              <a:t> </a:t>
            </a:r>
            <a:r>
              <a:rPr lang="de-DE" dirty="0" err="1" smtClean="0"/>
              <a:t>revision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decoupling</a:t>
            </a:r>
            <a:r>
              <a:rPr lang="de-DE" dirty="0" smtClean="0"/>
              <a:t> </a:t>
            </a:r>
            <a:r>
              <a:rPr lang="de-DE" dirty="0" err="1" smtClean="0"/>
              <a:t>cap</a:t>
            </a:r>
            <a:r>
              <a:rPr lang="de-DE" dirty="0" smtClean="0"/>
              <a:t>. Etc.</a:t>
            </a:r>
          </a:p>
          <a:p>
            <a:endParaRPr lang="de-DE" dirty="0" smtClean="0"/>
          </a:p>
          <a:p>
            <a:r>
              <a:rPr lang="de-DE" dirty="0" smtClean="0"/>
              <a:t>DCD-B:   	</a:t>
            </a:r>
            <a:r>
              <a:rPr lang="de-DE" dirty="0" err="1" smtClean="0"/>
              <a:t>Production</a:t>
            </a:r>
            <a:r>
              <a:rPr lang="de-DE" dirty="0" smtClean="0"/>
              <a:t> </a:t>
            </a:r>
            <a:r>
              <a:rPr lang="de-DE" dirty="0" err="1" smtClean="0"/>
              <a:t>finished</a:t>
            </a:r>
            <a:r>
              <a:rPr lang="de-DE" dirty="0" smtClean="0"/>
              <a:t>, </a:t>
            </a:r>
            <a:r>
              <a:rPr lang="de-DE" dirty="0" err="1" smtClean="0"/>
              <a:t>bump</a:t>
            </a:r>
            <a:r>
              <a:rPr lang="de-DE" dirty="0" smtClean="0"/>
              <a:t> </a:t>
            </a:r>
            <a:r>
              <a:rPr lang="de-DE" dirty="0" err="1" smtClean="0"/>
              <a:t>bond</a:t>
            </a:r>
            <a:r>
              <a:rPr lang="de-DE" dirty="0" smtClean="0"/>
              <a:t> </a:t>
            </a:r>
            <a:r>
              <a:rPr lang="de-DE" dirty="0" err="1" smtClean="0"/>
              <a:t>process</a:t>
            </a:r>
            <a:r>
              <a:rPr lang="de-DE" dirty="0" smtClean="0"/>
              <a:t> </a:t>
            </a:r>
            <a:r>
              <a:rPr lang="de-DE" dirty="0" err="1" smtClean="0"/>
              <a:t>working</a:t>
            </a:r>
            <a:endParaRPr lang="de-DE" dirty="0" smtClean="0"/>
          </a:p>
          <a:p>
            <a:r>
              <a:rPr lang="de-DE" dirty="0"/>
              <a:t>	</a:t>
            </a:r>
            <a:r>
              <a:rPr lang="de-DE" dirty="0" smtClean="0"/>
              <a:t>	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environment</a:t>
            </a:r>
            <a:r>
              <a:rPr lang="de-DE" dirty="0" smtClean="0"/>
              <a:t> </a:t>
            </a:r>
            <a:r>
              <a:rPr lang="de-DE" dirty="0" err="1" smtClean="0"/>
              <a:t>exists</a:t>
            </a:r>
            <a:endParaRPr lang="de-DE" dirty="0" smtClean="0"/>
          </a:p>
          <a:p>
            <a:r>
              <a:rPr lang="de-DE" dirty="0"/>
              <a:t>	</a:t>
            </a:r>
            <a:r>
              <a:rPr lang="de-DE" dirty="0" smtClean="0"/>
              <a:t>	power </a:t>
            </a:r>
            <a:r>
              <a:rPr lang="de-DE" dirty="0" err="1" smtClean="0"/>
              <a:t>consumption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expected</a:t>
            </a:r>
            <a:endParaRPr lang="de-DE" dirty="0" smtClean="0"/>
          </a:p>
          <a:p>
            <a:r>
              <a:rPr lang="de-DE" dirty="0"/>
              <a:t>	</a:t>
            </a:r>
            <a:r>
              <a:rPr lang="de-DE" dirty="0" smtClean="0"/>
              <a:t>	JTAG </a:t>
            </a:r>
            <a:r>
              <a:rPr lang="de-DE" dirty="0" err="1" smtClean="0"/>
              <a:t>interface</a:t>
            </a:r>
            <a:r>
              <a:rPr lang="de-DE" dirty="0" smtClean="0"/>
              <a:t> </a:t>
            </a:r>
            <a:r>
              <a:rPr lang="de-DE" dirty="0" err="1" smtClean="0"/>
              <a:t>working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	digital </a:t>
            </a:r>
            <a:r>
              <a:rPr lang="de-DE" dirty="0" err="1" smtClean="0"/>
              <a:t>conversion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serialization</a:t>
            </a:r>
            <a:r>
              <a:rPr lang="de-DE" dirty="0" smtClean="0"/>
              <a:t> </a:t>
            </a:r>
            <a:r>
              <a:rPr lang="de-DE" dirty="0" err="1" smtClean="0"/>
              <a:t>working</a:t>
            </a:r>
            <a:r>
              <a:rPr lang="de-DE" dirty="0" smtClean="0"/>
              <a:t> (4-5 </a:t>
            </a:r>
            <a:r>
              <a:rPr lang="de-DE" dirty="0" err="1" smtClean="0"/>
              <a:t>bit</a:t>
            </a:r>
            <a:r>
              <a:rPr lang="de-DE" dirty="0" smtClean="0"/>
              <a:t> !) </a:t>
            </a:r>
          </a:p>
          <a:p>
            <a:r>
              <a:rPr lang="de-DE" dirty="0"/>
              <a:t>	</a:t>
            </a:r>
            <a:r>
              <a:rPr lang="de-DE" dirty="0" smtClean="0"/>
              <a:t>	</a:t>
            </a:r>
            <a:r>
              <a:rPr lang="de-DE" dirty="0" err="1" smtClean="0"/>
              <a:t>maximum</a:t>
            </a:r>
            <a:r>
              <a:rPr lang="de-DE" dirty="0" smtClean="0"/>
              <a:t> </a:t>
            </a:r>
            <a:r>
              <a:rPr lang="de-DE" dirty="0" err="1" smtClean="0"/>
              <a:t>operation</a:t>
            </a:r>
            <a:r>
              <a:rPr lang="de-DE" dirty="0" smtClean="0"/>
              <a:t> </a:t>
            </a:r>
            <a:r>
              <a:rPr lang="de-DE" dirty="0" err="1" smtClean="0"/>
              <a:t>speed</a:t>
            </a:r>
            <a:r>
              <a:rPr lang="de-DE" dirty="0" smtClean="0"/>
              <a:t> limited </a:t>
            </a:r>
            <a:r>
              <a:rPr lang="de-DE" dirty="0" err="1" smtClean="0"/>
              <a:t>to</a:t>
            </a:r>
            <a:r>
              <a:rPr lang="de-DE" dirty="0" smtClean="0"/>
              <a:t> 300 </a:t>
            </a:r>
            <a:r>
              <a:rPr lang="de-DE" dirty="0" err="1" smtClean="0"/>
              <a:t>ns</a:t>
            </a:r>
            <a:r>
              <a:rPr lang="de-DE" dirty="0" smtClean="0"/>
              <a:t>/</a:t>
            </a:r>
            <a:r>
              <a:rPr lang="de-DE" dirty="0" err="1" smtClean="0"/>
              <a:t>row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DHP:		</a:t>
            </a:r>
            <a:r>
              <a:rPr lang="de-DE" dirty="0" err="1" smtClean="0"/>
              <a:t>Under</a:t>
            </a:r>
            <a:r>
              <a:rPr lang="de-DE" dirty="0" smtClean="0"/>
              <a:t> </a:t>
            </a:r>
            <a:r>
              <a:rPr lang="de-DE" dirty="0" err="1" smtClean="0"/>
              <a:t>test</a:t>
            </a:r>
            <a:r>
              <a:rPr lang="de-DE" dirty="0" smtClean="0"/>
              <a:t>,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things</a:t>
            </a:r>
            <a:r>
              <a:rPr lang="de-DE" dirty="0" smtClean="0"/>
              <a:t> </a:t>
            </a:r>
            <a:r>
              <a:rPr lang="de-DE" dirty="0" err="1" smtClean="0"/>
              <a:t>working</a:t>
            </a:r>
            <a:r>
              <a:rPr lang="de-DE" dirty="0" smtClean="0"/>
              <a:t>, e.g. LVDS </a:t>
            </a:r>
            <a:r>
              <a:rPr lang="de-DE" dirty="0" err="1" smtClean="0"/>
              <a:t>input</a:t>
            </a:r>
            <a:r>
              <a:rPr lang="de-DE" dirty="0" smtClean="0"/>
              <a:t>,</a:t>
            </a:r>
          </a:p>
          <a:p>
            <a:r>
              <a:rPr lang="de-DE" dirty="0"/>
              <a:t>	</a:t>
            </a:r>
            <a:r>
              <a:rPr lang="de-DE" dirty="0" smtClean="0"/>
              <a:t>	HSTL-</a:t>
            </a:r>
            <a:r>
              <a:rPr lang="de-DE" dirty="0" err="1" smtClean="0"/>
              <a:t>like</a:t>
            </a:r>
            <a:r>
              <a:rPr lang="de-DE" dirty="0" smtClean="0"/>
              <a:t> </a:t>
            </a:r>
            <a:r>
              <a:rPr lang="de-DE" dirty="0" err="1" smtClean="0"/>
              <a:t>input</a:t>
            </a:r>
            <a:r>
              <a:rPr lang="de-DE" dirty="0" smtClean="0"/>
              <a:t> (</a:t>
            </a:r>
            <a:r>
              <a:rPr lang="de-DE" dirty="0" err="1" smtClean="0"/>
              <a:t>from</a:t>
            </a:r>
            <a:r>
              <a:rPr lang="de-DE" dirty="0" smtClean="0"/>
              <a:t> DCD), </a:t>
            </a:r>
            <a:r>
              <a:rPr lang="de-DE" dirty="0" err="1" smtClean="0"/>
              <a:t>memory</a:t>
            </a:r>
            <a:r>
              <a:rPr lang="de-DE" dirty="0" smtClean="0"/>
              <a:t> </a:t>
            </a:r>
            <a:r>
              <a:rPr lang="de-DE" dirty="0" err="1" smtClean="0"/>
              <a:t>read</a:t>
            </a:r>
            <a:r>
              <a:rPr lang="de-DE" dirty="0" smtClean="0"/>
              <a:t>/</a:t>
            </a:r>
            <a:r>
              <a:rPr lang="de-DE" dirty="0" err="1" smtClean="0"/>
              <a:t>write</a:t>
            </a:r>
            <a:r>
              <a:rPr lang="de-DE" dirty="0" smtClean="0"/>
              <a:t> etc.</a:t>
            </a:r>
            <a:br>
              <a:rPr lang="de-DE" dirty="0" smtClean="0"/>
            </a:br>
            <a:r>
              <a:rPr lang="de-DE" dirty="0" smtClean="0"/>
              <a:t>		</a:t>
            </a:r>
            <a:r>
              <a:rPr lang="de-DE" dirty="0" err="1"/>
              <a:t>t</a:t>
            </a:r>
            <a:r>
              <a:rPr lang="de-DE" dirty="0" err="1" smtClean="0"/>
              <a:t>o</a:t>
            </a:r>
            <a:r>
              <a:rPr lang="de-DE" dirty="0" smtClean="0"/>
              <a:t> do:  DCD </a:t>
            </a:r>
            <a:r>
              <a:rPr lang="de-DE" dirty="0" err="1" smtClean="0"/>
              <a:t>communication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synchronization</a:t>
            </a:r>
            <a:r>
              <a:rPr lang="de-DE" dirty="0" smtClean="0"/>
              <a:t>,</a:t>
            </a:r>
          </a:p>
          <a:p>
            <a:r>
              <a:rPr lang="de-DE" dirty="0"/>
              <a:t>	</a:t>
            </a:r>
            <a:r>
              <a:rPr lang="de-DE" dirty="0" smtClean="0"/>
              <a:t>	           </a:t>
            </a:r>
            <a:r>
              <a:rPr lang="de-DE" dirty="0" err="1" smtClean="0"/>
              <a:t>more</a:t>
            </a:r>
            <a:r>
              <a:rPr lang="de-DE" dirty="0" smtClean="0"/>
              <a:t> high </a:t>
            </a:r>
            <a:r>
              <a:rPr lang="de-DE" dirty="0" err="1" smtClean="0"/>
              <a:t>speed</a:t>
            </a:r>
            <a:r>
              <a:rPr lang="de-DE" dirty="0" smtClean="0"/>
              <a:t> </a:t>
            </a:r>
            <a:r>
              <a:rPr lang="de-DE" dirty="0" err="1" smtClean="0"/>
              <a:t>testing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	           </a:t>
            </a:r>
            <a:r>
              <a:rPr lang="de-DE" dirty="0" err="1" smtClean="0"/>
              <a:t>need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develop</a:t>
            </a:r>
            <a:r>
              <a:rPr lang="de-DE" dirty="0" smtClean="0"/>
              <a:t> final </a:t>
            </a:r>
            <a:r>
              <a:rPr lang="de-DE" dirty="0" err="1" smtClean="0"/>
              <a:t>processing</a:t>
            </a:r>
            <a:r>
              <a:rPr lang="de-DE" dirty="0" smtClean="0"/>
              <a:t> </a:t>
            </a:r>
            <a:r>
              <a:rPr lang="de-DE" dirty="0" err="1" smtClean="0"/>
              <a:t>algorithm</a:t>
            </a:r>
            <a:r>
              <a:rPr lang="de-DE" dirty="0" smtClean="0"/>
              <a:t> </a:t>
            </a:r>
          </a:p>
          <a:p>
            <a:r>
              <a:rPr lang="de-DE" dirty="0"/>
              <a:t>	</a:t>
            </a:r>
            <a:r>
              <a:rPr lang="de-DE" dirty="0" smtClean="0"/>
              <a:t>		(</a:t>
            </a:r>
            <a:r>
              <a:rPr lang="de-DE" dirty="0" err="1" smtClean="0"/>
              <a:t>simulated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needed</a:t>
            </a:r>
            <a:r>
              <a:rPr lang="de-DE" dirty="0" smtClean="0"/>
              <a:t>)  </a:t>
            </a:r>
            <a:endParaRPr lang="de-DE" dirty="0"/>
          </a:p>
        </p:txBody>
      </p:sp>
      <p:cxnSp>
        <p:nvCxnSpPr>
          <p:cNvPr id="7" name="Gerade Verbindung 6"/>
          <p:cNvCxnSpPr/>
          <p:nvPr/>
        </p:nvCxnSpPr>
        <p:spPr>
          <a:xfrm>
            <a:off x="2051720" y="4077072"/>
            <a:ext cx="360040" cy="0"/>
          </a:xfrm>
          <a:prstGeom prst="line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1040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Kiesling, PXD-EVO-Meeting, Oct 13, 2010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54615C-216B-4055-9C4E-4186CF5696BA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pic>
        <p:nvPicPr>
          <p:cNvPr id="12290" name="Picture 2" descr="D:\DCIM\100DSCIM\BILD01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7055104" cy="529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547664" y="188640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Setting 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DAQ: Amparo </a:t>
            </a:r>
            <a:r>
              <a:rPr lang="de-DE" dirty="0" err="1" smtClean="0"/>
              <a:t>and</a:t>
            </a:r>
            <a:r>
              <a:rPr lang="de-DE" dirty="0" smtClean="0"/>
              <a:t> Malte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61893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Kiesling, PXD-EVO-Meeting, Oct 13, 2010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54615C-216B-4055-9C4E-4186CF5696BA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  <p:pic>
        <p:nvPicPr>
          <p:cNvPr id="13314" name="Picture 2" descr="D:\DCIM\100DSCIM\BILD01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7055104" cy="529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547664" y="188640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DAQ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working</a:t>
            </a:r>
            <a:r>
              <a:rPr lang="de-DE" dirty="0" smtClean="0"/>
              <a:t> 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41747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Kiesling, PXD-EVO-Meeting, Oct 13, 2010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54615C-216B-4055-9C4E-4186CF5696BA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  <p:pic>
        <p:nvPicPr>
          <p:cNvPr id="14338" name="Picture 2" descr="D:\DCIM\100DSCIM\BILD01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7055104" cy="529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547664" y="188640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Cyclotron</a:t>
            </a:r>
            <a:r>
              <a:rPr lang="de-DE" dirty="0" smtClean="0"/>
              <a:t> </a:t>
            </a:r>
            <a:r>
              <a:rPr lang="de-DE" dirty="0" err="1" smtClean="0"/>
              <a:t>operation</a:t>
            </a:r>
            <a:r>
              <a:rPr lang="de-DE" dirty="0" smtClean="0"/>
              <a:t> </a:t>
            </a:r>
            <a:r>
              <a:rPr lang="de-DE" dirty="0" err="1" smtClean="0"/>
              <a:t>panel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75349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Kiesling, PXD-EVO-Meeting, Oct 13, 2010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54615C-216B-4055-9C4E-4186CF5696BA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  <p:pic>
        <p:nvPicPr>
          <p:cNvPr id="17410" name="Picture 2" descr="D:\DCIM\100DSCIM\BILD01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7055104" cy="529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547664" y="188640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Cyclotron</a:t>
            </a:r>
            <a:r>
              <a:rPr lang="de-DE" dirty="0" smtClean="0"/>
              <a:t> not </a:t>
            </a:r>
            <a:r>
              <a:rPr lang="de-DE" dirty="0" err="1" smtClean="0"/>
              <a:t>yet</a:t>
            </a:r>
            <a:r>
              <a:rPr lang="de-DE" dirty="0" smtClean="0"/>
              <a:t> on: </a:t>
            </a:r>
            <a:r>
              <a:rPr lang="de-DE" dirty="0" err="1" smtClean="0"/>
              <a:t>Scintillator</a:t>
            </a:r>
            <a:r>
              <a:rPr lang="de-DE" dirty="0" smtClean="0"/>
              <a:t> still </a:t>
            </a:r>
            <a:r>
              <a:rPr lang="de-DE" dirty="0" err="1" smtClean="0"/>
              <a:t>quiet</a:t>
            </a:r>
            <a:r>
              <a:rPr lang="de-DE" dirty="0" smtClean="0"/>
              <a:t> …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6745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Kiesling, PXD-EVO-Meeting, Oct 13, 2010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54615C-216B-4055-9C4E-4186CF5696BA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  <p:pic>
        <p:nvPicPr>
          <p:cNvPr id="18434" name="Picture 2" descr="D:\DCIM\100DSCIM\BILD01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7055104" cy="529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547664" y="188640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Cyclotron</a:t>
            </a:r>
            <a:r>
              <a:rPr lang="de-DE" dirty="0" smtClean="0"/>
              <a:t> on: Protons on </a:t>
            </a:r>
            <a:r>
              <a:rPr lang="de-DE" dirty="0" err="1" smtClean="0"/>
              <a:t>target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4219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Kiesling, PXD-EVO-Meeting, Oct 13, 2010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54615C-216B-4055-9C4E-4186CF5696BA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259632" y="116632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Sensors</a:t>
            </a:r>
            <a:endParaRPr lang="de-DE" sz="2800" dirty="0"/>
          </a:p>
        </p:txBody>
      </p:sp>
      <p:sp>
        <p:nvSpPr>
          <p:cNvPr id="5" name="Textfeld 4"/>
          <p:cNvSpPr txBox="1"/>
          <p:nvPr/>
        </p:nvSpPr>
        <p:spPr>
          <a:xfrm>
            <a:off x="611560" y="1124744"/>
            <a:ext cx="8352928" cy="532453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Front </a:t>
            </a:r>
            <a:r>
              <a:rPr lang="de-DE" dirty="0" err="1" smtClean="0"/>
              <a:t>side</a:t>
            </a:r>
            <a:r>
              <a:rPr lang="de-DE" dirty="0" smtClean="0"/>
              <a:t> </a:t>
            </a:r>
            <a:r>
              <a:rPr lang="de-DE" dirty="0" err="1" smtClean="0"/>
              <a:t>processing</a:t>
            </a:r>
            <a:r>
              <a:rPr lang="de-DE" dirty="0" smtClean="0"/>
              <a:t> </a:t>
            </a:r>
            <a:r>
              <a:rPr lang="de-DE" dirty="0" err="1" smtClean="0"/>
              <a:t>finished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First </a:t>
            </a:r>
            <a:r>
              <a:rPr lang="de-DE" dirty="0" err="1" smtClean="0"/>
              <a:t>tests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probe </a:t>
            </a:r>
            <a:r>
              <a:rPr lang="de-DE" dirty="0" err="1" smtClean="0"/>
              <a:t>station</a:t>
            </a:r>
            <a:r>
              <a:rPr lang="de-DE" dirty="0" smtClean="0"/>
              <a:t> on </a:t>
            </a:r>
            <a:r>
              <a:rPr lang="de-DE" dirty="0" err="1" smtClean="0"/>
              <a:t>wafer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r>
              <a:rPr lang="de-DE" dirty="0" smtClean="0"/>
              <a:t>:</a:t>
            </a:r>
          </a:p>
          <a:p>
            <a:r>
              <a:rPr lang="de-DE" dirty="0"/>
              <a:t>	</a:t>
            </a:r>
            <a:r>
              <a:rPr lang="de-DE" dirty="0" err="1" smtClean="0"/>
              <a:t>rather</a:t>
            </a:r>
            <a:r>
              <a:rPr lang="de-DE" dirty="0" smtClean="0"/>
              <a:t> </a:t>
            </a:r>
            <a:r>
              <a:rPr lang="de-DE" dirty="0" err="1" smtClean="0"/>
              <a:t>low</a:t>
            </a:r>
            <a:r>
              <a:rPr lang="de-DE" dirty="0" smtClean="0"/>
              <a:t> </a:t>
            </a:r>
            <a:r>
              <a:rPr lang="de-DE" dirty="0" err="1" smtClean="0"/>
              <a:t>yield</a:t>
            </a:r>
            <a:r>
              <a:rPr lang="de-DE" dirty="0" smtClean="0"/>
              <a:t>: 80%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small</a:t>
            </a:r>
            <a:r>
              <a:rPr lang="de-DE" dirty="0" smtClean="0"/>
              <a:t> </a:t>
            </a:r>
            <a:r>
              <a:rPr lang="de-DE" dirty="0" err="1" smtClean="0"/>
              <a:t>matrices</a:t>
            </a:r>
            <a:r>
              <a:rPr lang="de-DE" dirty="0" smtClean="0"/>
              <a:t>, but 1/16 </a:t>
            </a:r>
            <a:r>
              <a:rPr lang="de-DE" dirty="0" err="1" smtClean="0"/>
              <a:t>of</a:t>
            </a:r>
            <a:r>
              <a:rPr lang="de-DE" dirty="0" smtClean="0"/>
              <a:t> large </a:t>
            </a:r>
            <a:r>
              <a:rPr lang="de-DE" dirty="0" err="1" smtClean="0"/>
              <a:t>ones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(</a:t>
            </a:r>
            <a:r>
              <a:rPr lang="de-DE" dirty="0" err="1" smtClean="0"/>
              <a:t>several</a:t>
            </a:r>
            <a:r>
              <a:rPr lang="de-DE" dirty="0" smtClean="0"/>
              <a:t> </a:t>
            </a:r>
            <a:r>
              <a:rPr lang="de-DE" dirty="0" err="1" smtClean="0"/>
              <a:t>reasons</a:t>
            </a:r>
            <a:r>
              <a:rPr lang="de-DE" dirty="0" smtClean="0"/>
              <a:t> </a:t>
            </a:r>
            <a:r>
              <a:rPr lang="de-DE" dirty="0" err="1" smtClean="0"/>
              <a:t>suspected</a:t>
            </a:r>
            <a:r>
              <a:rPr lang="de-DE" dirty="0" smtClean="0"/>
              <a:t>, e.g. </a:t>
            </a:r>
            <a:r>
              <a:rPr lang="de-DE" dirty="0" err="1" smtClean="0"/>
              <a:t>damage</a:t>
            </a:r>
            <a:r>
              <a:rPr lang="de-DE" dirty="0" smtClean="0"/>
              <a:t> </a:t>
            </a:r>
            <a:r>
              <a:rPr lang="de-DE" dirty="0" err="1" smtClean="0"/>
              <a:t>during</a:t>
            </a:r>
            <a:r>
              <a:rPr lang="de-DE" dirty="0" smtClean="0"/>
              <a:t> outside </a:t>
            </a:r>
            <a:r>
              <a:rPr lang="de-DE" dirty="0" err="1" smtClean="0"/>
              <a:t>procs</a:t>
            </a:r>
            <a:r>
              <a:rPr lang="de-DE" dirty="0" smtClean="0"/>
              <a:t>.)</a:t>
            </a:r>
          </a:p>
          <a:p>
            <a:endParaRPr lang="de-DE" dirty="0"/>
          </a:p>
          <a:p>
            <a:r>
              <a:rPr lang="de-DE" dirty="0" smtClean="0"/>
              <a:t>	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now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coarse</a:t>
            </a:r>
            <a:r>
              <a:rPr lang="de-DE" dirty="0" smtClean="0"/>
              <a:t> </a:t>
            </a:r>
            <a:r>
              <a:rPr lang="de-DE" dirty="0" err="1" smtClean="0"/>
              <a:t>measurements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first</a:t>
            </a:r>
            <a:r>
              <a:rPr lang="de-DE" dirty="0" smtClean="0"/>
              <a:t> </a:t>
            </a:r>
            <a:r>
              <a:rPr lang="de-DE" dirty="0" err="1" smtClean="0"/>
              <a:t>overview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details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coming</a:t>
            </a:r>
            <a:r>
              <a:rPr lang="de-DE" dirty="0" smtClean="0"/>
              <a:t> </a:t>
            </a:r>
            <a:r>
              <a:rPr lang="de-DE" dirty="0" err="1" smtClean="0"/>
              <a:t>weeks</a:t>
            </a:r>
            <a:r>
              <a:rPr lang="de-DE" dirty="0" smtClean="0"/>
              <a:t>.</a:t>
            </a:r>
          </a:p>
          <a:p>
            <a:endParaRPr lang="de-DE" dirty="0" smtClean="0"/>
          </a:p>
          <a:p>
            <a:r>
              <a:rPr lang="de-DE" dirty="0"/>
              <a:t>	</a:t>
            </a:r>
            <a:r>
              <a:rPr lang="de-DE" dirty="0" err="1" smtClean="0"/>
              <a:t>future</a:t>
            </a:r>
            <a:r>
              <a:rPr lang="de-DE" dirty="0" smtClean="0"/>
              <a:t>: all </a:t>
            </a:r>
            <a:r>
              <a:rPr lang="de-DE" dirty="0" err="1" smtClean="0"/>
              <a:t>implantations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done</a:t>
            </a:r>
            <a:r>
              <a:rPr lang="de-DE" dirty="0" smtClean="0"/>
              <a:t> in-house.</a:t>
            </a:r>
          </a:p>
          <a:p>
            <a:endParaRPr lang="de-DE" dirty="0"/>
          </a:p>
          <a:p>
            <a:r>
              <a:rPr lang="de-DE" dirty="0" err="1" smtClean="0"/>
              <a:t>Thin</a:t>
            </a:r>
            <a:r>
              <a:rPr lang="de-DE" dirty="0" smtClean="0"/>
              <a:t> </a:t>
            </a:r>
            <a:r>
              <a:rPr lang="de-DE" dirty="0" err="1" smtClean="0"/>
              <a:t>oxides</a:t>
            </a:r>
            <a:r>
              <a:rPr lang="de-DE" dirty="0" smtClean="0"/>
              <a:t>: </a:t>
            </a:r>
          </a:p>
          <a:p>
            <a:r>
              <a:rPr lang="de-DE" dirty="0"/>
              <a:t>	</a:t>
            </a:r>
            <a:r>
              <a:rPr lang="de-DE" dirty="0" smtClean="0"/>
              <a:t>DEPFET-</a:t>
            </a:r>
            <a:r>
              <a:rPr lang="de-DE" dirty="0" err="1" smtClean="0"/>
              <a:t>like</a:t>
            </a:r>
            <a:r>
              <a:rPr lang="de-DE" dirty="0" smtClean="0"/>
              <a:t> </a:t>
            </a:r>
            <a:r>
              <a:rPr lang="de-DE" dirty="0" err="1" smtClean="0"/>
              <a:t>structures</a:t>
            </a:r>
            <a:r>
              <a:rPr lang="de-DE" dirty="0" smtClean="0"/>
              <a:t> </a:t>
            </a:r>
            <a:r>
              <a:rPr lang="de-DE" dirty="0" err="1" smtClean="0"/>
              <a:t>irradiated</a:t>
            </a:r>
            <a:r>
              <a:rPr lang="de-DE" dirty="0" smtClean="0"/>
              <a:t> in Karlsruhe (~ 3 </a:t>
            </a:r>
            <a:r>
              <a:rPr lang="de-DE" dirty="0" err="1" smtClean="0"/>
              <a:t>Mrad</a:t>
            </a:r>
            <a:r>
              <a:rPr lang="de-DE" dirty="0" smtClean="0"/>
              <a:t>)</a:t>
            </a:r>
          </a:p>
          <a:p>
            <a:r>
              <a:rPr lang="de-DE" dirty="0"/>
              <a:t>	</a:t>
            </a:r>
            <a:r>
              <a:rPr lang="de-DE" dirty="0" err="1" smtClean="0"/>
              <a:t>expectations</a:t>
            </a:r>
            <a:r>
              <a:rPr lang="de-DE" dirty="0" smtClean="0"/>
              <a:t> </a:t>
            </a:r>
            <a:r>
              <a:rPr lang="de-DE" dirty="0" err="1" smtClean="0"/>
              <a:t>largely</a:t>
            </a:r>
            <a:r>
              <a:rPr lang="de-DE" dirty="0" smtClean="0"/>
              <a:t> </a:t>
            </a:r>
            <a:r>
              <a:rPr lang="de-DE" dirty="0" err="1" smtClean="0"/>
              <a:t>confirmed</a:t>
            </a:r>
            <a:r>
              <a:rPr lang="de-DE" dirty="0" smtClean="0"/>
              <a:t>: </a:t>
            </a:r>
            <a:r>
              <a:rPr lang="de-DE" dirty="0" err="1" smtClean="0"/>
              <a:t>threshold</a:t>
            </a:r>
            <a:r>
              <a:rPr lang="de-DE" dirty="0" smtClean="0"/>
              <a:t> </a:t>
            </a:r>
            <a:r>
              <a:rPr lang="de-DE" dirty="0" err="1" smtClean="0"/>
              <a:t>shifts</a:t>
            </a:r>
            <a:r>
              <a:rPr lang="de-DE" dirty="0" smtClean="0"/>
              <a:t> &lt; 2.5 V</a:t>
            </a:r>
          </a:p>
          <a:p>
            <a:r>
              <a:rPr lang="de-DE" dirty="0"/>
              <a:t>	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details</a:t>
            </a:r>
            <a:r>
              <a:rPr lang="de-DE" dirty="0" smtClean="0"/>
              <a:t> in </a:t>
            </a:r>
            <a:r>
              <a:rPr lang="de-DE" dirty="0" err="1" smtClean="0"/>
              <a:t>threshold</a:t>
            </a:r>
            <a:r>
              <a:rPr lang="de-DE" dirty="0" smtClean="0"/>
              <a:t> </a:t>
            </a:r>
            <a:r>
              <a:rPr lang="de-DE" dirty="0" err="1" smtClean="0"/>
              <a:t>shifts</a:t>
            </a:r>
            <a:r>
              <a:rPr lang="de-DE" dirty="0" smtClean="0"/>
              <a:t> a </a:t>
            </a:r>
            <a:r>
              <a:rPr lang="de-DE" dirty="0" err="1" smtClean="0"/>
              <a:t>function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nitride</a:t>
            </a:r>
            <a:r>
              <a:rPr lang="de-DE" dirty="0" smtClean="0"/>
              <a:t> </a:t>
            </a:r>
            <a:r>
              <a:rPr lang="de-DE" dirty="0" err="1" smtClean="0"/>
              <a:t>thickness</a:t>
            </a:r>
            <a:endParaRPr lang="de-DE" dirty="0" smtClean="0"/>
          </a:p>
          <a:p>
            <a:r>
              <a:rPr lang="de-DE" dirty="0"/>
              <a:t>	</a:t>
            </a:r>
            <a:r>
              <a:rPr lang="de-DE" dirty="0" err="1" smtClean="0"/>
              <a:t>need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understood</a:t>
            </a:r>
            <a:r>
              <a:rPr lang="de-DE" dirty="0" smtClean="0"/>
              <a:t>. </a:t>
            </a:r>
          </a:p>
          <a:p>
            <a:r>
              <a:rPr lang="de-DE" dirty="0" smtClean="0"/>
              <a:t>  </a:t>
            </a:r>
            <a:endParaRPr lang="de-DE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1043608" y="2276872"/>
            <a:ext cx="360040" cy="0"/>
          </a:xfrm>
          <a:prstGeom prst="line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032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Kiesling, PXD-EVO-Meeting, Oct 13, 2010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54615C-216B-4055-9C4E-4186CF5696BA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259632" y="116632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Interconnections </a:t>
            </a:r>
            <a:r>
              <a:rPr lang="de-DE" sz="2800" dirty="0" err="1" smtClean="0"/>
              <a:t>and</a:t>
            </a:r>
            <a:r>
              <a:rPr lang="de-DE" sz="2800" dirty="0" smtClean="0"/>
              <a:t> DHH</a:t>
            </a:r>
            <a:endParaRPr lang="de-DE" sz="2800" dirty="0"/>
          </a:p>
        </p:txBody>
      </p:sp>
      <p:sp>
        <p:nvSpPr>
          <p:cNvPr id="5" name="Textfeld 4"/>
          <p:cNvSpPr txBox="1"/>
          <p:nvPr/>
        </p:nvSpPr>
        <p:spPr>
          <a:xfrm>
            <a:off x="611560" y="1124744"/>
            <a:ext cx="8352928" cy="532453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err="1" smtClean="0"/>
              <a:t>Bump</a:t>
            </a:r>
            <a:r>
              <a:rPr lang="de-DE" dirty="0" smtClean="0"/>
              <a:t> </a:t>
            </a:r>
            <a:r>
              <a:rPr lang="de-DE" dirty="0" err="1" smtClean="0"/>
              <a:t>bonding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/>
              <a:t>	DCD-B </a:t>
            </a:r>
            <a:r>
              <a:rPr lang="de-DE" dirty="0" err="1" smtClean="0"/>
              <a:t>and</a:t>
            </a:r>
            <a:r>
              <a:rPr lang="de-DE" dirty="0" smtClean="0"/>
              <a:t> DHP </a:t>
            </a:r>
            <a:r>
              <a:rPr lang="de-DE" dirty="0" err="1" smtClean="0"/>
              <a:t>delivered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bumps</a:t>
            </a:r>
            <a:r>
              <a:rPr lang="de-DE" dirty="0" smtClean="0"/>
              <a:t>,</a:t>
            </a:r>
            <a:br>
              <a:rPr lang="de-DE" dirty="0" smtClean="0"/>
            </a:br>
            <a:r>
              <a:rPr lang="de-DE" dirty="0" smtClean="0"/>
              <a:t>	</a:t>
            </a:r>
            <a:r>
              <a:rPr lang="de-DE" dirty="0" err="1" smtClean="0"/>
              <a:t>Switcher</a:t>
            </a:r>
            <a:r>
              <a:rPr lang="de-DE" dirty="0" smtClean="0"/>
              <a:t> B: </a:t>
            </a:r>
            <a:r>
              <a:rPr lang="de-DE" dirty="0" err="1" smtClean="0"/>
              <a:t>solder</a:t>
            </a:r>
            <a:r>
              <a:rPr lang="de-DE" dirty="0" smtClean="0"/>
              <a:t> </a:t>
            </a:r>
            <a:r>
              <a:rPr lang="de-DE" dirty="0" err="1" smtClean="0"/>
              <a:t>bumps</a:t>
            </a:r>
            <a:r>
              <a:rPr lang="de-DE" dirty="0" smtClean="0"/>
              <a:t> </a:t>
            </a:r>
            <a:r>
              <a:rPr lang="de-DE" dirty="0" err="1" smtClean="0"/>
              <a:t>plced</a:t>
            </a:r>
            <a:r>
              <a:rPr lang="de-DE" dirty="0" smtClean="0"/>
              <a:t> in-hose (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machine</a:t>
            </a:r>
            <a:r>
              <a:rPr lang="de-DE" dirty="0" smtClean="0"/>
              <a:t> in HD)</a:t>
            </a:r>
            <a:br>
              <a:rPr lang="de-DE" dirty="0" smtClean="0"/>
            </a:br>
            <a:r>
              <a:rPr lang="de-DE" dirty="0" smtClean="0"/>
              <a:t>	</a:t>
            </a:r>
            <a:r>
              <a:rPr lang="de-DE" dirty="0" err="1" smtClean="0"/>
              <a:t>PacTec</a:t>
            </a:r>
            <a:r>
              <a:rPr lang="de-DE" dirty="0" smtClean="0"/>
              <a:t> </a:t>
            </a:r>
            <a:r>
              <a:rPr lang="de-DE" dirty="0" err="1" smtClean="0"/>
              <a:t>machine</a:t>
            </a:r>
            <a:r>
              <a:rPr lang="de-DE" dirty="0" smtClean="0"/>
              <a:t> </a:t>
            </a:r>
            <a:r>
              <a:rPr lang="de-DE" dirty="0" err="1" smtClean="0"/>
              <a:t>delivered</a:t>
            </a:r>
            <a:r>
              <a:rPr lang="de-DE" dirty="0" smtClean="0"/>
              <a:t>, </a:t>
            </a:r>
            <a:r>
              <a:rPr lang="de-DE" dirty="0" err="1" smtClean="0"/>
              <a:t>first</a:t>
            </a:r>
            <a:r>
              <a:rPr lang="de-DE" dirty="0" smtClean="0"/>
              <a:t> </a:t>
            </a:r>
            <a:r>
              <a:rPr lang="de-DE" dirty="0" err="1" smtClean="0"/>
              <a:t>balls</a:t>
            </a:r>
            <a:r>
              <a:rPr lang="de-DE" dirty="0" smtClean="0"/>
              <a:t> </a:t>
            </a:r>
            <a:r>
              <a:rPr lang="de-DE" dirty="0" err="1" smtClean="0"/>
              <a:t>placed</a:t>
            </a:r>
            <a:r>
              <a:rPr lang="de-DE" dirty="0" smtClean="0"/>
              <a:t> </a:t>
            </a:r>
            <a:r>
              <a:rPr lang="de-DE" dirty="0" err="1" smtClean="0"/>
              <a:t>successfully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Kapton</a:t>
            </a:r>
            <a:r>
              <a:rPr lang="de-DE" dirty="0" smtClean="0"/>
              <a:t> Flex:</a:t>
            </a:r>
            <a:br>
              <a:rPr lang="de-DE" dirty="0" smtClean="0"/>
            </a:br>
            <a:r>
              <a:rPr lang="de-DE" dirty="0" smtClean="0"/>
              <a:t>	</a:t>
            </a:r>
            <a:r>
              <a:rPr lang="de-DE" dirty="0" err="1" smtClean="0"/>
              <a:t>need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cover</a:t>
            </a:r>
            <a:r>
              <a:rPr lang="de-DE" dirty="0" smtClean="0"/>
              <a:t> 12-15 m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module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DHH</a:t>
            </a:r>
            <a:br>
              <a:rPr lang="de-DE" dirty="0" smtClean="0"/>
            </a:br>
            <a:r>
              <a:rPr lang="de-DE" dirty="0" smtClean="0"/>
              <a:t>	(</a:t>
            </a:r>
            <a:r>
              <a:rPr lang="de-DE" dirty="0" err="1" smtClean="0"/>
              <a:t>combination</a:t>
            </a:r>
            <a:r>
              <a:rPr lang="de-DE" dirty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Kapton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TWP, </a:t>
            </a:r>
            <a:r>
              <a:rPr lang="de-DE" dirty="0" err="1" smtClean="0"/>
              <a:t>connected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passive PP)</a:t>
            </a:r>
            <a:br>
              <a:rPr lang="de-DE" dirty="0" smtClean="0"/>
            </a:br>
            <a:r>
              <a:rPr lang="de-DE" dirty="0" smtClean="0"/>
              <a:t>	</a:t>
            </a:r>
            <a:r>
              <a:rPr lang="de-DE" dirty="0" err="1" smtClean="0"/>
              <a:t>first</a:t>
            </a:r>
            <a:r>
              <a:rPr lang="de-DE" dirty="0" smtClean="0"/>
              <a:t> </a:t>
            </a:r>
            <a:r>
              <a:rPr lang="de-DE" dirty="0" err="1" smtClean="0"/>
              <a:t>Kapton</a:t>
            </a:r>
            <a:r>
              <a:rPr lang="de-DE" dirty="0" smtClean="0"/>
              <a:t> </a:t>
            </a:r>
            <a:r>
              <a:rPr lang="de-DE" dirty="0" err="1" smtClean="0"/>
              <a:t>samples</a:t>
            </a:r>
            <a:r>
              <a:rPr lang="de-DE" dirty="0" smtClean="0"/>
              <a:t> </a:t>
            </a:r>
            <a:r>
              <a:rPr lang="de-DE" dirty="0" err="1" smtClean="0"/>
              <a:t>delivered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Bonn</a:t>
            </a:r>
            <a:br>
              <a:rPr lang="de-DE" dirty="0" smtClean="0"/>
            </a:br>
            <a:r>
              <a:rPr lang="de-DE" dirty="0" smtClean="0"/>
              <a:t>	time-domain-</a:t>
            </a:r>
            <a:r>
              <a:rPr lang="de-DE" dirty="0" err="1" smtClean="0"/>
              <a:t>reflectometry</a:t>
            </a:r>
            <a:r>
              <a:rPr lang="de-DE" dirty="0" smtClean="0"/>
              <a:t> in </a:t>
            </a:r>
            <a:r>
              <a:rPr lang="de-DE" dirty="0" err="1" smtClean="0"/>
              <a:t>progress</a:t>
            </a:r>
            <a:r>
              <a:rPr lang="de-DE" dirty="0" smtClean="0"/>
              <a:t>  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DHH:</a:t>
            </a:r>
            <a:br>
              <a:rPr lang="de-DE" dirty="0" smtClean="0"/>
            </a:br>
            <a:r>
              <a:rPr lang="de-DE" dirty="0" smtClean="0"/>
              <a:t>	First </a:t>
            </a:r>
            <a:r>
              <a:rPr lang="de-DE" dirty="0" err="1" smtClean="0"/>
              <a:t>conceptual</a:t>
            </a:r>
            <a:r>
              <a:rPr lang="de-DE" dirty="0" smtClean="0"/>
              <a:t> design </a:t>
            </a:r>
            <a:r>
              <a:rPr lang="de-DE" dirty="0" err="1" smtClean="0"/>
              <a:t>exists</a:t>
            </a:r>
            <a:r>
              <a:rPr lang="de-DE" dirty="0" smtClean="0"/>
              <a:t> (I. </a:t>
            </a:r>
            <a:r>
              <a:rPr lang="de-DE" dirty="0" err="1" smtClean="0"/>
              <a:t>Konorow</a:t>
            </a:r>
            <a:r>
              <a:rPr lang="de-DE" dirty="0" smtClean="0"/>
              <a:t>, TUM)</a:t>
            </a:r>
          </a:p>
          <a:p>
            <a:r>
              <a:rPr lang="de-DE" dirty="0"/>
              <a:t>	</a:t>
            </a:r>
            <a:r>
              <a:rPr lang="de-DE" dirty="0" err="1" smtClean="0"/>
              <a:t>functions</a:t>
            </a:r>
            <a:r>
              <a:rPr lang="de-DE" dirty="0" smtClean="0"/>
              <a:t>: </a:t>
            </a:r>
            <a:r>
              <a:rPr lang="de-DE" dirty="0" err="1" smtClean="0"/>
              <a:t>optical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transfer</a:t>
            </a:r>
            <a:r>
              <a:rPr lang="de-DE" dirty="0" smtClean="0"/>
              <a:t>, </a:t>
            </a:r>
            <a:r>
              <a:rPr lang="de-DE" dirty="0" err="1" smtClean="0"/>
              <a:t>trigger</a:t>
            </a:r>
            <a:r>
              <a:rPr lang="de-DE" dirty="0" smtClean="0"/>
              <a:t> </a:t>
            </a:r>
            <a:r>
              <a:rPr lang="de-DE" dirty="0" err="1" smtClean="0"/>
              <a:t>processing</a:t>
            </a:r>
            <a:r>
              <a:rPr lang="de-DE" dirty="0" smtClean="0"/>
              <a:t>, DAQ,</a:t>
            </a:r>
            <a:br>
              <a:rPr lang="de-DE" dirty="0" smtClean="0"/>
            </a:br>
            <a:r>
              <a:rPr lang="de-DE" dirty="0" smtClean="0"/>
              <a:t>		    power, </a:t>
            </a:r>
            <a:r>
              <a:rPr lang="de-DE" dirty="0" err="1" smtClean="0"/>
              <a:t>control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</a:t>
            </a:r>
            <a:r>
              <a:rPr lang="de-DE" dirty="0" err="1" smtClean="0"/>
              <a:t>modularized</a:t>
            </a:r>
            <a:r>
              <a:rPr lang="de-DE" dirty="0" smtClean="0"/>
              <a:t> in DHH </a:t>
            </a:r>
            <a:r>
              <a:rPr lang="de-DE" dirty="0" err="1" smtClean="0"/>
              <a:t>controller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DHH </a:t>
            </a:r>
            <a:r>
              <a:rPr lang="de-DE" dirty="0" err="1" smtClean="0"/>
              <a:t>modules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</a:t>
            </a:r>
            <a:r>
              <a:rPr lang="de-DE" dirty="0" err="1" smtClean="0"/>
              <a:t>timing</a:t>
            </a:r>
            <a:r>
              <a:rPr lang="de-DE" dirty="0" smtClean="0"/>
              <a:t> &amp; </a:t>
            </a:r>
            <a:r>
              <a:rPr lang="de-DE" dirty="0" err="1" smtClean="0"/>
              <a:t>clocks</a:t>
            </a:r>
            <a:r>
              <a:rPr lang="de-DE" dirty="0" smtClean="0"/>
              <a:t> </a:t>
            </a:r>
            <a:r>
              <a:rPr lang="de-DE" dirty="0" err="1" smtClean="0"/>
              <a:t>derived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machine</a:t>
            </a:r>
            <a:r>
              <a:rPr lang="de-DE" dirty="0" smtClean="0"/>
              <a:t> RF, </a:t>
            </a:r>
            <a:r>
              <a:rPr lang="de-DE" dirty="0" err="1" smtClean="0"/>
              <a:t>under</a:t>
            </a:r>
            <a:r>
              <a:rPr lang="de-DE" dirty="0" smtClean="0"/>
              <a:t> </a:t>
            </a:r>
            <a:r>
              <a:rPr lang="de-DE" dirty="0" err="1" smtClean="0"/>
              <a:t>discussion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2913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77653"/>
            <a:ext cx="3528392" cy="35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Kiesling, PXD-EVO-Meeting, Oct 13, 2010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54615C-216B-4055-9C4E-4186CF5696BA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259632" y="116632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/>
              <a:t>Cooling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Mechanics</a:t>
            </a:r>
            <a:endParaRPr lang="de-DE" sz="2800" dirty="0"/>
          </a:p>
        </p:txBody>
      </p:sp>
      <p:sp>
        <p:nvSpPr>
          <p:cNvPr id="5" name="Textfeld 4"/>
          <p:cNvSpPr txBox="1"/>
          <p:nvPr/>
        </p:nvSpPr>
        <p:spPr>
          <a:xfrm>
            <a:off x="611560" y="1124744"/>
            <a:ext cx="8352928" cy="22467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err="1" smtClean="0"/>
              <a:t>Mechanical</a:t>
            </a:r>
            <a:r>
              <a:rPr lang="de-DE" dirty="0" smtClean="0"/>
              <a:t> Design:</a:t>
            </a:r>
            <a:br>
              <a:rPr lang="de-DE" dirty="0" smtClean="0"/>
            </a:br>
            <a:r>
              <a:rPr lang="de-DE" dirty="0" smtClean="0"/>
              <a:t>	New design </a:t>
            </a:r>
            <a:r>
              <a:rPr lang="de-DE" dirty="0" err="1" smtClean="0"/>
              <a:t>exists</a:t>
            </a:r>
            <a:r>
              <a:rPr lang="de-DE" dirty="0" smtClean="0"/>
              <a:t>, </a:t>
            </a:r>
            <a:r>
              <a:rPr lang="de-DE" dirty="0" err="1" smtClean="0"/>
              <a:t>relies</a:t>
            </a:r>
            <a:r>
              <a:rPr lang="de-DE" dirty="0" smtClean="0"/>
              <a:t> on CO2 </a:t>
            </a:r>
            <a:r>
              <a:rPr lang="de-DE" dirty="0" err="1" smtClean="0"/>
              <a:t>cooling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additional </a:t>
            </a:r>
            <a:r>
              <a:rPr lang="de-DE" dirty="0" err="1" smtClean="0"/>
              <a:t>channels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air</a:t>
            </a:r>
            <a:r>
              <a:rPr lang="de-DE" dirty="0" smtClean="0"/>
              <a:t> </a:t>
            </a:r>
            <a:r>
              <a:rPr lang="de-DE" dirty="0" err="1" smtClean="0"/>
              <a:t>cooling</a:t>
            </a:r>
            <a:r>
              <a:rPr lang="de-DE" dirty="0" smtClean="0"/>
              <a:t> (C </a:t>
            </a:r>
            <a:r>
              <a:rPr lang="de-DE" dirty="0" err="1" smtClean="0"/>
              <a:t>rods</a:t>
            </a:r>
            <a:r>
              <a:rPr lang="de-DE" dirty="0" smtClean="0"/>
              <a:t>) in </a:t>
            </a:r>
            <a:r>
              <a:rPr lang="de-DE" dirty="0" err="1" smtClean="0"/>
              <a:t>beween</a:t>
            </a:r>
            <a:r>
              <a:rPr lang="de-DE" dirty="0" smtClean="0"/>
              <a:t> </a:t>
            </a:r>
            <a:r>
              <a:rPr lang="de-DE" dirty="0" err="1" smtClean="0"/>
              <a:t>layers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	</a:t>
            </a:r>
            <a:r>
              <a:rPr lang="de-DE" dirty="0" err="1" smtClean="0"/>
              <a:t>first</a:t>
            </a:r>
            <a:r>
              <a:rPr lang="de-DE" dirty="0" smtClean="0"/>
              <a:t> real-size </a:t>
            </a:r>
            <a:r>
              <a:rPr lang="de-DE" dirty="0" err="1" smtClean="0"/>
              <a:t>module</a:t>
            </a:r>
            <a:r>
              <a:rPr lang="de-DE" dirty="0" smtClean="0"/>
              <a:t> in </a:t>
            </a:r>
            <a:r>
              <a:rPr lang="de-DE" dirty="0" err="1" smtClean="0"/>
              <a:t>stainless</a:t>
            </a:r>
            <a:r>
              <a:rPr lang="de-DE" dirty="0" smtClean="0"/>
              <a:t> </a:t>
            </a:r>
            <a:r>
              <a:rPr lang="de-DE" dirty="0" err="1" smtClean="0"/>
              <a:t>steels</a:t>
            </a:r>
            <a:r>
              <a:rPr lang="de-DE" dirty="0" smtClean="0"/>
              <a:t>, </a:t>
            </a:r>
            <a:r>
              <a:rPr lang="de-DE" dirty="0" err="1" smtClean="0"/>
              <a:t>with</a:t>
            </a:r>
            <a:r>
              <a:rPr lang="de-DE" dirty="0" smtClean="0"/>
              <a:t> CO2 </a:t>
            </a:r>
            <a:r>
              <a:rPr lang="de-DE" dirty="0" err="1" smtClean="0"/>
              <a:t>cooling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</a:p>
          <a:p>
            <a:r>
              <a:rPr lang="de-DE" dirty="0"/>
              <a:t>	</a:t>
            </a:r>
            <a:r>
              <a:rPr lang="de-DE" dirty="0" err="1" smtClean="0"/>
              <a:t>air</a:t>
            </a:r>
            <a:r>
              <a:rPr lang="de-DE" dirty="0"/>
              <a:t> </a:t>
            </a:r>
            <a:r>
              <a:rPr lang="de-DE" dirty="0" err="1" smtClean="0"/>
              <a:t>channels</a:t>
            </a:r>
            <a:r>
              <a:rPr lang="de-DE" dirty="0" smtClean="0"/>
              <a:t> </a:t>
            </a:r>
            <a:r>
              <a:rPr lang="de-DE" dirty="0" err="1" smtClean="0"/>
              <a:t>delivered</a:t>
            </a:r>
            <a:r>
              <a:rPr lang="de-DE" dirty="0" smtClean="0"/>
              <a:t>  </a:t>
            </a:r>
          </a:p>
          <a:p>
            <a:r>
              <a:rPr lang="de-DE" dirty="0"/>
              <a:t>	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499992" y="3191485"/>
            <a:ext cx="44644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Preparations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pressure</a:t>
            </a:r>
            <a:r>
              <a:rPr lang="de-DE" dirty="0" smtClean="0"/>
              <a:t> </a:t>
            </a:r>
            <a:r>
              <a:rPr lang="de-DE" dirty="0" err="1" smtClean="0"/>
              <a:t>tests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(120 Bar) </a:t>
            </a:r>
            <a:r>
              <a:rPr lang="de-DE" dirty="0" err="1" smtClean="0"/>
              <a:t>underway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problems</a:t>
            </a:r>
            <a:r>
              <a:rPr lang="de-DE" dirty="0" smtClean="0"/>
              <a:t> </a:t>
            </a:r>
            <a:r>
              <a:rPr lang="de-DE" dirty="0" err="1" smtClean="0"/>
              <a:t>drilling</a:t>
            </a:r>
            <a:r>
              <a:rPr lang="de-DE" dirty="0" smtClean="0"/>
              <a:t> </a:t>
            </a:r>
            <a:r>
              <a:rPr lang="de-DE" dirty="0" err="1" smtClean="0"/>
              <a:t>threads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(M1 </a:t>
            </a:r>
            <a:r>
              <a:rPr lang="de-DE" dirty="0" err="1" smtClean="0"/>
              <a:t>screws</a:t>
            </a:r>
            <a:r>
              <a:rPr lang="de-DE" dirty="0" smtClean="0"/>
              <a:t>)</a:t>
            </a:r>
          </a:p>
          <a:p>
            <a:endParaRPr lang="de-DE" dirty="0"/>
          </a:p>
          <a:p>
            <a:r>
              <a:rPr lang="de-DE" dirty="0" smtClean="0"/>
              <a:t>Connections </a:t>
            </a:r>
            <a:r>
              <a:rPr lang="de-DE" dirty="0" err="1" smtClean="0"/>
              <a:t>ready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delivery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Karlsruhe / Valencia </a:t>
            </a:r>
            <a:r>
              <a:rPr lang="de-DE" dirty="0" err="1" smtClean="0"/>
              <a:t>within</a:t>
            </a:r>
            <a:r>
              <a:rPr lang="de-DE" dirty="0" smtClean="0"/>
              <a:t> ~ 2 </a:t>
            </a:r>
            <a:r>
              <a:rPr lang="de-DE" dirty="0" err="1" smtClean="0"/>
              <a:t>weeks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good</a:t>
            </a:r>
            <a:r>
              <a:rPr lang="de-DE" dirty="0" smtClean="0"/>
              <a:t> </a:t>
            </a:r>
            <a:r>
              <a:rPr lang="de-DE" dirty="0" err="1" smtClean="0"/>
              <a:t>progress</a:t>
            </a:r>
            <a:r>
              <a:rPr lang="de-DE" dirty="0" smtClean="0"/>
              <a:t> on </a:t>
            </a:r>
            <a:r>
              <a:rPr lang="de-DE" dirty="0" err="1" smtClean="0"/>
              <a:t>cold</a:t>
            </a:r>
            <a:r>
              <a:rPr lang="de-DE" dirty="0" smtClean="0"/>
              <a:t> box (Valencia)</a:t>
            </a:r>
            <a:br>
              <a:rPr lang="de-DE" dirty="0" smtClean="0"/>
            </a:b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4127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Kiesling, PXD-EVO-Meeting, Oct 13, 2010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54615C-216B-4055-9C4E-4186CF5696BA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259632" y="116632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Interface </a:t>
            </a:r>
            <a:r>
              <a:rPr lang="de-DE" sz="2800" dirty="0" err="1" smtClean="0"/>
              <a:t>to</a:t>
            </a:r>
            <a:r>
              <a:rPr lang="de-DE" sz="2800" dirty="0" smtClean="0"/>
              <a:t> Belle</a:t>
            </a:r>
            <a:endParaRPr lang="de-DE" sz="2800" dirty="0"/>
          </a:p>
        </p:txBody>
      </p:sp>
      <p:sp>
        <p:nvSpPr>
          <p:cNvPr id="5" name="Textfeld 4"/>
          <p:cNvSpPr txBox="1"/>
          <p:nvPr/>
        </p:nvSpPr>
        <p:spPr>
          <a:xfrm>
            <a:off x="611560" y="1124744"/>
            <a:ext cx="8352928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r>
              <a:rPr lang="de-DE" dirty="0"/>
              <a:t>	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11560" y="1124744"/>
            <a:ext cx="8352928" cy="59400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Power </a:t>
            </a:r>
            <a:r>
              <a:rPr lang="de-DE" dirty="0" err="1" smtClean="0"/>
              <a:t>Supplies</a:t>
            </a:r>
            <a:r>
              <a:rPr lang="de-DE" dirty="0" smtClean="0"/>
              <a:t>:</a:t>
            </a:r>
          </a:p>
          <a:p>
            <a:r>
              <a:rPr lang="de-DE" dirty="0"/>
              <a:t>	</a:t>
            </a:r>
            <a:r>
              <a:rPr lang="de-DE" dirty="0" err="1" smtClean="0"/>
              <a:t>tests</a:t>
            </a:r>
            <a:r>
              <a:rPr lang="de-DE" dirty="0" smtClean="0"/>
              <a:t> on </a:t>
            </a:r>
            <a:r>
              <a:rPr lang="de-DE" dirty="0" err="1" smtClean="0"/>
              <a:t>voltage</a:t>
            </a:r>
            <a:r>
              <a:rPr lang="de-DE" dirty="0" smtClean="0"/>
              <a:t> </a:t>
            </a:r>
            <a:r>
              <a:rPr lang="de-DE" dirty="0" err="1" smtClean="0"/>
              <a:t>regulators</a:t>
            </a:r>
            <a:r>
              <a:rPr lang="de-DE" dirty="0" smtClean="0"/>
              <a:t> </a:t>
            </a:r>
            <a:r>
              <a:rPr lang="de-DE" dirty="0" err="1" smtClean="0"/>
              <a:t>over</a:t>
            </a:r>
            <a:r>
              <a:rPr lang="de-DE" dirty="0" smtClean="0"/>
              <a:t> </a:t>
            </a:r>
            <a:r>
              <a:rPr lang="de-DE" dirty="0" err="1" smtClean="0"/>
              <a:t>long</a:t>
            </a:r>
            <a:r>
              <a:rPr lang="de-DE" dirty="0" smtClean="0"/>
              <a:t> </a:t>
            </a:r>
            <a:r>
              <a:rPr lang="de-DE" dirty="0" err="1" smtClean="0"/>
              <a:t>lines</a:t>
            </a:r>
            <a:r>
              <a:rPr lang="de-DE" dirty="0" smtClean="0"/>
              <a:t> promising (LMU),</a:t>
            </a:r>
            <a:br>
              <a:rPr lang="de-DE" dirty="0" smtClean="0"/>
            </a:br>
            <a:r>
              <a:rPr lang="de-DE" dirty="0" smtClean="0"/>
              <a:t>	</a:t>
            </a:r>
            <a:r>
              <a:rPr lang="de-DE" dirty="0" err="1" smtClean="0"/>
              <a:t>overshoots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acceptable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PS design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SdC</a:t>
            </a:r>
            <a:r>
              <a:rPr lang="de-DE" dirty="0" smtClean="0"/>
              <a:t> </a:t>
            </a:r>
            <a:r>
              <a:rPr lang="de-DE" dirty="0" err="1" smtClean="0"/>
              <a:t>exists</a:t>
            </a:r>
            <a:r>
              <a:rPr lang="de-DE" dirty="0" smtClean="0"/>
              <a:t> (</a:t>
            </a:r>
            <a:r>
              <a:rPr lang="de-DE" dirty="0" err="1" smtClean="0"/>
              <a:t>cannot</a:t>
            </a:r>
            <a:r>
              <a:rPr lang="de-DE" dirty="0" smtClean="0"/>
              <a:t> </a:t>
            </a:r>
            <a:r>
              <a:rPr lang="de-DE" dirty="0" err="1" smtClean="0"/>
              <a:t>continue</a:t>
            </a:r>
            <a:r>
              <a:rPr lang="de-DE" dirty="0" smtClean="0"/>
              <a:t> </a:t>
            </a:r>
            <a:r>
              <a:rPr lang="de-DE" dirty="0" smtClean="0"/>
              <a:t>in 2011)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Service route:</a:t>
            </a:r>
            <a:br>
              <a:rPr lang="de-DE" dirty="0" smtClean="0"/>
            </a:br>
            <a:r>
              <a:rPr lang="de-DE" dirty="0" smtClean="0"/>
              <a:t>	</a:t>
            </a:r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service</a:t>
            </a:r>
            <a:r>
              <a:rPr lang="de-DE" dirty="0" smtClean="0"/>
              <a:t> </a:t>
            </a:r>
            <a:r>
              <a:rPr lang="de-DE" dirty="0" err="1" smtClean="0"/>
              <a:t>routes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locations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PP </a:t>
            </a:r>
            <a:r>
              <a:rPr lang="de-DE" dirty="0" err="1" smtClean="0"/>
              <a:t>under</a:t>
            </a:r>
            <a:r>
              <a:rPr lang="de-DE" dirty="0" smtClean="0"/>
              <a:t> </a:t>
            </a:r>
            <a:r>
              <a:rPr lang="de-DE" dirty="0" err="1" smtClean="0"/>
              <a:t>study</a:t>
            </a:r>
            <a:r>
              <a:rPr lang="de-DE" dirty="0" smtClean="0"/>
              <a:t> (KEK)</a:t>
            </a:r>
            <a:br>
              <a:rPr lang="de-DE" dirty="0" smtClean="0"/>
            </a:br>
            <a:r>
              <a:rPr lang="de-DE" dirty="0" smtClean="0"/>
              <a:t>	</a:t>
            </a:r>
            <a:r>
              <a:rPr lang="de-DE" dirty="0" err="1" smtClean="0"/>
              <a:t>routing</a:t>
            </a:r>
            <a:r>
              <a:rPr lang="de-DE" dirty="0" smtClean="0"/>
              <a:t> </a:t>
            </a:r>
            <a:r>
              <a:rPr lang="de-DE" dirty="0" err="1" smtClean="0"/>
              <a:t>critically</a:t>
            </a:r>
            <a:r>
              <a:rPr lang="de-DE" dirty="0" smtClean="0"/>
              <a:t> </a:t>
            </a:r>
            <a:r>
              <a:rPr lang="de-DE" dirty="0" err="1" smtClean="0"/>
              <a:t>depends</a:t>
            </a:r>
            <a:r>
              <a:rPr lang="de-DE" dirty="0" smtClean="0"/>
              <a:t> on SVD design </a:t>
            </a:r>
            <a:br>
              <a:rPr lang="de-DE" dirty="0" smtClean="0"/>
            </a:br>
            <a:r>
              <a:rPr lang="de-DE" dirty="0" smtClean="0"/>
              <a:t>	(</a:t>
            </a:r>
            <a:r>
              <a:rPr lang="de-DE" dirty="0" err="1" smtClean="0"/>
              <a:t>slanted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not.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not </a:t>
            </a:r>
            <a:r>
              <a:rPr lang="de-DE" dirty="0" err="1" smtClean="0"/>
              <a:t>fixed</a:t>
            </a:r>
            <a:r>
              <a:rPr lang="de-DE" dirty="0" smtClean="0"/>
              <a:t> </a:t>
            </a:r>
            <a:r>
              <a:rPr lang="de-DE" dirty="0" err="1" smtClean="0"/>
              <a:t>yet</a:t>
            </a:r>
            <a:r>
              <a:rPr lang="de-DE" dirty="0" smtClean="0"/>
              <a:t>)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</a:t>
            </a:r>
            <a:br>
              <a:rPr lang="de-DE" dirty="0" smtClean="0"/>
            </a:br>
            <a:r>
              <a:rPr lang="de-DE" dirty="0" smtClean="0"/>
              <a:t>Slow </a:t>
            </a:r>
            <a:r>
              <a:rPr lang="de-DE" dirty="0" err="1" smtClean="0"/>
              <a:t>Control</a:t>
            </a:r>
            <a:r>
              <a:rPr lang="de-DE" dirty="0" smtClean="0"/>
              <a:t> / Database:</a:t>
            </a:r>
            <a:br>
              <a:rPr lang="de-DE" dirty="0" smtClean="0"/>
            </a:br>
            <a:r>
              <a:rPr lang="de-DE" dirty="0" smtClean="0"/>
              <a:t>	10-year </a:t>
            </a:r>
            <a:r>
              <a:rPr lang="de-DE" dirty="0" err="1" smtClean="0"/>
              <a:t>experience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(minimal) </a:t>
            </a:r>
            <a:r>
              <a:rPr lang="de-DE" dirty="0" err="1" smtClean="0"/>
              <a:t>slow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in Belle</a:t>
            </a:r>
            <a:br>
              <a:rPr lang="de-DE" dirty="0" smtClean="0"/>
            </a:br>
            <a:r>
              <a:rPr lang="de-DE" dirty="0" smtClean="0"/>
              <a:t>	PXD will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much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monitor</a:t>
            </a:r>
            <a:r>
              <a:rPr lang="de-DE" dirty="0" smtClean="0"/>
              <a:t> (</a:t>
            </a:r>
            <a:r>
              <a:rPr lang="de-DE" dirty="0" err="1" smtClean="0"/>
              <a:t>slow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fast)</a:t>
            </a:r>
            <a:br>
              <a:rPr lang="de-DE" dirty="0" smtClean="0"/>
            </a:br>
            <a:r>
              <a:rPr lang="de-DE" dirty="0" smtClean="0"/>
              <a:t>	</a:t>
            </a:r>
            <a:r>
              <a:rPr lang="de-DE" dirty="0" err="1" smtClean="0"/>
              <a:t>sizeable</a:t>
            </a:r>
            <a:r>
              <a:rPr lang="de-DE" dirty="0" smtClean="0"/>
              <a:t> </a:t>
            </a:r>
            <a:r>
              <a:rPr lang="de-DE" dirty="0" err="1" smtClean="0"/>
              <a:t>database</a:t>
            </a:r>
            <a:r>
              <a:rPr lang="de-DE" dirty="0" smtClean="0"/>
              <a:t> </a:t>
            </a:r>
            <a:r>
              <a:rPr lang="de-DE" dirty="0" err="1" smtClean="0"/>
              <a:t>necessary</a:t>
            </a:r>
            <a:r>
              <a:rPr lang="de-DE" dirty="0" smtClean="0"/>
              <a:t> (relational DB </a:t>
            </a:r>
            <a:r>
              <a:rPr lang="de-DE" dirty="0" err="1" smtClean="0"/>
              <a:t>mandatory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de-DE" dirty="0" smtClean="0"/>
              <a:t>	LMU </a:t>
            </a:r>
            <a:r>
              <a:rPr lang="de-DE" dirty="0" err="1" smtClean="0"/>
              <a:t>shows</a:t>
            </a:r>
            <a:r>
              <a:rPr lang="de-DE" dirty="0" smtClean="0"/>
              <a:t> </a:t>
            </a:r>
            <a:r>
              <a:rPr lang="de-DE" dirty="0" err="1" smtClean="0"/>
              <a:t>interest</a:t>
            </a:r>
            <a:r>
              <a:rPr lang="de-DE" dirty="0" smtClean="0"/>
              <a:t> in </a:t>
            </a:r>
            <a:r>
              <a:rPr lang="de-DE" dirty="0" err="1" smtClean="0"/>
              <a:t>slow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Z. Dolezal (</a:t>
            </a:r>
            <a:r>
              <a:rPr lang="de-DE" dirty="0" err="1" smtClean="0"/>
              <a:t>Prague</a:t>
            </a:r>
            <a:r>
              <a:rPr lang="de-DE" dirty="0" smtClean="0"/>
              <a:t>) </a:t>
            </a:r>
            <a:r>
              <a:rPr lang="de-DE" dirty="0" err="1" smtClean="0"/>
              <a:t>volunteered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slow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r>
              <a:rPr lang="de-DE" dirty="0" smtClean="0"/>
              <a:t>/</a:t>
            </a:r>
            <a:r>
              <a:rPr lang="de-DE" dirty="0" err="1" smtClean="0"/>
              <a:t>database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</a:t>
            </a:r>
            <a:r>
              <a:rPr lang="de-DE" dirty="0" err="1" smtClean="0"/>
              <a:t>coordinator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	</a:t>
            </a:r>
            <a:br>
              <a:rPr lang="de-DE" dirty="0" smtClean="0"/>
            </a:br>
            <a:r>
              <a:rPr lang="de-DE" dirty="0" smtClean="0"/>
              <a:t>	</a:t>
            </a:r>
            <a:r>
              <a:rPr lang="de-D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14160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Kiesling, PXD-EVO-Meeting, Oct 13, 2010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54615C-216B-4055-9C4E-4186CF5696BA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259632" y="116632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Data </a:t>
            </a:r>
            <a:r>
              <a:rPr lang="de-DE" sz="2800" dirty="0" err="1" smtClean="0"/>
              <a:t>Acquisition</a:t>
            </a:r>
            <a:endParaRPr lang="de-DE" sz="2800" dirty="0"/>
          </a:p>
        </p:txBody>
      </p:sp>
      <p:sp>
        <p:nvSpPr>
          <p:cNvPr id="5" name="Textfeld 4"/>
          <p:cNvSpPr txBox="1"/>
          <p:nvPr/>
        </p:nvSpPr>
        <p:spPr>
          <a:xfrm>
            <a:off x="611560" y="1124744"/>
            <a:ext cx="8352928" cy="563231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err="1" smtClean="0"/>
              <a:t>Giessen</a:t>
            </a:r>
            <a:r>
              <a:rPr lang="de-DE" dirty="0" smtClean="0"/>
              <a:t> </a:t>
            </a:r>
            <a:r>
              <a:rPr lang="de-DE" dirty="0" err="1" smtClean="0"/>
              <a:t>group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funded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BMBF -&gt; </a:t>
            </a:r>
            <a:r>
              <a:rPr lang="de-DE" dirty="0" err="1" smtClean="0"/>
              <a:t>green</a:t>
            </a:r>
            <a:r>
              <a:rPr lang="de-DE" dirty="0" smtClean="0"/>
              <a:t> light </a:t>
            </a:r>
            <a:r>
              <a:rPr lang="de-DE" dirty="0" err="1" smtClean="0"/>
              <a:t>for</a:t>
            </a:r>
            <a:r>
              <a:rPr lang="de-DE" dirty="0" smtClean="0"/>
              <a:t> ATCA </a:t>
            </a:r>
            <a:r>
              <a:rPr lang="de-DE" dirty="0" err="1" smtClean="0"/>
              <a:t>solution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New </a:t>
            </a:r>
            <a:r>
              <a:rPr lang="de-DE" dirty="0" err="1" smtClean="0"/>
              <a:t>group</a:t>
            </a:r>
            <a:r>
              <a:rPr lang="de-DE" dirty="0" smtClean="0"/>
              <a:t> (IHEP Beijing, Prof. </a:t>
            </a:r>
            <a:r>
              <a:rPr lang="de-DE" dirty="0" err="1" smtClean="0"/>
              <a:t>Zhen‘An</a:t>
            </a:r>
            <a:r>
              <a:rPr lang="de-DE" dirty="0" smtClean="0"/>
              <a:t> Liu)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joined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collaboration</a:t>
            </a:r>
            <a:r>
              <a:rPr lang="de-DE" dirty="0" smtClean="0"/>
              <a:t>,</a:t>
            </a:r>
            <a:br>
              <a:rPr lang="de-DE" dirty="0" smtClean="0"/>
            </a:br>
            <a:r>
              <a:rPr lang="de-DE" dirty="0" smtClean="0"/>
              <a:t>will </a:t>
            </a:r>
            <a:r>
              <a:rPr lang="de-DE" dirty="0" err="1" smtClean="0"/>
              <a:t>contribute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ATCA / CN </a:t>
            </a:r>
            <a:r>
              <a:rPr lang="de-DE" dirty="0" err="1" smtClean="0"/>
              <a:t>hardware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DAQ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The </a:t>
            </a:r>
            <a:r>
              <a:rPr lang="de-DE" dirty="0" err="1" smtClean="0"/>
              <a:t>new</a:t>
            </a:r>
            <a:r>
              <a:rPr lang="de-DE" dirty="0" smtClean="0"/>
              <a:t> Bonn </a:t>
            </a:r>
            <a:r>
              <a:rPr lang="de-DE" dirty="0" err="1" smtClean="0"/>
              <a:t>group</a:t>
            </a:r>
            <a:r>
              <a:rPr lang="de-DE" dirty="0" smtClean="0"/>
              <a:t> (Jochen </a:t>
            </a:r>
            <a:r>
              <a:rPr lang="de-DE" dirty="0"/>
              <a:t>D</a:t>
            </a:r>
            <a:r>
              <a:rPr lang="de-DE" dirty="0" smtClean="0"/>
              <a:t>ingfelder</a:t>
            </a:r>
            <a:r>
              <a:rPr lang="de-DE" dirty="0" smtClean="0"/>
              <a:t>) will </a:t>
            </a:r>
            <a:r>
              <a:rPr lang="de-DE" dirty="0" err="1" smtClean="0"/>
              <a:t>build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„SVD </a:t>
            </a:r>
            <a:r>
              <a:rPr lang="de-DE" dirty="0" err="1" smtClean="0"/>
              <a:t>concentrator</a:t>
            </a:r>
            <a:r>
              <a:rPr lang="de-DE" dirty="0" smtClean="0"/>
              <a:t>“, </a:t>
            </a:r>
            <a:r>
              <a:rPr lang="de-DE" dirty="0" err="1" smtClean="0"/>
              <a:t>providing</a:t>
            </a:r>
            <a:r>
              <a:rPr lang="de-DE" dirty="0" smtClean="0"/>
              <a:t> SVD </a:t>
            </a:r>
            <a:r>
              <a:rPr lang="de-DE" dirty="0" err="1" smtClean="0"/>
              <a:t>information</a:t>
            </a:r>
            <a:r>
              <a:rPr lang="de-DE" dirty="0" smtClean="0"/>
              <a:t> </a:t>
            </a:r>
            <a:r>
              <a:rPr lang="de-DE" dirty="0" err="1" smtClean="0"/>
              <a:t>directly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IHEP/</a:t>
            </a:r>
            <a:r>
              <a:rPr lang="de-DE" dirty="0" err="1" smtClean="0"/>
              <a:t>Giessen</a:t>
            </a:r>
            <a:r>
              <a:rPr lang="de-DE" dirty="0" smtClean="0"/>
              <a:t> box</a:t>
            </a:r>
          </a:p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Decision</a:t>
            </a:r>
            <a:r>
              <a:rPr lang="de-DE" dirty="0" smtClean="0"/>
              <a:t> </a:t>
            </a:r>
            <a:r>
              <a:rPr lang="de-DE" dirty="0" err="1" smtClean="0"/>
              <a:t>strategy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various</a:t>
            </a:r>
            <a:r>
              <a:rPr lang="de-DE" dirty="0" smtClean="0"/>
              <a:t> </a:t>
            </a:r>
            <a:r>
              <a:rPr lang="de-DE" dirty="0" err="1" smtClean="0"/>
              <a:t>options</a:t>
            </a:r>
            <a:r>
              <a:rPr lang="de-DE" dirty="0" smtClean="0"/>
              <a:t> (ATCA </a:t>
            </a:r>
            <a:r>
              <a:rPr lang="de-DE" dirty="0" err="1" smtClean="0"/>
              <a:t>or</a:t>
            </a:r>
            <a:r>
              <a:rPr lang="de-DE" dirty="0" smtClean="0"/>
              <a:t> PC):	</a:t>
            </a:r>
          </a:p>
          <a:p>
            <a:r>
              <a:rPr lang="de-DE" dirty="0" smtClean="0"/>
              <a:t>	„Baseline“ </a:t>
            </a:r>
            <a:r>
              <a:rPr lang="de-DE" dirty="0" err="1" smtClean="0"/>
              <a:t>requirement</a:t>
            </a:r>
            <a:r>
              <a:rPr lang="de-DE" dirty="0" smtClean="0"/>
              <a:t>: ROI </a:t>
            </a:r>
            <a:r>
              <a:rPr lang="de-DE" dirty="0" err="1" smtClean="0"/>
              <a:t>selection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minimal </a:t>
            </a:r>
            <a:r>
              <a:rPr lang="de-DE" dirty="0" err="1" smtClean="0"/>
              <a:t>event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</a:t>
            </a:r>
            <a:r>
              <a:rPr lang="de-DE" dirty="0" err="1" smtClean="0"/>
              <a:t>building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30 kHz </a:t>
            </a:r>
          </a:p>
          <a:p>
            <a:r>
              <a:rPr lang="de-DE" dirty="0"/>
              <a:t>	</a:t>
            </a:r>
            <a:r>
              <a:rPr lang="de-DE" dirty="0" err="1" smtClean="0"/>
              <a:t>delivery</a:t>
            </a:r>
            <a:r>
              <a:rPr lang="de-DE" dirty="0" smtClean="0"/>
              <a:t> </a:t>
            </a:r>
            <a:r>
              <a:rPr lang="de-DE" dirty="0" err="1" smtClean="0"/>
              <a:t>date</a:t>
            </a:r>
            <a:r>
              <a:rPr lang="de-DE" dirty="0" smtClean="0"/>
              <a:t> </a:t>
            </a:r>
            <a:r>
              <a:rPr lang="de-DE" dirty="0" err="1" smtClean="0"/>
              <a:t>next</a:t>
            </a:r>
            <a:r>
              <a:rPr lang="de-DE" dirty="0" smtClean="0"/>
              <a:t> spring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</a:t>
            </a:r>
            <a:r>
              <a:rPr lang="de-DE" dirty="0" err="1" smtClean="0"/>
              <a:t>if</a:t>
            </a:r>
            <a:r>
              <a:rPr lang="de-DE" dirty="0" smtClean="0"/>
              <a:t> ATCA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meets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Baseline, </a:t>
            </a:r>
            <a:r>
              <a:rPr lang="de-DE" dirty="0" err="1" smtClean="0"/>
              <a:t>it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taken</a:t>
            </a:r>
            <a:r>
              <a:rPr lang="de-DE" dirty="0" smtClean="0"/>
              <a:t>.</a:t>
            </a:r>
            <a:endParaRPr lang="de-DE" dirty="0"/>
          </a:p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</a:t>
            </a:r>
            <a:r>
              <a:rPr lang="de-D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63172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Kiesling, PXD-EVO-Meeting, Oct 13, 2010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54615C-216B-4055-9C4E-4186CF5696BA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259632" y="116632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Test Beam</a:t>
            </a:r>
            <a:endParaRPr lang="de-DE" sz="2800" dirty="0"/>
          </a:p>
        </p:txBody>
      </p:sp>
      <p:sp>
        <p:nvSpPr>
          <p:cNvPr id="5" name="Textfeld 4"/>
          <p:cNvSpPr txBox="1"/>
          <p:nvPr/>
        </p:nvSpPr>
        <p:spPr>
          <a:xfrm>
            <a:off x="611560" y="1124744"/>
            <a:ext cx="8352928" cy="65556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successful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r>
              <a:rPr lang="de-DE" dirty="0" smtClean="0"/>
              <a:t> </a:t>
            </a:r>
            <a:r>
              <a:rPr lang="de-DE" dirty="0" err="1" smtClean="0"/>
              <a:t>description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DEPFET </a:t>
            </a:r>
            <a:r>
              <a:rPr lang="de-DE" dirty="0" err="1" smtClean="0"/>
              <a:t>signal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Göttingen </a:t>
            </a:r>
            <a:r>
              <a:rPr lang="de-DE" dirty="0" err="1" smtClean="0"/>
              <a:t>group</a:t>
            </a:r>
            <a:r>
              <a:rPr lang="de-DE" dirty="0" smtClean="0"/>
              <a:t> </a:t>
            </a:r>
            <a:r>
              <a:rPr lang="de-DE" dirty="0" err="1" smtClean="0"/>
              <a:t>concerning</a:t>
            </a:r>
            <a:r>
              <a:rPr lang="de-DE" dirty="0" smtClean="0"/>
              <a:t> </a:t>
            </a:r>
            <a:r>
              <a:rPr lang="de-DE" dirty="0" err="1" smtClean="0"/>
              <a:t>signals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2009 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beams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  <a:p>
            <a:r>
              <a:rPr lang="de-DE" dirty="0" smtClean="0"/>
              <a:t>	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digitizer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BASF2 </a:t>
            </a:r>
            <a:r>
              <a:rPr lang="de-DE" dirty="0" err="1" smtClean="0"/>
              <a:t>simulation</a:t>
            </a:r>
            <a:r>
              <a:rPr lang="de-DE" dirty="0" smtClean="0"/>
              <a:t> </a:t>
            </a:r>
            <a:r>
              <a:rPr lang="de-DE" dirty="0" err="1" smtClean="0"/>
              <a:t>framework</a:t>
            </a:r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Discussions</a:t>
            </a:r>
            <a:r>
              <a:rPr lang="de-DE" dirty="0" smtClean="0"/>
              <a:t> on </a:t>
            </a:r>
            <a:r>
              <a:rPr lang="de-DE" dirty="0" err="1" smtClean="0"/>
              <a:t>test</a:t>
            </a:r>
            <a:r>
              <a:rPr lang="de-DE" dirty="0" smtClean="0"/>
              <a:t> beam </a:t>
            </a:r>
            <a:r>
              <a:rPr lang="de-DE" dirty="0" err="1" smtClean="0"/>
              <a:t>paper</a:t>
            </a:r>
            <a:r>
              <a:rPr lang="de-DE" dirty="0" smtClean="0"/>
              <a:t> </a:t>
            </a:r>
            <a:r>
              <a:rPr lang="de-DE" dirty="0" err="1" smtClean="0"/>
              <a:t>converging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New </a:t>
            </a:r>
            <a:r>
              <a:rPr lang="de-DE" dirty="0" err="1" smtClean="0"/>
              <a:t>rules</a:t>
            </a:r>
            <a:r>
              <a:rPr lang="de-DE" dirty="0" smtClean="0"/>
              <a:t> </a:t>
            </a:r>
            <a:r>
              <a:rPr lang="de-DE" dirty="0" err="1" smtClean="0"/>
              <a:t>laid</a:t>
            </a:r>
            <a:r>
              <a:rPr lang="de-DE" dirty="0" smtClean="0"/>
              <a:t> out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future</a:t>
            </a:r>
            <a:r>
              <a:rPr lang="de-DE" dirty="0" smtClean="0"/>
              <a:t> DEPFET </a:t>
            </a:r>
            <a:r>
              <a:rPr lang="de-DE" dirty="0" err="1" smtClean="0"/>
              <a:t>publications</a:t>
            </a:r>
            <a:r>
              <a:rPr lang="de-DE" dirty="0" smtClean="0"/>
              <a:t>.</a:t>
            </a:r>
          </a:p>
          <a:p>
            <a:endParaRPr lang="de-DE" dirty="0"/>
          </a:p>
          <a:p>
            <a:r>
              <a:rPr lang="de-DE" dirty="0" smtClean="0"/>
              <a:t>Plans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beams</a:t>
            </a:r>
            <a:r>
              <a:rPr lang="de-DE" dirty="0" smtClean="0"/>
              <a:t> in 2010/11:</a:t>
            </a:r>
            <a:br>
              <a:rPr lang="de-DE" dirty="0" smtClean="0"/>
            </a:br>
            <a:r>
              <a:rPr lang="de-DE" dirty="0" smtClean="0"/>
              <a:t>	</a:t>
            </a:r>
            <a:r>
              <a:rPr lang="de-DE" dirty="0" err="1" smtClean="0"/>
              <a:t>slot</a:t>
            </a:r>
            <a:r>
              <a:rPr lang="de-DE" dirty="0" smtClean="0"/>
              <a:t> </a:t>
            </a:r>
            <a:r>
              <a:rPr lang="de-DE" dirty="0" err="1" smtClean="0"/>
              <a:t>during</a:t>
            </a:r>
            <a:r>
              <a:rPr lang="de-DE" dirty="0" smtClean="0"/>
              <a:t> B2GM,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tested</a:t>
            </a:r>
            <a:r>
              <a:rPr lang="de-DE" dirty="0" smtClean="0"/>
              <a:t>: </a:t>
            </a:r>
            <a:r>
              <a:rPr lang="de-DE" dirty="0" err="1" smtClean="0"/>
              <a:t>thin</a:t>
            </a:r>
            <a:r>
              <a:rPr lang="de-DE" dirty="0" smtClean="0"/>
              <a:t> DEPFET mini </a:t>
            </a:r>
            <a:r>
              <a:rPr lang="de-DE" dirty="0" err="1" smtClean="0"/>
              <a:t>matrices</a:t>
            </a:r>
            <a:endParaRPr lang="de-DE" dirty="0" smtClean="0"/>
          </a:p>
          <a:p>
            <a:r>
              <a:rPr lang="de-DE" dirty="0"/>
              <a:t>	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full</a:t>
            </a:r>
            <a:r>
              <a:rPr lang="de-DE" dirty="0" smtClean="0"/>
              <a:t> </a:t>
            </a:r>
            <a:r>
              <a:rPr lang="de-DE" dirty="0" err="1" smtClean="0"/>
              <a:t>speed</a:t>
            </a:r>
            <a:r>
              <a:rPr lang="de-DE" dirty="0" smtClean="0"/>
              <a:t> </a:t>
            </a:r>
            <a:r>
              <a:rPr lang="de-DE" dirty="0" err="1" smtClean="0"/>
              <a:t>readout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June 2011 (?): large </a:t>
            </a:r>
            <a:r>
              <a:rPr lang="de-DE" dirty="0" err="1" smtClean="0"/>
              <a:t>matrices</a:t>
            </a:r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Condition</a:t>
            </a:r>
            <a:r>
              <a:rPr lang="de-DE" dirty="0" smtClean="0"/>
              <a:t>: TB </a:t>
            </a:r>
            <a:r>
              <a:rPr lang="de-DE" dirty="0" err="1" smtClean="0"/>
              <a:t>should</a:t>
            </a:r>
            <a:r>
              <a:rPr lang="de-DE" dirty="0" smtClean="0"/>
              <a:t> not bind </a:t>
            </a:r>
            <a:r>
              <a:rPr lang="de-DE" dirty="0" err="1" smtClean="0"/>
              <a:t>manpower</a:t>
            </a:r>
            <a:r>
              <a:rPr lang="de-DE" dirty="0" smtClean="0"/>
              <a:t> </a:t>
            </a:r>
            <a:r>
              <a:rPr lang="de-DE" dirty="0" err="1" smtClean="0"/>
              <a:t>needed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production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</a:p>
          <a:p>
            <a:r>
              <a:rPr lang="de-DE" dirty="0"/>
              <a:t>	 </a:t>
            </a:r>
            <a:r>
              <a:rPr lang="de-DE" dirty="0" smtClean="0"/>
              <a:t>    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PXD6 </a:t>
            </a:r>
            <a:r>
              <a:rPr lang="de-DE" dirty="0" err="1" smtClean="0"/>
              <a:t>prototypes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electronics</a:t>
            </a:r>
            <a:endParaRPr lang="de-DE" dirty="0" smtClean="0"/>
          </a:p>
          <a:p>
            <a:r>
              <a:rPr lang="de-DE" dirty="0" smtClean="0"/>
              <a:t>  </a:t>
            </a:r>
            <a:endParaRPr lang="de-DE" dirty="0"/>
          </a:p>
          <a:p>
            <a:endParaRPr lang="de-DE" dirty="0" smtClean="0"/>
          </a:p>
          <a:p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	</a:t>
            </a:r>
            <a:r>
              <a:rPr lang="de-D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47921994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897</Words>
  <Application>Microsoft Office PowerPoint</Application>
  <PresentationFormat>Bildschirmpräsentation (4:3)</PresentationFormat>
  <Paragraphs>247</Paragraphs>
  <Slides>34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35" baseType="lpstr"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Max-Planck-Institut für Physik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Prof. Dr. Christian Kiesling</dc:creator>
  <cp:lastModifiedBy>Prof. Dr. Christian Kiesling</cp:lastModifiedBy>
  <cp:revision>362</cp:revision>
  <cp:lastPrinted>2010-09-12T12:55:08Z</cp:lastPrinted>
  <dcterms:created xsi:type="dcterms:W3CDTF">2009-08-02T20:57:10Z</dcterms:created>
  <dcterms:modified xsi:type="dcterms:W3CDTF">2010-10-13T07:39:23Z</dcterms:modified>
</cp:coreProperties>
</file>