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emf" ContentType="image/x-emf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autoCompressPictures="0">
  <p:sldMasterIdLst>
    <p:sldMasterId id="2147483648" r:id="rId1"/>
    <p:sldMasterId id="2147483657" r:id="rId3"/>
    <p:sldMasterId id="2147483666" r:id="rId4"/>
  </p:sldMasterIdLst>
  <p:notesMasterIdLst>
    <p:notesMasterId r:id="rId6"/>
  </p:notesMasterIdLst>
  <p:sldIdLst>
    <p:sldId id="256" r:id="rId5"/>
    <p:sldId id="314" r:id="rId7"/>
    <p:sldId id="367" r:id="rId8"/>
    <p:sldId id="368" r:id="rId9"/>
    <p:sldId id="370" r:id="rId10"/>
    <p:sldId id="374" r:id="rId11"/>
    <p:sldId id="372" r:id="rId12"/>
    <p:sldId id="381" r:id="rId13"/>
    <p:sldId id="375" r:id="rId14"/>
    <p:sldId id="382" r:id="rId15"/>
    <p:sldId id="384" r:id="rId16"/>
    <p:sldId id="378" r:id="rId17"/>
    <p:sldId id="379" r:id="rId18"/>
    <p:sldId id="380" r:id="rId19"/>
    <p:sldId id="392" r:id="rId20"/>
    <p:sldId id="387" r:id="rId21"/>
    <p:sldId id="389" r:id="rId22"/>
    <p:sldId id="388" r:id="rId23"/>
    <p:sldId id="407" r:id="rId24"/>
    <p:sldId id="401" r:id="rId25"/>
    <p:sldId id="402" r:id="rId26"/>
    <p:sldId id="356" r:id="rId27"/>
  </p:sldIdLst>
  <p:sldSz cx="9144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9347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0">
  <p:normalViewPr>
    <p:restoredLeft sz="15620"/>
    <p:restoredTop sz="94660"/>
  </p:normalViewPr>
  <p:slideViewPr>
    <p:cSldViewPr snapToGrid="0" showGuides="1">
      <p:cViewPr varScale="1">
        <p:scale>
          <a:sx n="100" d="100"/>
          <a:sy n="100" d="100"/>
        </p:scale>
        <p:origin x="0" y="0"/>
      </p:cViewPr>
      <p:guideLst>
        <p:guide orient="horz" pos="1732"/>
        <p:guide pos="2863"/>
        <p:guide orient="horz" pos="2192"/>
      </p:guideLst>
    </p:cSldViewPr>
  </p:slide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4.xml"/><Relationship Id="rId8" Type="http://schemas.openxmlformats.org/officeDocument/2006/relationships/slide" Target="slides/slide3.xml"/><Relationship Id="rId7" Type="http://schemas.openxmlformats.org/officeDocument/2006/relationships/slide" Target="slides/slide2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3.xml"/><Relationship Id="rId30" Type="http://schemas.openxmlformats.org/officeDocument/2006/relationships/tableStyles" Target="tableStyles.xml"/><Relationship Id="rId3" Type="http://schemas.openxmlformats.org/officeDocument/2006/relationships/slideMaster" Target="slideMasters/slideMaster2.xml"/><Relationship Id="rId29" Type="http://schemas.openxmlformats.org/officeDocument/2006/relationships/viewProps" Target="viewProps.xml"/><Relationship Id="rId28" Type="http://schemas.openxmlformats.org/officeDocument/2006/relationships/presProps" Target="presProps.xml"/><Relationship Id="rId27" Type="http://schemas.openxmlformats.org/officeDocument/2006/relationships/slide" Target="slides/slide22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0" Type="http://schemas.openxmlformats.org/officeDocument/2006/relationships/slide" Target="slides/slide15.xml"/><Relationship Id="rId2" Type="http://schemas.openxmlformats.org/officeDocument/2006/relationships/theme" Target="theme/theme1.xml"/><Relationship Id="rId19" Type="http://schemas.openxmlformats.org/officeDocument/2006/relationships/slide" Target="slides/slide14.xml"/><Relationship Id="rId18" Type="http://schemas.openxmlformats.org/officeDocument/2006/relationships/slide" Target="slides/slide1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/>
        </p:txBody>
      </p:sp>
      <p:sp>
        <p:nvSpPr>
          <p:cNvPr id="5" name="Google Shape;5;n"/>
          <p:cNvSpPr/>
          <p:nvPr>
            <p:ph type="sldImg" idx="3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/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</a:pPr>
            <a:fld id="{00000000-1234-1234-1234-123412341234}" type="slidenum">
              <a:rPr lang="it-IT"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</a:fld>
            <a:endParaRPr sz="1200" b="0" i="0" u="none" strike="noStrike" cap="none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:notes"/>
          <p:cNvSpPr/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5" name="Google Shape;75;p1:notes"/>
          <p:cNvSpPr txBox="1"/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</a:p>
        </p:txBody>
      </p:sp>
      <p:sp>
        <p:nvSpPr>
          <p:cNvPr id="76" name="Google Shape;76;p1:notes"/>
          <p:cNvSpPr txBox="1"/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it-IT"/>
            </a:fld>
            <a:endParaRPr lang="it-IT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c0640a72d4_0_210:notes"/>
          <p:cNvSpPr txBox="1"/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</a:p>
        </p:txBody>
      </p:sp>
      <p:sp>
        <p:nvSpPr>
          <p:cNvPr id="105" name="Google Shape;105;gc0640a72d4_0_210:notes"/>
          <p:cNvSpPr/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c0640a72d4_0_210:notes"/>
          <p:cNvSpPr txBox="1"/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</a:p>
        </p:txBody>
      </p:sp>
      <p:sp>
        <p:nvSpPr>
          <p:cNvPr id="105" name="Google Shape;105;gc0640a72d4_0_210:notes"/>
          <p:cNvSpPr/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df26f4bf95_0_27:notes"/>
          <p:cNvSpPr txBox="1"/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</a:p>
        </p:txBody>
      </p:sp>
      <p:sp>
        <p:nvSpPr>
          <p:cNvPr id="148" name="Google Shape;148;gdf26f4bf95_0_27:notes"/>
          <p:cNvSpPr/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df26f4bf95_0_100:notes"/>
          <p:cNvSpPr txBox="1"/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</a:p>
        </p:txBody>
      </p:sp>
      <p:sp>
        <p:nvSpPr>
          <p:cNvPr id="169" name="Google Shape;169;gdf26f4bf95_0_100:notes"/>
          <p:cNvSpPr/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df26f4bf95_0_118:notes"/>
          <p:cNvSpPr txBox="1"/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</a:p>
        </p:txBody>
      </p:sp>
      <p:sp>
        <p:nvSpPr>
          <p:cNvPr id="180" name="Google Shape;180;gdf26f4bf95_0_118:notes"/>
          <p:cNvSpPr/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df26f4bf95_0_118:notes"/>
          <p:cNvSpPr txBox="1"/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</a:p>
        </p:txBody>
      </p:sp>
      <p:sp>
        <p:nvSpPr>
          <p:cNvPr id="180" name="Google Shape;180;gdf26f4bf95_0_118:notes"/>
          <p:cNvSpPr/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df26f4bf95_0_118:notes"/>
          <p:cNvSpPr txBox="1"/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</a:p>
        </p:txBody>
      </p:sp>
      <p:sp>
        <p:nvSpPr>
          <p:cNvPr id="180" name="Google Shape;180;gdf26f4bf95_0_118:notes"/>
          <p:cNvSpPr/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df26f4bf95_0_118:notes"/>
          <p:cNvSpPr txBox="1"/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</a:p>
        </p:txBody>
      </p:sp>
      <p:sp>
        <p:nvSpPr>
          <p:cNvPr id="180" name="Google Shape;180;gdf26f4bf95_0_118:notes"/>
          <p:cNvSpPr/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df26f4bf95_0_118:notes"/>
          <p:cNvSpPr txBox="1"/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</a:p>
        </p:txBody>
      </p:sp>
      <p:sp>
        <p:nvSpPr>
          <p:cNvPr id="180" name="Google Shape;180;gdf26f4bf95_0_118:notes"/>
          <p:cNvSpPr/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df26f4bf95_0_118:notes"/>
          <p:cNvSpPr txBox="1"/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</a:p>
        </p:txBody>
      </p:sp>
      <p:sp>
        <p:nvSpPr>
          <p:cNvPr id="180" name="Google Shape;180;gdf26f4bf95_0_118:notes"/>
          <p:cNvSpPr/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bdc6447c19_0_0:notes"/>
          <p:cNvSpPr txBox="1"/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</a:p>
        </p:txBody>
      </p:sp>
      <p:sp>
        <p:nvSpPr>
          <p:cNvPr id="85" name="Google Shape;85;gbdc6447c19_0_0:notes"/>
          <p:cNvSpPr/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df26f4bf95_0_118:notes"/>
          <p:cNvSpPr txBox="1"/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</a:p>
        </p:txBody>
      </p:sp>
      <p:sp>
        <p:nvSpPr>
          <p:cNvPr id="180" name="Google Shape;180;gdf26f4bf95_0_118:notes"/>
          <p:cNvSpPr/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df26f4bf95_0_118:notes"/>
          <p:cNvSpPr txBox="1"/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</a:p>
        </p:txBody>
      </p:sp>
      <p:sp>
        <p:nvSpPr>
          <p:cNvPr id="180" name="Google Shape;180;gdf26f4bf95_0_118:notes"/>
          <p:cNvSpPr/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bdc6447c19_0_0:notes"/>
          <p:cNvSpPr txBox="1"/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</a:p>
        </p:txBody>
      </p:sp>
      <p:sp>
        <p:nvSpPr>
          <p:cNvPr id="85" name="Google Shape;85;gbdc6447c19_0_0:notes"/>
          <p:cNvSpPr/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bdc6447c19_0_0:notes"/>
          <p:cNvSpPr txBox="1"/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</a:p>
        </p:txBody>
      </p:sp>
      <p:sp>
        <p:nvSpPr>
          <p:cNvPr id="85" name="Google Shape;85;gbdc6447c19_0_0:notes"/>
          <p:cNvSpPr/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bdc6447c19_0_0:notes"/>
          <p:cNvSpPr txBox="1"/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</a:p>
        </p:txBody>
      </p:sp>
      <p:sp>
        <p:nvSpPr>
          <p:cNvPr id="85" name="Google Shape;85;gbdc6447c19_0_0:notes"/>
          <p:cNvSpPr/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bdc6447c19_0_0:notes"/>
          <p:cNvSpPr txBox="1"/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</a:p>
        </p:txBody>
      </p:sp>
      <p:sp>
        <p:nvSpPr>
          <p:cNvPr id="85" name="Google Shape;85;gbdc6447c19_0_0:notes"/>
          <p:cNvSpPr/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e217fe226d_0_107:notes"/>
          <p:cNvSpPr txBox="1"/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</a:p>
        </p:txBody>
      </p:sp>
      <p:sp>
        <p:nvSpPr>
          <p:cNvPr id="140" name="Google Shape;140;ge217fe226d_0_107:notes"/>
          <p:cNvSpPr/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bdc6447c19_0_0:notes"/>
          <p:cNvSpPr txBox="1"/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</a:p>
        </p:txBody>
      </p:sp>
      <p:sp>
        <p:nvSpPr>
          <p:cNvPr id="85" name="Google Shape;85;gbdc6447c19_0_0:notes"/>
          <p:cNvSpPr/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c0640a72d4_0_210:notes"/>
          <p:cNvSpPr txBox="1"/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</a:p>
        </p:txBody>
      </p:sp>
      <p:sp>
        <p:nvSpPr>
          <p:cNvPr id="105" name="Google Shape;105;gc0640a72d4_0_210:notes"/>
          <p:cNvSpPr/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c0640a72d4_0_210:notes"/>
          <p:cNvSpPr txBox="1"/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</a:p>
        </p:txBody>
      </p:sp>
      <p:sp>
        <p:nvSpPr>
          <p:cNvPr id="105" name="Google Shape;105;gc0640a72d4_0_210:notes"/>
          <p:cNvSpPr/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matchingName="Title Slide">
  <p:cSld name="TITLE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2"/>
          <p:cNvSpPr txBox="1"/>
          <p:nvPr>
            <p:ph type="ctrTitle"/>
          </p:nvPr>
        </p:nvSpPr>
        <p:spPr>
          <a:xfrm>
            <a:off x="685800" y="1841406"/>
            <a:ext cx="7772400" cy="17590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 panose="020B0604020202020204"/>
              <a:buNone/>
              <a:defRPr sz="3600"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" name="Google Shape;18;p2"/>
          <p:cNvSpPr txBox="1"/>
          <p:nvPr>
            <p:ph type="subTitle" idx="1"/>
          </p:nvPr>
        </p:nvSpPr>
        <p:spPr>
          <a:xfrm>
            <a:off x="681120" y="3886200"/>
            <a:ext cx="6400800" cy="13913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111D3A"/>
              </a:buClr>
              <a:buSzPts val="2000"/>
              <a:buNone/>
              <a:defRPr sz="2000">
                <a:solidFill>
                  <a:srgbClr val="111D3A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lvl="1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A95"/>
              </a:buClr>
              <a:buSzPts val="1800"/>
              <a:buNone/>
              <a:defRPr>
                <a:solidFill>
                  <a:srgbClr val="888A95"/>
                </a:solidFill>
              </a:defRPr>
            </a:lvl2pPr>
            <a:lvl3pPr lvl="2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A95"/>
              </a:buClr>
              <a:buSzPts val="1800"/>
              <a:buNone/>
              <a:defRPr>
                <a:solidFill>
                  <a:srgbClr val="888A95"/>
                </a:solidFill>
              </a:defRPr>
            </a:lvl3pPr>
            <a:lvl4pPr lvl="3" algn="ctr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A95"/>
              </a:buClr>
              <a:buSzPts val="1600"/>
              <a:buNone/>
              <a:defRPr>
                <a:solidFill>
                  <a:srgbClr val="888A95"/>
                </a:solidFill>
              </a:defRPr>
            </a:lvl4pPr>
            <a:lvl5pPr lvl="4" algn="ctr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A95"/>
              </a:buClr>
              <a:buSzPts val="1600"/>
              <a:buNone/>
              <a:defRPr>
                <a:solidFill>
                  <a:srgbClr val="888A95"/>
                </a:solidFill>
              </a:defRPr>
            </a:lvl5pPr>
            <a:lvl6pPr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A95"/>
              </a:buClr>
              <a:buSzPts val="2000"/>
              <a:buNone/>
              <a:defRPr>
                <a:solidFill>
                  <a:srgbClr val="888A95"/>
                </a:solidFill>
              </a:defRPr>
            </a:lvl6pPr>
            <a:lvl7pPr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A95"/>
              </a:buClr>
              <a:buSzPts val="2000"/>
              <a:buNone/>
              <a:defRPr>
                <a:solidFill>
                  <a:srgbClr val="888A95"/>
                </a:solidFill>
              </a:defRPr>
            </a:lvl7pPr>
            <a:lvl8pPr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A95"/>
              </a:buClr>
              <a:buSzPts val="2000"/>
              <a:buNone/>
              <a:defRPr>
                <a:solidFill>
                  <a:srgbClr val="888A95"/>
                </a:solidFill>
              </a:defRPr>
            </a:lvl8pPr>
            <a:lvl9pPr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A95"/>
              </a:buClr>
              <a:buSzPts val="2000"/>
              <a:buNone/>
              <a:defRPr>
                <a:solidFill>
                  <a:srgbClr val="888A95"/>
                </a:solidFill>
              </a:defRPr>
            </a:lvl9pPr>
          </a:lstStyle>
          <a:p/>
        </p:txBody>
      </p:sp>
      <p:sp>
        <p:nvSpPr>
          <p:cNvPr id="19" name="Google Shape;19;p2"/>
          <p:cNvSpPr txBox="1"/>
          <p:nvPr>
            <p:ph type="dt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t>2023-10-04</a:t>
            </a:r>
          </a:p>
        </p:txBody>
      </p:sp>
      <p:sp>
        <p:nvSpPr>
          <p:cNvPr id="20" name="Google Shape;20;p2"/>
          <p:cNvSpPr txBox="1"/>
          <p:nvPr>
            <p:ph type="ft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t>MAGIC 20th Anniversary @ La Palma</a:t>
            </a:r>
          </a:p>
        </p:txBody>
      </p:sp>
      <p:sp>
        <p:nvSpPr>
          <p:cNvPr id="21" name="Google Shape;21;p2"/>
          <p:cNvSpPr txBox="1"/>
          <p:nvPr>
            <p:ph type="sldNum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A95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A95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A95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A95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A95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A95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A95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A95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A95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</a:fld>
            <a:endParaRPr lang="it-IT"/>
          </a:p>
        </p:txBody>
      </p:sp>
    </p:spTree>
  </p:cSld>
  <p:clrMapOvr>
    <a:masterClrMapping/>
  </p:clrMapOvr>
  <p:hf hdr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matchingName="Title and Content">
  <p:cSld name="OBJECT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3"/>
          <p:cNvSpPr txBox="1"/>
          <p:nvPr>
            <p:ph type="title"/>
          </p:nvPr>
        </p:nvSpPr>
        <p:spPr>
          <a:xfrm>
            <a:off x="641145" y="238615"/>
            <a:ext cx="6916951" cy="8240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" name="Google Shape;24;p3"/>
          <p:cNvSpPr txBox="1"/>
          <p:nvPr>
            <p:ph type="body" idx="1"/>
          </p:nvPr>
        </p:nvSpPr>
        <p:spPr>
          <a:xfrm>
            <a:off x="641144" y="1589173"/>
            <a:ext cx="7632072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82880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228600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5" name="Google Shape;25;p3"/>
          <p:cNvSpPr txBox="1"/>
          <p:nvPr>
            <p:ph type="dt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t>2023-10-04</a:t>
            </a:r>
          </a:p>
        </p:txBody>
      </p:sp>
      <p:sp>
        <p:nvSpPr>
          <p:cNvPr id="26" name="Google Shape;26;p3"/>
          <p:cNvSpPr txBox="1"/>
          <p:nvPr>
            <p:ph type="ft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t>MAGIC 20th Anniversary @ La Palma</a:t>
            </a:r>
          </a:p>
        </p:txBody>
      </p:sp>
      <p:sp>
        <p:nvSpPr>
          <p:cNvPr id="27" name="Google Shape;27;p3"/>
          <p:cNvSpPr txBox="1"/>
          <p:nvPr>
            <p:ph type="sldNum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A95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A95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A95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A95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A95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A95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A95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A95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A95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</a:fld>
            <a:endParaRPr lang="it-IT"/>
          </a:p>
        </p:txBody>
      </p:sp>
      <p:pic>
        <p:nvPicPr>
          <p:cNvPr id="28" name="Google Shape;28;p3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7993194" y="136524"/>
            <a:ext cx="858298" cy="10202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hf hdr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matchingName="Blank">
  <p:cSld name="BLANK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4"/>
          <p:cNvSpPr txBox="1"/>
          <p:nvPr>
            <p:ph type="dt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t>2023-10-04</a:t>
            </a:r>
          </a:p>
        </p:txBody>
      </p:sp>
      <p:sp>
        <p:nvSpPr>
          <p:cNvPr id="31" name="Google Shape;31;p4"/>
          <p:cNvSpPr txBox="1"/>
          <p:nvPr>
            <p:ph type="ft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t>MAGIC 20th Anniversary @ La Palma</a:t>
            </a:r>
          </a:p>
        </p:txBody>
      </p:sp>
      <p:sp>
        <p:nvSpPr>
          <p:cNvPr id="32" name="Google Shape;32;p4"/>
          <p:cNvSpPr txBox="1"/>
          <p:nvPr>
            <p:ph type="sldNum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A95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A95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A95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A95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A95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A95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A95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A95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A95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</a:fld>
            <a:endParaRPr lang="it-IT"/>
          </a:p>
        </p:txBody>
      </p:sp>
    </p:spTree>
  </p:cSld>
  <p:clrMapOvr>
    <a:masterClrMapping/>
  </p:clrMapOvr>
  <p:hf hdr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matchingName="Two Content">
  <p:cSld name="TWO_OBJECTS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5"/>
          <p:cNvSpPr txBox="1"/>
          <p:nvPr>
            <p:ph type="title"/>
          </p:nvPr>
        </p:nvSpPr>
        <p:spPr>
          <a:xfrm>
            <a:off x="641146" y="238615"/>
            <a:ext cx="6818312" cy="8240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5"/>
          <p:cNvSpPr txBox="1"/>
          <p:nvPr>
            <p:ph type="body" idx="1"/>
          </p:nvPr>
        </p:nvSpPr>
        <p:spPr>
          <a:xfrm>
            <a:off x="629820" y="1644067"/>
            <a:ext cx="40386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82880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228600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6" name="Google Shape;36;p5"/>
          <p:cNvSpPr txBox="1"/>
          <p:nvPr>
            <p:ph type="body" idx="2"/>
          </p:nvPr>
        </p:nvSpPr>
        <p:spPr>
          <a:xfrm>
            <a:off x="4820820" y="1644067"/>
            <a:ext cx="40386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82880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228600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7" name="Google Shape;37;p5"/>
          <p:cNvSpPr txBox="1"/>
          <p:nvPr>
            <p:ph type="dt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t>2023-10-04</a:t>
            </a:r>
          </a:p>
        </p:txBody>
      </p:sp>
      <p:sp>
        <p:nvSpPr>
          <p:cNvPr id="38" name="Google Shape;38;p5"/>
          <p:cNvSpPr txBox="1"/>
          <p:nvPr>
            <p:ph type="ft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t>MAGIC 20th Anniversary @ La Palma</a:t>
            </a:r>
          </a:p>
        </p:txBody>
      </p:sp>
      <p:sp>
        <p:nvSpPr>
          <p:cNvPr id="39" name="Google Shape;39;p5"/>
          <p:cNvSpPr txBox="1"/>
          <p:nvPr>
            <p:ph type="sldNum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A95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A95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A95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A95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A95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A95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A95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A95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A95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</a:fld>
            <a:endParaRPr lang="it-IT"/>
          </a:p>
        </p:txBody>
      </p:sp>
      <p:pic>
        <p:nvPicPr>
          <p:cNvPr id="40" name="Google Shape;40;p5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7993194" y="136524"/>
            <a:ext cx="858298" cy="10202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hf hdr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matchingName="Comparison">
  <p:cSld name="TWO_OBJECTS_WITH_TEXT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6"/>
          <p:cNvSpPr txBox="1"/>
          <p:nvPr>
            <p:ph type="title"/>
          </p:nvPr>
        </p:nvSpPr>
        <p:spPr>
          <a:xfrm>
            <a:off x="457200" y="180571"/>
            <a:ext cx="7002257" cy="974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6"/>
          <p:cNvSpPr txBox="1"/>
          <p:nvPr>
            <p:ph type="body" idx="1"/>
          </p:nvPr>
        </p:nvSpPr>
        <p:spPr>
          <a:xfrm>
            <a:off x="457200" y="1535113"/>
            <a:ext cx="4040188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/>
        </p:txBody>
      </p:sp>
      <p:sp>
        <p:nvSpPr>
          <p:cNvPr id="44" name="Google Shape;44;p6"/>
          <p:cNvSpPr txBox="1"/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1371600" lvl="2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828800" lvl="3" indent="-3175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 sz="1400"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2286000" lvl="4" indent="-3175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Char char="»"/>
              <a:defRPr sz="1400"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74320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5" name="Google Shape;45;p6"/>
          <p:cNvSpPr txBox="1"/>
          <p:nvPr>
            <p:ph type="body" idx="3"/>
          </p:nvPr>
        </p:nvSpPr>
        <p:spPr>
          <a:xfrm>
            <a:off x="4645027" y="1535113"/>
            <a:ext cx="4041775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/>
        </p:txBody>
      </p:sp>
      <p:sp>
        <p:nvSpPr>
          <p:cNvPr id="46" name="Google Shape;46;p6"/>
          <p:cNvSpPr txBox="1"/>
          <p:nvPr>
            <p:ph type="body" idx="4"/>
          </p:nvPr>
        </p:nvSpPr>
        <p:spPr>
          <a:xfrm>
            <a:off x="4645027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1371600" lvl="2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828800" lvl="3" indent="-3175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 sz="1400"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2286000" lvl="4" indent="-3175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Char char="»"/>
              <a:defRPr sz="1400"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74320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7" name="Google Shape;47;p6"/>
          <p:cNvSpPr txBox="1"/>
          <p:nvPr>
            <p:ph type="dt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t>2023-10-04</a:t>
            </a:r>
          </a:p>
        </p:txBody>
      </p:sp>
      <p:sp>
        <p:nvSpPr>
          <p:cNvPr id="48" name="Google Shape;48;p6"/>
          <p:cNvSpPr txBox="1"/>
          <p:nvPr>
            <p:ph type="ft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t>MAGIC 20th Anniversary @ La Palma</a:t>
            </a:r>
          </a:p>
        </p:txBody>
      </p:sp>
      <p:sp>
        <p:nvSpPr>
          <p:cNvPr id="49" name="Google Shape;49;p6"/>
          <p:cNvSpPr txBox="1"/>
          <p:nvPr>
            <p:ph type="sldNum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A95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A95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A95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A95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A95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A95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A95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A95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A95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</a:fld>
            <a:endParaRPr lang="it-IT"/>
          </a:p>
        </p:txBody>
      </p:sp>
      <p:pic>
        <p:nvPicPr>
          <p:cNvPr id="50" name="Google Shape;50;p6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7993194" y="136524"/>
            <a:ext cx="858298" cy="10202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hf hdr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matchingName="Title Only">
  <p:cSld name="TITLE_ONLY"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7"/>
          <p:cNvSpPr txBox="1"/>
          <p:nvPr>
            <p:ph type="title"/>
          </p:nvPr>
        </p:nvSpPr>
        <p:spPr>
          <a:xfrm>
            <a:off x="641146" y="238615"/>
            <a:ext cx="6818312" cy="8240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7"/>
          <p:cNvSpPr txBox="1"/>
          <p:nvPr>
            <p:ph type="dt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t>2023-10-04</a:t>
            </a:r>
          </a:p>
        </p:txBody>
      </p:sp>
      <p:sp>
        <p:nvSpPr>
          <p:cNvPr id="54" name="Google Shape;54;p7"/>
          <p:cNvSpPr txBox="1"/>
          <p:nvPr>
            <p:ph type="ft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t>MAGIC 20th Anniversary @ La Palma</a:t>
            </a:r>
          </a:p>
        </p:txBody>
      </p:sp>
      <p:sp>
        <p:nvSpPr>
          <p:cNvPr id="55" name="Google Shape;55;p7"/>
          <p:cNvSpPr txBox="1"/>
          <p:nvPr>
            <p:ph type="sldNum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A95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A95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A95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A95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A95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A95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A95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A95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A95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</a:fld>
            <a:endParaRPr lang="it-IT"/>
          </a:p>
        </p:txBody>
      </p:sp>
      <p:pic>
        <p:nvPicPr>
          <p:cNvPr id="56" name="Google Shape;56;p7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7993194" y="136524"/>
            <a:ext cx="858298" cy="10202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hf hdr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matchingName="Picture with Caption">
  <p:cSld name="PICTURE_WITH_CAPTION_TEXT"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8"/>
          <p:cNvSpPr txBox="1"/>
          <p:nvPr>
            <p:ph type="title"/>
          </p:nvPr>
        </p:nvSpPr>
        <p:spPr>
          <a:xfrm>
            <a:off x="1792288" y="4800600"/>
            <a:ext cx="5486400" cy="566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None/>
              <a:defRPr sz="2000" b="1"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8"/>
          <p:cNvSpPr/>
          <p:nvPr>
            <p:ph type="pic" idx="2"/>
          </p:nvPr>
        </p:nvSpPr>
        <p:spPr>
          <a:xfrm>
            <a:off x="1792288" y="1430378"/>
            <a:ext cx="5486400" cy="3297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 panose="020B0604020202020204"/>
              <a:buNone/>
              <a:defRPr sz="32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None/>
              <a:defRPr sz="2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None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None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None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None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None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None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/>
        </p:txBody>
      </p:sp>
      <p:sp>
        <p:nvSpPr>
          <p:cNvPr id="60" name="Google Shape;60;p8"/>
          <p:cNvSpPr txBox="1"/>
          <p:nvPr>
            <p:ph type="body" idx="1"/>
          </p:nvPr>
        </p:nvSpPr>
        <p:spPr>
          <a:xfrm>
            <a:off x="1792288" y="5367338"/>
            <a:ext cx="5486400" cy="80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91440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61" name="Google Shape;61;p8"/>
          <p:cNvSpPr txBox="1"/>
          <p:nvPr>
            <p:ph type="dt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t>2023-10-04</a:t>
            </a:r>
          </a:p>
        </p:txBody>
      </p:sp>
      <p:sp>
        <p:nvSpPr>
          <p:cNvPr id="62" name="Google Shape;62;p8"/>
          <p:cNvSpPr txBox="1"/>
          <p:nvPr>
            <p:ph type="ft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t>MAGIC 20th Anniversary @ La Palma</a:t>
            </a:r>
          </a:p>
        </p:txBody>
      </p:sp>
      <p:sp>
        <p:nvSpPr>
          <p:cNvPr id="63" name="Google Shape;63;p8"/>
          <p:cNvSpPr txBox="1"/>
          <p:nvPr>
            <p:ph type="sldNum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A95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A95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A95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A95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A95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A95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A95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A95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A95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</a:fld>
            <a:endParaRPr lang="it-IT"/>
          </a:p>
        </p:txBody>
      </p:sp>
      <p:sp>
        <p:nvSpPr>
          <p:cNvPr id="64" name="Google Shape;64;p8"/>
          <p:cNvSpPr txBox="1"/>
          <p:nvPr/>
        </p:nvSpPr>
        <p:spPr>
          <a:xfrm>
            <a:off x="641146" y="238615"/>
            <a:ext cx="6818312" cy="8240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1D3A"/>
              </a:buClr>
              <a:buSzPts val="3200"/>
              <a:buFont typeface="Arial" panose="020B0604020202020204"/>
              <a:buNone/>
            </a:pPr>
            <a:r>
              <a:rPr lang="it-IT" sz="3200" b="1" i="0" u="none" strike="noStrike" cap="none">
                <a:solidFill>
                  <a:srgbClr val="111D3A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Click to edit Master title style</a:t>
            </a:r>
            <a:endParaRPr sz="3200" b="1" i="0" u="none" strike="noStrike" cap="none">
              <a:solidFill>
                <a:srgbClr val="111D3A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65" name="Google Shape;65;p8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7993194" y="136524"/>
            <a:ext cx="858298" cy="10202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hf hdr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matchingName="Title and Vertical Text">
  <p:cSld name="VERTICAL_TEXT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9"/>
          <p:cNvSpPr txBox="1"/>
          <p:nvPr>
            <p:ph type="title"/>
          </p:nvPr>
        </p:nvSpPr>
        <p:spPr>
          <a:xfrm>
            <a:off x="641145" y="238615"/>
            <a:ext cx="6916951" cy="8240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8" name="Google Shape;68;p9"/>
          <p:cNvSpPr txBox="1"/>
          <p:nvPr>
            <p:ph type="body" idx="1"/>
          </p:nvPr>
        </p:nvSpPr>
        <p:spPr>
          <a:xfrm rot="5400000">
            <a:off x="2194198" y="36119"/>
            <a:ext cx="4525963" cy="76320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82880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228600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9" name="Google Shape;69;p9"/>
          <p:cNvSpPr txBox="1"/>
          <p:nvPr>
            <p:ph type="dt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t>2023-10-04</a:t>
            </a:r>
          </a:p>
        </p:txBody>
      </p:sp>
      <p:sp>
        <p:nvSpPr>
          <p:cNvPr id="70" name="Google Shape;70;p9"/>
          <p:cNvSpPr txBox="1"/>
          <p:nvPr>
            <p:ph type="ft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t>MAGIC 20th Anniversary @ La Palma</a:t>
            </a:r>
          </a:p>
        </p:txBody>
      </p:sp>
      <p:sp>
        <p:nvSpPr>
          <p:cNvPr id="71" name="Google Shape;71;p9"/>
          <p:cNvSpPr txBox="1"/>
          <p:nvPr>
            <p:ph type="sldNum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A95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A95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A95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A95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A95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A95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A95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A95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A95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</a:fld>
            <a:endParaRPr lang="it-IT"/>
          </a:p>
        </p:txBody>
      </p:sp>
      <p:pic>
        <p:nvPicPr>
          <p:cNvPr id="72" name="Google Shape;72;p9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7993194" y="136524"/>
            <a:ext cx="858298" cy="10202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hf hdr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matchingName="Title Slide">
  <p:cSld name="TITLE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2"/>
          <p:cNvSpPr txBox="1"/>
          <p:nvPr>
            <p:ph type="ctrTitle"/>
          </p:nvPr>
        </p:nvSpPr>
        <p:spPr>
          <a:xfrm>
            <a:off x="685800" y="1841406"/>
            <a:ext cx="7772400" cy="17590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 panose="020B0604020202020204"/>
              <a:buNone/>
              <a:defRPr sz="3600"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" name="Google Shape;18;p2"/>
          <p:cNvSpPr txBox="1"/>
          <p:nvPr>
            <p:ph type="subTitle" idx="1"/>
          </p:nvPr>
        </p:nvSpPr>
        <p:spPr>
          <a:xfrm>
            <a:off x="681120" y="3886200"/>
            <a:ext cx="6400800" cy="13913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111D3A"/>
              </a:buClr>
              <a:buSzPts val="2000"/>
              <a:buNone/>
              <a:defRPr sz="2000">
                <a:solidFill>
                  <a:srgbClr val="111D3A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lvl="1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A95"/>
              </a:buClr>
              <a:buSzPts val="1800"/>
              <a:buNone/>
              <a:defRPr>
                <a:solidFill>
                  <a:srgbClr val="888A95"/>
                </a:solidFill>
              </a:defRPr>
            </a:lvl2pPr>
            <a:lvl3pPr lvl="2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A95"/>
              </a:buClr>
              <a:buSzPts val="1800"/>
              <a:buNone/>
              <a:defRPr>
                <a:solidFill>
                  <a:srgbClr val="888A95"/>
                </a:solidFill>
              </a:defRPr>
            </a:lvl3pPr>
            <a:lvl4pPr lvl="3" algn="ctr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A95"/>
              </a:buClr>
              <a:buSzPts val="1600"/>
              <a:buNone/>
              <a:defRPr>
                <a:solidFill>
                  <a:srgbClr val="888A95"/>
                </a:solidFill>
              </a:defRPr>
            </a:lvl4pPr>
            <a:lvl5pPr lvl="4" algn="ctr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A95"/>
              </a:buClr>
              <a:buSzPts val="1600"/>
              <a:buNone/>
              <a:defRPr>
                <a:solidFill>
                  <a:srgbClr val="888A95"/>
                </a:solidFill>
              </a:defRPr>
            </a:lvl5pPr>
            <a:lvl6pPr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A95"/>
              </a:buClr>
              <a:buSzPts val="2000"/>
              <a:buNone/>
              <a:defRPr>
                <a:solidFill>
                  <a:srgbClr val="888A95"/>
                </a:solidFill>
              </a:defRPr>
            </a:lvl6pPr>
            <a:lvl7pPr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A95"/>
              </a:buClr>
              <a:buSzPts val="2000"/>
              <a:buNone/>
              <a:defRPr>
                <a:solidFill>
                  <a:srgbClr val="888A95"/>
                </a:solidFill>
              </a:defRPr>
            </a:lvl7pPr>
            <a:lvl8pPr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A95"/>
              </a:buClr>
              <a:buSzPts val="2000"/>
              <a:buNone/>
              <a:defRPr>
                <a:solidFill>
                  <a:srgbClr val="888A95"/>
                </a:solidFill>
              </a:defRPr>
            </a:lvl8pPr>
            <a:lvl9pPr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A95"/>
              </a:buClr>
              <a:buSzPts val="2000"/>
              <a:buNone/>
              <a:defRPr>
                <a:solidFill>
                  <a:srgbClr val="888A95"/>
                </a:solidFill>
              </a:defRPr>
            </a:lvl9pPr>
          </a:lstStyle>
          <a:p/>
        </p:txBody>
      </p:sp>
      <p:sp>
        <p:nvSpPr>
          <p:cNvPr id="19" name="Google Shape;19;p2"/>
          <p:cNvSpPr txBox="1"/>
          <p:nvPr>
            <p:ph type="dt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t>2023-10-04</a:t>
            </a:r>
          </a:p>
        </p:txBody>
      </p:sp>
      <p:sp>
        <p:nvSpPr>
          <p:cNvPr id="20" name="Google Shape;20;p2"/>
          <p:cNvSpPr txBox="1"/>
          <p:nvPr>
            <p:ph type="ft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t>MAGIC 20th Anniversary @ La Palma</a:t>
            </a:r>
          </a:p>
        </p:txBody>
      </p:sp>
      <p:sp>
        <p:nvSpPr>
          <p:cNvPr id="21" name="Google Shape;21;p2"/>
          <p:cNvSpPr txBox="1"/>
          <p:nvPr>
            <p:ph type="sldNum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A95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A95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A95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A95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A95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A95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A95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A95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A95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</a:fld>
            <a:endParaRPr lang="it-IT"/>
          </a:p>
        </p:txBody>
      </p:sp>
    </p:spTree>
  </p:cSld>
  <p:clrMapOvr>
    <a:masterClrMapping/>
  </p:clrMapOvr>
  <p:hf hdr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matchingName="Title and Content">
  <p:cSld name="OBJECT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3"/>
          <p:cNvSpPr txBox="1"/>
          <p:nvPr>
            <p:ph type="title"/>
          </p:nvPr>
        </p:nvSpPr>
        <p:spPr>
          <a:xfrm>
            <a:off x="641145" y="238615"/>
            <a:ext cx="6916951" cy="8240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" name="Google Shape;24;p3"/>
          <p:cNvSpPr txBox="1"/>
          <p:nvPr>
            <p:ph type="body" idx="1"/>
          </p:nvPr>
        </p:nvSpPr>
        <p:spPr>
          <a:xfrm>
            <a:off x="641144" y="1589173"/>
            <a:ext cx="7632072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82880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228600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5" name="Google Shape;25;p3"/>
          <p:cNvSpPr txBox="1"/>
          <p:nvPr>
            <p:ph type="dt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t>2023-10-04</a:t>
            </a:r>
          </a:p>
        </p:txBody>
      </p:sp>
      <p:sp>
        <p:nvSpPr>
          <p:cNvPr id="26" name="Google Shape;26;p3"/>
          <p:cNvSpPr txBox="1"/>
          <p:nvPr>
            <p:ph type="ft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t>MAGIC 20th Anniversary @ La Palma</a:t>
            </a:r>
          </a:p>
        </p:txBody>
      </p:sp>
      <p:sp>
        <p:nvSpPr>
          <p:cNvPr id="27" name="Google Shape;27;p3"/>
          <p:cNvSpPr txBox="1"/>
          <p:nvPr>
            <p:ph type="sldNum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A95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A95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A95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A95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A95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A95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A95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A95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A95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</a:fld>
            <a:endParaRPr lang="it-IT"/>
          </a:p>
        </p:txBody>
      </p:sp>
      <p:pic>
        <p:nvPicPr>
          <p:cNvPr id="28" name="Google Shape;28;p3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7993194" y="136524"/>
            <a:ext cx="858298" cy="10202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hf hdr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matchingName="Blank">
  <p:cSld name="BLANK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4"/>
          <p:cNvSpPr txBox="1"/>
          <p:nvPr>
            <p:ph type="dt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t>2023-10-04</a:t>
            </a:r>
          </a:p>
        </p:txBody>
      </p:sp>
      <p:sp>
        <p:nvSpPr>
          <p:cNvPr id="31" name="Google Shape;31;p4"/>
          <p:cNvSpPr txBox="1"/>
          <p:nvPr>
            <p:ph type="ft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t>MAGIC 20th Anniversary @ La Palma</a:t>
            </a:r>
          </a:p>
        </p:txBody>
      </p:sp>
      <p:sp>
        <p:nvSpPr>
          <p:cNvPr id="32" name="Google Shape;32;p4"/>
          <p:cNvSpPr txBox="1"/>
          <p:nvPr>
            <p:ph type="sldNum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A95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A95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A95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A95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A95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A95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A95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A95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A95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</a:fld>
            <a:endParaRPr lang="it-IT"/>
          </a:p>
        </p:txBody>
      </p:sp>
    </p:spTree>
  </p:cSld>
  <p:clrMapOvr>
    <a:masterClrMapping/>
  </p:clrMapOvr>
  <p:hf hdr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matchingName="Title and Content">
  <p:cSld name="OBJECT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3"/>
          <p:cNvSpPr txBox="1"/>
          <p:nvPr>
            <p:ph type="title"/>
          </p:nvPr>
        </p:nvSpPr>
        <p:spPr>
          <a:xfrm>
            <a:off x="641145" y="238615"/>
            <a:ext cx="6916951" cy="8240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" name="Google Shape;24;p3"/>
          <p:cNvSpPr txBox="1"/>
          <p:nvPr>
            <p:ph type="body" idx="1"/>
          </p:nvPr>
        </p:nvSpPr>
        <p:spPr>
          <a:xfrm>
            <a:off x="641144" y="1589173"/>
            <a:ext cx="7632072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82880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228600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5" name="Google Shape;25;p3"/>
          <p:cNvSpPr txBox="1"/>
          <p:nvPr>
            <p:ph type="dt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t>2023-10-04</a:t>
            </a:r>
          </a:p>
        </p:txBody>
      </p:sp>
      <p:sp>
        <p:nvSpPr>
          <p:cNvPr id="26" name="Google Shape;26;p3"/>
          <p:cNvSpPr txBox="1"/>
          <p:nvPr>
            <p:ph type="ft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t>MAGIC 20th Anniversary @ La Palma</a:t>
            </a:r>
          </a:p>
        </p:txBody>
      </p:sp>
      <p:sp>
        <p:nvSpPr>
          <p:cNvPr id="27" name="Google Shape;27;p3"/>
          <p:cNvSpPr txBox="1"/>
          <p:nvPr>
            <p:ph type="sldNum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A95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A95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A95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A95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A95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A95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A95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A95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A95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</a:fld>
            <a:endParaRPr lang="it-IT"/>
          </a:p>
        </p:txBody>
      </p:sp>
      <p:pic>
        <p:nvPicPr>
          <p:cNvPr id="28" name="Google Shape;28;p3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7993194" y="136524"/>
            <a:ext cx="858298" cy="10202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hf hdr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matchingName="Two Content">
  <p:cSld name="TWO_OBJECTS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5"/>
          <p:cNvSpPr txBox="1"/>
          <p:nvPr>
            <p:ph type="title"/>
          </p:nvPr>
        </p:nvSpPr>
        <p:spPr>
          <a:xfrm>
            <a:off x="641146" y="238615"/>
            <a:ext cx="6818312" cy="8240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5"/>
          <p:cNvSpPr txBox="1"/>
          <p:nvPr>
            <p:ph type="body" idx="1"/>
          </p:nvPr>
        </p:nvSpPr>
        <p:spPr>
          <a:xfrm>
            <a:off x="629820" y="1644067"/>
            <a:ext cx="40386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82880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228600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6" name="Google Shape;36;p5"/>
          <p:cNvSpPr txBox="1"/>
          <p:nvPr>
            <p:ph type="body" idx="2"/>
          </p:nvPr>
        </p:nvSpPr>
        <p:spPr>
          <a:xfrm>
            <a:off x="4820820" y="1644067"/>
            <a:ext cx="40386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82880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228600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7" name="Google Shape;37;p5"/>
          <p:cNvSpPr txBox="1"/>
          <p:nvPr>
            <p:ph type="dt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t>2023-10-04</a:t>
            </a:r>
          </a:p>
        </p:txBody>
      </p:sp>
      <p:sp>
        <p:nvSpPr>
          <p:cNvPr id="38" name="Google Shape;38;p5"/>
          <p:cNvSpPr txBox="1"/>
          <p:nvPr>
            <p:ph type="ft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t>MAGIC 20th Anniversary @ La Palma</a:t>
            </a:r>
          </a:p>
        </p:txBody>
      </p:sp>
      <p:sp>
        <p:nvSpPr>
          <p:cNvPr id="39" name="Google Shape;39;p5"/>
          <p:cNvSpPr txBox="1"/>
          <p:nvPr>
            <p:ph type="sldNum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A95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A95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A95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A95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A95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A95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A95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A95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A95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</a:fld>
            <a:endParaRPr lang="it-IT"/>
          </a:p>
        </p:txBody>
      </p:sp>
      <p:pic>
        <p:nvPicPr>
          <p:cNvPr id="40" name="Google Shape;40;p5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7993194" y="136524"/>
            <a:ext cx="858298" cy="10202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hf hdr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matchingName="Comparison">
  <p:cSld name="TWO_OBJECTS_WITH_TEXT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6"/>
          <p:cNvSpPr txBox="1"/>
          <p:nvPr>
            <p:ph type="title"/>
          </p:nvPr>
        </p:nvSpPr>
        <p:spPr>
          <a:xfrm>
            <a:off x="457200" y="180571"/>
            <a:ext cx="7002257" cy="974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6"/>
          <p:cNvSpPr txBox="1"/>
          <p:nvPr>
            <p:ph type="body" idx="1"/>
          </p:nvPr>
        </p:nvSpPr>
        <p:spPr>
          <a:xfrm>
            <a:off x="457200" y="1535113"/>
            <a:ext cx="4040188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/>
        </p:txBody>
      </p:sp>
      <p:sp>
        <p:nvSpPr>
          <p:cNvPr id="44" name="Google Shape;44;p6"/>
          <p:cNvSpPr txBox="1"/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1371600" lvl="2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828800" lvl="3" indent="-3175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 sz="1400"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2286000" lvl="4" indent="-3175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Char char="»"/>
              <a:defRPr sz="1400"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74320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5" name="Google Shape;45;p6"/>
          <p:cNvSpPr txBox="1"/>
          <p:nvPr>
            <p:ph type="body" idx="3"/>
          </p:nvPr>
        </p:nvSpPr>
        <p:spPr>
          <a:xfrm>
            <a:off x="4645027" y="1535113"/>
            <a:ext cx="4041775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/>
        </p:txBody>
      </p:sp>
      <p:sp>
        <p:nvSpPr>
          <p:cNvPr id="46" name="Google Shape;46;p6"/>
          <p:cNvSpPr txBox="1"/>
          <p:nvPr>
            <p:ph type="body" idx="4"/>
          </p:nvPr>
        </p:nvSpPr>
        <p:spPr>
          <a:xfrm>
            <a:off x="4645027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1371600" lvl="2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828800" lvl="3" indent="-3175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 sz="1400"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2286000" lvl="4" indent="-3175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Char char="»"/>
              <a:defRPr sz="1400"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74320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7" name="Google Shape;47;p6"/>
          <p:cNvSpPr txBox="1"/>
          <p:nvPr>
            <p:ph type="dt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t>2023-10-04</a:t>
            </a:r>
          </a:p>
        </p:txBody>
      </p:sp>
      <p:sp>
        <p:nvSpPr>
          <p:cNvPr id="48" name="Google Shape;48;p6"/>
          <p:cNvSpPr txBox="1"/>
          <p:nvPr>
            <p:ph type="ft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t>MAGIC 20th Anniversary @ La Palma</a:t>
            </a:r>
          </a:p>
        </p:txBody>
      </p:sp>
      <p:sp>
        <p:nvSpPr>
          <p:cNvPr id="49" name="Google Shape;49;p6"/>
          <p:cNvSpPr txBox="1"/>
          <p:nvPr>
            <p:ph type="sldNum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A95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A95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A95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A95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A95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A95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A95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A95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A95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</a:fld>
            <a:endParaRPr lang="it-IT"/>
          </a:p>
        </p:txBody>
      </p:sp>
      <p:pic>
        <p:nvPicPr>
          <p:cNvPr id="50" name="Google Shape;50;p6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7993194" y="136524"/>
            <a:ext cx="858298" cy="10202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hf hdr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matchingName="Title Only">
  <p:cSld name="TITLE_ONLY"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7"/>
          <p:cNvSpPr txBox="1"/>
          <p:nvPr>
            <p:ph type="title"/>
          </p:nvPr>
        </p:nvSpPr>
        <p:spPr>
          <a:xfrm>
            <a:off x="641146" y="238615"/>
            <a:ext cx="6818312" cy="8240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7"/>
          <p:cNvSpPr txBox="1"/>
          <p:nvPr>
            <p:ph type="dt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t>2023-10-04</a:t>
            </a:r>
          </a:p>
        </p:txBody>
      </p:sp>
      <p:sp>
        <p:nvSpPr>
          <p:cNvPr id="54" name="Google Shape;54;p7"/>
          <p:cNvSpPr txBox="1"/>
          <p:nvPr>
            <p:ph type="ft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t>MAGIC 20th Anniversary @ La Palma</a:t>
            </a:r>
          </a:p>
        </p:txBody>
      </p:sp>
      <p:sp>
        <p:nvSpPr>
          <p:cNvPr id="55" name="Google Shape;55;p7"/>
          <p:cNvSpPr txBox="1"/>
          <p:nvPr>
            <p:ph type="sldNum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A95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A95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A95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A95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A95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A95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A95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A95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A95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</a:fld>
            <a:endParaRPr lang="it-IT"/>
          </a:p>
        </p:txBody>
      </p:sp>
      <p:pic>
        <p:nvPicPr>
          <p:cNvPr id="56" name="Google Shape;56;p7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7993194" y="136524"/>
            <a:ext cx="858298" cy="10202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hf hdr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matchingName="Picture with Caption">
  <p:cSld name="PICTURE_WITH_CAPTION_TEXT"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8"/>
          <p:cNvSpPr txBox="1"/>
          <p:nvPr>
            <p:ph type="title"/>
          </p:nvPr>
        </p:nvSpPr>
        <p:spPr>
          <a:xfrm>
            <a:off x="1792288" y="4800600"/>
            <a:ext cx="5486400" cy="566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None/>
              <a:defRPr sz="2000" b="1"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8"/>
          <p:cNvSpPr/>
          <p:nvPr>
            <p:ph type="pic" idx="2"/>
          </p:nvPr>
        </p:nvSpPr>
        <p:spPr>
          <a:xfrm>
            <a:off x="1792288" y="1430378"/>
            <a:ext cx="5486400" cy="3297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 panose="020B0604020202020204"/>
              <a:buNone/>
              <a:defRPr sz="32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None/>
              <a:defRPr sz="2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None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None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None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None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None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None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/>
        </p:txBody>
      </p:sp>
      <p:sp>
        <p:nvSpPr>
          <p:cNvPr id="60" name="Google Shape;60;p8"/>
          <p:cNvSpPr txBox="1"/>
          <p:nvPr>
            <p:ph type="body" idx="1"/>
          </p:nvPr>
        </p:nvSpPr>
        <p:spPr>
          <a:xfrm>
            <a:off x="1792288" y="5367338"/>
            <a:ext cx="5486400" cy="80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91440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61" name="Google Shape;61;p8"/>
          <p:cNvSpPr txBox="1"/>
          <p:nvPr>
            <p:ph type="dt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t>2023-10-04</a:t>
            </a:r>
          </a:p>
        </p:txBody>
      </p:sp>
      <p:sp>
        <p:nvSpPr>
          <p:cNvPr id="62" name="Google Shape;62;p8"/>
          <p:cNvSpPr txBox="1"/>
          <p:nvPr>
            <p:ph type="ft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t>MAGIC 20th Anniversary @ La Palma</a:t>
            </a:r>
          </a:p>
        </p:txBody>
      </p:sp>
      <p:sp>
        <p:nvSpPr>
          <p:cNvPr id="63" name="Google Shape;63;p8"/>
          <p:cNvSpPr txBox="1"/>
          <p:nvPr>
            <p:ph type="sldNum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A95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A95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A95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A95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A95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A95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A95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A95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A95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</a:fld>
            <a:endParaRPr lang="it-IT"/>
          </a:p>
        </p:txBody>
      </p:sp>
      <p:sp>
        <p:nvSpPr>
          <p:cNvPr id="64" name="Google Shape;64;p8"/>
          <p:cNvSpPr txBox="1"/>
          <p:nvPr/>
        </p:nvSpPr>
        <p:spPr>
          <a:xfrm>
            <a:off x="641146" y="238615"/>
            <a:ext cx="6818312" cy="8240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1D3A"/>
              </a:buClr>
              <a:buSzPts val="3200"/>
              <a:buFont typeface="Arial" panose="020B0604020202020204"/>
              <a:buNone/>
            </a:pPr>
            <a:r>
              <a:rPr lang="it-IT" sz="3200" b="1" i="0" u="none" strike="noStrike" cap="none">
                <a:solidFill>
                  <a:srgbClr val="111D3A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Click to edit Master title style</a:t>
            </a:r>
            <a:endParaRPr sz="3200" b="1" i="0" u="none" strike="noStrike" cap="none">
              <a:solidFill>
                <a:srgbClr val="111D3A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65" name="Google Shape;65;p8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7993194" y="136524"/>
            <a:ext cx="858298" cy="10202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hf hdr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matchingName="Title and Vertical Text">
  <p:cSld name="VERTICAL_TEXT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9"/>
          <p:cNvSpPr txBox="1"/>
          <p:nvPr>
            <p:ph type="title"/>
          </p:nvPr>
        </p:nvSpPr>
        <p:spPr>
          <a:xfrm>
            <a:off x="641145" y="238615"/>
            <a:ext cx="6916951" cy="8240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8" name="Google Shape;68;p9"/>
          <p:cNvSpPr txBox="1"/>
          <p:nvPr>
            <p:ph type="body" idx="1"/>
          </p:nvPr>
        </p:nvSpPr>
        <p:spPr>
          <a:xfrm rot="5400000">
            <a:off x="2194198" y="36119"/>
            <a:ext cx="4525963" cy="76320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82880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228600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9" name="Google Shape;69;p9"/>
          <p:cNvSpPr txBox="1"/>
          <p:nvPr>
            <p:ph type="dt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t>2023-10-04</a:t>
            </a:r>
          </a:p>
        </p:txBody>
      </p:sp>
      <p:sp>
        <p:nvSpPr>
          <p:cNvPr id="70" name="Google Shape;70;p9"/>
          <p:cNvSpPr txBox="1"/>
          <p:nvPr>
            <p:ph type="ft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t>MAGIC 20th Anniversary @ La Palma</a:t>
            </a:r>
          </a:p>
        </p:txBody>
      </p:sp>
      <p:sp>
        <p:nvSpPr>
          <p:cNvPr id="71" name="Google Shape;71;p9"/>
          <p:cNvSpPr txBox="1"/>
          <p:nvPr>
            <p:ph type="sldNum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A95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A95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A95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A95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A95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A95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A95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A95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A95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</a:fld>
            <a:endParaRPr lang="it-IT"/>
          </a:p>
        </p:txBody>
      </p:sp>
      <p:pic>
        <p:nvPicPr>
          <p:cNvPr id="72" name="Google Shape;72;p9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7993194" y="136524"/>
            <a:ext cx="858298" cy="10202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hf hdr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matchingName="Blank">
  <p:cSld name="BLANK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4"/>
          <p:cNvSpPr txBox="1"/>
          <p:nvPr>
            <p:ph type="dt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t>2023-10-04</a:t>
            </a:r>
          </a:p>
        </p:txBody>
      </p:sp>
      <p:sp>
        <p:nvSpPr>
          <p:cNvPr id="31" name="Google Shape;31;p4"/>
          <p:cNvSpPr txBox="1"/>
          <p:nvPr>
            <p:ph type="ft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t>MAGIC 20th Anniversary @ La Palma</a:t>
            </a:r>
          </a:p>
        </p:txBody>
      </p:sp>
      <p:sp>
        <p:nvSpPr>
          <p:cNvPr id="32" name="Google Shape;32;p4"/>
          <p:cNvSpPr txBox="1"/>
          <p:nvPr>
            <p:ph type="sldNum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A95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A95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A95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A95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A95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A95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A95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A95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A95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</a:fld>
            <a:endParaRPr lang="it-IT"/>
          </a:p>
        </p:txBody>
      </p:sp>
    </p:spTree>
  </p:cSld>
  <p:clrMapOvr>
    <a:masterClrMapping/>
  </p:clrMapOvr>
  <p:hf hdr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matchingName="Two Content">
  <p:cSld name="TWO_OBJECTS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5"/>
          <p:cNvSpPr txBox="1"/>
          <p:nvPr>
            <p:ph type="title"/>
          </p:nvPr>
        </p:nvSpPr>
        <p:spPr>
          <a:xfrm>
            <a:off x="641146" y="238615"/>
            <a:ext cx="6818312" cy="8240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5"/>
          <p:cNvSpPr txBox="1"/>
          <p:nvPr>
            <p:ph type="body" idx="1"/>
          </p:nvPr>
        </p:nvSpPr>
        <p:spPr>
          <a:xfrm>
            <a:off x="629820" y="1644067"/>
            <a:ext cx="40386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82880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228600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6" name="Google Shape;36;p5"/>
          <p:cNvSpPr txBox="1"/>
          <p:nvPr>
            <p:ph type="body" idx="2"/>
          </p:nvPr>
        </p:nvSpPr>
        <p:spPr>
          <a:xfrm>
            <a:off x="4820820" y="1644067"/>
            <a:ext cx="40386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82880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228600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7" name="Google Shape;37;p5"/>
          <p:cNvSpPr txBox="1"/>
          <p:nvPr>
            <p:ph type="dt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t>2023-10-04</a:t>
            </a:r>
          </a:p>
        </p:txBody>
      </p:sp>
      <p:sp>
        <p:nvSpPr>
          <p:cNvPr id="38" name="Google Shape;38;p5"/>
          <p:cNvSpPr txBox="1"/>
          <p:nvPr>
            <p:ph type="ft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t>MAGIC 20th Anniversary @ La Palma</a:t>
            </a:r>
          </a:p>
        </p:txBody>
      </p:sp>
      <p:sp>
        <p:nvSpPr>
          <p:cNvPr id="39" name="Google Shape;39;p5"/>
          <p:cNvSpPr txBox="1"/>
          <p:nvPr>
            <p:ph type="sldNum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A95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A95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A95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A95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A95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A95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A95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A95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A95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</a:fld>
            <a:endParaRPr lang="it-IT"/>
          </a:p>
        </p:txBody>
      </p:sp>
      <p:pic>
        <p:nvPicPr>
          <p:cNvPr id="40" name="Google Shape;40;p5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7993194" y="136524"/>
            <a:ext cx="858298" cy="10202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hf hdr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matchingName="Comparison">
  <p:cSld name="TWO_OBJECTS_WITH_TEXT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6"/>
          <p:cNvSpPr txBox="1"/>
          <p:nvPr>
            <p:ph type="title"/>
          </p:nvPr>
        </p:nvSpPr>
        <p:spPr>
          <a:xfrm>
            <a:off x="457200" y="180571"/>
            <a:ext cx="7002257" cy="974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6"/>
          <p:cNvSpPr txBox="1"/>
          <p:nvPr>
            <p:ph type="body" idx="1"/>
          </p:nvPr>
        </p:nvSpPr>
        <p:spPr>
          <a:xfrm>
            <a:off x="457200" y="1535113"/>
            <a:ext cx="4040188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/>
        </p:txBody>
      </p:sp>
      <p:sp>
        <p:nvSpPr>
          <p:cNvPr id="44" name="Google Shape;44;p6"/>
          <p:cNvSpPr txBox="1"/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1371600" lvl="2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828800" lvl="3" indent="-3175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 sz="1400"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2286000" lvl="4" indent="-3175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Char char="»"/>
              <a:defRPr sz="1400"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74320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5" name="Google Shape;45;p6"/>
          <p:cNvSpPr txBox="1"/>
          <p:nvPr>
            <p:ph type="body" idx="3"/>
          </p:nvPr>
        </p:nvSpPr>
        <p:spPr>
          <a:xfrm>
            <a:off x="4645027" y="1535113"/>
            <a:ext cx="4041775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/>
        </p:txBody>
      </p:sp>
      <p:sp>
        <p:nvSpPr>
          <p:cNvPr id="46" name="Google Shape;46;p6"/>
          <p:cNvSpPr txBox="1"/>
          <p:nvPr>
            <p:ph type="body" idx="4"/>
          </p:nvPr>
        </p:nvSpPr>
        <p:spPr>
          <a:xfrm>
            <a:off x="4645027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1371600" lvl="2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828800" lvl="3" indent="-3175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 sz="1400"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2286000" lvl="4" indent="-3175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Char char="»"/>
              <a:defRPr sz="1400"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74320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7" name="Google Shape;47;p6"/>
          <p:cNvSpPr txBox="1"/>
          <p:nvPr>
            <p:ph type="dt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t>2023-10-04</a:t>
            </a:r>
          </a:p>
        </p:txBody>
      </p:sp>
      <p:sp>
        <p:nvSpPr>
          <p:cNvPr id="48" name="Google Shape;48;p6"/>
          <p:cNvSpPr txBox="1"/>
          <p:nvPr>
            <p:ph type="ft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t>MAGIC 20th Anniversary @ La Palma</a:t>
            </a:r>
          </a:p>
        </p:txBody>
      </p:sp>
      <p:sp>
        <p:nvSpPr>
          <p:cNvPr id="49" name="Google Shape;49;p6"/>
          <p:cNvSpPr txBox="1"/>
          <p:nvPr>
            <p:ph type="sldNum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A95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A95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A95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A95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A95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A95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A95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A95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A95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</a:fld>
            <a:endParaRPr lang="it-IT"/>
          </a:p>
        </p:txBody>
      </p:sp>
      <p:pic>
        <p:nvPicPr>
          <p:cNvPr id="50" name="Google Shape;50;p6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7993194" y="136524"/>
            <a:ext cx="858298" cy="10202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hf hdr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matchingName="Title Only">
  <p:cSld name="TITLE_ONLY"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7"/>
          <p:cNvSpPr txBox="1"/>
          <p:nvPr>
            <p:ph type="title"/>
          </p:nvPr>
        </p:nvSpPr>
        <p:spPr>
          <a:xfrm>
            <a:off x="641146" y="238615"/>
            <a:ext cx="6818312" cy="8240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7"/>
          <p:cNvSpPr txBox="1"/>
          <p:nvPr>
            <p:ph type="dt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t>2023-10-04</a:t>
            </a:r>
          </a:p>
        </p:txBody>
      </p:sp>
      <p:sp>
        <p:nvSpPr>
          <p:cNvPr id="54" name="Google Shape;54;p7"/>
          <p:cNvSpPr txBox="1"/>
          <p:nvPr>
            <p:ph type="ft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t>MAGIC 20th Anniversary @ La Palma</a:t>
            </a:r>
          </a:p>
        </p:txBody>
      </p:sp>
      <p:sp>
        <p:nvSpPr>
          <p:cNvPr id="55" name="Google Shape;55;p7"/>
          <p:cNvSpPr txBox="1"/>
          <p:nvPr>
            <p:ph type="sldNum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A95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A95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A95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A95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A95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A95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A95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A95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A95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</a:fld>
            <a:endParaRPr lang="it-IT"/>
          </a:p>
        </p:txBody>
      </p:sp>
      <p:pic>
        <p:nvPicPr>
          <p:cNvPr id="56" name="Google Shape;56;p7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7993194" y="136524"/>
            <a:ext cx="858298" cy="10202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hf hdr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matchingName="Picture with Caption">
  <p:cSld name="PICTURE_WITH_CAPTION_TEXT"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8"/>
          <p:cNvSpPr txBox="1"/>
          <p:nvPr>
            <p:ph type="title"/>
          </p:nvPr>
        </p:nvSpPr>
        <p:spPr>
          <a:xfrm>
            <a:off x="1792288" y="4800600"/>
            <a:ext cx="5486400" cy="566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None/>
              <a:defRPr sz="2000" b="1"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8"/>
          <p:cNvSpPr/>
          <p:nvPr>
            <p:ph type="pic" idx="2"/>
          </p:nvPr>
        </p:nvSpPr>
        <p:spPr>
          <a:xfrm>
            <a:off x="1792288" y="1430378"/>
            <a:ext cx="5486400" cy="3297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 panose="020B0604020202020204"/>
              <a:buNone/>
              <a:defRPr sz="32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None/>
              <a:defRPr sz="2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None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None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None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None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None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None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/>
        </p:txBody>
      </p:sp>
      <p:sp>
        <p:nvSpPr>
          <p:cNvPr id="60" name="Google Shape;60;p8"/>
          <p:cNvSpPr txBox="1"/>
          <p:nvPr>
            <p:ph type="body" idx="1"/>
          </p:nvPr>
        </p:nvSpPr>
        <p:spPr>
          <a:xfrm>
            <a:off x="1792288" y="5367338"/>
            <a:ext cx="5486400" cy="80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91440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61" name="Google Shape;61;p8"/>
          <p:cNvSpPr txBox="1"/>
          <p:nvPr>
            <p:ph type="dt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t>2023-10-04</a:t>
            </a:r>
          </a:p>
        </p:txBody>
      </p:sp>
      <p:sp>
        <p:nvSpPr>
          <p:cNvPr id="62" name="Google Shape;62;p8"/>
          <p:cNvSpPr txBox="1"/>
          <p:nvPr>
            <p:ph type="ft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t>MAGIC 20th Anniversary @ La Palma</a:t>
            </a:r>
          </a:p>
        </p:txBody>
      </p:sp>
      <p:sp>
        <p:nvSpPr>
          <p:cNvPr id="63" name="Google Shape;63;p8"/>
          <p:cNvSpPr txBox="1"/>
          <p:nvPr>
            <p:ph type="sldNum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A95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A95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A95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A95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A95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A95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A95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A95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A95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</a:fld>
            <a:endParaRPr lang="it-IT"/>
          </a:p>
        </p:txBody>
      </p:sp>
      <p:sp>
        <p:nvSpPr>
          <p:cNvPr id="64" name="Google Shape;64;p8"/>
          <p:cNvSpPr txBox="1"/>
          <p:nvPr/>
        </p:nvSpPr>
        <p:spPr>
          <a:xfrm>
            <a:off x="641146" y="238615"/>
            <a:ext cx="6818312" cy="8240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1D3A"/>
              </a:buClr>
              <a:buSzPts val="3200"/>
              <a:buFont typeface="Arial" panose="020B0604020202020204"/>
              <a:buNone/>
            </a:pPr>
            <a:r>
              <a:rPr lang="it-IT" sz="3200" b="1" i="0" u="none" strike="noStrike" cap="none">
                <a:solidFill>
                  <a:srgbClr val="111D3A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Click to edit Master title style</a:t>
            </a:r>
            <a:endParaRPr sz="3200" b="1" i="0" u="none" strike="noStrike" cap="none">
              <a:solidFill>
                <a:srgbClr val="111D3A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65" name="Google Shape;65;p8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7993194" y="136524"/>
            <a:ext cx="858298" cy="10202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hf hdr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matchingName="Title and Vertical Text">
  <p:cSld name="VERTICAL_TEXT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9"/>
          <p:cNvSpPr txBox="1"/>
          <p:nvPr>
            <p:ph type="title"/>
          </p:nvPr>
        </p:nvSpPr>
        <p:spPr>
          <a:xfrm>
            <a:off x="641145" y="238615"/>
            <a:ext cx="6916951" cy="8240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8" name="Google Shape;68;p9"/>
          <p:cNvSpPr txBox="1"/>
          <p:nvPr>
            <p:ph type="body" idx="1"/>
          </p:nvPr>
        </p:nvSpPr>
        <p:spPr>
          <a:xfrm rot="5400000">
            <a:off x="2194198" y="36119"/>
            <a:ext cx="4525963" cy="76320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82880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228600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9" name="Google Shape;69;p9"/>
          <p:cNvSpPr txBox="1"/>
          <p:nvPr>
            <p:ph type="dt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t>2023-10-04</a:t>
            </a:r>
          </a:p>
        </p:txBody>
      </p:sp>
      <p:sp>
        <p:nvSpPr>
          <p:cNvPr id="70" name="Google Shape;70;p9"/>
          <p:cNvSpPr txBox="1"/>
          <p:nvPr>
            <p:ph type="ft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t>MAGIC 20th Anniversary @ La Palma</a:t>
            </a:r>
          </a:p>
        </p:txBody>
      </p:sp>
      <p:sp>
        <p:nvSpPr>
          <p:cNvPr id="71" name="Google Shape;71;p9"/>
          <p:cNvSpPr txBox="1"/>
          <p:nvPr>
            <p:ph type="sldNum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A95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A95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A95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A95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A95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A95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A95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A95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A95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</a:fld>
            <a:endParaRPr lang="it-IT"/>
          </a:p>
        </p:txBody>
      </p:sp>
      <p:pic>
        <p:nvPicPr>
          <p:cNvPr id="72" name="Google Shape;72;p9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7993194" y="136524"/>
            <a:ext cx="858298" cy="10202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hf hdr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matchingName="Title Slide">
  <p:cSld name="TITLE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2"/>
          <p:cNvSpPr txBox="1"/>
          <p:nvPr>
            <p:ph type="ctrTitle"/>
          </p:nvPr>
        </p:nvSpPr>
        <p:spPr>
          <a:xfrm>
            <a:off x="685800" y="1841406"/>
            <a:ext cx="7772400" cy="17590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 panose="020B0604020202020204"/>
              <a:buNone/>
              <a:defRPr sz="3600"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" name="Google Shape;18;p2"/>
          <p:cNvSpPr txBox="1"/>
          <p:nvPr>
            <p:ph type="subTitle" idx="1"/>
          </p:nvPr>
        </p:nvSpPr>
        <p:spPr>
          <a:xfrm>
            <a:off x="681120" y="3886200"/>
            <a:ext cx="6400800" cy="13913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111D3A"/>
              </a:buClr>
              <a:buSzPts val="2000"/>
              <a:buNone/>
              <a:defRPr sz="2000">
                <a:solidFill>
                  <a:srgbClr val="111D3A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lvl="1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A95"/>
              </a:buClr>
              <a:buSzPts val="1800"/>
              <a:buNone/>
              <a:defRPr>
                <a:solidFill>
                  <a:srgbClr val="888A95"/>
                </a:solidFill>
              </a:defRPr>
            </a:lvl2pPr>
            <a:lvl3pPr lvl="2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A95"/>
              </a:buClr>
              <a:buSzPts val="1800"/>
              <a:buNone/>
              <a:defRPr>
                <a:solidFill>
                  <a:srgbClr val="888A95"/>
                </a:solidFill>
              </a:defRPr>
            </a:lvl3pPr>
            <a:lvl4pPr lvl="3" algn="ctr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A95"/>
              </a:buClr>
              <a:buSzPts val="1600"/>
              <a:buNone/>
              <a:defRPr>
                <a:solidFill>
                  <a:srgbClr val="888A95"/>
                </a:solidFill>
              </a:defRPr>
            </a:lvl4pPr>
            <a:lvl5pPr lvl="4" algn="ctr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A95"/>
              </a:buClr>
              <a:buSzPts val="1600"/>
              <a:buNone/>
              <a:defRPr>
                <a:solidFill>
                  <a:srgbClr val="888A95"/>
                </a:solidFill>
              </a:defRPr>
            </a:lvl5pPr>
            <a:lvl6pPr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A95"/>
              </a:buClr>
              <a:buSzPts val="2000"/>
              <a:buNone/>
              <a:defRPr>
                <a:solidFill>
                  <a:srgbClr val="888A95"/>
                </a:solidFill>
              </a:defRPr>
            </a:lvl6pPr>
            <a:lvl7pPr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A95"/>
              </a:buClr>
              <a:buSzPts val="2000"/>
              <a:buNone/>
              <a:defRPr>
                <a:solidFill>
                  <a:srgbClr val="888A95"/>
                </a:solidFill>
              </a:defRPr>
            </a:lvl7pPr>
            <a:lvl8pPr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A95"/>
              </a:buClr>
              <a:buSzPts val="2000"/>
              <a:buNone/>
              <a:defRPr>
                <a:solidFill>
                  <a:srgbClr val="888A95"/>
                </a:solidFill>
              </a:defRPr>
            </a:lvl8pPr>
            <a:lvl9pPr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A95"/>
              </a:buClr>
              <a:buSzPts val="2000"/>
              <a:buNone/>
              <a:defRPr>
                <a:solidFill>
                  <a:srgbClr val="888A95"/>
                </a:solidFill>
              </a:defRPr>
            </a:lvl9pPr>
          </a:lstStyle>
          <a:p/>
        </p:txBody>
      </p:sp>
      <p:sp>
        <p:nvSpPr>
          <p:cNvPr id="19" name="Google Shape;19;p2"/>
          <p:cNvSpPr txBox="1"/>
          <p:nvPr>
            <p:ph type="dt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t>2023-10-04</a:t>
            </a:r>
          </a:p>
        </p:txBody>
      </p:sp>
      <p:sp>
        <p:nvSpPr>
          <p:cNvPr id="20" name="Google Shape;20;p2"/>
          <p:cNvSpPr txBox="1"/>
          <p:nvPr>
            <p:ph type="ft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t>MAGIC 20th Anniversary @ La Palma</a:t>
            </a:r>
          </a:p>
        </p:txBody>
      </p:sp>
      <p:sp>
        <p:nvSpPr>
          <p:cNvPr id="21" name="Google Shape;21;p2"/>
          <p:cNvSpPr txBox="1"/>
          <p:nvPr>
            <p:ph type="sldNum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A95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A95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A95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A95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A95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A95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A95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A95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A95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</a:fld>
            <a:endParaRPr lang="it-IT"/>
          </a:p>
        </p:txBody>
      </p:sp>
    </p:spTree>
  </p:cSld>
  <p:clrMapOvr>
    <a:masterClrMapping/>
  </p:clrMapOvr>
  <p:hf hdr="0"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theme" Target="../theme/theme2.xml"/><Relationship Id="rId8" Type="http://schemas.openxmlformats.org/officeDocument/2006/relationships/slideLayout" Target="../slideLayouts/slideLayout16.xml"/><Relationship Id="rId7" Type="http://schemas.openxmlformats.org/officeDocument/2006/relationships/slideLayout" Target="../slideLayouts/slideLayout15.xml"/><Relationship Id="rId6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2.xml"/><Relationship Id="rId3" Type="http://schemas.openxmlformats.org/officeDocument/2006/relationships/slideLayout" Target="../slideLayouts/slideLayout11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theme" Target="../theme/theme3.xml"/><Relationship Id="rId8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2.xml"/><Relationship Id="rId5" Type="http://schemas.openxmlformats.org/officeDocument/2006/relationships/slideLayout" Target="../slideLayouts/slideLayout21.xml"/><Relationship Id="rId4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/>
          <p:nvPr>
            <p:ph type="title"/>
          </p:nvPr>
        </p:nvSpPr>
        <p:spPr>
          <a:xfrm>
            <a:off x="641145" y="238615"/>
            <a:ext cx="6916951" cy="8240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1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/>
        </p:txBody>
      </p:sp>
      <p:sp>
        <p:nvSpPr>
          <p:cNvPr id="11" name="Google Shape;11;p1"/>
          <p:cNvSpPr txBox="1"/>
          <p:nvPr>
            <p:ph type="body" idx="1"/>
          </p:nvPr>
        </p:nvSpPr>
        <p:spPr>
          <a:xfrm>
            <a:off x="641144" y="1589173"/>
            <a:ext cx="7632072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•"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–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 panose="020B0604020202020204"/>
              <a:buChar char="–"/>
              <a:defRPr sz="16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 panose="020B0604020202020204"/>
              <a:buChar char="»"/>
              <a:defRPr sz="16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•"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•"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•"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•"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/>
        </p:txBody>
      </p:sp>
      <p:sp>
        <p:nvSpPr>
          <p:cNvPr id="12" name="Google Shape;12;p1"/>
          <p:cNvSpPr txBox="1"/>
          <p:nvPr>
            <p:ph type="dt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200" b="0" i="0" u="none" strike="noStrike" cap="none">
                <a:solidFill>
                  <a:srgbClr val="888A95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r>
              <a:t>2023-10-04</a:t>
            </a:r>
          </a:p>
        </p:txBody>
      </p:sp>
      <p:sp>
        <p:nvSpPr>
          <p:cNvPr id="13" name="Google Shape;13;p1"/>
          <p:cNvSpPr txBox="1"/>
          <p:nvPr>
            <p:ph type="ft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200" b="0" i="0" u="none" strike="noStrike" cap="none">
                <a:solidFill>
                  <a:srgbClr val="888A95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r>
              <a:t>MAGIC 20th Anniversary @ La Palma</a:t>
            </a:r>
          </a:p>
        </p:txBody>
      </p:sp>
      <p:sp>
        <p:nvSpPr>
          <p:cNvPr id="14" name="Google Shape;14;p1"/>
          <p:cNvSpPr txBox="1"/>
          <p:nvPr>
            <p:ph type="sldNum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A95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A95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A95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A95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A95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A95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A95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A95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A95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</a:fld>
            <a:endParaRPr lang="it-IT"/>
          </a:p>
        </p:txBody>
      </p:sp>
      <p:cxnSp>
        <p:nvCxnSpPr>
          <p:cNvPr id="15" name="Google Shape;15;p1"/>
          <p:cNvCxnSpPr/>
          <p:nvPr/>
        </p:nvCxnSpPr>
        <p:spPr>
          <a:xfrm>
            <a:off x="0" y="1289936"/>
            <a:ext cx="9144000" cy="0"/>
          </a:xfrm>
          <a:prstGeom prst="straightConnector1">
            <a:avLst/>
          </a:prstGeom>
          <a:noFill/>
          <a:ln w="25400" cap="flat" cmpd="sng">
            <a:solidFill>
              <a:srgbClr val="D8D8D8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</p:sldLayoutIdLst>
  <p:hf hdr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/>
          <p:nvPr>
            <p:ph type="title"/>
          </p:nvPr>
        </p:nvSpPr>
        <p:spPr>
          <a:xfrm>
            <a:off x="641145" y="238615"/>
            <a:ext cx="6916951" cy="8240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1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/>
        </p:txBody>
      </p:sp>
      <p:sp>
        <p:nvSpPr>
          <p:cNvPr id="11" name="Google Shape;11;p1"/>
          <p:cNvSpPr txBox="1"/>
          <p:nvPr>
            <p:ph type="body" idx="1"/>
          </p:nvPr>
        </p:nvSpPr>
        <p:spPr>
          <a:xfrm>
            <a:off x="641144" y="1589173"/>
            <a:ext cx="7632072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•"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–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 panose="020B0604020202020204"/>
              <a:buChar char="–"/>
              <a:defRPr sz="16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 panose="020B0604020202020204"/>
              <a:buChar char="»"/>
              <a:defRPr sz="16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•"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•"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•"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•"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/>
        </p:txBody>
      </p:sp>
      <p:sp>
        <p:nvSpPr>
          <p:cNvPr id="12" name="Google Shape;12;p1"/>
          <p:cNvSpPr txBox="1"/>
          <p:nvPr>
            <p:ph type="dt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200" b="0" i="0" u="none" strike="noStrike" cap="none">
                <a:solidFill>
                  <a:srgbClr val="888A95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r>
              <a:t>2023-10-04</a:t>
            </a:r>
          </a:p>
        </p:txBody>
      </p:sp>
      <p:sp>
        <p:nvSpPr>
          <p:cNvPr id="13" name="Google Shape;13;p1"/>
          <p:cNvSpPr txBox="1"/>
          <p:nvPr>
            <p:ph type="ft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200" b="0" i="0" u="none" strike="noStrike" cap="none">
                <a:solidFill>
                  <a:srgbClr val="888A95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r>
              <a:t>MAGIC 20th Anniversary @ La Palma</a:t>
            </a:r>
          </a:p>
        </p:txBody>
      </p:sp>
      <p:sp>
        <p:nvSpPr>
          <p:cNvPr id="14" name="Google Shape;14;p1"/>
          <p:cNvSpPr txBox="1"/>
          <p:nvPr>
            <p:ph type="sldNum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A95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A95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A95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A95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A95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A95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A95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A95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A95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</a:fld>
            <a:endParaRPr lang="it-IT"/>
          </a:p>
        </p:txBody>
      </p:sp>
      <p:cxnSp>
        <p:nvCxnSpPr>
          <p:cNvPr id="15" name="Google Shape;15;p1"/>
          <p:cNvCxnSpPr/>
          <p:nvPr/>
        </p:nvCxnSpPr>
        <p:spPr>
          <a:xfrm>
            <a:off x="0" y="1289936"/>
            <a:ext cx="9144000" cy="0"/>
          </a:xfrm>
          <a:prstGeom prst="straightConnector1">
            <a:avLst/>
          </a:prstGeom>
          <a:noFill/>
          <a:ln w="25400" cap="flat" cmpd="sng">
            <a:solidFill>
              <a:srgbClr val="D8D8D8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0" r:id="rId3"/>
    <p:sldLayoutId id="2147483661" r:id="rId4"/>
    <p:sldLayoutId id="2147483662" r:id="rId5"/>
    <p:sldLayoutId id="2147483663" r:id="rId6"/>
    <p:sldLayoutId id="2147483664" r:id="rId7"/>
    <p:sldLayoutId id="2147483665" r:id="rId8"/>
  </p:sldLayoutIdLst>
  <p:hf hdr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/>
          <p:nvPr>
            <p:ph type="title"/>
          </p:nvPr>
        </p:nvSpPr>
        <p:spPr>
          <a:xfrm>
            <a:off x="641145" y="238615"/>
            <a:ext cx="6916951" cy="8240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1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/>
        </p:txBody>
      </p:sp>
      <p:sp>
        <p:nvSpPr>
          <p:cNvPr id="11" name="Google Shape;11;p1"/>
          <p:cNvSpPr txBox="1"/>
          <p:nvPr>
            <p:ph type="body" idx="1"/>
          </p:nvPr>
        </p:nvSpPr>
        <p:spPr>
          <a:xfrm>
            <a:off x="641144" y="1589173"/>
            <a:ext cx="7632072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•"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–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 panose="020B0604020202020204"/>
              <a:buChar char="–"/>
              <a:defRPr sz="16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 panose="020B0604020202020204"/>
              <a:buChar char="»"/>
              <a:defRPr sz="16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•"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•"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•"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•"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/>
        </p:txBody>
      </p:sp>
      <p:sp>
        <p:nvSpPr>
          <p:cNvPr id="12" name="Google Shape;12;p1"/>
          <p:cNvSpPr txBox="1"/>
          <p:nvPr>
            <p:ph type="dt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200" b="0" i="0" u="none" strike="noStrike" cap="none">
                <a:solidFill>
                  <a:srgbClr val="888A95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r>
              <a:t>2023-10-04</a:t>
            </a:r>
          </a:p>
        </p:txBody>
      </p:sp>
      <p:sp>
        <p:nvSpPr>
          <p:cNvPr id="13" name="Google Shape;13;p1"/>
          <p:cNvSpPr txBox="1"/>
          <p:nvPr>
            <p:ph type="ft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200" b="0" i="0" u="none" strike="noStrike" cap="none">
                <a:solidFill>
                  <a:srgbClr val="888A95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r>
              <a:t>MAGIC 20th Anniversary @ La Palma</a:t>
            </a:r>
          </a:p>
        </p:txBody>
      </p:sp>
      <p:sp>
        <p:nvSpPr>
          <p:cNvPr id="14" name="Google Shape;14;p1"/>
          <p:cNvSpPr txBox="1"/>
          <p:nvPr>
            <p:ph type="sldNum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A95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A95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A95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A95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A95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A95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A95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A95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A95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</a:fld>
            <a:endParaRPr lang="it-IT"/>
          </a:p>
        </p:txBody>
      </p:sp>
      <p:cxnSp>
        <p:nvCxnSpPr>
          <p:cNvPr id="15" name="Google Shape;15;p1"/>
          <p:cNvCxnSpPr/>
          <p:nvPr/>
        </p:nvCxnSpPr>
        <p:spPr>
          <a:xfrm>
            <a:off x="0" y="1289936"/>
            <a:ext cx="9144000" cy="0"/>
          </a:xfrm>
          <a:prstGeom prst="straightConnector1">
            <a:avLst/>
          </a:prstGeom>
          <a:noFill/>
          <a:ln w="25400" cap="flat" cmpd="sng">
            <a:solidFill>
              <a:srgbClr val="D8D8D8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</p:sldLayoutIdLst>
  <p:hf hdr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8.xml"/><Relationship Id="rId1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18.xml"/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8.xml"/><Relationship Id="rId1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8.xml"/><Relationship Id="rId1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8.xml"/><Relationship Id="rId1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18.xml"/><Relationship Id="rId1" Type="http://schemas.openxmlformats.org/officeDocument/2006/relationships/image" Target="../media/image21.emf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6.xml"/><Relationship Id="rId3" Type="http://schemas.openxmlformats.org/officeDocument/2006/relationships/slideLayout" Target="../slideLayouts/slideLayout18.xml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18.xml"/><Relationship Id="rId1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8.xml"/><Relationship Id="rId3" Type="http://schemas.openxmlformats.org/officeDocument/2006/relationships/slideLayout" Target="../slideLayouts/slideLayout18.xml"/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9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10.xml"/><Relationship Id="rId4" Type="http://schemas.openxmlformats.org/officeDocument/2006/relationships/image" Target="../media/image4.png"/><Relationship Id="rId3" Type="http://schemas.openxmlformats.org/officeDocument/2006/relationships/tags" Target="../tags/tag1.xml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8.xml"/><Relationship Id="rId1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18.xml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8.xml"/><Relationship Id="rId1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18.xml"/><Relationship Id="rId3" Type="http://schemas.openxmlformats.org/officeDocument/2006/relationships/hyperlink" Target="https://iopscience.iop.org/article/10.3847/1538-4357/abd249" TargetMode="External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18.xml"/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8.xml"/><Relationship Id="rId1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10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13454" y="44519"/>
            <a:ext cx="2277036" cy="1201934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10"/>
          <p:cNvSpPr txBox="1"/>
          <p:nvPr/>
        </p:nvSpPr>
        <p:spPr>
          <a:xfrm>
            <a:off x="1269710" y="4523528"/>
            <a:ext cx="6536653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 panose="020B0604020202020204"/>
              <a:buNone/>
            </a:pPr>
            <a:r>
              <a:rPr lang="it-IT" sz="2400" b="0" i="0" u="none" strike="noStrike" cap="none">
                <a:solidFill>
                  <a:srgbClr val="29347B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Gamma-ray bursts with MAGIC</a:t>
            </a:r>
            <a:endParaRPr lang="it-IT" sz="2400" b="0" i="0" u="none" strike="noStrike" cap="none">
              <a:solidFill>
                <a:srgbClr val="29347B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 panose="020B0604020202020204"/>
              <a:buNone/>
            </a:pPr>
            <a:endParaRPr lang="it-IT" sz="2400" b="0" i="0" u="none" strike="noStrike" cap="none">
              <a:solidFill>
                <a:srgbClr val="29347B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 panose="020B0604020202020204"/>
              <a:buNone/>
            </a:pPr>
            <a:r>
              <a:rPr lang="it-IT" sz="2400">
                <a:solidFill>
                  <a:srgbClr val="29347B"/>
                </a:solidFill>
              </a:rPr>
              <a:t>Alessio Berti</a:t>
            </a:r>
            <a:endParaRPr lang="it-IT" sz="2400">
              <a:solidFill>
                <a:srgbClr val="29347B"/>
              </a:solidFill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 panose="020B0604020202020204"/>
              <a:buNone/>
            </a:pPr>
            <a:r>
              <a:rPr lang="it-IT" sz="1800">
                <a:solidFill>
                  <a:srgbClr val="29347B"/>
                </a:solidFill>
              </a:rPr>
              <a:t>Max Planck Insitute for Physics</a:t>
            </a:r>
            <a:endParaRPr lang="it-IT" sz="1800">
              <a:solidFill>
                <a:srgbClr val="29347B"/>
              </a:solidFill>
            </a:endParaRPr>
          </a:p>
        </p:txBody>
      </p:sp>
      <p:sp>
        <p:nvSpPr>
          <p:cNvPr id="82" name="Google Shape;82;p10"/>
          <p:cNvSpPr txBox="1"/>
          <p:nvPr/>
        </p:nvSpPr>
        <p:spPr>
          <a:xfrm>
            <a:off x="2137410" y="6170295"/>
            <a:ext cx="4869815" cy="369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r>
              <a:rPr lang="it-IT" sz="1800">
                <a:solidFill>
                  <a:srgbClr val="29347B"/>
                </a:solidFill>
              </a:rPr>
              <a:t>MAGIC 20th Anniversary</a:t>
            </a:r>
            <a:endParaRPr lang="it-IT" sz="1800" b="0" i="0" u="none" strike="noStrike" cap="none">
              <a:solidFill>
                <a:srgbClr val="29347B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4" name="Picture 3" descr="Magic_20_years_logo_certificates_transparen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2635" y="1172210"/>
            <a:ext cx="2538730" cy="327914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3"/>
          <p:cNvSpPr txBox="1"/>
          <p:nvPr>
            <p:ph type="title"/>
          </p:nvPr>
        </p:nvSpPr>
        <p:spPr>
          <a:xfrm>
            <a:off x="641145" y="238615"/>
            <a:ext cx="6917100" cy="82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</a:pPr>
            <a:r>
              <a:rPr lang="it-IT" sz="2500">
                <a:solidFill>
                  <a:srgbClr val="29347B"/>
                </a:solidFill>
              </a:rPr>
              <a:t>GRB 190114C: some memories</a:t>
            </a:r>
            <a:endParaRPr lang="it-IT" sz="2500">
              <a:solidFill>
                <a:srgbClr val="29347B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8" name="Google Shape;108;p13"/>
          <p:cNvSpPr txBox="1"/>
          <p:nvPr>
            <p:ph type="sldNum" idx="12"/>
          </p:nvPr>
        </p:nvSpPr>
        <p:spPr>
          <a:xfrm>
            <a:off x="6553200" y="6356351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/>
            </a:fld>
            <a:endParaRPr lang="it-IT"/>
          </a:p>
        </p:txBody>
      </p:sp>
      <p:sp>
        <p:nvSpPr>
          <p:cNvPr id="109" name="Google Shape;109;p13"/>
          <p:cNvSpPr txBox="1"/>
          <p:nvPr>
            <p:ph type="ftr" idx="11"/>
          </p:nvPr>
        </p:nvSpPr>
        <p:spPr>
          <a:xfrm>
            <a:off x="3124200" y="6356351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it-IT"/>
              <a:t>MAGIC 20th Anniversary @ La Palma</a:t>
            </a:r>
            <a:endParaRPr lang="it-IT"/>
          </a:p>
        </p:txBody>
      </p:sp>
      <p:sp>
        <p:nvSpPr>
          <p:cNvPr id="110" name="Google Shape;110;p13"/>
          <p:cNvSpPr txBox="1"/>
          <p:nvPr/>
        </p:nvSpPr>
        <p:spPr>
          <a:xfrm>
            <a:off x="4509298" y="4848933"/>
            <a:ext cx="1848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1" name="Google Shape;111;p13"/>
          <p:cNvSpPr txBox="1"/>
          <p:nvPr/>
        </p:nvSpPr>
        <p:spPr>
          <a:xfrm>
            <a:off x="5126990" y="1679575"/>
            <a:ext cx="3828415" cy="39985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" name="Date Placeholder 2"/>
          <p:cNvSpPr>
            <a:spLocks noGrp="1"/>
          </p:cNvSpPr>
          <p:nvPr>
            <p:ph type="dt" idx="10"/>
          </p:nvPr>
        </p:nvSpPr>
        <p:spPr/>
        <p:txBody>
          <a:bodyPr/>
          <a:p>
            <a:r>
              <a:t>2023-10-04</a:t>
            </a:r>
          </a:p>
        </p:txBody>
      </p:sp>
      <p:pic>
        <p:nvPicPr>
          <p:cNvPr id="2" name="Picture 1" descr="IMG-20190627-WA003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1120" y="1679575"/>
            <a:ext cx="4923790" cy="4290060"/>
          </a:xfrm>
          <a:prstGeom prst="rect">
            <a:avLst/>
          </a:prstGeom>
        </p:spPr>
      </p:pic>
      <p:sp>
        <p:nvSpPr>
          <p:cNvPr id="4" name="Text Box 3"/>
          <p:cNvSpPr txBox="1"/>
          <p:nvPr/>
        </p:nvSpPr>
        <p:spPr>
          <a:xfrm>
            <a:off x="5231765" y="1518285"/>
            <a:ext cx="3626485" cy="36925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altLang="en-US" sz="1800">
                <a:solidFill>
                  <a:srgbClr val="29347B"/>
                </a:solidFill>
              </a:rPr>
              <a:t>Huge work from the beginning to make sense of the data</a:t>
            </a:r>
            <a:endParaRPr lang="it-IT" altLang="en-US" sz="1800">
              <a:solidFill>
                <a:srgbClr val="29347B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altLang="en-US" sz="1800">
              <a:solidFill>
                <a:srgbClr val="29347B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altLang="en-US" sz="1800">
                <a:solidFill>
                  <a:srgbClr val="29347B"/>
                </a:solidFill>
              </a:rPr>
              <a:t>A dozen of analyses in the following days</a:t>
            </a:r>
            <a:endParaRPr lang="it-IT" altLang="en-US" sz="1800">
              <a:solidFill>
                <a:srgbClr val="29347B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altLang="en-US" sz="1800">
              <a:solidFill>
                <a:srgbClr val="29347B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altLang="en-US" sz="1800">
                <a:solidFill>
                  <a:srgbClr val="29347B"/>
                </a:solidFill>
              </a:rPr>
              <a:t>Weekly meetings open to all collaboration to discuss the progress of analyses and papers</a:t>
            </a:r>
            <a:endParaRPr lang="it-IT" altLang="en-US" sz="1800">
              <a:solidFill>
                <a:srgbClr val="29347B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altLang="en-US" sz="1800">
              <a:solidFill>
                <a:srgbClr val="29347B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altLang="en-US" sz="1800">
                <a:solidFill>
                  <a:srgbClr val="29347B"/>
                </a:solidFill>
              </a:rPr>
              <a:t>Crazy months, but with some nice interludes :)  </a:t>
            </a:r>
            <a:endParaRPr lang="it-IT" altLang="en-US" sz="1800">
              <a:solidFill>
                <a:srgbClr val="29347B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3"/>
          <p:cNvSpPr txBox="1"/>
          <p:nvPr>
            <p:ph type="title"/>
          </p:nvPr>
        </p:nvSpPr>
        <p:spPr>
          <a:xfrm>
            <a:off x="641145" y="238615"/>
            <a:ext cx="6917100" cy="82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</a:pPr>
            <a:r>
              <a:rPr lang="it-IT" sz="2500">
                <a:solidFill>
                  <a:srgbClr val="29347B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Finally out!</a:t>
            </a:r>
            <a:endParaRPr lang="it-IT" sz="2500">
              <a:solidFill>
                <a:srgbClr val="29347B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8" name="Google Shape;108;p13"/>
          <p:cNvSpPr txBox="1"/>
          <p:nvPr>
            <p:ph type="sldNum" idx="12"/>
          </p:nvPr>
        </p:nvSpPr>
        <p:spPr>
          <a:xfrm>
            <a:off x="6553200" y="6356351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/>
            </a:fld>
            <a:endParaRPr lang="it-IT"/>
          </a:p>
        </p:txBody>
      </p:sp>
      <p:sp>
        <p:nvSpPr>
          <p:cNvPr id="109" name="Google Shape;109;p13"/>
          <p:cNvSpPr txBox="1"/>
          <p:nvPr>
            <p:ph type="ftr" idx="11"/>
          </p:nvPr>
        </p:nvSpPr>
        <p:spPr>
          <a:xfrm>
            <a:off x="3124200" y="6356351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it-IT"/>
              <a:t>MAGIC 20th Anniversary @ La Palma</a:t>
            </a:r>
            <a:endParaRPr lang="it-IT"/>
          </a:p>
        </p:txBody>
      </p:sp>
      <p:sp>
        <p:nvSpPr>
          <p:cNvPr id="110" name="Google Shape;110;p13"/>
          <p:cNvSpPr txBox="1"/>
          <p:nvPr/>
        </p:nvSpPr>
        <p:spPr>
          <a:xfrm>
            <a:off x="4509298" y="4848933"/>
            <a:ext cx="1848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1" name="Google Shape;111;p13"/>
          <p:cNvSpPr txBox="1"/>
          <p:nvPr/>
        </p:nvSpPr>
        <p:spPr>
          <a:xfrm>
            <a:off x="5126990" y="1679575"/>
            <a:ext cx="3828415" cy="39985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p>
            <a:r>
              <a:t>2023-10-04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1910" y="1575435"/>
            <a:ext cx="5406390" cy="149034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75" y="3320415"/>
            <a:ext cx="5327650" cy="2086610"/>
          </a:xfrm>
          <a:prstGeom prst="rect">
            <a:avLst/>
          </a:prstGeom>
        </p:spPr>
      </p:pic>
      <p:pic>
        <p:nvPicPr>
          <p:cNvPr id="8" name="Picture 7" descr="cover_nature_magic_grb_PRINT_RGB_CREDIT_Gabriel_Perez_Diaz-IAC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8935" y="1539875"/>
            <a:ext cx="3538220" cy="4604385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16"/>
          <p:cNvSpPr txBox="1"/>
          <p:nvPr>
            <p:ph type="title"/>
          </p:nvPr>
        </p:nvSpPr>
        <p:spPr>
          <a:xfrm>
            <a:off x="641145" y="238615"/>
            <a:ext cx="6917100" cy="82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</a:pPr>
            <a:r>
              <a:rPr lang="it-IT" sz="2500">
                <a:solidFill>
                  <a:srgbClr val="29347B"/>
                </a:solidFill>
              </a:rPr>
              <a:t>GRB 190114C: MWL light curve</a:t>
            </a:r>
            <a:endParaRPr lang="it-IT" sz="2500">
              <a:solidFill>
                <a:srgbClr val="29347B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1" name="Google Shape;151;p16"/>
          <p:cNvSpPr txBox="1"/>
          <p:nvPr>
            <p:ph type="sldNum" idx="12"/>
          </p:nvPr>
        </p:nvSpPr>
        <p:spPr>
          <a:xfrm>
            <a:off x="6553200" y="6356351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/>
            </a:fld>
            <a:endParaRPr lang="it-IT"/>
          </a:p>
        </p:txBody>
      </p:sp>
      <p:sp>
        <p:nvSpPr>
          <p:cNvPr id="152" name="Google Shape;152;p16"/>
          <p:cNvSpPr txBox="1"/>
          <p:nvPr>
            <p:ph type="ftr" idx="11"/>
          </p:nvPr>
        </p:nvSpPr>
        <p:spPr>
          <a:xfrm>
            <a:off x="3124200" y="6356351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it-IT"/>
              <a:t>MAGIC 20th Anniversary @ La Palma</a:t>
            </a:r>
            <a:endParaRPr lang="it-IT"/>
          </a:p>
        </p:txBody>
      </p:sp>
      <p:sp>
        <p:nvSpPr>
          <p:cNvPr id="153" name="Google Shape;153;p16"/>
          <p:cNvSpPr txBox="1"/>
          <p:nvPr/>
        </p:nvSpPr>
        <p:spPr>
          <a:xfrm>
            <a:off x="966968" y="1693688"/>
            <a:ext cx="7307400" cy="450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pic>
        <p:nvPicPr>
          <p:cNvPr id="154" name="Google Shape;154;p16"/>
          <p:cNvPicPr preferRelativeResize="0"/>
          <p:nvPr/>
        </p:nvPicPr>
        <p:blipFill>
          <a:blip r:embed="rId1"/>
          <a:stretch>
            <a:fillRect/>
          </a:stretch>
        </p:blipFill>
        <p:spPr>
          <a:xfrm>
            <a:off x="522700" y="1791175"/>
            <a:ext cx="5456099" cy="4251275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p16"/>
          <p:cNvSpPr txBox="1"/>
          <p:nvPr/>
        </p:nvSpPr>
        <p:spPr>
          <a:xfrm>
            <a:off x="1213082" y="6013323"/>
            <a:ext cx="4539900" cy="26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/>
              <a:t>MAGIC Coll. et al., Nature 575, 459 (aka: MWL paper)</a:t>
            </a:r>
            <a:endParaRPr lang="it-IT"/>
          </a:p>
        </p:txBody>
      </p:sp>
      <p:sp>
        <p:nvSpPr>
          <p:cNvPr id="156" name="Google Shape;156;p16"/>
          <p:cNvSpPr txBox="1"/>
          <p:nvPr/>
        </p:nvSpPr>
        <p:spPr>
          <a:xfrm>
            <a:off x="1238250" y="1362075"/>
            <a:ext cx="6925310" cy="26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>
                <a:solidFill>
                  <a:srgbClr val="29347B"/>
                </a:solidFill>
              </a:rPr>
              <a:t>MWL light curve for GRB 190114C: 17 orders of magnitude in energy</a:t>
            </a:r>
            <a:endParaRPr lang="it-IT" sz="1600">
              <a:solidFill>
                <a:srgbClr val="29347B"/>
              </a:solidFill>
            </a:endParaRPr>
          </a:p>
        </p:txBody>
      </p:sp>
      <p:sp>
        <p:nvSpPr>
          <p:cNvPr id="157" name="Google Shape;157;p16"/>
          <p:cNvSpPr txBox="1"/>
          <p:nvPr/>
        </p:nvSpPr>
        <p:spPr>
          <a:xfrm>
            <a:off x="2234475" y="4285000"/>
            <a:ext cx="1348500" cy="27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b="1">
                <a:solidFill>
                  <a:srgbClr val="38761D"/>
                </a:solidFill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rPr>
              <a:t>-1.51+/-0.04</a:t>
            </a:r>
            <a:endParaRPr b="1">
              <a:solidFill>
                <a:srgbClr val="38761D"/>
              </a:solidFill>
              <a:latin typeface="Roboto" panose="02000000000000000000"/>
              <a:ea typeface="Roboto" panose="02000000000000000000"/>
              <a:cs typeface="Roboto" panose="02000000000000000000"/>
              <a:sym typeface="Roboto" panose="02000000000000000000"/>
            </a:endParaRPr>
          </a:p>
        </p:txBody>
      </p:sp>
      <p:cxnSp>
        <p:nvCxnSpPr>
          <p:cNvPr id="158" name="Google Shape;158;p16"/>
          <p:cNvCxnSpPr>
            <a:stCxn id="157" idx="0"/>
          </p:cNvCxnSpPr>
          <p:nvPr/>
        </p:nvCxnSpPr>
        <p:spPr>
          <a:xfrm rot="10800000" flipH="1">
            <a:off x="2908725" y="3987700"/>
            <a:ext cx="466500" cy="297300"/>
          </a:xfrm>
          <a:prstGeom prst="straightConnector1">
            <a:avLst/>
          </a:prstGeom>
          <a:noFill/>
          <a:ln w="19050" cap="flat" cmpd="sng">
            <a:solidFill>
              <a:srgbClr val="38761D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59" name="Google Shape;159;p16"/>
          <p:cNvSpPr txBox="1"/>
          <p:nvPr/>
        </p:nvSpPr>
        <p:spPr>
          <a:xfrm>
            <a:off x="2846252" y="2690800"/>
            <a:ext cx="1413900" cy="27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b="1">
                <a:solidFill>
                  <a:srgbClr val="6D9EEB"/>
                </a:solidFill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rPr>
              <a:t>-1.36+/-0.02</a:t>
            </a:r>
            <a:endParaRPr b="1">
              <a:solidFill>
                <a:srgbClr val="6D9EEB"/>
              </a:solidFill>
              <a:latin typeface="Roboto" panose="02000000000000000000"/>
              <a:ea typeface="Roboto" panose="02000000000000000000"/>
              <a:cs typeface="Roboto" panose="02000000000000000000"/>
              <a:sym typeface="Roboto" panose="02000000000000000000"/>
            </a:endParaRPr>
          </a:p>
        </p:txBody>
      </p:sp>
      <p:cxnSp>
        <p:nvCxnSpPr>
          <p:cNvPr id="160" name="Google Shape;160;p16"/>
          <p:cNvCxnSpPr>
            <a:stCxn id="159" idx="2"/>
          </p:cNvCxnSpPr>
          <p:nvPr/>
        </p:nvCxnSpPr>
        <p:spPr>
          <a:xfrm flipH="1">
            <a:off x="3177602" y="2965000"/>
            <a:ext cx="375600" cy="383100"/>
          </a:xfrm>
          <a:prstGeom prst="straightConnector1">
            <a:avLst/>
          </a:prstGeom>
          <a:noFill/>
          <a:ln w="19050" cap="flat" cmpd="sng">
            <a:solidFill>
              <a:srgbClr val="3C78D8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61" name="Google Shape;161;p16"/>
          <p:cNvSpPr/>
          <p:nvPr/>
        </p:nvSpPr>
        <p:spPr>
          <a:xfrm>
            <a:off x="1238775" y="1856277"/>
            <a:ext cx="995700" cy="1491900"/>
          </a:xfrm>
          <a:prstGeom prst="rect">
            <a:avLst/>
          </a:prstGeom>
          <a:noFill/>
          <a:ln w="2857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62" name="Google Shape;162;p16"/>
          <p:cNvSpPr txBox="1"/>
          <p:nvPr/>
        </p:nvSpPr>
        <p:spPr>
          <a:xfrm>
            <a:off x="1364371" y="4177465"/>
            <a:ext cx="923700" cy="29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b="1">
                <a:solidFill>
                  <a:srgbClr val="B7B7B7"/>
                </a:solidFill>
              </a:rPr>
              <a:t>prompt</a:t>
            </a:r>
            <a:endParaRPr b="1">
              <a:solidFill>
                <a:srgbClr val="B7B7B7"/>
              </a:solidFill>
            </a:endParaRPr>
          </a:p>
        </p:txBody>
      </p:sp>
      <p:cxnSp>
        <p:nvCxnSpPr>
          <p:cNvPr id="163" name="Google Shape;163;p16"/>
          <p:cNvCxnSpPr>
            <a:stCxn id="162" idx="0"/>
            <a:endCxn id="161" idx="2"/>
          </p:cNvCxnSpPr>
          <p:nvPr/>
        </p:nvCxnSpPr>
        <p:spPr>
          <a:xfrm rot="10800000">
            <a:off x="1736521" y="3348265"/>
            <a:ext cx="89700" cy="82920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64" name="Google Shape;164;p16"/>
          <p:cNvSpPr txBox="1"/>
          <p:nvPr/>
        </p:nvSpPr>
        <p:spPr>
          <a:xfrm>
            <a:off x="6016437" y="1947974"/>
            <a:ext cx="2206800" cy="401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>
                <a:solidFill>
                  <a:srgbClr val="29347B"/>
                </a:solidFill>
              </a:rPr>
              <a:t>TeV light curve has similar smooth temporal decay as the X-ray one</a:t>
            </a:r>
            <a:endParaRPr sz="1600">
              <a:solidFill>
                <a:srgbClr val="29347B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rgbClr val="29347B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rgbClr val="29347B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>
                <a:solidFill>
                  <a:srgbClr val="29347B"/>
                </a:solidFill>
              </a:rPr>
              <a:t>TeV emission likely associated with afterglow phase of the GRB</a:t>
            </a:r>
            <a:endParaRPr sz="1600">
              <a:solidFill>
                <a:srgbClr val="29347B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rgbClr val="29347B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>
                <a:solidFill>
                  <a:srgbClr val="29347B"/>
                </a:solidFill>
              </a:rPr>
              <a:t>+</a:t>
            </a:r>
            <a:endParaRPr sz="1600">
              <a:solidFill>
                <a:srgbClr val="29347B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rgbClr val="29347B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>
                <a:solidFill>
                  <a:srgbClr val="29347B"/>
                </a:solidFill>
              </a:rPr>
              <a:t>link between processes generating X-rays (synchrotron) and TeV gamma rays</a:t>
            </a:r>
            <a:endParaRPr lang="it-IT" sz="1600">
              <a:solidFill>
                <a:srgbClr val="29347B"/>
              </a:solidFill>
            </a:endParaRPr>
          </a:p>
        </p:txBody>
      </p:sp>
      <p:cxnSp>
        <p:nvCxnSpPr>
          <p:cNvPr id="165" name="Google Shape;165;p16"/>
          <p:cNvCxnSpPr/>
          <p:nvPr/>
        </p:nvCxnSpPr>
        <p:spPr>
          <a:xfrm>
            <a:off x="7073533" y="3137485"/>
            <a:ext cx="0" cy="32730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66" name="Google Shape;166;p16"/>
          <p:cNvSpPr txBox="1"/>
          <p:nvPr/>
        </p:nvSpPr>
        <p:spPr>
          <a:xfrm>
            <a:off x="2568023" y="4865003"/>
            <a:ext cx="1221300" cy="26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b="1">
                <a:solidFill>
                  <a:srgbClr val="6D9EEB"/>
                </a:solidFill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rPr>
              <a:t>afterglow</a:t>
            </a:r>
            <a:endParaRPr b="1">
              <a:solidFill>
                <a:srgbClr val="6D9EEB"/>
              </a:solidFill>
              <a:latin typeface="Roboto" panose="02000000000000000000"/>
              <a:ea typeface="Roboto" panose="02000000000000000000"/>
              <a:cs typeface="Roboto" panose="02000000000000000000"/>
              <a:sym typeface="Roboto" panose="0200000000000000000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p>
            <a:r>
              <a:t>2023-10-04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17"/>
          <p:cNvSpPr txBox="1"/>
          <p:nvPr>
            <p:ph type="title"/>
          </p:nvPr>
        </p:nvSpPr>
        <p:spPr>
          <a:xfrm>
            <a:off x="641145" y="238615"/>
            <a:ext cx="6917100" cy="82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</a:pPr>
            <a:r>
              <a:rPr lang="it-IT" sz="2100">
                <a:solidFill>
                  <a:srgbClr val="29347B"/>
                </a:solidFill>
              </a:rPr>
              <a:t>GRB 190114C: photons energy as a function of time</a:t>
            </a:r>
            <a:endParaRPr lang="it-IT" sz="2100">
              <a:solidFill>
                <a:srgbClr val="29347B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2" name="Google Shape;172;p17"/>
          <p:cNvSpPr txBox="1"/>
          <p:nvPr>
            <p:ph type="sldNum" idx="12"/>
          </p:nvPr>
        </p:nvSpPr>
        <p:spPr>
          <a:xfrm>
            <a:off x="6553200" y="6356351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/>
            </a:fld>
            <a:endParaRPr lang="it-IT"/>
          </a:p>
        </p:txBody>
      </p:sp>
      <p:sp>
        <p:nvSpPr>
          <p:cNvPr id="173" name="Google Shape;173;p17"/>
          <p:cNvSpPr txBox="1"/>
          <p:nvPr>
            <p:ph type="ftr" idx="11"/>
          </p:nvPr>
        </p:nvSpPr>
        <p:spPr>
          <a:xfrm>
            <a:off x="3124200" y="6356351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it-IT"/>
              <a:t>MAGIC 20th Anniversary @ La Palma</a:t>
            </a:r>
            <a:endParaRPr lang="it-IT"/>
          </a:p>
        </p:txBody>
      </p:sp>
      <p:sp>
        <p:nvSpPr>
          <p:cNvPr id="174" name="Google Shape;174;p17"/>
          <p:cNvSpPr txBox="1"/>
          <p:nvPr/>
        </p:nvSpPr>
        <p:spPr>
          <a:xfrm>
            <a:off x="472638" y="5618667"/>
            <a:ext cx="8145600" cy="61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>
                <a:solidFill>
                  <a:srgbClr val="29347B"/>
                </a:solidFill>
              </a:rPr>
              <a:t>Energy of photons detected by MAGIC well above the synchrotron “burnoff limit” → the emission process cannot be the same as the one producing X-rays</a:t>
            </a:r>
            <a:endParaRPr lang="it-IT" sz="1600">
              <a:solidFill>
                <a:srgbClr val="29347B"/>
              </a:solidFill>
            </a:endParaRPr>
          </a:p>
        </p:txBody>
      </p:sp>
      <p:sp>
        <p:nvSpPr>
          <p:cNvPr id="175" name="Google Shape;175;p17"/>
          <p:cNvSpPr txBox="1"/>
          <p:nvPr/>
        </p:nvSpPr>
        <p:spPr>
          <a:xfrm>
            <a:off x="1975312" y="5214777"/>
            <a:ext cx="5067600" cy="29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/>
              <a:t>MAGIC Coll., Nature 575, 455 (aka: discovery paper)</a:t>
            </a:r>
            <a:endParaRPr lang="it-IT"/>
          </a:p>
        </p:txBody>
      </p:sp>
      <p:pic>
        <p:nvPicPr>
          <p:cNvPr id="176" name="Google Shape;176;p17"/>
          <p:cNvPicPr preferRelativeResize="0"/>
          <p:nvPr/>
        </p:nvPicPr>
        <p:blipFill>
          <a:blip r:embed="rId1"/>
          <a:stretch>
            <a:fillRect/>
          </a:stretch>
        </p:blipFill>
        <p:spPr>
          <a:xfrm>
            <a:off x="1014527" y="1374050"/>
            <a:ext cx="6989274" cy="3638201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p17"/>
          <p:cNvSpPr txBox="1"/>
          <p:nvPr/>
        </p:nvSpPr>
        <p:spPr>
          <a:xfrm>
            <a:off x="3497163" y="3106898"/>
            <a:ext cx="2970900" cy="4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500"/>
              <a:t>ε</a:t>
            </a:r>
            <a:r>
              <a:rPr lang="it-IT" sz="1500" baseline="-25000"/>
              <a:t>syn,max</a:t>
            </a:r>
            <a:r>
              <a:rPr lang="it-IT" sz="1500"/>
              <a:t> (t) ≈ 100(Γ</a:t>
            </a:r>
            <a:r>
              <a:rPr lang="it-IT" sz="1500" baseline="-25000"/>
              <a:t>b</a:t>
            </a:r>
            <a:r>
              <a:rPr lang="it-IT" sz="1500"/>
              <a:t>(t)/1000) GeV</a:t>
            </a:r>
            <a:endParaRPr sz="1500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p>
            <a:r>
              <a:t>2023-10-04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18"/>
          <p:cNvSpPr txBox="1"/>
          <p:nvPr>
            <p:ph type="title"/>
          </p:nvPr>
        </p:nvSpPr>
        <p:spPr>
          <a:xfrm>
            <a:off x="641145" y="238615"/>
            <a:ext cx="6917100" cy="82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</a:pPr>
            <a:r>
              <a:rPr lang="it-IT" sz="2500">
                <a:solidFill>
                  <a:srgbClr val="29347B"/>
                </a:solidFill>
              </a:rPr>
              <a:t>GRB 190114C: SSC modeling</a:t>
            </a:r>
            <a:endParaRPr lang="it-IT" sz="2500">
              <a:solidFill>
                <a:srgbClr val="29347B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3" name="Google Shape;183;p18"/>
          <p:cNvSpPr txBox="1"/>
          <p:nvPr>
            <p:ph type="sldNum" idx="12"/>
          </p:nvPr>
        </p:nvSpPr>
        <p:spPr>
          <a:xfrm>
            <a:off x="6553200" y="6356351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/>
            </a:fld>
            <a:endParaRPr lang="it-IT"/>
          </a:p>
        </p:txBody>
      </p:sp>
      <p:sp>
        <p:nvSpPr>
          <p:cNvPr id="184" name="Google Shape;184;p18"/>
          <p:cNvSpPr txBox="1"/>
          <p:nvPr>
            <p:ph type="ftr" idx="11"/>
          </p:nvPr>
        </p:nvSpPr>
        <p:spPr>
          <a:xfrm>
            <a:off x="3124200" y="6356351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it-IT"/>
              <a:t>MAGIC 20th Anniversary @ La Palma</a:t>
            </a:r>
            <a:endParaRPr lang="it-IT"/>
          </a:p>
        </p:txBody>
      </p:sp>
      <p:sp>
        <p:nvSpPr>
          <p:cNvPr id="185" name="Google Shape;185;p18"/>
          <p:cNvSpPr txBox="1"/>
          <p:nvPr/>
        </p:nvSpPr>
        <p:spPr>
          <a:xfrm>
            <a:off x="699300" y="5796133"/>
            <a:ext cx="7828800" cy="58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>
                <a:solidFill>
                  <a:srgbClr val="29347B"/>
                </a:solidFill>
              </a:rPr>
              <a:t>MWL broadband emission can be modeled by synchrotron self-Compton (SSC) in the forward shock →</a:t>
            </a:r>
            <a:r>
              <a:rPr lang="it-IT" sz="1600"/>
              <a:t> </a:t>
            </a:r>
            <a:r>
              <a:rPr lang="it-IT" sz="1600" u="sng">
                <a:solidFill>
                  <a:srgbClr val="FF0000"/>
                </a:solidFill>
              </a:rPr>
              <a:t>new emission component!</a:t>
            </a:r>
            <a:endParaRPr sz="1600" u="sng">
              <a:solidFill>
                <a:srgbClr val="FF0000"/>
              </a:solidFill>
            </a:endParaRPr>
          </a:p>
        </p:txBody>
      </p:sp>
      <p:sp>
        <p:nvSpPr>
          <p:cNvPr id="186" name="Google Shape;186;p18"/>
          <p:cNvSpPr txBox="1"/>
          <p:nvPr/>
        </p:nvSpPr>
        <p:spPr>
          <a:xfrm>
            <a:off x="773273" y="5335020"/>
            <a:ext cx="48705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/>
              <a:t>MAGIC Coll. et al., Nature 575, 459 (aka: MWL paper)</a:t>
            </a:r>
            <a:endParaRPr lang="it-IT"/>
          </a:p>
        </p:txBody>
      </p:sp>
      <p:pic>
        <p:nvPicPr>
          <p:cNvPr id="187" name="Google Shape;187;p18"/>
          <p:cNvPicPr preferRelativeResize="0"/>
          <p:nvPr/>
        </p:nvPicPr>
        <p:blipFill>
          <a:blip r:embed="rId1"/>
          <a:stretch>
            <a:fillRect/>
          </a:stretch>
        </p:blipFill>
        <p:spPr>
          <a:xfrm>
            <a:off x="770981" y="1361775"/>
            <a:ext cx="4875108" cy="3973242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p18"/>
          <p:cNvSpPr txBox="1"/>
          <p:nvPr/>
        </p:nvSpPr>
        <p:spPr>
          <a:xfrm>
            <a:off x="5907400" y="1333800"/>
            <a:ext cx="2620800" cy="437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300">
                <a:solidFill>
                  <a:srgbClr val="29347B"/>
                </a:solidFill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rPr>
              <a:t>SSC model parameters:</a:t>
            </a:r>
            <a:endParaRPr sz="1300">
              <a:solidFill>
                <a:srgbClr val="29347B"/>
              </a:solidFill>
              <a:latin typeface="Roboto" panose="02000000000000000000"/>
              <a:ea typeface="Roboto" panose="02000000000000000000"/>
              <a:cs typeface="Roboto" panose="02000000000000000000"/>
              <a:sym typeface="Roboto" panose="0200000000000000000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rgbClr val="29347B"/>
              </a:solidFill>
              <a:latin typeface="Roboto" panose="02000000000000000000"/>
              <a:ea typeface="Roboto" panose="02000000000000000000"/>
              <a:cs typeface="Roboto" panose="02000000000000000000"/>
              <a:sym typeface="Roboto" panose="0200000000000000000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300">
                <a:solidFill>
                  <a:srgbClr val="29347B"/>
                </a:solidFill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rPr>
              <a:t>E</a:t>
            </a:r>
            <a:r>
              <a:rPr lang="it-IT" sz="1300" baseline="-25000">
                <a:solidFill>
                  <a:srgbClr val="29347B"/>
                </a:solidFill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rPr>
              <a:t>k</a:t>
            </a:r>
            <a:r>
              <a:rPr lang="it-IT" sz="1300">
                <a:solidFill>
                  <a:srgbClr val="29347B"/>
                </a:solidFill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rPr>
              <a:t>~8x10</a:t>
            </a:r>
            <a:r>
              <a:rPr lang="it-IT" sz="1300" baseline="30000">
                <a:solidFill>
                  <a:srgbClr val="29347B"/>
                </a:solidFill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rPr>
              <a:t>53</a:t>
            </a:r>
            <a:r>
              <a:rPr lang="it-IT" sz="1300">
                <a:solidFill>
                  <a:srgbClr val="29347B"/>
                </a:solidFill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rPr>
              <a:t> erg</a:t>
            </a:r>
            <a:endParaRPr sz="1300">
              <a:solidFill>
                <a:srgbClr val="29347B"/>
              </a:solidFill>
              <a:latin typeface="Roboto" panose="02000000000000000000"/>
              <a:ea typeface="Roboto" panose="02000000000000000000"/>
              <a:cs typeface="Roboto" panose="02000000000000000000"/>
              <a:sym typeface="Roboto" panose="0200000000000000000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300">
                <a:solidFill>
                  <a:srgbClr val="29347B"/>
                </a:solidFill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rPr>
              <a:t>p=2.6</a:t>
            </a:r>
            <a:endParaRPr sz="1300">
              <a:solidFill>
                <a:srgbClr val="29347B"/>
              </a:solidFill>
              <a:latin typeface="Roboto" panose="02000000000000000000"/>
              <a:ea typeface="Roboto" panose="02000000000000000000"/>
              <a:cs typeface="Roboto" panose="02000000000000000000"/>
              <a:sym typeface="Roboto" panose="0200000000000000000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300">
                <a:solidFill>
                  <a:srgbClr val="29347B"/>
                </a:solidFill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rPr>
              <a:t>n</a:t>
            </a:r>
            <a:r>
              <a:rPr lang="it-IT" sz="1300" baseline="-25000">
                <a:solidFill>
                  <a:srgbClr val="29347B"/>
                </a:solidFill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rPr>
              <a:t>0</a:t>
            </a:r>
            <a:r>
              <a:rPr lang="it-IT" sz="1300">
                <a:solidFill>
                  <a:srgbClr val="29347B"/>
                </a:solidFill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rPr>
              <a:t>=0.5 (constant medium)</a:t>
            </a:r>
            <a:endParaRPr sz="1300">
              <a:solidFill>
                <a:srgbClr val="29347B"/>
              </a:solidFill>
              <a:latin typeface="Roboto" panose="02000000000000000000"/>
              <a:ea typeface="Roboto" panose="02000000000000000000"/>
              <a:cs typeface="Roboto" panose="02000000000000000000"/>
              <a:sym typeface="Roboto" panose="0200000000000000000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300">
                <a:solidFill>
                  <a:srgbClr val="29347B"/>
                </a:solidFill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rPr>
              <a:t>𝝐</a:t>
            </a:r>
            <a:r>
              <a:rPr lang="it-IT" sz="1300" baseline="-25000">
                <a:solidFill>
                  <a:srgbClr val="29347B"/>
                </a:solidFill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rPr>
              <a:t>b</a:t>
            </a:r>
            <a:r>
              <a:rPr lang="it-IT" sz="1300">
                <a:solidFill>
                  <a:srgbClr val="29347B"/>
                </a:solidFill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rPr>
              <a:t>=8x10</a:t>
            </a:r>
            <a:r>
              <a:rPr lang="it-IT" sz="1300" baseline="30000">
                <a:solidFill>
                  <a:srgbClr val="29347B"/>
                </a:solidFill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rPr>
              <a:t>-5</a:t>
            </a:r>
            <a:endParaRPr sz="1300" baseline="30000">
              <a:solidFill>
                <a:srgbClr val="29347B"/>
              </a:solidFill>
              <a:latin typeface="Roboto" panose="02000000000000000000"/>
              <a:ea typeface="Roboto" panose="02000000000000000000"/>
              <a:cs typeface="Roboto" panose="02000000000000000000"/>
              <a:sym typeface="Roboto" panose="0200000000000000000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300">
                <a:solidFill>
                  <a:srgbClr val="29347B"/>
                </a:solidFill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rPr>
              <a:t>𝝐</a:t>
            </a:r>
            <a:r>
              <a:rPr lang="it-IT" sz="1300" baseline="-25000">
                <a:solidFill>
                  <a:srgbClr val="29347B"/>
                </a:solidFill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rPr>
              <a:t>e</a:t>
            </a:r>
            <a:r>
              <a:rPr lang="it-IT" sz="1300">
                <a:solidFill>
                  <a:srgbClr val="29347B"/>
                </a:solidFill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rPr>
              <a:t>=0.07</a:t>
            </a:r>
            <a:endParaRPr sz="1300">
              <a:solidFill>
                <a:srgbClr val="29347B"/>
              </a:solidFill>
              <a:latin typeface="Roboto" panose="02000000000000000000"/>
              <a:ea typeface="Roboto" panose="02000000000000000000"/>
              <a:cs typeface="Roboto" panose="02000000000000000000"/>
              <a:sym typeface="Roboto" panose="0200000000000000000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rgbClr val="29347B"/>
              </a:solidFill>
              <a:latin typeface="Roboto" panose="02000000000000000000"/>
              <a:ea typeface="Roboto" panose="02000000000000000000"/>
              <a:cs typeface="Roboto" panose="02000000000000000000"/>
              <a:sym typeface="Roboto" panose="0200000000000000000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300">
                <a:solidFill>
                  <a:srgbClr val="29347B"/>
                </a:solidFill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rPr>
              <a:t>Efficient amplification of B (few microGauss in unshocked medium) to values of 0.5-5 G</a:t>
            </a:r>
            <a:endParaRPr sz="1300">
              <a:solidFill>
                <a:srgbClr val="29347B"/>
              </a:solidFill>
              <a:latin typeface="Roboto" panose="02000000000000000000"/>
              <a:ea typeface="Roboto" panose="02000000000000000000"/>
              <a:cs typeface="Roboto" panose="02000000000000000000"/>
              <a:sym typeface="Roboto" panose="0200000000000000000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rgbClr val="29347B"/>
              </a:solidFill>
              <a:latin typeface="Roboto" panose="02000000000000000000"/>
              <a:ea typeface="Roboto" panose="02000000000000000000"/>
              <a:cs typeface="Roboto" panose="02000000000000000000"/>
              <a:sym typeface="Roboto" panose="0200000000000000000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300">
                <a:solidFill>
                  <a:srgbClr val="29347B"/>
                </a:solidFill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rPr>
              <a:t>Parameters of the modeling have values similar to those inferred from radio-to-GeV afterglow modeling for previous GRBs</a:t>
            </a:r>
            <a:endParaRPr sz="1300">
              <a:solidFill>
                <a:srgbClr val="29347B"/>
              </a:solidFill>
              <a:latin typeface="Roboto" panose="02000000000000000000"/>
              <a:ea typeface="Roboto" panose="02000000000000000000"/>
              <a:cs typeface="Roboto" panose="02000000000000000000"/>
              <a:sym typeface="Roboto" panose="0200000000000000000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rgbClr val="29347B"/>
              </a:solidFill>
              <a:latin typeface="Roboto" panose="02000000000000000000"/>
              <a:ea typeface="Roboto" panose="02000000000000000000"/>
              <a:cs typeface="Roboto" panose="02000000000000000000"/>
              <a:sym typeface="Roboto" panose="0200000000000000000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300">
                <a:solidFill>
                  <a:srgbClr val="29347B"/>
                </a:solidFill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rPr>
              <a:t>Processes to take into account:</a:t>
            </a:r>
            <a:endParaRPr lang="it-IT" sz="1300">
              <a:solidFill>
                <a:srgbClr val="29347B"/>
              </a:solidFill>
              <a:latin typeface="Roboto" panose="02000000000000000000"/>
              <a:ea typeface="Roboto" panose="02000000000000000000"/>
              <a:cs typeface="Roboto" panose="02000000000000000000"/>
              <a:sym typeface="Roboto" panose="02000000000000000000"/>
            </a:endParaRP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it-IT" sz="1300">
                <a:solidFill>
                  <a:srgbClr val="29347B"/>
                </a:solidFill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rPr>
              <a:t>Klein-Nishina</a:t>
            </a:r>
            <a:endParaRPr lang="it-IT" sz="1300">
              <a:solidFill>
                <a:srgbClr val="29347B"/>
              </a:solidFill>
              <a:latin typeface="Roboto" panose="02000000000000000000"/>
              <a:ea typeface="Roboto" panose="02000000000000000000"/>
              <a:cs typeface="Roboto" panose="02000000000000000000"/>
              <a:sym typeface="Roboto" panose="02000000000000000000"/>
            </a:endParaRP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it-IT" sz="1300">
                <a:solidFill>
                  <a:srgbClr val="29347B"/>
                </a:solidFill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rPr>
              <a:t>gamma-gamma absorption</a:t>
            </a:r>
            <a:endParaRPr lang="it-IT" sz="1300">
              <a:solidFill>
                <a:srgbClr val="29347B"/>
              </a:solidFill>
              <a:latin typeface="Roboto" panose="02000000000000000000"/>
              <a:ea typeface="Roboto" panose="02000000000000000000"/>
              <a:cs typeface="Roboto" panose="02000000000000000000"/>
              <a:sym typeface="Roboto" panose="0200000000000000000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p>
            <a:r>
              <a:t>2023-10-04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18"/>
          <p:cNvSpPr txBox="1"/>
          <p:nvPr>
            <p:ph type="title"/>
          </p:nvPr>
        </p:nvSpPr>
        <p:spPr>
          <a:xfrm>
            <a:off x="641145" y="238615"/>
            <a:ext cx="6917100" cy="82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</a:pPr>
            <a:r>
              <a:rPr lang="it-IT" sz="2500">
                <a:solidFill>
                  <a:srgbClr val="29347B"/>
                </a:solidFill>
              </a:rPr>
              <a:t>GRB 190114C: LIV studies</a:t>
            </a:r>
            <a:endParaRPr lang="it-IT" sz="2500">
              <a:solidFill>
                <a:srgbClr val="29347B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3" name="Google Shape;183;p18"/>
          <p:cNvSpPr txBox="1"/>
          <p:nvPr>
            <p:ph type="sldNum" idx="12"/>
          </p:nvPr>
        </p:nvSpPr>
        <p:spPr>
          <a:xfrm>
            <a:off x="6553200" y="6356351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/>
            </a:fld>
            <a:endParaRPr lang="it-IT"/>
          </a:p>
        </p:txBody>
      </p:sp>
      <p:sp>
        <p:nvSpPr>
          <p:cNvPr id="184" name="Google Shape;184;p18"/>
          <p:cNvSpPr txBox="1"/>
          <p:nvPr>
            <p:ph type="ftr" idx="11"/>
          </p:nvPr>
        </p:nvSpPr>
        <p:spPr>
          <a:xfrm>
            <a:off x="3124200" y="6356351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it-IT"/>
              <a:t>MAGIC 20th Anniversary @ La Palma</a:t>
            </a:r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idx="10"/>
          </p:nvPr>
        </p:nvSpPr>
        <p:spPr/>
        <p:txBody>
          <a:bodyPr/>
          <a:p>
            <a:r>
              <a:t>2023-10-04</a:t>
            </a:r>
          </a:p>
        </p:txBody>
      </p:sp>
      <p:sp>
        <p:nvSpPr>
          <p:cNvPr id="111" name="Google Shape;111;p13"/>
          <p:cNvSpPr txBox="1"/>
          <p:nvPr/>
        </p:nvSpPr>
        <p:spPr>
          <a:xfrm>
            <a:off x="248285" y="1283335"/>
            <a:ext cx="8707120" cy="26968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00204E"/>
              </a:buClr>
              <a:buSzPts val="1600"/>
              <a:buChar char="●"/>
            </a:pPr>
            <a:r>
              <a:rPr lang="it-IT" sz="1600">
                <a:solidFill>
                  <a:srgbClr val="29347B"/>
                </a:solidFill>
              </a:rPr>
              <a:t>One can use the observed light curve and spectrum to build the likelihood of detecting a LIV effect at a given order n (n=1, 2) and use the maximum likelihood method to constrain the LIV parameters</a:t>
            </a:r>
            <a:endParaRPr lang="it-IT" sz="1600">
              <a:solidFill>
                <a:srgbClr val="29347B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rgbClr val="29347B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00204E"/>
              </a:buClr>
              <a:buSzPts val="1600"/>
              <a:buChar char="●"/>
            </a:pPr>
            <a:r>
              <a:rPr lang="it-IT" sz="1600">
                <a:solidFill>
                  <a:srgbClr val="29347B"/>
                </a:solidFill>
              </a:rPr>
              <a:t>First study of this kind using GRB data at VHE, but not so sensitive (at least for n=1):</a:t>
            </a:r>
            <a:endParaRPr lang="it-IT" sz="1600">
              <a:solidFill>
                <a:srgbClr val="29347B"/>
              </a:solidFill>
            </a:endParaRPr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Clr>
                <a:srgbClr val="00204E"/>
              </a:buClr>
              <a:buSzPts val="1600"/>
              <a:buChar char="●"/>
            </a:pPr>
            <a:r>
              <a:rPr lang="it-IT" sz="1600">
                <a:solidFill>
                  <a:srgbClr val="29347B"/>
                </a:solidFill>
              </a:rPr>
              <a:t>GRB 190114C is at moderate distance</a:t>
            </a:r>
            <a:endParaRPr lang="it-IT" sz="1600">
              <a:solidFill>
                <a:srgbClr val="29347B"/>
              </a:solidFill>
            </a:endParaRPr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Clr>
                <a:srgbClr val="00204E"/>
              </a:buClr>
              <a:buSzPts val="1600"/>
              <a:buChar char="●"/>
            </a:pPr>
            <a:r>
              <a:rPr lang="it-IT" sz="1600">
                <a:solidFill>
                  <a:srgbClr val="29347B"/>
                </a:solidFill>
              </a:rPr>
              <a:t>it was detected during the afterglow, where light curve is decaying monotonically, so no time variability</a:t>
            </a:r>
            <a:endParaRPr lang="it-IT" sz="1600">
              <a:solidFill>
                <a:srgbClr val="29347B"/>
              </a:solidFill>
            </a:endParaRPr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Clr>
                <a:srgbClr val="00204E"/>
              </a:buClr>
              <a:buSzPts val="1600"/>
              <a:buChar char="●"/>
            </a:pPr>
            <a:r>
              <a:rPr lang="it-IT" sz="1600">
                <a:solidFill>
                  <a:srgbClr val="29347B"/>
                </a:solidFill>
              </a:rPr>
              <a:t>comparable to past results for n=2 (here Mrk 501 is better given that Emax ~ 10 TeV)</a:t>
            </a:r>
            <a:endParaRPr lang="it-IT" sz="1600">
              <a:solidFill>
                <a:srgbClr val="29347B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72185" y="4086225"/>
            <a:ext cx="7714615" cy="2301875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18"/>
          <p:cNvSpPr txBox="1"/>
          <p:nvPr>
            <p:ph type="title"/>
          </p:nvPr>
        </p:nvSpPr>
        <p:spPr>
          <a:xfrm>
            <a:off x="641145" y="238615"/>
            <a:ext cx="6917100" cy="82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</a:pPr>
            <a:r>
              <a:rPr lang="it-IT" sz="2500">
                <a:solidFill>
                  <a:srgbClr val="29347B"/>
                </a:solidFill>
              </a:rPr>
              <a:t>Not stopping there...</a:t>
            </a:r>
            <a:endParaRPr lang="it-IT" sz="2500">
              <a:solidFill>
                <a:srgbClr val="29347B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3" name="Google Shape;183;p18"/>
          <p:cNvSpPr txBox="1"/>
          <p:nvPr>
            <p:ph type="sldNum" idx="12"/>
          </p:nvPr>
        </p:nvSpPr>
        <p:spPr>
          <a:xfrm>
            <a:off x="6553200" y="6356351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/>
            </a:fld>
            <a:endParaRPr lang="it-IT"/>
          </a:p>
        </p:txBody>
      </p:sp>
      <p:sp>
        <p:nvSpPr>
          <p:cNvPr id="184" name="Google Shape;184;p18"/>
          <p:cNvSpPr txBox="1"/>
          <p:nvPr>
            <p:ph type="ftr" idx="11"/>
          </p:nvPr>
        </p:nvSpPr>
        <p:spPr>
          <a:xfrm>
            <a:off x="3124200" y="6356351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it-IT"/>
              <a:t>MAGIC 20th Anniversary @ La Palma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p>
            <a:r>
              <a:t>2023-10-04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277495" y="1368425"/>
            <a:ext cx="8620125" cy="20300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altLang="en-US" sz="1800">
                <a:solidFill>
                  <a:srgbClr val="29347B"/>
                </a:solidFill>
              </a:rPr>
              <a:t>Detecting GRB 190114C was a milestone, however it is not enough</a:t>
            </a:r>
            <a:endParaRPr lang="it-IT" altLang="en-US" sz="1800">
              <a:solidFill>
                <a:srgbClr val="29347B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altLang="en-US" sz="1800">
                <a:solidFill>
                  <a:srgbClr val="29347B"/>
                </a:solidFill>
              </a:rPr>
              <a:t>we need more GRBs detected at VHE to understand them better!</a:t>
            </a:r>
            <a:endParaRPr lang="it-IT" altLang="en-US" sz="1800">
              <a:solidFill>
                <a:srgbClr val="29347B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it-IT" altLang="en-US" sz="1800">
              <a:solidFill>
                <a:srgbClr val="29347B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it-IT" altLang="en-US" sz="1800">
                <a:solidFill>
                  <a:srgbClr val="29347B"/>
                </a:solidFill>
              </a:rPr>
              <a:t>Here comes GRB 201216C at z=1.1!</a:t>
            </a:r>
            <a:endParaRPr lang="it-IT" altLang="en-US" sz="1800">
              <a:solidFill>
                <a:srgbClr val="29347B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altLang="en-US" sz="1800">
                <a:solidFill>
                  <a:srgbClr val="29347B"/>
                </a:solidFill>
              </a:rPr>
              <a:t>paper accepted for publication</a:t>
            </a:r>
            <a:r>
              <a:rPr lang="en-US" altLang="it-IT" sz="1800">
                <a:solidFill>
                  <a:srgbClr val="29347B"/>
                </a:solidFill>
              </a:rPr>
              <a:t> on September 22nd</a:t>
            </a:r>
            <a:r>
              <a:rPr lang="it-IT" altLang="en-US" sz="1800">
                <a:solidFill>
                  <a:srgbClr val="29347B"/>
                </a:solidFill>
              </a:rPr>
              <a:t>: the 200th MAGIC paper! :)))</a:t>
            </a:r>
            <a:endParaRPr lang="it-IT" altLang="en-US" sz="1800">
              <a:solidFill>
                <a:srgbClr val="29347B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altLang="en-US" sz="1800">
                <a:solidFill>
                  <a:srgbClr val="29347B"/>
                </a:solidFill>
              </a:rPr>
              <a:t>farthest source detected by IACTs so far</a:t>
            </a:r>
            <a:endParaRPr lang="it-IT" altLang="en-US" sz="1800">
              <a:solidFill>
                <a:srgbClr val="29347B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710" y="3484245"/>
            <a:ext cx="4861560" cy="26530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4270" y="3630930"/>
            <a:ext cx="4114800" cy="273177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18"/>
          <p:cNvSpPr txBox="1"/>
          <p:nvPr>
            <p:ph type="title"/>
          </p:nvPr>
        </p:nvSpPr>
        <p:spPr>
          <a:xfrm>
            <a:off x="641145" y="238615"/>
            <a:ext cx="6917100" cy="82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</a:pPr>
            <a:r>
              <a:rPr lang="it-IT" sz="2500">
                <a:solidFill>
                  <a:srgbClr val="29347B"/>
                </a:solidFill>
              </a:rPr>
              <a:t>GRB 201216C: challenging analysis</a:t>
            </a:r>
            <a:endParaRPr lang="it-IT" sz="2500">
              <a:solidFill>
                <a:srgbClr val="29347B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3" name="Google Shape;183;p18"/>
          <p:cNvSpPr txBox="1"/>
          <p:nvPr>
            <p:ph type="sldNum" idx="12"/>
          </p:nvPr>
        </p:nvSpPr>
        <p:spPr>
          <a:xfrm>
            <a:off x="6553200" y="6356351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/>
            </a:fld>
            <a:endParaRPr lang="it-IT"/>
          </a:p>
        </p:txBody>
      </p:sp>
      <p:sp>
        <p:nvSpPr>
          <p:cNvPr id="184" name="Google Shape;184;p18"/>
          <p:cNvSpPr txBox="1"/>
          <p:nvPr>
            <p:ph type="ftr" idx="11"/>
          </p:nvPr>
        </p:nvSpPr>
        <p:spPr>
          <a:xfrm>
            <a:off x="3124200" y="6356351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it-IT"/>
              <a:t>MAGIC 20th Anniversary @ La Palma</a:t>
            </a:r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idx="10"/>
          </p:nvPr>
        </p:nvSpPr>
        <p:spPr/>
        <p:txBody>
          <a:bodyPr/>
          <a:p>
            <a:r>
              <a:t>2023-10-04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91970" y="1423035"/>
            <a:ext cx="5560060" cy="3341370"/>
          </a:xfrm>
          <a:prstGeom prst="rect">
            <a:avLst/>
          </a:prstGeom>
        </p:spPr>
      </p:pic>
      <p:sp>
        <p:nvSpPr>
          <p:cNvPr id="2" name="Text Box 1"/>
          <p:cNvSpPr txBox="1"/>
          <p:nvPr/>
        </p:nvSpPr>
        <p:spPr>
          <a:xfrm>
            <a:off x="389255" y="5053330"/>
            <a:ext cx="831278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altLang="en-US" sz="1800">
                <a:solidFill>
                  <a:srgbClr val="29347B"/>
                </a:solidFill>
              </a:rPr>
              <a:t>Large absorption of the VHE flux by the EBL --&gt; steep observed spectrum with index around -5.3</a:t>
            </a:r>
            <a:endParaRPr lang="it-IT" altLang="en-US" sz="1800">
              <a:solidFill>
                <a:srgbClr val="29347B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altLang="en-US" sz="1800">
              <a:solidFill>
                <a:srgbClr val="29347B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altLang="en-US" sz="1800">
                <a:solidFill>
                  <a:srgbClr val="29347B"/>
                </a:solidFill>
              </a:rPr>
              <a:t>Studied systematics due to different EBL models and different energy scale</a:t>
            </a:r>
            <a:endParaRPr lang="it-IT" altLang="en-US" sz="1800">
              <a:solidFill>
                <a:srgbClr val="29347B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18"/>
          <p:cNvSpPr txBox="1"/>
          <p:nvPr>
            <p:ph type="title"/>
          </p:nvPr>
        </p:nvSpPr>
        <p:spPr>
          <a:xfrm>
            <a:off x="641145" y="238615"/>
            <a:ext cx="6917100" cy="82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</a:pPr>
            <a:r>
              <a:rPr lang="it-IT" sz="2500">
                <a:solidFill>
                  <a:srgbClr val="29347B"/>
                </a:solidFill>
                <a:sym typeface="+mn-ea"/>
              </a:rPr>
              <a:t>GRB 201216C: modeling</a:t>
            </a:r>
            <a:endParaRPr lang="it-IT" sz="2500">
              <a:solidFill>
                <a:srgbClr val="29347B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3" name="Google Shape;183;p18"/>
          <p:cNvSpPr txBox="1"/>
          <p:nvPr>
            <p:ph type="sldNum" idx="12"/>
          </p:nvPr>
        </p:nvSpPr>
        <p:spPr>
          <a:xfrm>
            <a:off x="6553200" y="6356351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/>
            </a:fld>
            <a:endParaRPr lang="it-IT"/>
          </a:p>
        </p:txBody>
      </p:sp>
      <p:sp>
        <p:nvSpPr>
          <p:cNvPr id="184" name="Google Shape;184;p18"/>
          <p:cNvSpPr txBox="1"/>
          <p:nvPr>
            <p:ph type="ftr" idx="11"/>
          </p:nvPr>
        </p:nvSpPr>
        <p:spPr>
          <a:xfrm>
            <a:off x="3124200" y="6356351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it-IT"/>
              <a:t>MAGIC 20th Anniversary @ La Palma</a:t>
            </a:r>
            <a:endParaRPr lang="it-IT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p>
            <a:r>
              <a:t>2023-10-04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3350" y="1330325"/>
            <a:ext cx="5368290" cy="3566160"/>
          </a:xfrm>
          <a:prstGeom prst="rect">
            <a:avLst/>
          </a:prstGeom>
        </p:spPr>
      </p:pic>
      <p:sp>
        <p:nvSpPr>
          <p:cNvPr id="9" name="Text Box 8"/>
          <p:cNvSpPr txBox="1"/>
          <p:nvPr/>
        </p:nvSpPr>
        <p:spPr>
          <a:xfrm>
            <a:off x="389255" y="4937760"/>
            <a:ext cx="8312785" cy="1476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altLang="en-US" sz="1800">
                <a:solidFill>
                  <a:srgbClr val="29347B"/>
                </a:solidFill>
              </a:rPr>
              <a:t>MWL fluxes are consistent with the synchrotron+SSC model (Miceli&amp;Nava 2022)</a:t>
            </a:r>
            <a:endParaRPr lang="it-IT" altLang="en-US" sz="1800">
              <a:solidFill>
                <a:srgbClr val="29347B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altLang="en-US" sz="1800">
                <a:solidFill>
                  <a:srgbClr val="29347B"/>
                </a:solidFill>
              </a:rPr>
              <a:t>Sub-TeV emission is well above the maximum synchrotron energy (~10 GeV at T0+~177 s)</a:t>
            </a:r>
            <a:endParaRPr lang="it-IT" altLang="en-US" sz="1800">
              <a:solidFill>
                <a:srgbClr val="29347B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altLang="en-US" sz="1800">
                <a:solidFill>
                  <a:srgbClr val="29347B"/>
                </a:solidFill>
              </a:rPr>
              <a:t>No solution found with a homogeneous density medium</a:t>
            </a:r>
            <a:endParaRPr lang="it-IT" altLang="en-US" sz="1800">
              <a:solidFill>
                <a:srgbClr val="29347B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9915" y="2038985"/>
            <a:ext cx="2766695" cy="214884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18"/>
          <p:cNvSpPr txBox="1"/>
          <p:nvPr>
            <p:ph type="title"/>
          </p:nvPr>
        </p:nvSpPr>
        <p:spPr>
          <a:xfrm>
            <a:off x="641145" y="238615"/>
            <a:ext cx="6917100" cy="82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</a:pPr>
            <a:r>
              <a:rPr lang="it-IT" sz="2500">
                <a:solidFill>
                  <a:srgbClr val="29347B"/>
                </a:solidFill>
                <a:sym typeface="+mn-ea"/>
              </a:rPr>
              <a:t>GRB 201216C: modeling</a:t>
            </a:r>
            <a:endParaRPr lang="it-IT" sz="2500">
              <a:solidFill>
                <a:srgbClr val="29347B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3" name="Google Shape;183;p18"/>
          <p:cNvSpPr txBox="1"/>
          <p:nvPr>
            <p:ph type="sldNum" idx="12"/>
          </p:nvPr>
        </p:nvSpPr>
        <p:spPr>
          <a:xfrm>
            <a:off x="6553200" y="6356351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/>
            </a:fld>
            <a:endParaRPr lang="it-IT"/>
          </a:p>
        </p:txBody>
      </p:sp>
      <p:sp>
        <p:nvSpPr>
          <p:cNvPr id="184" name="Google Shape;184;p18"/>
          <p:cNvSpPr txBox="1"/>
          <p:nvPr>
            <p:ph type="ftr" idx="11"/>
          </p:nvPr>
        </p:nvSpPr>
        <p:spPr>
          <a:xfrm>
            <a:off x="3124200" y="6356351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it-IT"/>
              <a:t>MAGIC 20th Anniversary @ La Palma</a:t>
            </a:r>
            <a:endParaRPr lang="it-IT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p>
            <a:r>
              <a:t>2023-10-04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389255" y="4937760"/>
            <a:ext cx="8312785" cy="1476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altLang="en-US" sz="1800">
                <a:solidFill>
                  <a:srgbClr val="29347B"/>
                </a:solidFill>
              </a:rPr>
              <a:t>MWL fluxes are consistent with the synchrotron+SSC model (Miceli&amp;Nava 2022)</a:t>
            </a:r>
            <a:endParaRPr lang="it-IT" altLang="en-US" sz="1800">
              <a:solidFill>
                <a:srgbClr val="29347B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altLang="en-US" sz="1800">
                <a:solidFill>
                  <a:srgbClr val="29347B"/>
                </a:solidFill>
              </a:rPr>
              <a:t>Sub-TeV emission is well above the maximum synchrotron energy (~10 GeV at T0+~177 s)</a:t>
            </a:r>
            <a:endParaRPr lang="it-IT" altLang="en-US" sz="1800">
              <a:solidFill>
                <a:srgbClr val="29347B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altLang="en-US" sz="1800">
                <a:solidFill>
                  <a:srgbClr val="29347B"/>
                </a:solidFill>
              </a:rPr>
              <a:t>No solution found with a homogeneous density medium</a:t>
            </a:r>
            <a:endParaRPr lang="it-IT" altLang="en-US" sz="1800">
              <a:solidFill>
                <a:srgbClr val="29347B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669915" y="2038985"/>
            <a:ext cx="2766695" cy="2148840"/>
          </a:xfrm>
          <a:prstGeom prst="rect">
            <a:avLst/>
          </a:prstGeom>
        </p:spPr>
      </p:pic>
      <p:pic>
        <p:nvPicPr>
          <p:cNvPr id="1" name="Picture 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255" y="1381760"/>
            <a:ext cx="5144135" cy="346329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1"/>
          <p:cNvSpPr txBox="1"/>
          <p:nvPr>
            <p:ph type="title"/>
          </p:nvPr>
        </p:nvSpPr>
        <p:spPr>
          <a:xfrm>
            <a:off x="641145" y="238615"/>
            <a:ext cx="6917100" cy="82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</a:pPr>
            <a:r>
              <a:rPr lang="it-IT" sz="2500">
                <a:solidFill>
                  <a:srgbClr val="29347B"/>
                </a:solidFill>
              </a:rPr>
              <a:t>Why MAGIC?</a:t>
            </a:r>
            <a:endParaRPr lang="it-IT" sz="2500">
              <a:solidFill>
                <a:srgbClr val="29347B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9" name="Google Shape;89;p11"/>
          <p:cNvSpPr txBox="1"/>
          <p:nvPr>
            <p:ph type="sldNum" idx="12"/>
          </p:nvPr>
        </p:nvSpPr>
        <p:spPr>
          <a:xfrm>
            <a:off x="6553200" y="6356351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</a:pPr>
            <a:fld id="{00000000-1234-1234-1234-123412341234}" type="slidenum">
              <a:rPr lang="it-IT"/>
            </a:fld>
            <a:endParaRPr lang="it-IT"/>
          </a:p>
        </p:txBody>
      </p:sp>
      <p:sp>
        <p:nvSpPr>
          <p:cNvPr id="90" name="Google Shape;90;p11"/>
          <p:cNvSpPr txBox="1"/>
          <p:nvPr>
            <p:ph type="dt" idx="10"/>
          </p:nvPr>
        </p:nvSpPr>
        <p:spPr>
          <a:xfrm>
            <a:off x="457200" y="6356351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it-IT"/>
              <a:t>2023-10-04</a:t>
            </a:r>
            <a:endParaRPr lang="it-IT"/>
          </a:p>
        </p:txBody>
      </p:sp>
      <p:sp>
        <p:nvSpPr>
          <p:cNvPr id="91" name="Google Shape;91;p11"/>
          <p:cNvSpPr txBox="1"/>
          <p:nvPr>
            <p:ph type="ftr" idx="11"/>
          </p:nvPr>
        </p:nvSpPr>
        <p:spPr>
          <a:xfrm>
            <a:off x="3124200" y="6356351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it-IT"/>
              <a:t>MAGIC 20th Anniversary @ La Palma</a:t>
            </a:r>
            <a:endParaRPr lang="it-IT"/>
          </a:p>
        </p:txBody>
      </p:sp>
      <p:sp>
        <p:nvSpPr>
          <p:cNvPr id="92" name="Google Shape;92;p11"/>
          <p:cNvSpPr txBox="1"/>
          <p:nvPr/>
        </p:nvSpPr>
        <p:spPr>
          <a:xfrm>
            <a:off x="4509298" y="4848933"/>
            <a:ext cx="1848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6" name="MAGIC_GRB_movement">
            <a:hlinkClick r:id="" action="ppaction://media"/>
          </p:cNvPr>
          <p:cNvPicPr>
            <a:picLocks noChangeAspect="1"/>
          </p:cNvPicPr>
          <p:nvPr>
            <p:ph type="pic" idx="2"/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3618865" y="1954530"/>
            <a:ext cx="5486400" cy="3086100"/>
          </a:xfrm>
          <a:prstGeom prst="rect">
            <a:avLst/>
          </a:prstGeom>
        </p:spPr>
      </p:pic>
      <p:sp>
        <p:nvSpPr>
          <p:cNvPr id="2" name="Text Box 1"/>
          <p:cNvSpPr txBox="1"/>
          <p:nvPr/>
        </p:nvSpPr>
        <p:spPr>
          <a:xfrm>
            <a:off x="107315" y="1495425"/>
            <a:ext cx="3411855" cy="45231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indent="0">
              <a:buFont typeface="Arial" panose="020B0604020202020204" pitchFamily="34" charset="0"/>
              <a:buNone/>
            </a:pPr>
            <a:r>
              <a:rPr lang="it-IT" altLang="en-US" sz="1800">
                <a:solidFill>
                  <a:srgbClr val="29347B"/>
                </a:solidFill>
              </a:rPr>
              <a:t>The MAGIC telescopes have...</a:t>
            </a:r>
            <a:endParaRPr lang="it-IT" altLang="en-US" sz="1800">
              <a:solidFill>
                <a:srgbClr val="29347B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it-IT" altLang="en-US" sz="1800">
              <a:solidFill>
                <a:srgbClr val="29347B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altLang="en-US" sz="1800">
                <a:solidFill>
                  <a:srgbClr val="29347B"/>
                </a:solidFill>
              </a:rPr>
              <a:t>fast repositioning --&gt; 7deg/s in “GRB mode”</a:t>
            </a:r>
            <a:endParaRPr lang="it-IT" altLang="en-US" sz="1800">
              <a:solidFill>
                <a:srgbClr val="29347B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altLang="en-US" sz="1800">
              <a:solidFill>
                <a:srgbClr val="29347B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altLang="en-US" sz="1800">
                <a:solidFill>
                  <a:srgbClr val="29347B"/>
                </a:solidFill>
              </a:rPr>
              <a:t>lightweight structure --&gt; ~64t for each telescope</a:t>
            </a:r>
            <a:endParaRPr lang="it-IT" altLang="en-US" sz="1800">
              <a:solidFill>
                <a:srgbClr val="29347B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altLang="en-US" sz="1800">
              <a:solidFill>
                <a:srgbClr val="29347B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altLang="en-US" sz="1800">
                <a:solidFill>
                  <a:srgbClr val="29347B"/>
                </a:solidFill>
              </a:rPr>
              <a:t>high sensitivity --&gt; </a:t>
            </a:r>
            <a:r>
              <a:rPr lang="en-US" altLang="it-IT" sz="1800">
                <a:solidFill>
                  <a:srgbClr val="29347B"/>
                </a:solidFill>
              </a:rPr>
              <a:t>5sigma with </a:t>
            </a:r>
            <a:r>
              <a:rPr lang="it-IT" altLang="en-US" sz="1800">
                <a:solidFill>
                  <a:srgbClr val="29347B"/>
                </a:solidFill>
              </a:rPr>
              <a:t>~20% of the Crab Nebula flux in 20min above ~100GeV</a:t>
            </a:r>
            <a:endParaRPr lang="it-IT" altLang="en-US" sz="1800">
              <a:solidFill>
                <a:srgbClr val="29347B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altLang="en-US" sz="1800">
              <a:solidFill>
                <a:srgbClr val="29347B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altLang="en-US" sz="1800">
                <a:solidFill>
                  <a:srgbClr val="29347B"/>
                </a:solidFill>
              </a:rPr>
              <a:t>low energy threshold --&gt; ~50GeV with standard trigger</a:t>
            </a:r>
            <a:endParaRPr lang="it-IT" altLang="en-US" sz="1800">
              <a:solidFill>
                <a:srgbClr val="29347B"/>
              </a:solidFill>
            </a:endParaRPr>
          </a:p>
        </p:txBody>
      </p:sp>
      <p:sp>
        <p:nvSpPr>
          <p:cNvPr id="4" name="Text Box 3"/>
          <p:cNvSpPr txBox="1"/>
          <p:nvPr/>
        </p:nvSpPr>
        <p:spPr>
          <a:xfrm>
            <a:off x="900430" y="5840730"/>
            <a:ext cx="797623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it-IT" altLang="en-US" sz="1800">
                <a:solidFill>
                  <a:srgbClr val="29347B"/>
                </a:solidFill>
              </a:rPr>
              <a:t>Designed to catch GRBs!</a:t>
            </a:r>
            <a:endParaRPr lang="it-IT" altLang="en-US" sz="1800">
              <a:solidFill>
                <a:srgbClr val="29347B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18"/>
          <p:cNvSpPr txBox="1"/>
          <p:nvPr>
            <p:ph type="title"/>
          </p:nvPr>
        </p:nvSpPr>
        <p:spPr>
          <a:xfrm>
            <a:off x="641145" y="238615"/>
            <a:ext cx="6917100" cy="82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</a:pPr>
            <a:r>
              <a:rPr lang="en-US" altLang="it-IT" sz="2500">
                <a:solidFill>
                  <a:srgbClr val="29347B"/>
                </a:solidFill>
              </a:rPr>
              <a:t>Lessons learned</a:t>
            </a:r>
            <a:endParaRPr lang="en-US" altLang="it-IT" sz="2500">
              <a:solidFill>
                <a:srgbClr val="29347B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3" name="Google Shape;183;p18"/>
          <p:cNvSpPr txBox="1"/>
          <p:nvPr>
            <p:ph type="sldNum" idx="12"/>
          </p:nvPr>
        </p:nvSpPr>
        <p:spPr>
          <a:xfrm>
            <a:off x="6553200" y="6356351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/>
            </a:fld>
            <a:endParaRPr lang="it-IT"/>
          </a:p>
        </p:txBody>
      </p:sp>
      <p:sp>
        <p:nvSpPr>
          <p:cNvPr id="184" name="Google Shape;184;p18"/>
          <p:cNvSpPr txBox="1"/>
          <p:nvPr>
            <p:ph type="ftr" idx="11"/>
          </p:nvPr>
        </p:nvSpPr>
        <p:spPr>
          <a:xfrm>
            <a:off x="3124200" y="6356351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it-IT"/>
              <a:t>MAGIC 20th Anniversary @ La Palma</a:t>
            </a:r>
            <a:endParaRPr lang="it-IT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p>
            <a:r>
              <a:t>2023-10-04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140335" y="1318260"/>
            <a:ext cx="8875395" cy="47694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altLang="en-US" sz="1600">
                <a:solidFill>
                  <a:srgbClr val="29347B"/>
                </a:solidFill>
              </a:rPr>
              <a:t>Continued effort pays off at the end!</a:t>
            </a:r>
            <a:endParaRPr lang="it-IT" altLang="en-US" sz="1600">
              <a:solidFill>
                <a:srgbClr val="29347B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altLang="en-US" sz="1600">
                <a:solidFill>
                  <a:srgbClr val="29347B"/>
                </a:solidFill>
              </a:rPr>
              <a:t>certainly technical developments played a role (alert systems, improvement in the sensitivity, lowered energy threshold, ability to observe in diverse weather conditions)</a:t>
            </a:r>
            <a:endParaRPr lang="it-IT" altLang="en-US" sz="1600">
              <a:solidFill>
                <a:srgbClr val="29347B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altLang="en-US" sz="1600">
                <a:solidFill>
                  <a:srgbClr val="29347B"/>
                </a:solidFill>
              </a:rPr>
              <a:t>changes in strategies e.g. observe not only close to the onset, but also much later, especially for bright events</a:t>
            </a:r>
            <a:endParaRPr lang="it-IT" altLang="en-US" sz="1600">
              <a:solidFill>
                <a:srgbClr val="29347B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it-IT" altLang="en-US" sz="1600">
              <a:solidFill>
                <a:srgbClr val="29347B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altLang="en-US" sz="1600">
                <a:solidFill>
                  <a:srgbClr val="29347B"/>
                </a:solidFill>
              </a:rPr>
              <a:t>VHE emission is there, it can be detected if GRB is relatively close</a:t>
            </a:r>
            <a:endParaRPr lang="it-IT" altLang="en-US" sz="1600">
              <a:solidFill>
                <a:srgbClr val="29347B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it-IT" sz="1600">
                <a:solidFill>
                  <a:srgbClr val="29347B"/>
                </a:solidFill>
              </a:rPr>
              <a:t>GRB 201216C is a (very welcome) exception</a:t>
            </a:r>
            <a:endParaRPr lang="it-IT" altLang="en-US" sz="1600">
              <a:solidFill>
                <a:srgbClr val="29347B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it-IT" altLang="en-US" sz="1600">
              <a:solidFill>
                <a:srgbClr val="29347B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it-IT" altLang="en-US" sz="1600">
                <a:solidFill>
                  <a:srgbClr val="29347B"/>
                </a:solidFill>
              </a:rPr>
              <a:t>VHE emission is present both in the early and late afterglow</a:t>
            </a:r>
            <a:endParaRPr lang="it-IT" altLang="en-US" sz="1600">
              <a:solidFill>
                <a:srgbClr val="29347B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it-IT" altLang="en-US" sz="1600">
              <a:solidFill>
                <a:srgbClr val="29347B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altLang="en-US" sz="1600">
                <a:solidFill>
                  <a:srgbClr val="29347B"/>
                </a:solidFill>
              </a:rPr>
              <a:t>Similarities between flux level in X-ray and VHE bands, also similar time decay</a:t>
            </a:r>
            <a:endParaRPr lang="it-IT" altLang="en-US" sz="1600">
              <a:solidFill>
                <a:srgbClr val="29347B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it-IT" altLang="en-US" sz="1600">
              <a:solidFill>
                <a:srgbClr val="29347B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altLang="en-US" sz="1600">
                <a:solidFill>
                  <a:srgbClr val="29347B"/>
                </a:solidFill>
              </a:rPr>
              <a:t>MWL data crucial for proper modeling of the emission</a:t>
            </a:r>
            <a:endParaRPr lang="it-IT" altLang="en-US" sz="1600">
              <a:solidFill>
                <a:srgbClr val="29347B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altLang="en-US" sz="1600">
                <a:solidFill>
                  <a:srgbClr val="29347B"/>
                </a:solidFill>
              </a:rPr>
              <a:t>golden data set for GRB 190114C</a:t>
            </a:r>
            <a:endParaRPr lang="it-IT" altLang="en-US" sz="1600">
              <a:solidFill>
                <a:srgbClr val="29347B"/>
              </a:solidFill>
            </a:endParaRPr>
          </a:p>
          <a:p>
            <a:pPr marL="457200" lvl="1" indent="0">
              <a:buFont typeface="Arial" panose="020B0604020202020204" pitchFamily="34" charset="0"/>
              <a:buNone/>
            </a:pPr>
            <a:endParaRPr lang="it-IT" altLang="en-US" sz="1600">
              <a:solidFill>
                <a:srgbClr val="29347B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altLang="en-US" sz="1600">
                <a:solidFill>
                  <a:srgbClr val="29347B"/>
                </a:solidFill>
              </a:rPr>
              <a:t>SSC as possible universal process to explain TeV emission?</a:t>
            </a:r>
            <a:endParaRPr lang="it-IT" altLang="en-US" sz="1600">
              <a:solidFill>
                <a:srgbClr val="29347B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altLang="en-US" sz="1600">
                <a:solidFill>
                  <a:srgbClr val="29347B"/>
                </a:solidFill>
              </a:rPr>
              <a:t>SSC can explain GRB 180720B, GRB 190114C</a:t>
            </a:r>
            <a:r>
              <a:rPr lang="en-US" altLang="it-IT" sz="1600">
                <a:solidFill>
                  <a:srgbClr val="29347B"/>
                </a:solidFill>
              </a:rPr>
              <a:t>, GRB 201216C</a:t>
            </a:r>
            <a:r>
              <a:rPr lang="it-IT" altLang="en-US" sz="1600">
                <a:solidFill>
                  <a:srgbClr val="29347B"/>
                </a:solidFill>
              </a:rPr>
              <a:t> and possibly GRB 190829</a:t>
            </a:r>
            <a:r>
              <a:rPr lang="en-US" altLang="it-IT" sz="1600">
                <a:solidFill>
                  <a:srgbClr val="29347B"/>
                </a:solidFill>
              </a:rPr>
              <a:t>A</a:t>
            </a:r>
            <a:endParaRPr lang="it-IT" altLang="en-US" sz="1600">
              <a:solidFill>
                <a:srgbClr val="29347B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18"/>
          <p:cNvSpPr txBox="1"/>
          <p:nvPr>
            <p:ph type="title"/>
          </p:nvPr>
        </p:nvSpPr>
        <p:spPr>
          <a:xfrm>
            <a:off x="641145" y="238615"/>
            <a:ext cx="6917100" cy="82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</a:pPr>
            <a:r>
              <a:rPr lang="it-IT" sz="2500">
                <a:solidFill>
                  <a:srgbClr val="29347B"/>
                </a:solidFill>
              </a:rPr>
              <a:t>Prospects of GRB searches with MAGIC</a:t>
            </a:r>
            <a:endParaRPr lang="it-IT" sz="2500">
              <a:solidFill>
                <a:srgbClr val="29347B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3" name="Google Shape;183;p18"/>
          <p:cNvSpPr txBox="1"/>
          <p:nvPr>
            <p:ph type="sldNum" idx="12"/>
          </p:nvPr>
        </p:nvSpPr>
        <p:spPr>
          <a:xfrm>
            <a:off x="6553200" y="6356351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/>
            </a:fld>
            <a:endParaRPr lang="it-IT"/>
          </a:p>
        </p:txBody>
      </p:sp>
      <p:sp>
        <p:nvSpPr>
          <p:cNvPr id="184" name="Google Shape;184;p18"/>
          <p:cNvSpPr txBox="1"/>
          <p:nvPr>
            <p:ph type="ftr" idx="11"/>
          </p:nvPr>
        </p:nvSpPr>
        <p:spPr>
          <a:xfrm>
            <a:off x="3124200" y="6356351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it-IT"/>
              <a:t>MAGIC 20th Anniversary @ La Palma</a:t>
            </a:r>
            <a:endParaRPr lang="it-IT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p>
            <a:r>
              <a:t>2023-10-04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140335" y="1318260"/>
            <a:ext cx="8875395" cy="45231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altLang="en-US" sz="1600">
                <a:solidFill>
                  <a:srgbClr val="29347B"/>
                </a:solidFill>
              </a:rPr>
              <a:t>Our understanding of the afterglow emission is still uncertain despite the recent detected events</a:t>
            </a:r>
            <a:endParaRPr lang="it-IT" altLang="en-US" sz="1600">
              <a:solidFill>
                <a:srgbClr val="29347B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altLang="en-US" sz="1600">
                <a:solidFill>
                  <a:srgbClr val="29347B"/>
                </a:solidFill>
              </a:rPr>
              <a:t>alternative </a:t>
            </a:r>
            <a:r>
              <a:rPr lang="en-US" altLang="it-IT" sz="1600">
                <a:solidFill>
                  <a:srgbClr val="29347B"/>
                </a:solidFill>
              </a:rPr>
              <a:t>emission </a:t>
            </a:r>
            <a:r>
              <a:rPr lang="it-IT" altLang="en-US" sz="1600">
                <a:solidFill>
                  <a:srgbClr val="29347B"/>
                </a:solidFill>
              </a:rPr>
              <a:t>models (e.g. hadronic)?</a:t>
            </a:r>
            <a:endParaRPr lang="it-IT" altLang="en-US" sz="1600">
              <a:solidFill>
                <a:srgbClr val="29347B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altLang="en-US" sz="1600">
                <a:solidFill>
                  <a:srgbClr val="29347B"/>
                </a:solidFill>
              </a:rPr>
              <a:t>we need more GRBs detected at VHE!</a:t>
            </a:r>
            <a:endParaRPr lang="it-IT" altLang="en-US" sz="1600">
              <a:solidFill>
                <a:srgbClr val="29347B"/>
              </a:solidFill>
            </a:endParaRPr>
          </a:p>
          <a:p>
            <a:pPr marL="457200" lvl="1" indent="0">
              <a:buFont typeface="Arial" panose="020B0604020202020204" pitchFamily="34" charset="0"/>
              <a:buNone/>
            </a:pPr>
            <a:endParaRPr lang="it-IT" altLang="en-US" sz="1600">
              <a:solidFill>
                <a:srgbClr val="29347B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altLang="en-US" sz="1600">
                <a:solidFill>
                  <a:srgbClr val="29347B"/>
                </a:solidFill>
              </a:rPr>
              <a:t>Another major breakthrough would be the detection of VHE emission during the prompt phase – crucial info on the emission process, still heavily debated</a:t>
            </a:r>
            <a:endParaRPr lang="it-IT" altLang="en-US" sz="1600">
              <a:solidFill>
                <a:srgbClr val="29347B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altLang="en-US" sz="1600">
                <a:solidFill>
                  <a:srgbClr val="29347B"/>
                </a:solidFill>
              </a:rPr>
              <a:t>current and new ground-based wide field of view instruments (HAWC, LHAASO, SWGO...) may be better suited</a:t>
            </a:r>
            <a:r>
              <a:rPr lang="en-US" altLang="it-IT" sz="1600">
                <a:solidFill>
                  <a:srgbClr val="29347B"/>
                </a:solidFill>
              </a:rPr>
              <a:t> </a:t>
            </a:r>
            <a:r>
              <a:rPr lang="it-IT" altLang="en-US" sz="1600">
                <a:solidFill>
                  <a:srgbClr val="29347B"/>
                </a:solidFill>
              </a:rPr>
              <a:t>for</a:t>
            </a:r>
            <a:r>
              <a:rPr lang="en-US" altLang="it-IT" sz="1600">
                <a:solidFill>
                  <a:srgbClr val="29347B"/>
                </a:solidFill>
              </a:rPr>
              <a:t> </a:t>
            </a:r>
            <a:r>
              <a:rPr lang="it-IT" altLang="en-US" sz="1600">
                <a:solidFill>
                  <a:srgbClr val="29347B"/>
                </a:solidFill>
              </a:rPr>
              <a:t>this task</a:t>
            </a:r>
            <a:r>
              <a:rPr lang="en-US" altLang="it-IT" sz="1600">
                <a:solidFill>
                  <a:srgbClr val="29347B"/>
                </a:solidFill>
              </a:rPr>
              <a:t> --&gt; see GRB 221009A example aka the BOAT</a:t>
            </a:r>
            <a:endParaRPr lang="en-US" altLang="it-IT" sz="1600">
              <a:solidFill>
                <a:srgbClr val="29347B"/>
              </a:solidFill>
            </a:endParaRPr>
          </a:p>
          <a:p>
            <a:pPr marL="457200" lvl="1" indent="0">
              <a:buFont typeface="Arial" panose="020B0604020202020204" pitchFamily="34" charset="0"/>
              <a:buNone/>
            </a:pPr>
            <a:endParaRPr lang="it-IT" altLang="en-US" sz="1600">
              <a:solidFill>
                <a:srgbClr val="29347B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altLang="en-US" sz="1600">
                <a:solidFill>
                  <a:srgbClr val="29347B"/>
                </a:solidFill>
              </a:rPr>
              <a:t>VHE emission from short GRBs? Strong hint from GRB 160821B by MAGIC</a:t>
            </a:r>
            <a:endParaRPr lang="it-IT" altLang="en-US" sz="1600">
              <a:solidFill>
                <a:srgbClr val="29347B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altLang="en-US" sz="1600">
                <a:solidFill>
                  <a:srgbClr val="29347B"/>
                </a:solidFill>
              </a:rPr>
              <a:t>interesting in relation to GW searches</a:t>
            </a:r>
            <a:endParaRPr lang="it-IT" altLang="en-US" sz="1600">
              <a:solidFill>
                <a:srgbClr val="29347B"/>
              </a:solidFill>
            </a:endParaRPr>
          </a:p>
          <a:p>
            <a:pPr marL="457200" lvl="1" indent="0">
              <a:buFont typeface="Arial" panose="020B0604020202020204" pitchFamily="34" charset="0"/>
              <a:buNone/>
            </a:pPr>
            <a:endParaRPr lang="it-IT" altLang="en-US" sz="1600">
              <a:solidFill>
                <a:srgbClr val="29347B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altLang="en-US" sz="1600">
                <a:solidFill>
                  <a:srgbClr val="29347B"/>
                </a:solidFill>
              </a:rPr>
              <a:t>New physics</a:t>
            </a:r>
            <a:r>
              <a:rPr lang="en-US" altLang="it-IT" sz="1600">
                <a:solidFill>
                  <a:srgbClr val="29347B"/>
                </a:solidFill>
              </a:rPr>
              <a:t>?</a:t>
            </a:r>
            <a:endParaRPr lang="en-US" altLang="it-IT" sz="1600">
              <a:solidFill>
                <a:srgbClr val="29347B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altLang="en-US" sz="1600">
                <a:solidFill>
                  <a:srgbClr val="29347B"/>
                </a:solidFill>
              </a:rPr>
              <a:t>Lorentz Invariance Violation (we would need a distant GRB detected in the prompt)</a:t>
            </a:r>
            <a:endParaRPr lang="it-IT" altLang="en-US" sz="1600">
              <a:solidFill>
                <a:srgbClr val="29347B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altLang="en-US" sz="1600">
                <a:solidFill>
                  <a:srgbClr val="29347B"/>
                </a:solidFill>
              </a:rPr>
              <a:t>Axion-like particles (search for signatures in the spectra; GRBs detected at high redshift)</a:t>
            </a:r>
            <a:endParaRPr lang="it-IT" altLang="en-US" sz="1600">
              <a:solidFill>
                <a:srgbClr val="29347B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altLang="en-US" sz="1600">
                <a:solidFill>
                  <a:srgbClr val="29347B"/>
                </a:solidFill>
              </a:rPr>
              <a:t>EBL studies?</a:t>
            </a:r>
            <a:endParaRPr lang="it-IT" altLang="en-US" sz="1600">
              <a:solidFill>
                <a:srgbClr val="29347B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1"/>
          <p:cNvSpPr txBox="1"/>
          <p:nvPr>
            <p:ph type="title"/>
          </p:nvPr>
        </p:nvSpPr>
        <p:spPr>
          <a:xfrm>
            <a:off x="641145" y="238615"/>
            <a:ext cx="6917100" cy="82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</a:pPr>
            <a:r>
              <a:rPr lang="it-IT" sz="2500">
                <a:solidFill>
                  <a:srgbClr val="29347B"/>
                </a:solidFill>
              </a:rPr>
              <a:t>Summary</a:t>
            </a:r>
            <a:endParaRPr lang="it-IT" sz="2500">
              <a:solidFill>
                <a:srgbClr val="29347B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9" name="Google Shape;89;p11"/>
          <p:cNvSpPr txBox="1"/>
          <p:nvPr>
            <p:ph type="sldNum" idx="12"/>
          </p:nvPr>
        </p:nvSpPr>
        <p:spPr>
          <a:xfrm>
            <a:off x="6553200" y="6356351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</a:pPr>
            <a:fld id="{00000000-1234-1234-1234-123412341234}" type="slidenum">
              <a:rPr lang="it-IT"/>
            </a:fld>
            <a:endParaRPr lang="it-IT"/>
          </a:p>
        </p:txBody>
      </p:sp>
      <p:sp>
        <p:nvSpPr>
          <p:cNvPr id="90" name="Google Shape;90;p11"/>
          <p:cNvSpPr txBox="1"/>
          <p:nvPr>
            <p:ph type="dt" idx="10"/>
          </p:nvPr>
        </p:nvSpPr>
        <p:spPr>
          <a:xfrm>
            <a:off x="457200" y="6356351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it-IT"/>
              <a:t>2023-10-04</a:t>
            </a:r>
            <a:endParaRPr lang="it-IT"/>
          </a:p>
        </p:txBody>
      </p:sp>
      <p:sp>
        <p:nvSpPr>
          <p:cNvPr id="91" name="Google Shape;91;p11"/>
          <p:cNvSpPr txBox="1"/>
          <p:nvPr>
            <p:ph type="ftr" idx="11"/>
          </p:nvPr>
        </p:nvSpPr>
        <p:spPr>
          <a:xfrm>
            <a:off x="3124200" y="6356351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it-IT"/>
              <a:t>MAGIC 20th Anniversary @ La Palma</a:t>
            </a:r>
            <a:endParaRPr lang="it-IT"/>
          </a:p>
        </p:txBody>
      </p:sp>
      <p:sp>
        <p:nvSpPr>
          <p:cNvPr id="2" name="Text Box 1"/>
          <p:cNvSpPr txBox="1"/>
          <p:nvPr/>
        </p:nvSpPr>
        <p:spPr>
          <a:xfrm>
            <a:off x="140335" y="1590675"/>
            <a:ext cx="8875395" cy="42462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it-IT" sz="1800">
                <a:solidFill>
                  <a:srgbClr val="29347B"/>
                </a:solidFill>
              </a:rPr>
              <a:t>It took 15 years, but feasability of GRB detection with IACTs was finally proven with MAGIC!</a:t>
            </a:r>
            <a:endParaRPr lang="en-US" altLang="it-IT" sz="1800">
              <a:solidFill>
                <a:srgbClr val="29347B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it-IT" sz="1800">
              <a:solidFill>
                <a:srgbClr val="29347B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it-IT" sz="1800">
                <a:solidFill>
                  <a:srgbClr val="29347B"/>
                </a:solidFill>
              </a:rPr>
              <a:t>Even with two events detected by MAGIC, a wealth of information on emission mechanism</a:t>
            </a:r>
            <a:endParaRPr lang="en-US" altLang="it-IT" sz="1800">
              <a:solidFill>
                <a:srgbClr val="29347B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it-IT" sz="1800">
                <a:solidFill>
                  <a:srgbClr val="29347B"/>
                </a:solidFill>
              </a:rPr>
              <a:t>additional component</a:t>
            </a:r>
            <a:endParaRPr lang="en-US" altLang="it-IT" sz="1800">
              <a:solidFill>
                <a:srgbClr val="29347B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it-IT" sz="1800">
                <a:solidFill>
                  <a:srgbClr val="29347B"/>
                </a:solidFill>
              </a:rPr>
              <a:t>preference for wind-like scenarios?</a:t>
            </a:r>
            <a:endParaRPr lang="en-US" altLang="it-IT" sz="1800">
              <a:solidFill>
                <a:srgbClr val="29347B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it-IT" sz="1800">
                <a:solidFill>
                  <a:srgbClr val="29347B"/>
                </a:solidFill>
              </a:rPr>
              <a:t>jet opening angle</a:t>
            </a:r>
            <a:endParaRPr lang="en-US" altLang="it-IT" sz="1800">
              <a:solidFill>
                <a:srgbClr val="29347B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it-IT" sz="1800">
                <a:solidFill>
                  <a:srgbClr val="29347B"/>
                </a:solidFill>
              </a:rPr>
              <a:t>magnetic field</a:t>
            </a:r>
            <a:endParaRPr lang="en-US" altLang="it-IT" sz="1800">
              <a:solidFill>
                <a:srgbClr val="29347B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it-IT" sz="1800">
                <a:solidFill>
                  <a:srgbClr val="29347B"/>
                </a:solidFill>
              </a:rPr>
              <a:t>....</a:t>
            </a:r>
            <a:endParaRPr lang="en-US" altLang="it-IT" sz="1800">
              <a:solidFill>
                <a:srgbClr val="29347B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altLang="it-IT" sz="1800">
              <a:solidFill>
                <a:srgbClr val="29347B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altLang="it-IT" sz="1800">
                <a:solidFill>
                  <a:srgbClr val="29347B"/>
                </a:solidFill>
              </a:rPr>
              <a:t>We keep continuing the follow-up, we want/need more GRBs at VHE!</a:t>
            </a:r>
            <a:endParaRPr lang="en-US" altLang="it-IT" sz="1800">
              <a:solidFill>
                <a:srgbClr val="29347B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it-IT" sz="1800">
                <a:solidFill>
                  <a:srgbClr val="29347B"/>
                </a:solidFill>
              </a:rPr>
              <a:t>however, also non detected GRBs can be used for constraining models</a:t>
            </a:r>
            <a:endParaRPr lang="en-US" altLang="it-IT" sz="1800">
              <a:solidFill>
                <a:srgbClr val="29347B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US" altLang="it-IT" sz="1800">
              <a:solidFill>
                <a:srgbClr val="29347B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altLang="it-IT" sz="1800">
                <a:solidFill>
                  <a:srgbClr val="29347B"/>
                </a:solidFill>
              </a:rPr>
              <a:t>A GRB+GW+neutrino event in the future?</a:t>
            </a:r>
            <a:endParaRPr lang="en-US" altLang="it-IT" sz="1800">
              <a:solidFill>
                <a:srgbClr val="29347B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1"/>
          <p:cNvSpPr txBox="1"/>
          <p:nvPr>
            <p:ph type="title"/>
          </p:nvPr>
        </p:nvSpPr>
        <p:spPr>
          <a:xfrm>
            <a:off x="641145" y="238615"/>
            <a:ext cx="6917100" cy="82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</a:pPr>
            <a:r>
              <a:rPr lang="it-IT" sz="2500">
                <a:solidFill>
                  <a:srgbClr val="29347B"/>
                </a:solidFill>
              </a:rPr>
              <a:t>Status of GRBs with IACTs before 2019</a:t>
            </a:r>
            <a:endParaRPr lang="it-IT" sz="2500">
              <a:solidFill>
                <a:srgbClr val="29347B"/>
              </a:solidFill>
            </a:endParaRPr>
          </a:p>
        </p:txBody>
      </p:sp>
      <p:sp>
        <p:nvSpPr>
          <p:cNvPr id="89" name="Google Shape;89;p11"/>
          <p:cNvSpPr txBox="1"/>
          <p:nvPr>
            <p:ph type="sldNum" idx="12"/>
          </p:nvPr>
        </p:nvSpPr>
        <p:spPr>
          <a:xfrm>
            <a:off x="6553200" y="6356351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</a:pPr>
            <a:fld id="{00000000-1234-1234-1234-123412341234}" type="slidenum">
              <a:rPr lang="it-IT"/>
            </a:fld>
            <a:endParaRPr lang="it-IT"/>
          </a:p>
        </p:txBody>
      </p:sp>
      <p:sp>
        <p:nvSpPr>
          <p:cNvPr id="90" name="Google Shape;90;p11"/>
          <p:cNvSpPr txBox="1"/>
          <p:nvPr>
            <p:ph type="dt" idx="10"/>
          </p:nvPr>
        </p:nvSpPr>
        <p:spPr>
          <a:xfrm>
            <a:off x="457200" y="6356351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it-IT"/>
              <a:t>2023-10-04</a:t>
            </a:r>
            <a:endParaRPr lang="it-IT"/>
          </a:p>
        </p:txBody>
      </p:sp>
      <p:sp>
        <p:nvSpPr>
          <p:cNvPr id="91" name="Google Shape;91;p11"/>
          <p:cNvSpPr txBox="1"/>
          <p:nvPr>
            <p:ph type="ftr" idx="11"/>
          </p:nvPr>
        </p:nvSpPr>
        <p:spPr>
          <a:xfrm>
            <a:off x="3124200" y="6356351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it-IT"/>
              <a:t>MAGIC 20th Anniversary @ La Palma</a:t>
            </a:r>
            <a:endParaRPr lang="it-IT"/>
          </a:p>
        </p:txBody>
      </p:sp>
      <p:sp>
        <p:nvSpPr>
          <p:cNvPr id="92" name="Google Shape;92;p11"/>
          <p:cNvSpPr txBox="1"/>
          <p:nvPr/>
        </p:nvSpPr>
        <p:spPr>
          <a:xfrm>
            <a:off x="4509298" y="4848933"/>
            <a:ext cx="1848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" name="Text Box 1"/>
          <p:cNvSpPr txBox="1"/>
          <p:nvPr/>
        </p:nvSpPr>
        <p:spPr>
          <a:xfrm>
            <a:off x="277495" y="1368425"/>
            <a:ext cx="8620125" cy="39693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altLang="en-US" sz="1800">
                <a:solidFill>
                  <a:srgbClr val="29347B"/>
                </a:solidFill>
              </a:rPr>
              <a:t>Several attempts, but no detection</a:t>
            </a:r>
            <a:endParaRPr lang="it-IT" altLang="en-US" sz="1800">
              <a:solidFill>
                <a:srgbClr val="29347B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altLang="en-US" sz="1800">
              <a:solidFill>
                <a:srgbClr val="29347B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altLang="en-US" sz="1800">
                <a:solidFill>
                  <a:srgbClr val="29347B"/>
                </a:solidFill>
                <a:sym typeface="+mn-ea"/>
              </a:rPr>
              <a:t>MAGIC: 2005-2006 GRBs (ApJ 667, 2007), GRB050713A (ApJ 641, 2006), GRB 080430 (A&amp;A 517, 2010), GRB090102 (MNRAS 437, 2014)</a:t>
            </a:r>
            <a:endParaRPr lang="it-IT" altLang="en-US" sz="1800">
              <a:solidFill>
                <a:srgbClr val="29347B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it-IT" altLang="en-US" sz="1800">
              <a:solidFill>
                <a:srgbClr val="29347B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altLang="en-US" sz="1800">
                <a:solidFill>
                  <a:srgbClr val="29347B"/>
                </a:solidFill>
              </a:rPr>
              <a:t>H.E.S.S. : GRBs observed from 2003 to 2007 (A&amp;A 495, 2009), GRB 060602B (ApJ 690, 2009), GRB 100621A (A&amp;A 565, 2014)</a:t>
            </a:r>
            <a:endParaRPr lang="it-IT" altLang="en-US" sz="1800">
              <a:solidFill>
                <a:srgbClr val="29347B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it-IT" altLang="en-US" sz="1800">
              <a:solidFill>
                <a:srgbClr val="29347B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altLang="en-US" sz="1800">
                <a:solidFill>
                  <a:srgbClr val="29347B"/>
                </a:solidFill>
              </a:rPr>
              <a:t>VERITAS: follow-up of Swift GRBs (ApJ 743, 2011), GRB 130427A (ApJ 795, 2014), GRB 150323A (ApJ 857, 2018)</a:t>
            </a:r>
            <a:endParaRPr lang="it-IT" altLang="en-US" sz="1800">
              <a:solidFill>
                <a:srgbClr val="29347B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it-IT" altLang="en-US" sz="1800">
              <a:solidFill>
                <a:srgbClr val="29347B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altLang="en-US" sz="1800">
                <a:solidFill>
                  <a:srgbClr val="29347B"/>
                </a:solidFill>
              </a:rPr>
              <a:t>Whipple: GRB follow-up (ApJ 655, 2007)</a:t>
            </a:r>
            <a:endParaRPr lang="it-IT" altLang="en-US" sz="1800">
              <a:solidFill>
                <a:srgbClr val="29347B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it-IT" altLang="en-US" sz="1800">
              <a:solidFill>
                <a:srgbClr val="29347B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altLang="en-US" sz="1800">
                <a:solidFill>
                  <a:srgbClr val="29347B"/>
                </a:solidFill>
              </a:rPr>
              <a:t>HEGRA: search for GRB TeV counterparts (arXiv:astro-ph/9611044v1)</a:t>
            </a:r>
            <a:endParaRPr lang="it-IT" altLang="en-US" sz="1800">
              <a:solidFill>
                <a:srgbClr val="29347B"/>
              </a:solidFill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2907665" y="5559425"/>
            <a:ext cx="35121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it-IT" altLang="en-US" sz="1800">
                <a:solidFill>
                  <a:srgbClr val="29347B"/>
                </a:solidFill>
              </a:rPr>
              <a:t>Only upper limits... :(</a:t>
            </a:r>
            <a:endParaRPr lang="it-IT" altLang="en-US" sz="1800">
              <a:solidFill>
                <a:srgbClr val="29347B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1"/>
          <p:cNvSpPr txBox="1"/>
          <p:nvPr>
            <p:ph type="title"/>
          </p:nvPr>
        </p:nvSpPr>
        <p:spPr>
          <a:xfrm>
            <a:off x="641145" y="238615"/>
            <a:ext cx="6917100" cy="82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</a:pPr>
            <a:r>
              <a:rPr lang="it-IT" sz="2500">
                <a:solidFill>
                  <a:srgbClr val="29347B"/>
                </a:solidFill>
              </a:rPr>
              <a:t>Status of GRBs with IACTs before 2019</a:t>
            </a:r>
            <a:endParaRPr lang="it-IT" sz="2500">
              <a:solidFill>
                <a:srgbClr val="29347B"/>
              </a:solidFill>
            </a:endParaRPr>
          </a:p>
        </p:txBody>
      </p:sp>
      <p:sp>
        <p:nvSpPr>
          <p:cNvPr id="89" name="Google Shape;89;p11"/>
          <p:cNvSpPr txBox="1"/>
          <p:nvPr>
            <p:ph type="sldNum" idx="12"/>
          </p:nvPr>
        </p:nvSpPr>
        <p:spPr>
          <a:xfrm>
            <a:off x="6553200" y="6356351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</a:pPr>
            <a:fld id="{00000000-1234-1234-1234-123412341234}" type="slidenum">
              <a:rPr lang="it-IT"/>
            </a:fld>
            <a:endParaRPr lang="it-IT"/>
          </a:p>
        </p:txBody>
      </p:sp>
      <p:sp>
        <p:nvSpPr>
          <p:cNvPr id="90" name="Google Shape;90;p11"/>
          <p:cNvSpPr txBox="1"/>
          <p:nvPr>
            <p:ph type="dt" idx="10"/>
          </p:nvPr>
        </p:nvSpPr>
        <p:spPr>
          <a:xfrm>
            <a:off x="457200" y="6356351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it-IT"/>
              <a:t>2023-10-04</a:t>
            </a:r>
            <a:endParaRPr lang="it-IT"/>
          </a:p>
        </p:txBody>
      </p:sp>
      <p:sp>
        <p:nvSpPr>
          <p:cNvPr id="91" name="Google Shape;91;p11"/>
          <p:cNvSpPr txBox="1"/>
          <p:nvPr>
            <p:ph type="ftr" idx="11"/>
          </p:nvPr>
        </p:nvSpPr>
        <p:spPr>
          <a:xfrm>
            <a:off x="3124200" y="6356351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it-IT"/>
              <a:t>MAGIC 20th Anniversary @ La Palma</a:t>
            </a:r>
            <a:endParaRPr lang="it-IT"/>
          </a:p>
        </p:txBody>
      </p:sp>
      <p:sp>
        <p:nvSpPr>
          <p:cNvPr id="92" name="Google Shape;92;p11"/>
          <p:cNvSpPr txBox="1"/>
          <p:nvPr/>
        </p:nvSpPr>
        <p:spPr>
          <a:xfrm>
            <a:off x="4509298" y="4848933"/>
            <a:ext cx="1848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" name="Text Box 1"/>
          <p:cNvSpPr txBox="1"/>
          <p:nvPr/>
        </p:nvSpPr>
        <p:spPr>
          <a:xfrm>
            <a:off x="277495" y="1368425"/>
            <a:ext cx="8620125" cy="39693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altLang="en-US" sz="1800">
                <a:solidFill>
                  <a:srgbClr val="29347B"/>
                </a:solidFill>
              </a:rPr>
              <a:t>Several attempts, but no detection</a:t>
            </a:r>
            <a:endParaRPr lang="it-IT" altLang="en-US" sz="1800">
              <a:solidFill>
                <a:srgbClr val="29347B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altLang="en-US" sz="1800">
              <a:solidFill>
                <a:srgbClr val="29347B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altLang="en-US" sz="1800">
                <a:solidFill>
                  <a:srgbClr val="29347B"/>
                </a:solidFill>
                <a:sym typeface="+mn-ea"/>
              </a:rPr>
              <a:t>MAGIC: 2005-2006 GRBs (ApJ 667, 2007), GRB050713A (ApJ 641, 2006), GRB 080430 (A&amp;A 517, 2010), GRB090102 (MNRAS 437, 2014)</a:t>
            </a:r>
            <a:endParaRPr lang="it-IT" altLang="en-US" sz="1800">
              <a:solidFill>
                <a:srgbClr val="29347B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it-IT" altLang="en-US" sz="1800">
              <a:solidFill>
                <a:srgbClr val="29347B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altLang="en-US" sz="1800">
                <a:solidFill>
                  <a:srgbClr val="29347B"/>
                </a:solidFill>
              </a:rPr>
              <a:t>H.E.S.S. : GRBs observed from 2003 to 2007 (A&amp;A 495, 2009), GRB 060602B (ApJ 690, 2009), GRB 100621A (A&amp;A 565, 2014)</a:t>
            </a:r>
            <a:endParaRPr lang="it-IT" altLang="en-US" sz="1800">
              <a:solidFill>
                <a:srgbClr val="29347B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it-IT" altLang="en-US" sz="1800">
              <a:solidFill>
                <a:srgbClr val="29347B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altLang="en-US" sz="1800">
                <a:solidFill>
                  <a:srgbClr val="29347B"/>
                </a:solidFill>
              </a:rPr>
              <a:t>VERITAS: follow-up of Swift GRBs (ApJ 743, 2011), GRB 130427A (ApJ 795, 2014), GRB 150323A (ApJ 857, 2018)</a:t>
            </a:r>
            <a:endParaRPr lang="it-IT" altLang="en-US" sz="1800">
              <a:solidFill>
                <a:srgbClr val="29347B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it-IT" altLang="en-US" sz="1800">
              <a:solidFill>
                <a:srgbClr val="29347B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altLang="en-US" sz="1800">
                <a:solidFill>
                  <a:srgbClr val="29347B"/>
                </a:solidFill>
              </a:rPr>
              <a:t>Whipple: GRB follow-up (ApJ 655, 2007)</a:t>
            </a:r>
            <a:endParaRPr lang="it-IT" altLang="en-US" sz="1800">
              <a:solidFill>
                <a:srgbClr val="29347B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it-IT" altLang="en-US" sz="1800">
              <a:solidFill>
                <a:srgbClr val="29347B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altLang="en-US" sz="1800">
                <a:solidFill>
                  <a:srgbClr val="29347B"/>
                </a:solidFill>
              </a:rPr>
              <a:t>HEGRA: search for GRB TeV counterparts (arXiv:astro-ph/9611044v1)</a:t>
            </a:r>
            <a:endParaRPr lang="it-IT" altLang="en-US" sz="1800">
              <a:solidFill>
                <a:srgbClr val="29347B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0040000">
            <a:off x="382905" y="2698750"/>
            <a:ext cx="3822065" cy="2630170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2907665" y="5559425"/>
            <a:ext cx="35121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it-IT" altLang="en-US" sz="1800">
                <a:solidFill>
                  <a:srgbClr val="29347B"/>
                </a:solidFill>
              </a:rPr>
              <a:t>Only upper limits... :(</a:t>
            </a:r>
            <a:endParaRPr lang="it-IT" altLang="en-US" sz="1800">
              <a:solidFill>
                <a:srgbClr val="29347B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1"/>
          <p:cNvSpPr txBox="1"/>
          <p:nvPr>
            <p:ph type="title"/>
          </p:nvPr>
        </p:nvSpPr>
        <p:spPr>
          <a:xfrm>
            <a:off x="641145" y="238615"/>
            <a:ext cx="6917100" cy="82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</a:pPr>
            <a:r>
              <a:rPr lang="it-IT" sz="2500">
                <a:solidFill>
                  <a:srgbClr val="29347B"/>
                </a:solidFill>
              </a:rPr>
              <a:t>Status of GRBs with IACTs before 2019</a:t>
            </a:r>
            <a:endParaRPr lang="it-IT" sz="2500">
              <a:solidFill>
                <a:srgbClr val="29347B"/>
              </a:solidFill>
            </a:endParaRPr>
          </a:p>
        </p:txBody>
      </p:sp>
      <p:sp>
        <p:nvSpPr>
          <p:cNvPr id="89" name="Google Shape;89;p11"/>
          <p:cNvSpPr txBox="1"/>
          <p:nvPr>
            <p:ph type="sldNum" idx="12"/>
          </p:nvPr>
        </p:nvSpPr>
        <p:spPr>
          <a:xfrm>
            <a:off x="6553200" y="6356351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</a:pPr>
            <a:fld id="{00000000-1234-1234-1234-123412341234}" type="slidenum">
              <a:rPr lang="it-IT"/>
            </a:fld>
            <a:endParaRPr lang="it-IT"/>
          </a:p>
        </p:txBody>
      </p:sp>
      <p:sp>
        <p:nvSpPr>
          <p:cNvPr id="90" name="Google Shape;90;p11"/>
          <p:cNvSpPr txBox="1"/>
          <p:nvPr>
            <p:ph type="dt" idx="10"/>
          </p:nvPr>
        </p:nvSpPr>
        <p:spPr>
          <a:xfrm>
            <a:off x="457200" y="6356351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it-IT"/>
              <a:t>2023-10-04</a:t>
            </a:r>
            <a:endParaRPr lang="it-IT"/>
          </a:p>
        </p:txBody>
      </p:sp>
      <p:sp>
        <p:nvSpPr>
          <p:cNvPr id="91" name="Google Shape;91;p11"/>
          <p:cNvSpPr txBox="1"/>
          <p:nvPr>
            <p:ph type="ftr" idx="11"/>
          </p:nvPr>
        </p:nvSpPr>
        <p:spPr>
          <a:xfrm>
            <a:off x="3124200" y="6356351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it-IT"/>
              <a:t>MAGIC 20th Anniversary @ La Palma</a:t>
            </a:r>
            <a:endParaRPr lang="it-IT"/>
          </a:p>
        </p:txBody>
      </p:sp>
      <p:sp>
        <p:nvSpPr>
          <p:cNvPr id="92" name="Google Shape;92;p11"/>
          <p:cNvSpPr txBox="1"/>
          <p:nvPr/>
        </p:nvSpPr>
        <p:spPr>
          <a:xfrm>
            <a:off x="4509298" y="4848933"/>
            <a:ext cx="1848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" name="Text Box 1"/>
          <p:cNvSpPr txBox="1"/>
          <p:nvPr/>
        </p:nvSpPr>
        <p:spPr>
          <a:xfrm>
            <a:off x="277495" y="1368425"/>
            <a:ext cx="8620125" cy="39693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altLang="en-US" sz="1800">
                <a:solidFill>
                  <a:srgbClr val="29347B"/>
                </a:solidFill>
              </a:rPr>
              <a:t>Several attempts, but no detection</a:t>
            </a:r>
            <a:endParaRPr lang="it-IT" altLang="en-US" sz="1800">
              <a:solidFill>
                <a:srgbClr val="29347B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altLang="en-US" sz="1800">
              <a:solidFill>
                <a:srgbClr val="29347B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altLang="en-US" sz="1800">
                <a:solidFill>
                  <a:srgbClr val="29347B"/>
                </a:solidFill>
                <a:sym typeface="+mn-ea"/>
              </a:rPr>
              <a:t>MAGIC: 2005-2006 GRBs (ApJ 667, 2007), GRB050713A (ApJ 641, 2006), GRB 080430 (A&amp;A 517, 2010), GRB090102 (MNRAS 437, 2014)</a:t>
            </a:r>
            <a:endParaRPr lang="it-IT" altLang="en-US" sz="1800">
              <a:solidFill>
                <a:srgbClr val="29347B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it-IT" altLang="en-US" sz="1800">
              <a:solidFill>
                <a:srgbClr val="29347B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altLang="en-US" sz="1800">
                <a:solidFill>
                  <a:srgbClr val="29347B"/>
                </a:solidFill>
              </a:rPr>
              <a:t>H.E.S.S. : GRBs observed from 2003 to 2007 (A&amp;A 495, 2009), GRB 060602B (ApJ 690, 2009), GRB 100621A (A&amp;A 565, 2014)</a:t>
            </a:r>
            <a:endParaRPr lang="it-IT" altLang="en-US" sz="1800">
              <a:solidFill>
                <a:srgbClr val="29347B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it-IT" altLang="en-US" sz="1800">
              <a:solidFill>
                <a:srgbClr val="29347B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altLang="en-US" sz="1800">
                <a:solidFill>
                  <a:srgbClr val="29347B"/>
                </a:solidFill>
              </a:rPr>
              <a:t>VERITAS: follow-up of Swift GRBs (ApJ 743, 2011), GRB 130427A (ApJ 795, 2014), GRB 150323A (ApJ 857, 2018)</a:t>
            </a:r>
            <a:endParaRPr lang="it-IT" altLang="en-US" sz="1800">
              <a:solidFill>
                <a:srgbClr val="29347B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it-IT" altLang="en-US" sz="1800">
              <a:solidFill>
                <a:srgbClr val="29347B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altLang="en-US" sz="1800">
                <a:solidFill>
                  <a:srgbClr val="29347B"/>
                </a:solidFill>
              </a:rPr>
              <a:t>Whipple: GRB follow-up (ApJ 655, 2007)</a:t>
            </a:r>
            <a:endParaRPr lang="it-IT" altLang="en-US" sz="1800">
              <a:solidFill>
                <a:srgbClr val="29347B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it-IT" altLang="en-US" sz="1800">
              <a:solidFill>
                <a:srgbClr val="29347B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altLang="en-US" sz="1800">
                <a:solidFill>
                  <a:srgbClr val="29347B"/>
                </a:solidFill>
              </a:rPr>
              <a:t>HEGRA: search for GRB TeV counterparts (arXiv:astro-ph/9611044v1)</a:t>
            </a:r>
            <a:endParaRPr lang="it-IT" altLang="en-US" sz="1800">
              <a:solidFill>
                <a:srgbClr val="29347B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0040000">
            <a:off x="382905" y="2698750"/>
            <a:ext cx="3822065" cy="263017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500000">
            <a:off x="4914265" y="2626995"/>
            <a:ext cx="3834765" cy="2724150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2185670" y="5559425"/>
            <a:ext cx="49517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it-IT" altLang="en-US" sz="1800">
                <a:solidFill>
                  <a:srgbClr val="29347B"/>
                </a:solidFill>
              </a:rPr>
              <a:t>Only upper limits... :(</a:t>
            </a:r>
            <a:endParaRPr lang="it-IT" altLang="en-US" sz="1800">
              <a:solidFill>
                <a:srgbClr val="29347B"/>
              </a:solidFill>
            </a:endParaRPr>
          </a:p>
          <a:p>
            <a:pPr algn="ctr"/>
            <a:r>
              <a:rPr lang="it-IT" altLang="en-US" sz="1800" b="1" u="sng">
                <a:solidFill>
                  <a:srgbClr val="29347B"/>
                </a:solidFill>
              </a:rPr>
              <a:t>BUT, keep trying: expect the unexpected!!!</a:t>
            </a:r>
            <a:endParaRPr lang="it-IT" altLang="en-US" sz="1800" b="1" u="sng">
              <a:solidFill>
                <a:srgbClr val="29347B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7"/>
          <p:cNvSpPr txBox="1"/>
          <p:nvPr>
            <p:ph type="title"/>
          </p:nvPr>
        </p:nvSpPr>
        <p:spPr>
          <a:xfrm>
            <a:off x="641145" y="238615"/>
            <a:ext cx="6917100" cy="82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</a:pPr>
            <a:r>
              <a:rPr lang="it-IT" sz="2500">
                <a:solidFill>
                  <a:srgbClr val="29347B"/>
                </a:solidFill>
              </a:rPr>
              <a:t>MAGIC GRBs observations</a:t>
            </a:r>
            <a:endParaRPr lang="it-IT" sz="2500">
              <a:solidFill>
                <a:srgbClr val="29347B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43" name="Google Shape;143;p17"/>
          <p:cNvSpPr txBox="1"/>
          <p:nvPr>
            <p:ph type="sldNum" idx="12"/>
          </p:nvPr>
        </p:nvSpPr>
        <p:spPr>
          <a:xfrm>
            <a:off x="6553200" y="6356351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/>
            </a:fld>
            <a:endParaRPr lang="it-IT"/>
          </a:p>
        </p:txBody>
      </p:sp>
      <p:sp>
        <p:nvSpPr>
          <p:cNvPr id="144" name="Google Shape;144;p17"/>
          <p:cNvSpPr txBox="1"/>
          <p:nvPr>
            <p:ph type="ftr" idx="11"/>
          </p:nvPr>
        </p:nvSpPr>
        <p:spPr>
          <a:xfrm>
            <a:off x="3124200" y="6356351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it-IT"/>
              <a:t>MAGIC 20th Anniversary @ La Palma</a:t>
            </a:r>
            <a:endParaRPr lang="it-IT"/>
          </a:p>
        </p:txBody>
      </p:sp>
      <p:sp>
        <p:nvSpPr>
          <p:cNvPr id="145" name="Google Shape;145;p17"/>
          <p:cNvSpPr txBox="1"/>
          <p:nvPr/>
        </p:nvSpPr>
        <p:spPr>
          <a:xfrm>
            <a:off x="150275" y="5358658"/>
            <a:ext cx="8880000" cy="9658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700">
                <a:solidFill>
                  <a:srgbClr val="29347B"/>
                </a:solidFill>
              </a:rPr>
              <a:t>~40 GRBs with delay &lt;100s (red box)</a:t>
            </a:r>
            <a:endParaRPr sz="1700" baseline="-25000">
              <a:solidFill>
                <a:srgbClr val="29347B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700">
                <a:solidFill>
                  <a:srgbClr val="29347B"/>
                </a:solidFill>
              </a:rPr>
              <a:t>Fastest follow-up: GRB 160821B (24s after T</a:t>
            </a:r>
            <a:r>
              <a:rPr lang="it-IT" sz="1700" baseline="-25000">
                <a:solidFill>
                  <a:srgbClr val="29347B"/>
                </a:solidFill>
              </a:rPr>
              <a:t>0</a:t>
            </a:r>
            <a:r>
              <a:rPr lang="it-IT" sz="1700">
                <a:solidFill>
                  <a:srgbClr val="29347B"/>
                </a:solidFill>
              </a:rPr>
              <a:t>)</a:t>
            </a:r>
            <a:endParaRPr sz="1700">
              <a:solidFill>
                <a:srgbClr val="29347B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700">
                <a:solidFill>
                  <a:srgbClr val="29347B"/>
                </a:solidFill>
              </a:rPr>
              <a:t>All GRBs detected by MAGIC or with hints are in the red box (in the early afterglow phase)</a:t>
            </a:r>
            <a:endParaRPr lang="it-IT" sz="1700">
              <a:solidFill>
                <a:srgbClr val="29347B"/>
              </a:solidFill>
            </a:endParaRPr>
          </a:p>
        </p:txBody>
      </p:sp>
      <p:pic>
        <p:nvPicPr>
          <p:cNvPr id="146" name="Google Shape;146;p17"/>
          <p:cNvPicPr preferRelativeResize="0"/>
          <p:nvPr/>
        </p:nvPicPr>
        <p:blipFill>
          <a:blip r:embed="rId1"/>
          <a:stretch>
            <a:fillRect/>
          </a:stretch>
        </p:blipFill>
        <p:spPr>
          <a:xfrm>
            <a:off x="814735" y="1545051"/>
            <a:ext cx="7514529" cy="3710401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17"/>
          <p:cNvSpPr/>
          <p:nvPr/>
        </p:nvSpPr>
        <p:spPr>
          <a:xfrm>
            <a:off x="1420775" y="1653025"/>
            <a:ext cx="1257000" cy="3073800"/>
          </a:xfrm>
          <a:prstGeom prst="rect">
            <a:avLst/>
          </a:prstGeom>
          <a:noFill/>
          <a:ln w="762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p>
            <a:r>
              <a:t>2023-10-04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1"/>
          <p:cNvSpPr txBox="1"/>
          <p:nvPr>
            <p:ph type="title"/>
          </p:nvPr>
        </p:nvSpPr>
        <p:spPr>
          <a:xfrm>
            <a:off x="641145" y="238615"/>
            <a:ext cx="6917100" cy="82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</a:pPr>
            <a:r>
              <a:rPr lang="it-IT" sz="2500">
                <a:solidFill>
                  <a:srgbClr val="29347B"/>
                </a:solidFill>
              </a:rPr>
              <a:t>GRB 160821B</a:t>
            </a:r>
            <a:endParaRPr lang="it-IT" sz="2500">
              <a:solidFill>
                <a:srgbClr val="29347B"/>
              </a:solidFill>
            </a:endParaRPr>
          </a:p>
        </p:txBody>
      </p:sp>
      <p:sp>
        <p:nvSpPr>
          <p:cNvPr id="89" name="Google Shape;89;p11"/>
          <p:cNvSpPr txBox="1"/>
          <p:nvPr>
            <p:ph type="sldNum" idx="12"/>
          </p:nvPr>
        </p:nvSpPr>
        <p:spPr>
          <a:xfrm>
            <a:off x="6553200" y="6356351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</a:pPr>
            <a:fld id="{00000000-1234-1234-1234-123412341234}" type="slidenum">
              <a:rPr lang="it-IT"/>
            </a:fld>
            <a:endParaRPr lang="it-IT"/>
          </a:p>
        </p:txBody>
      </p:sp>
      <p:sp>
        <p:nvSpPr>
          <p:cNvPr id="90" name="Google Shape;90;p11"/>
          <p:cNvSpPr txBox="1"/>
          <p:nvPr>
            <p:ph type="dt" idx="10"/>
          </p:nvPr>
        </p:nvSpPr>
        <p:spPr>
          <a:xfrm>
            <a:off x="457200" y="6356351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it-IT"/>
              <a:t>2023-10-04</a:t>
            </a:r>
            <a:endParaRPr lang="it-IT"/>
          </a:p>
        </p:txBody>
      </p:sp>
      <p:sp>
        <p:nvSpPr>
          <p:cNvPr id="91" name="Google Shape;91;p11"/>
          <p:cNvSpPr txBox="1"/>
          <p:nvPr>
            <p:ph type="ftr" idx="11"/>
          </p:nvPr>
        </p:nvSpPr>
        <p:spPr>
          <a:xfrm>
            <a:off x="3124200" y="6356351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it-IT"/>
              <a:t>MAGIC 20th Anniversary @ La Palma</a:t>
            </a:r>
            <a:endParaRPr lang="it-IT"/>
          </a:p>
        </p:txBody>
      </p:sp>
      <p:sp>
        <p:nvSpPr>
          <p:cNvPr id="92" name="Google Shape;92;p11"/>
          <p:cNvSpPr txBox="1"/>
          <p:nvPr/>
        </p:nvSpPr>
        <p:spPr>
          <a:xfrm>
            <a:off x="4509298" y="4848933"/>
            <a:ext cx="1848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164" name="Google Shape;164;p19"/>
          <p:cNvPicPr preferRelativeResize="0"/>
          <p:nvPr/>
        </p:nvPicPr>
        <p:blipFill>
          <a:blip r:embed="rId1"/>
          <a:stretch>
            <a:fillRect/>
          </a:stretch>
        </p:blipFill>
        <p:spPr>
          <a:xfrm>
            <a:off x="313566" y="1309650"/>
            <a:ext cx="3556051" cy="3225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19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4329990" y="1380075"/>
            <a:ext cx="4584075" cy="3108351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19"/>
          <p:cNvSpPr txBox="1"/>
          <p:nvPr/>
        </p:nvSpPr>
        <p:spPr>
          <a:xfrm>
            <a:off x="1150210" y="3689675"/>
            <a:ext cx="2609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b="1" u="sng">
                <a:solidFill>
                  <a:schemeClr val="accent1"/>
                </a:solidFill>
                <a:hlinkClick r:id="rId3"/>
              </a:rPr>
              <a:t>ApJ, 908 (2021), 90</a:t>
            </a:r>
            <a:endParaRPr b="1" u="sng">
              <a:solidFill>
                <a:schemeClr val="accent1"/>
              </a:solidFill>
            </a:endParaRPr>
          </a:p>
        </p:txBody>
      </p:sp>
      <p:sp>
        <p:nvSpPr>
          <p:cNvPr id="166" name="Google Shape;166;p19"/>
          <p:cNvSpPr txBox="1"/>
          <p:nvPr/>
        </p:nvSpPr>
        <p:spPr>
          <a:xfrm>
            <a:off x="355200" y="4694165"/>
            <a:ext cx="8552100" cy="1658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00204E"/>
              </a:buClr>
              <a:buSzPts val="1600"/>
              <a:buChar char="●"/>
            </a:pPr>
            <a:r>
              <a:rPr lang="it-IT" sz="1600">
                <a:solidFill>
                  <a:srgbClr val="29347B"/>
                </a:solidFill>
              </a:rPr>
              <a:t>Short GRB at low redshift (z=0.16), fast follow-up by MAGIC (24s)</a:t>
            </a:r>
            <a:endParaRPr sz="1600">
              <a:solidFill>
                <a:srgbClr val="29347B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00204E"/>
              </a:buClr>
              <a:buSzPts val="1600"/>
              <a:buChar char="●"/>
            </a:pPr>
            <a:r>
              <a:rPr lang="it-IT" sz="1600">
                <a:solidFill>
                  <a:srgbClr val="29347B"/>
                </a:solidFill>
              </a:rPr>
              <a:t>Data affected by moon and partially by bad weather</a:t>
            </a:r>
            <a:endParaRPr sz="1600">
              <a:solidFill>
                <a:srgbClr val="29347B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00204E"/>
              </a:buClr>
              <a:buSzPts val="1600"/>
              <a:buChar char="●"/>
            </a:pPr>
            <a:r>
              <a:rPr lang="it-IT" sz="1600">
                <a:solidFill>
                  <a:srgbClr val="29347B"/>
                </a:solidFill>
              </a:rPr>
              <a:t>Hint of detection at 3.1 sigma pre-trial, 2.9 post-trial</a:t>
            </a:r>
            <a:endParaRPr sz="1600">
              <a:solidFill>
                <a:srgbClr val="29347B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00204E"/>
              </a:buClr>
              <a:buSzPts val="1600"/>
              <a:buChar char="●"/>
            </a:pPr>
            <a:r>
              <a:rPr lang="it-IT" sz="1600">
                <a:solidFill>
                  <a:srgbClr val="29347B"/>
                </a:solidFill>
              </a:rPr>
              <a:t>Kilonova emission confirmed --&gt; important study in view of GW follow-ups</a:t>
            </a:r>
            <a:endParaRPr sz="1600">
              <a:solidFill>
                <a:srgbClr val="29347B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00204E"/>
              </a:buClr>
              <a:buSzPts val="1600"/>
              <a:buChar char="●"/>
            </a:pPr>
            <a:r>
              <a:rPr lang="it-IT" sz="1600">
                <a:solidFill>
                  <a:srgbClr val="29347B"/>
                </a:solidFill>
              </a:rPr>
              <a:t>Simplest emission model (synchrotron +</a:t>
            </a:r>
            <a:r>
              <a:rPr lang="en-US" altLang="it-IT" sz="1600">
                <a:solidFill>
                  <a:srgbClr val="29347B"/>
                </a:solidFill>
              </a:rPr>
              <a:t> </a:t>
            </a:r>
            <a:r>
              <a:rPr lang="it-IT" sz="1600">
                <a:solidFill>
                  <a:srgbClr val="29347B"/>
                </a:solidFill>
              </a:rPr>
              <a:t>SSC at external forward shock) is in tension with the TeV predicted flux</a:t>
            </a:r>
            <a:endParaRPr lang="it-IT" sz="1600">
              <a:solidFill>
                <a:srgbClr val="29347B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3"/>
          <p:cNvSpPr txBox="1"/>
          <p:nvPr>
            <p:ph type="title"/>
          </p:nvPr>
        </p:nvSpPr>
        <p:spPr>
          <a:xfrm>
            <a:off x="641145" y="238615"/>
            <a:ext cx="6917100" cy="82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</a:pPr>
            <a:r>
              <a:rPr lang="it-IT" sz="2500">
                <a:solidFill>
                  <a:srgbClr val="29347B"/>
                </a:solidFill>
              </a:rPr>
              <a:t>A night to remember: 14th January 2019</a:t>
            </a:r>
            <a:endParaRPr lang="it-IT" sz="2500">
              <a:solidFill>
                <a:srgbClr val="29347B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8" name="Google Shape;108;p13"/>
          <p:cNvSpPr txBox="1"/>
          <p:nvPr>
            <p:ph type="sldNum" idx="12"/>
          </p:nvPr>
        </p:nvSpPr>
        <p:spPr>
          <a:xfrm>
            <a:off x="6553200" y="6356351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/>
            </a:fld>
            <a:endParaRPr lang="it-IT"/>
          </a:p>
        </p:txBody>
      </p:sp>
      <p:sp>
        <p:nvSpPr>
          <p:cNvPr id="109" name="Google Shape;109;p13"/>
          <p:cNvSpPr txBox="1"/>
          <p:nvPr>
            <p:ph type="ftr" idx="11"/>
          </p:nvPr>
        </p:nvSpPr>
        <p:spPr>
          <a:xfrm>
            <a:off x="3124200" y="6356351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it-IT"/>
              <a:t>MAGIC 20th Anniversary @ La Palma</a:t>
            </a:r>
            <a:endParaRPr lang="it-IT"/>
          </a:p>
        </p:txBody>
      </p:sp>
      <p:sp>
        <p:nvSpPr>
          <p:cNvPr id="110" name="Google Shape;110;p13"/>
          <p:cNvSpPr txBox="1"/>
          <p:nvPr/>
        </p:nvSpPr>
        <p:spPr>
          <a:xfrm>
            <a:off x="4509298" y="4848933"/>
            <a:ext cx="1848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9210" y="1361440"/>
            <a:ext cx="5990590" cy="4994910"/>
          </a:xfrm>
          <a:prstGeom prst="rect">
            <a:avLst/>
          </a:prstGeom>
        </p:spPr>
      </p:pic>
      <p:pic>
        <p:nvPicPr>
          <p:cNvPr id="9" name="Picture 8" descr="WhatsApp Image 2019-01-15 at 06.27.41"/>
          <p:cNvPicPr>
            <a:picLocks noChangeAspect="1"/>
          </p:cNvPicPr>
          <p:nvPr/>
        </p:nvPicPr>
        <p:blipFill>
          <a:blip r:embed="rId2"/>
          <a:srcRect l="6458" t="18315" r="33063" b="11352"/>
          <a:stretch>
            <a:fillRect/>
          </a:stretch>
        </p:blipFill>
        <p:spPr>
          <a:xfrm>
            <a:off x="4170680" y="2487930"/>
            <a:ext cx="4928870" cy="322453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5000" y="2088515"/>
            <a:ext cx="1127760" cy="252730"/>
          </a:xfrm>
          <a:prstGeom prst="rect">
            <a:avLst/>
          </a:prstGeom>
        </p:spPr>
      </p:pic>
      <p:sp>
        <p:nvSpPr>
          <p:cNvPr id="13" name="Date Placeholder 12"/>
          <p:cNvSpPr>
            <a:spLocks noGrp="1"/>
          </p:cNvSpPr>
          <p:nvPr>
            <p:ph type="dt" idx="10"/>
          </p:nvPr>
        </p:nvSpPr>
        <p:spPr/>
        <p:txBody>
          <a:bodyPr/>
          <a:p>
            <a:r>
              <a:t>2023-10-04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3983990" y="5812155"/>
            <a:ext cx="50958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>
                <a:solidFill>
                  <a:srgbClr val="29347B"/>
                </a:solidFill>
              </a:rPr>
              <a:t>MAGIC real-time analysis after ~3min</a:t>
            </a:r>
            <a:endParaRPr lang="en-US">
              <a:solidFill>
                <a:srgbClr val="29347B"/>
              </a:solidFill>
            </a:endParaRPr>
          </a:p>
          <a:p>
            <a:pPr algn="ctr"/>
            <a:r>
              <a:rPr lang="en-US">
                <a:solidFill>
                  <a:srgbClr val="29347B"/>
                </a:solidFill>
              </a:rPr>
              <a:t>Credit: Elena, Cosimo, Mitsunari</a:t>
            </a:r>
            <a:endParaRPr lang="en-US">
              <a:solidFill>
                <a:srgbClr val="29347B"/>
              </a:solidFill>
            </a:endParaRPr>
          </a:p>
        </p:txBody>
      </p:sp>
      <p:sp>
        <p:nvSpPr>
          <p:cNvPr id="4" name="Text Box 3"/>
          <p:cNvSpPr txBox="1"/>
          <p:nvPr/>
        </p:nvSpPr>
        <p:spPr>
          <a:xfrm>
            <a:off x="4528185" y="1786890"/>
            <a:ext cx="456057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sz="1600">
                <a:solidFill>
                  <a:srgbClr val="29347B"/>
                </a:solidFill>
              </a:rPr>
              <a:t>The first GRB detected at very-high-energies!</a:t>
            </a:r>
            <a:endParaRPr lang="en-US" sz="1600">
              <a:solidFill>
                <a:srgbClr val="29347B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3"/>
          <p:cNvSpPr txBox="1"/>
          <p:nvPr>
            <p:ph type="title"/>
          </p:nvPr>
        </p:nvSpPr>
        <p:spPr>
          <a:xfrm>
            <a:off x="641145" y="238615"/>
            <a:ext cx="6917100" cy="82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</a:pPr>
            <a:r>
              <a:rPr lang="it-IT" sz="2500">
                <a:solidFill>
                  <a:srgbClr val="29347B"/>
                </a:solidFill>
              </a:rPr>
              <a:t>The Rosetta stone: GRB 190114C</a:t>
            </a:r>
            <a:endParaRPr lang="it-IT" sz="2500">
              <a:solidFill>
                <a:srgbClr val="29347B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8" name="Google Shape;108;p13"/>
          <p:cNvSpPr txBox="1"/>
          <p:nvPr>
            <p:ph type="sldNum" idx="12"/>
          </p:nvPr>
        </p:nvSpPr>
        <p:spPr>
          <a:xfrm>
            <a:off x="6553200" y="6356351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/>
            </a:fld>
            <a:endParaRPr lang="it-IT"/>
          </a:p>
        </p:txBody>
      </p:sp>
      <p:sp>
        <p:nvSpPr>
          <p:cNvPr id="109" name="Google Shape;109;p13"/>
          <p:cNvSpPr txBox="1"/>
          <p:nvPr>
            <p:ph type="ftr" idx="11"/>
          </p:nvPr>
        </p:nvSpPr>
        <p:spPr>
          <a:xfrm>
            <a:off x="3124200" y="6356351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it-IT"/>
              <a:t>MAGIC 20th Anniversary @ La Palma</a:t>
            </a:r>
            <a:endParaRPr lang="it-IT"/>
          </a:p>
        </p:txBody>
      </p:sp>
      <p:sp>
        <p:nvSpPr>
          <p:cNvPr id="110" name="Google Shape;110;p13"/>
          <p:cNvSpPr txBox="1"/>
          <p:nvPr/>
        </p:nvSpPr>
        <p:spPr>
          <a:xfrm>
            <a:off x="4509298" y="4848933"/>
            <a:ext cx="1848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1" name="Google Shape;111;p13"/>
          <p:cNvSpPr txBox="1"/>
          <p:nvPr/>
        </p:nvSpPr>
        <p:spPr>
          <a:xfrm>
            <a:off x="248100" y="1283438"/>
            <a:ext cx="8707200" cy="439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00204E"/>
              </a:buClr>
              <a:buSzPts val="1600"/>
              <a:buChar char="●"/>
            </a:pPr>
            <a:r>
              <a:rPr lang="it-IT" sz="1600">
                <a:solidFill>
                  <a:srgbClr val="29347B"/>
                </a:solidFill>
              </a:rPr>
              <a:t>GRB 190114C: very bright long (T90~360s) GRB first detected by Swift-BAT and Fermi-GBM, later detected by multiple instruments from radio to TeV</a:t>
            </a:r>
            <a:endParaRPr sz="1600">
              <a:solidFill>
                <a:srgbClr val="29347B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rgbClr val="29347B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00204E"/>
              </a:buClr>
              <a:buSzPts val="1600"/>
              <a:buChar char="●"/>
            </a:pPr>
            <a:r>
              <a:rPr lang="it-IT" sz="1600">
                <a:solidFill>
                  <a:srgbClr val="29347B"/>
                </a:solidFill>
              </a:rPr>
              <a:t>Quite close to Earth for a long GRB: z=0.4245</a:t>
            </a:r>
            <a:endParaRPr lang="it-IT" sz="1600">
              <a:solidFill>
                <a:srgbClr val="29347B"/>
              </a:solidFill>
            </a:endParaRPr>
          </a:p>
          <a:p>
            <a:pPr marL="127000" lvl="0" indent="0" algn="l" rtl="0">
              <a:spcBef>
                <a:spcPts val="0"/>
              </a:spcBef>
              <a:spcAft>
                <a:spcPts val="0"/>
              </a:spcAft>
              <a:buClr>
                <a:srgbClr val="00204E"/>
              </a:buClr>
              <a:buSzPts val="1600"/>
              <a:buNone/>
            </a:pPr>
            <a:endParaRPr sz="1600">
              <a:solidFill>
                <a:srgbClr val="29347B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00204E"/>
              </a:buClr>
              <a:buSzPts val="1600"/>
              <a:buChar char="●"/>
            </a:pPr>
            <a:r>
              <a:rPr lang="it-IT" sz="1600">
                <a:solidFill>
                  <a:srgbClr val="29347B"/>
                </a:solidFill>
              </a:rPr>
              <a:t>MAGIC observed with a ~50s delay</a:t>
            </a:r>
            <a:r>
              <a:rPr lang="en-US" altLang="it-IT" sz="1600">
                <a:solidFill>
                  <a:srgbClr val="29347B"/>
                </a:solidFill>
              </a:rPr>
              <a:t>, but at relatively high zenith and with moon</a:t>
            </a:r>
            <a:endParaRPr lang="en-US" altLang="it-IT" sz="1600">
              <a:solidFill>
                <a:srgbClr val="29347B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idx="10"/>
          </p:nvPr>
        </p:nvSpPr>
        <p:spPr/>
        <p:txBody>
          <a:bodyPr/>
          <a:p>
            <a:r>
              <a:t>2023-10-04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78230" y="3188970"/>
            <a:ext cx="7345680" cy="3252470"/>
          </a:xfrm>
          <a:prstGeom prst="rect">
            <a:avLst/>
          </a:prstGeom>
        </p:spPr>
      </p:pic>
      <p:sp>
        <p:nvSpPr>
          <p:cNvPr id="4" name="Text Box 3"/>
          <p:cNvSpPr txBox="1"/>
          <p:nvPr/>
        </p:nvSpPr>
        <p:spPr>
          <a:xfrm>
            <a:off x="67310" y="5318760"/>
            <a:ext cx="176657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it-IT" altLang="en-US">
                <a:solidFill>
                  <a:srgbClr val="29347B"/>
                </a:solidFill>
              </a:rPr>
              <a:t>1 CRAB &gt;300 GeV</a:t>
            </a:r>
            <a:endParaRPr lang="it-IT" altLang="en-US">
              <a:solidFill>
                <a:srgbClr val="29347B"/>
              </a:solidFill>
            </a:endParaRPr>
          </a:p>
        </p:txBody>
      </p:sp>
      <p:cxnSp>
        <p:nvCxnSpPr>
          <p:cNvPr id="5" name="Elbow Connector 4"/>
          <p:cNvCxnSpPr/>
          <p:nvPr/>
        </p:nvCxnSpPr>
        <p:spPr>
          <a:xfrm>
            <a:off x="904875" y="5613400"/>
            <a:ext cx="377825" cy="335915"/>
          </a:xfrm>
          <a:prstGeom prst="bentConnector3">
            <a:avLst>
              <a:gd name="adj1" fmla="val 52436"/>
            </a:avLst>
          </a:prstGeom>
          <a:ln w="22225" cap="flat" cmpd="sng" algn="ctr">
            <a:solidFill>
              <a:schemeClr val="tx1">
                <a:lumMod val="75000"/>
                <a:lumOff val="25000"/>
              </a:schemeClr>
            </a:solidFill>
            <a:prstDash val="dash"/>
            <a:tailEnd type="arrow" w="med" len="med"/>
          </a:ln>
        </p:spPr>
        <p:style>
          <a:lnRef idx="0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</p:cSld>
  <p:clrMapOvr>
    <a:masterClrMapping/>
  </p:clrMapOvr>
</p:sld>
</file>

<file path=ppt/tags/tag1.xml><?xml version="1.0" encoding="utf-8"?>
<p:tagLst xmlns:p="http://schemas.openxmlformats.org/presentationml/2006/main">
  <p:tag name="KSO_WM_MEDIACOVER_FLAG" val="1"/>
  <p:tag name="KSO_WM_UNIT_MEDIACOVER_BTN_STATE" val="1"/>
</p:tagLst>
</file>

<file path=ppt/theme/theme1.xml><?xml version="1.0" encoding="utf-8"?>
<a:theme xmlns:a="http://schemas.openxmlformats.org/drawingml/2006/main" name="Office Theme">
  <a:themeElements>
    <a:clrScheme name="CTA PowerPoint">
      <a:dk1>
        <a:srgbClr val="00204E"/>
      </a:dk1>
      <a:lt1>
        <a:srgbClr val="FFFFFF"/>
      </a:lt1>
      <a:dk2>
        <a:srgbClr val="595959"/>
      </a:dk2>
      <a:lt2>
        <a:srgbClr val="EEECE1"/>
      </a:lt2>
      <a:accent1>
        <a:srgbClr val="E00034"/>
      </a:accent1>
      <a:accent2>
        <a:srgbClr val="0098C3"/>
      </a:accent2>
      <a:accent3>
        <a:srgbClr val="63B845"/>
      </a:accent3>
      <a:accent4>
        <a:srgbClr val="8064A2"/>
      </a:accent4>
      <a:accent5>
        <a:srgbClr val="F3E653"/>
      </a:accent5>
      <a:accent6>
        <a:srgbClr val="F79D13"/>
      </a:accent6>
      <a:hlink>
        <a:srgbClr val="0098C3"/>
      </a:hlink>
      <a:folHlink>
        <a:srgbClr val="AB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CTA PowerPoint">
      <a:dk1>
        <a:srgbClr val="00204E"/>
      </a:dk1>
      <a:lt1>
        <a:srgbClr val="FFFFFF"/>
      </a:lt1>
      <a:dk2>
        <a:srgbClr val="595959"/>
      </a:dk2>
      <a:lt2>
        <a:srgbClr val="EEECE1"/>
      </a:lt2>
      <a:accent1>
        <a:srgbClr val="E00034"/>
      </a:accent1>
      <a:accent2>
        <a:srgbClr val="0098C3"/>
      </a:accent2>
      <a:accent3>
        <a:srgbClr val="63B845"/>
      </a:accent3>
      <a:accent4>
        <a:srgbClr val="8064A2"/>
      </a:accent4>
      <a:accent5>
        <a:srgbClr val="F3E653"/>
      </a:accent5>
      <a:accent6>
        <a:srgbClr val="F79D13"/>
      </a:accent6>
      <a:hlink>
        <a:srgbClr val="0098C3"/>
      </a:hlink>
      <a:folHlink>
        <a:srgbClr val="AB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CTA PowerPoint">
      <a:dk1>
        <a:srgbClr val="00204E"/>
      </a:dk1>
      <a:lt1>
        <a:srgbClr val="FFFFFF"/>
      </a:lt1>
      <a:dk2>
        <a:srgbClr val="595959"/>
      </a:dk2>
      <a:lt2>
        <a:srgbClr val="EEECE1"/>
      </a:lt2>
      <a:accent1>
        <a:srgbClr val="E00034"/>
      </a:accent1>
      <a:accent2>
        <a:srgbClr val="0098C3"/>
      </a:accent2>
      <a:accent3>
        <a:srgbClr val="63B845"/>
      </a:accent3>
      <a:accent4>
        <a:srgbClr val="8064A2"/>
      </a:accent4>
      <a:accent5>
        <a:srgbClr val="F3E653"/>
      </a:accent5>
      <a:accent6>
        <a:srgbClr val="F79D13"/>
      </a:accent6>
      <a:hlink>
        <a:srgbClr val="0098C3"/>
      </a:hlink>
      <a:folHlink>
        <a:srgbClr val="AB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9053</Words>
  <Application>WPS Presentation</Application>
  <PresentationFormat/>
  <Paragraphs>402</Paragraphs>
  <Slides>22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22</vt:i4>
      </vt:variant>
    </vt:vector>
  </HeadingPairs>
  <TitlesOfParts>
    <vt:vector size="42" baseType="lpstr">
      <vt:lpstr>Arial</vt:lpstr>
      <vt:lpstr>SimSun</vt:lpstr>
      <vt:lpstr>Wingdings</vt:lpstr>
      <vt:lpstr>Arial</vt:lpstr>
      <vt:lpstr>Calibri</vt:lpstr>
      <vt:lpstr>Trebuchet MS</vt:lpstr>
      <vt:lpstr>Microsoft YaHei</vt:lpstr>
      <vt:lpstr>Droid Sans Fallback</vt:lpstr>
      <vt:lpstr>Arial Unicode MS</vt:lpstr>
      <vt:lpstr>Roboto</vt:lpstr>
      <vt:lpstr>Lucida Console</vt:lpstr>
      <vt:lpstr>BatangChe</vt:lpstr>
      <vt:lpstr>Comfortaa Light</vt:lpstr>
      <vt:lpstr>Asana Math</vt:lpstr>
      <vt:lpstr>Noto Sans Mono</vt:lpstr>
      <vt:lpstr>OpenSymbol</vt:lpstr>
      <vt:lpstr>Arimo</vt:lpstr>
      <vt:lpstr>Office Theme</vt:lpstr>
      <vt:lpstr>1_Office Theme</vt:lpstr>
      <vt:lpstr>2_Office Theme</vt:lpstr>
      <vt:lpstr>PowerPoint 演示文稿</vt:lpstr>
      <vt:lpstr>Why MAGIC?</vt:lpstr>
      <vt:lpstr>Status of GRBs with IACTs before 2019</vt:lpstr>
      <vt:lpstr>Status of GRBs with IACTs before 2019</vt:lpstr>
      <vt:lpstr>Status of GRBs with IACTs before 2019</vt:lpstr>
      <vt:lpstr>MAGIC GRBs observations</vt:lpstr>
      <vt:lpstr>GRB 160821B</vt:lpstr>
      <vt:lpstr>A night to remember: 14th January 2019</vt:lpstr>
      <vt:lpstr>The Rosetta stone: GRB 190114C</vt:lpstr>
      <vt:lpstr>GRB 190114C: some memories</vt:lpstr>
      <vt:lpstr>Finally out!</vt:lpstr>
      <vt:lpstr>GRB 190114C: MWL light curve</vt:lpstr>
      <vt:lpstr>GRB 190114C: photons energy as a function of time</vt:lpstr>
      <vt:lpstr>GRB 190114C: SSC modeling</vt:lpstr>
      <vt:lpstr>GRB 190114C: LIV studies</vt:lpstr>
      <vt:lpstr>Not stopping there...</vt:lpstr>
      <vt:lpstr>GRB 201216C: challenging analysis</vt:lpstr>
      <vt:lpstr>GRB 201216C: modeling</vt:lpstr>
      <vt:lpstr>GRB 201216C: modeling</vt:lpstr>
      <vt:lpstr>Lessons learned</vt:lpstr>
      <vt:lpstr>Prospects of GRB searches with MAGIC</vt:lpstr>
      <vt:lpstr>Summary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mpp</cp:lastModifiedBy>
  <cp:revision>175</cp:revision>
  <dcterms:created xsi:type="dcterms:W3CDTF">2023-10-04T05:57:44Z</dcterms:created>
  <dcterms:modified xsi:type="dcterms:W3CDTF">2023-10-04T05:57:44Z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E4F7B95647F34229BA12FEDE578717E2</vt:lpwstr>
  </property>
  <property fmtid="{D5CDD505-2E9C-101B-9397-08002B2CF9AE}" pid="3" name="KSOProductBuildVer">
    <vt:lpwstr>1033-11.1.0.11704</vt:lpwstr>
  </property>
</Properties>
</file>