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452" r:id="rId2"/>
    <p:sldId id="2446" r:id="rId3"/>
    <p:sldId id="2451" r:id="rId4"/>
    <p:sldId id="2473" r:id="rId5"/>
    <p:sldId id="2385" r:id="rId6"/>
    <p:sldId id="2413" r:id="rId7"/>
    <p:sldId id="2415" r:id="rId8"/>
    <p:sldId id="1238" r:id="rId9"/>
    <p:sldId id="2428" r:id="rId10"/>
    <p:sldId id="2475" r:id="rId11"/>
    <p:sldId id="2430" r:id="rId12"/>
    <p:sldId id="2455" r:id="rId13"/>
    <p:sldId id="2476" r:id="rId14"/>
    <p:sldId id="2477" r:id="rId15"/>
    <p:sldId id="2429" r:id="rId16"/>
    <p:sldId id="2434" r:id="rId17"/>
    <p:sldId id="678" r:id="rId18"/>
    <p:sldId id="2490" r:id="rId19"/>
    <p:sldId id="2437" r:id="rId20"/>
    <p:sldId id="2488" r:id="rId21"/>
    <p:sldId id="2492" r:id="rId22"/>
    <p:sldId id="2440" r:id="rId23"/>
    <p:sldId id="2485" r:id="rId24"/>
    <p:sldId id="2470" r:id="rId25"/>
    <p:sldId id="2463" r:id="rId26"/>
    <p:sldId id="2389" r:id="rId27"/>
    <p:sldId id="2427" r:id="rId28"/>
    <p:sldId id="2424" r:id="rId29"/>
    <p:sldId id="995" r:id="rId30"/>
    <p:sldId id="2443" r:id="rId31"/>
    <p:sldId id="2480" r:id="rId32"/>
    <p:sldId id="2449" r:id="rId33"/>
    <p:sldId id="2442" r:id="rId34"/>
    <p:sldId id="2461" r:id="rId35"/>
    <p:sldId id="2493" r:id="rId36"/>
    <p:sldId id="2489" r:id="rId37"/>
    <p:sldId id="2486" r:id="rId38"/>
    <p:sldId id="2444" r:id="rId39"/>
    <p:sldId id="500" r:id="rId40"/>
    <p:sldId id="2484" r:id="rId41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 Min" initials="ZM" lastIdx="4" clrIdx="0">
    <p:extLst>
      <p:ext uri="{19B8F6BF-5375-455C-9EA6-DF929625EA0E}">
        <p15:presenceInfo xmlns:p15="http://schemas.microsoft.com/office/powerpoint/2012/main" userId="645356e63cecf9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103"/>
    <p:restoredTop sz="95015"/>
  </p:normalViewPr>
  <p:slideViewPr>
    <p:cSldViewPr snapToGrid="0" snapToObjects="1">
      <p:cViewPr varScale="1">
        <p:scale>
          <a:sx n="109" d="100"/>
          <a:sy n="109" d="100"/>
        </p:scale>
        <p:origin x="6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4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D385C-8961-A14E-9924-95C0B27A50F0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3CDFB-F373-FC49-B7B6-42F714A0133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8748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3CDFB-F373-FC49-B7B6-42F714A0133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706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C85A7-5A98-49A4-B87F-5BC5CB1B13BA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07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4465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411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989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52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368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05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825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691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554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782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990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2E0C6-4783-674B-B33A-A74741108C2F}" type="datetimeFigureOut">
              <a:rPr kumimoji="1" lang="zh-CN" altLang="en-US" smtClean="0"/>
              <a:t>2023/10/6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957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1.xml"/><Relationship Id="rId5" Type="http://schemas.openxmlformats.org/officeDocument/2006/relationships/image" Target="../media/image86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9AA74B58-ED23-886F-24AB-CBAF08495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3"/>
            <a:ext cx="9230498" cy="6843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5287" y="1698735"/>
            <a:ext cx="8579923" cy="1861221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New</a:t>
            </a:r>
            <a:r>
              <a:rPr kumimoji="1" lang="zh-CN" altLang="en-US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results</a:t>
            </a:r>
            <a:r>
              <a:rPr kumimoji="1" lang="zh-CN" altLang="en-US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from LHAASO</a:t>
            </a:r>
            <a:br>
              <a:rPr kumimoji="1" lang="en-US" altLang="zh-CN" sz="3600" dirty="0">
                <a:latin typeface="Comic Sans MS" panose="030F0902030302020204" pitchFamily="66" charset="0"/>
              </a:rPr>
            </a:br>
            <a:endParaRPr kumimoji="1" lang="zh-CN" altLang="en-US" sz="3600" dirty="0">
              <a:latin typeface="Comic Sans MS" panose="030F0902030302020204" pitchFamily="66" charset="0"/>
            </a:endParaRPr>
          </a:p>
        </p:txBody>
      </p:sp>
      <p:sp>
        <p:nvSpPr>
          <p:cNvPr id="5" name="副标题 5">
            <a:extLst>
              <a:ext uri="{FF2B5EF4-FFF2-40B4-BE49-F238E27FC236}">
                <a16:creationId xmlns:a16="http://schemas.microsoft.com/office/drawing/2014/main" id="{5C505F71-0094-BB0F-3E51-87914BE0516F}"/>
              </a:ext>
            </a:extLst>
          </p:cNvPr>
          <p:cNvSpPr txBox="1">
            <a:spLocks/>
          </p:cNvSpPr>
          <p:nvPr/>
        </p:nvSpPr>
        <p:spPr>
          <a:xfrm>
            <a:off x="-43249" y="6068291"/>
            <a:ext cx="9230497" cy="775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omic Sans MS" panose="030F0902030302020204" pitchFamily="66" charset="0"/>
              </a:rPr>
              <a:t>Institute of High Energy Physics, CAS, China</a:t>
            </a:r>
          </a:p>
          <a:p>
            <a:r>
              <a:rPr lang="en-CN" altLang="zh-CN" sz="2000" b="1" dirty="0">
                <a:solidFill>
                  <a:schemeClr val="bg1"/>
                </a:solidFill>
                <a:latin typeface="Comic Sans MS" panose="030F0902030302020204" pitchFamily="66" charset="0"/>
              </a:rPr>
              <a:t>Oct. </a:t>
            </a:r>
            <a:r>
              <a:rPr lang="en-US" altLang="zh-CN" sz="2000" b="1" dirty="0">
                <a:solidFill>
                  <a:schemeClr val="bg1"/>
                </a:solidFill>
                <a:latin typeface="Comic Sans MS" panose="030F0902030302020204" pitchFamily="66" charset="0"/>
              </a:rPr>
              <a:t> 4 – 7, 2023  @ 20 MAGIC Years Symposium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751E62F-2558-AB8F-D957-0ACF4A2A0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9" y="4497464"/>
            <a:ext cx="6677891" cy="114133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M</a:t>
            </a:r>
            <a:r>
              <a:rPr lang="en-CN" dirty="0">
                <a:solidFill>
                  <a:schemeClr val="bg1"/>
                </a:solidFill>
                <a:latin typeface="Comic Sans MS" panose="030F0902030302020204" pitchFamily="66" charset="0"/>
              </a:rPr>
              <a:t>in Zha</a:t>
            </a:r>
          </a:p>
          <a:p>
            <a:r>
              <a:rPr lang="en-CN" dirty="0">
                <a:solidFill>
                  <a:schemeClr val="bg1"/>
                </a:solidFill>
                <a:latin typeface="Comic Sans MS" panose="030F0902030302020204" pitchFamily="66" charset="0"/>
              </a:rPr>
              <a:t>On behalf of LHAASO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109310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yellow and black circle with black text&#10;&#10;Description automatically generated">
            <a:extLst>
              <a:ext uri="{FF2B5EF4-FFF2-40B4-BE49-F238E27FC236}">
                <a16:creationId xmlns:a16="http://schemas.microsoft.com/office/drawing/2014/main" id="{01C97D5F-A3AD-A856-BE0B-6CDC04ECA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56" y="1695739"/>
            <a:ext cx="3564223" cy="1832102"/>
          </a:xfrm>
          <a:prstGeom prst="rect">
            <a:avLst/>
          </a:prstGeom>
        </p:spPr>
      </p:pic>
      <p:pic>
        <p:nvPicPr>
          <p:cNvPr id="27" name="Picture 26" descr="A yellow and black diagram&#10;&#10;Description automatically generated">
            <a:extLst>
              <a:ext uri="{FF2B5EF4-FFF2-40B4-BE49-F238E27FC236}">
                <a16:creationId xmlns:a16="http://schemas.microsoft.com/office/drawing/2014/main" id="{D028891C-832F-D953-6131-FC9A8D26F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11" y="3875240"/>
            <a:ext cx="3456511" cy="1868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079D7F-FECC-1F44-D45A-C4F8331A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73" y="148490"/>
            <a:ext cx="8243727" cy="74295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2"/>
                </a:solidFill>
                <a:latin typeface="Comic Sans MS" panose="030F0902030302020204" pitchFamily="66" charset="0"/>
              </a:rPr>
              <a:t>Features: wide field of view</a:t>
            </a:r>
            <a:endParaRPr lang="zh-CN" altLang="en-US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06AE8-DCF9-25DB-4614-20E7BE798BC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9695" y="5906294"/>
            <a:ext cx="7177906" cy="7429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2000" dirty="0">
                <a:solidFill>
                  <a:schemeClr val="tx2"/>
                </a:solidFill>
                <a:latin typeface="Comic Sans MS" panose="030F0902030302020204" pitchFamily="66" charset="0"/>
              </a:rPr>
              <a:t> 1/6 of the entire sky at any given moment. </a:t>
            </a:r>
          </a:p>
          <a:p>
            <a:pPr marL="0" indent="0" algn="ctr">
              <a:buNone/>
            </a:pPr>
            <a:r>
              <a:rPr lang="en-US" altLang="zh-CN" sz="2000" dirty="0">
                <a:solidFill>
                  <a:schemeClr val="tx2"/>
                </a:solidFill>
                <a:latin typeface="Comic Sans MS" panose="030F0902030302020204" pitchFamily="66" charset="0"/>
              </a:rPr>
              <a:t>The Earth's rotation further enables a 3/4 sky coverage</a:t>
            </a:r>
            <a:endParaRPr lang="zh-CN" altLang="en-US" sz="20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7E3D8-36B8-04A9-2144-8B083983EE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830"/>
            <a:ext cx="5074259" cy="2908185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B916289-12CD-2B26-3915-A9ECC1AC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10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473C1614-C41F-38E6-3E4A-4F45814D620E}"/>
              </a:ext>
            </a:extLst>
          </p:cNvPr>
          <p:cNvSpPr txBox="1">
            <a:spLocks/>
          </p:cNvSpPr>
          <p:nvPr/>
        </p:nvSpPr>
        <p:spPr>
          <a:xfrm>
            <a:off x="6017240" y="1404906"/>
            <a:ext cx="2669559" cy="3755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b="0" dirty="0">
                <a:solidFill>
                  <a:schemeClr val="tx2"/>
                </a:solidFill>
                <a:latin typeface="Comic Sans MS" panose="030F0902030302020204" pitchFamily="66" charset="0"/>
              </a:rPr>
              <a:t>Daily/yearly FOV</a:t>
            </a:r>
          </a:p>
          <a:p>
            <a:pPr marL="0" indent="0">
              <a:buNone/>
            </a:pPr>
            <a:endParaRPr lang="zh-CN" altLang="en-US" sz="1350" b="0" dirty="0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7568227F-B926-3DC3-997C-660774A92C1E}"/>
              </a:ext>
            </a:extLst>
          </p:cNvPr>
          <p:cNvSpPr txBox="1">
            <a:spLocks/>
          </p:cNvSpPr>
          <p:nvPr/>
        </p:nvSpPr>
        <p:spPr>
          <a:xfrm>
            <a:off x="1835051" y="4963174"/>
            <a:ext cx="1404155" cy="27432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b="0" dirty="0">
                <a:solidFill>
                  <a:schemeClr val="tx2"/>
                </a:solidFill>
                <a:latin typeface="Comic Sans MS" panose="030F0902030302020204" pitchFamily="66" charset="0"/>
              </a:rPr>
              <a:t>Instant FOV</a:t>
            </a:r>
          </a:p>
          <a:p>
            <a:pPr marL="0" indent="0">
              <a:buNone/>
            </a:pPr>
            <a:endParaRPr lang="en-US" altLang="zh-CN" sz="1350" b="0" dirty="0"/>
          </a:p>
          <a:p>
            <a:pPr marL="0" indent="0">
              <a:buNone/>
            </a:pPr>
            <a:endParaRPr lang="zh-CN" altLang="en-US" sz="1350" b="0" dirty="0"/>
          </a:p>
        </p:txBody>
      </p:sp>
    </p:spTree>
    <p:extLst>
      <p:ext uri="{BB962C8B-B14F-4D97-AF65-F5344CB8AC3E}">
        <p14:creationId xmlns:p14="http://schemas.microsoft.com/office/powerpoint/2010/main" val="513772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DB07-81B5-F785-95AF-DEB793CF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63" y="58779"/>
            <a:ext cx="8686800" cy="742950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Features: wide energy range coverage</a:t>
            </a:r>
            <a:endParaRPr lang="zh-CN" altLang="en-US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15" name="Picture 14" descr="A graph of energy and energy&#10;&#10;Description automatically generated">
            <a:extLst>
              <a:ext uri="{FF2B5EF4-FFF2-40B4-BE49-F238E27FC236}">
                <a16:creationId xmlns:a16="http://schemas.microsoft.com/office/drawing/2014/main" id="{7219E83E-04AC-595D-2F06-0538D7DEB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35" y="1480177"/>
            <a:ext cx="4676323" cy="2680118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1A285F7-E493-14CC-C7F2-819615DF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11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6EC68B-BBF7-42D3-4566-8B834FBEB7D2}"/>
              </a:ext>
            </a:extLst>
          </p:cNvPr>
          <p:cNvSpPr txBox="1"/>
          <p:nvPr/>
        </p:nvSpPr>
        <p:spPr bwMode="auto">
          <a:xfrm>
            <a:off x="2357125" y="2564904"/>
            <a:ext cx="64870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Verdana" panose="020B0604030504040204" pitchFamily="34" charset="0"/>
                <a:ea typeface="Verdana" panose="020B0604030504040204" pitchFamily="34" charset="0"/>
              </a:rPr>
              <a:t>Crab</a:t>
            </a:r>
            <a:endParaRPr lang="zh-CN" altLang="en-US" sz="1500" dirty="0">
              <a:latin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615AE4-FE5B-D965-5C08-5836F89D7DDA}"/>
              </a:ext>
            </a:extLst>
          </p:cNvPr>
          <p:cNvSpPr txBox="1"/>
          <p:nvPr/>
        </p:nvSpPr>
        <p:spPr bwMode="auto">
          <a:xfrm>
            <a:off x="5824063" y="1373966"/>
            <a:ext cx="156617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Verdana" panose="020B0604030504040204" pitchFamily="34" charset="0"/>
                <a:ea typeface="Verdana" panose="020B0604030504040204" pitchFamily="34" charset="0"/>
              </a:rPr>
              <a:t>GRB 221009A </a:t>
            </a:r>
            <a:endParaRPr lang="zh-CN" altLang="en-US" sz="1500" dirty="0">
              <a:latin typeface="Verdana" panose="020B060403050404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D01212-371D-78CA-E870-2A88BDE8965B}"/>
              </a:ext>
            </a:extLst>
          </p:cNvPr>
          <p:cNvGrpSpPr/>
          <p:nvPr/>
        </p:nvGrpSpPr>
        <p:grpSpPr>
          <a:xfrm>
            <a:off x="225742" y="1523340"/>
            <a:ext cx="4070301" cy="3059314"/>
            <a:chOff x="980751" y="2708920"/>
            <a:chExt cx="4410996" cy="33843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FACF3F-9802-CDF8-3D4A-6142E06AAF90}"/>
                </a:ext>
              </a:extLst>
            </p:cNvPr>
            <p:cNvGrpSpPr/>
            <p:nvPr/>
          </p:nvGrpSpPr>
          <p:grpSpPr>
            <a:xfrm>
              <a:off x="980751" y="2708920"/>
              <a:ext cx="4410996" cy="3384376"/>
              <a:chOff x="5197012" y="1520848"/>
              <a:chExt cx="5780830" cy="43516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6EA40B8-C2FC-D8D7-079A-8671A64ADE7A}"/>
                  </a:ext>
                </a:extLst>
              </p:cNvPr>
              <p:cNvGrpSpPr/>
              <p:nvPr/>
            </p:nvGrpSpPr>
            <p:grpSpPr>
              <a:xfrm>
                <a:off x="5197012" y="1520848"/>
                <a:ext cx="5780830" cy="4351604"/>
                <a:chOff x="5210939" y="1520848"/>
                <a:chExt cx="5780830" cy="4351604"/>
              </a:xfrm>
            </p:grpSpPr>
            <p:pic>
              <p:nvPicPr>
                <p:cNvPr id="11" name="图片 4">
                  <a:extLst>
                    <a:ext uri="{FF2B5EF4-FFF2-40B4-BE49-F238E27FC236}">
                      <a16:creationId xmlns:a16="http://schemas.microsoft.com/office/drawing/2014/main" id="{E855823C-DB28-7662-0651-32676DB995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10939" y="1520848"/>
                  <a:ext cx="5780830" cy="4351604"/>
                </a:xfrm>
                <a:prstGeom prst="rect">
                  <a:avLst/>
                </a:prstGeom>
              </p:spPr>
            </p:pic>
            <p:sp>
              <p:nvSpPr>
                <p:cNvPr id="12" name="圆角矩形 4">
                  <a:extLst>
                    <a:ext uri="{FF2B5EF4-FFF2-40B4-BE49-F238E27FC236}">
                      <a16:creationId xmlns:a16="http://schemas.microsoft.com/office/drawing/2014/main" id="{9BA0C190-1379-6B20-4972-8BE8CCC30DA4}"/>
                    </a:ext>
                  </a:extLst>
                </p:cNvPr>
                <p:cNvSpPr/>
                <p:nvPr/>
              </p:nvSpPr>
              <p:spPr>
                <a:xfrm>
                  <a:off x="8253328" y="1624100"/>
                  <a:ext cx="2266591" cy="3868747"/>
                </a:xfrm>
                <a:prstGeom prst="roundRect">
                  <a:avLst>
                    <a:gd name="adj" fmla="val 2460"/>
                  </a:avLst>
                </a:prstGeom>
                <a:solidFill>
                  <a:srgbClr val="FF00FF">
                    <a:alpha val="1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US" altLang="zh-CN" sz="1350" noProof="1">
                    <a:solidFill>
                      <a:srgbClr val="7030A0"/>
                    </a:solidFill>
                  </a:endParaRPr>
                </a:p>
                <a:p>
                  <a:pPr algn="ctr"/>
                  <a:endParaRPr lang="en-US" altLang="zh-CN" sz="1350" noProof="1">
                    <a:solidFill>
                      <a:srgbClr val="7030A0"/>
                    </a:solidFill>
                  </a:endParaRPr>
                </a:p>
                <a:p>
                  <a:pPr algn="ctr"/>
                  <a:endParaRPr lang="en-US" altLang="zh-CN" sz="1350" noProof="1">
                    <a:solidFill>
                      <a:srgbClr val="7030A0"/>
                    </a:solidFill>
                  </a:endParaRPr>
                </a:p>
                <a:p>
                  <a:pPr algn="ctr"/>
                  <a:endParaRPr lang="zh-CN" altLang="en-US" sz="1350" noProof="1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3" name="圆角矩形 4">
                  <a:extLst>
                    <a:ext uri="{FF2B5EF4-FFF2-40B4-BE49-F238E27FC236}">
                      <a16:creationId xmlns:a16="http://schemas.microsoft.com/office/drawing/2014/main" id="{F7E15C0D-A743-CC70-1F8C-59CF8AEAB91A}"/>
                    </a:ext>
                  </a:extLst>
                </p:cNvPr>
                <p:cNvSpPr/>
                <p:nvPr/>
              </p:nvSpPr>
              <p:spPr>
                <a:xfrm>
                  <a:off x="6745116" y="1624100"/>
                  <a:ext cx="2240626" cy="3868747"/>
                </a:xfrm>
                <a:prstGeom prst="roundRect">
                  <a:avLst>
                    <a:gd name="adj" fmla="val 2460"/>
                  </a:avLst>
                </a:prstGeom>
                <a:solidFill>
                  <a:srgbClr val="00B050">
                    <a:alpha val="1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US" altLang="zh-CN" sz="1350" noProof="1">
                    <a:solidFill>
                      <a:srgbClr val="7030A0"/>
                    </a:solidFill>
                  </a:endParaRPr>
                </a:p>
              </p:txBody>
            </p:sp>
          </p:grpSp>
          <p:sp>
            <p:nvSpPr>
              <p:cNvPr id="9" name="椭圆 7">
                <a:extLst>
                  <a:ext uri="{FF2B5EF4-FFF2-40B4-BE49-F238E27FC236}">
                    <a16:creationId xmlns:a16="http://schemas.microsoft.com/office/drawing/2014/main" id="{5AF6CB8B-7955-890F-1DD1-7C9EF29DEE6F}"/>
                  </a:ext>
                </a:extLst>
              </p:cNvPr>
              <p:cNvSpPr/>
              <p:nvPr/>
            </p:nvSpPr>
            <p:spPr>
              <a:xfrm>
                <a:off x="8311224" y="2644155"/>
                <a:ext cx="558322" cy="45067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E06E3B-8834-8550-0055-B85215D5FA50}"/>
                  </a:ext>
                </a:extLst>
              </p:cNvPr>
              <p:cNvSpPr txBox="1"/>
              <p:nvPr/>
            </p:nvSpPr>
            <p:spPr>
              <a:xfrm>
                <a:off x="7623686" y="2018233"/>
                <a:ext cx="2419482" cy="426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350" dirty="0"/>
                  <a:t>Overlap: 10—50 </a:t>
                </a:r>
                <a:r>
                  <a:rPr lang="en-US" altLang="zh-CN" sz="1350" dirty="0" err="1"/>
                  <a:t>TeV</a:t>
                </a:r>
                <a:endParaRPr lang="zh-CN" altLang="en-US" sz="1350" dirty="0"/>
              </a:p>
            </p:txBody>
          </p:sp>
        </p:grpSp>
        <p:sp>
          <p:nvSpPr>
            <p:cNvPr id="20" name="Content Placeholder 5">
              <a:extLst>
                <a:ext uri="{FF2B5EF4-FFF2-40B4-BE49-F238E27FC236}">
                  <a16:creationId xmlns:a16="http://schemas.microsoft.com/office/drawing/2014/main" id="{F865ECA1-34B0-40AE-0EE8-B060F0E54CE4}"/>
                </a:ext>
              </a:extLst>
            </p:cNvPr>
            <p:cNvSpPr txBox="1">
              <a:spLocks/>
            </p:cNvSpPr>
            <p:nvPr/>
          </p:nvSpPr>
          <p:spPr>
            <a:xfrm>
              <a:off x="2070392" y="3486611"/>
              <a:ext cx="1089107" cy="374437"/>
            </a:xfrm>
            <a:prstGeom prst="rect">
              <a:avLst/>
            </a:prstGeom>
          </p:spPr>
          <p:txBody>
            <a:bodyPr vert="horz">
              <a:normAutofit fontScale="92500" lnSpcReduction="10000"/>
            </a:bodyPr>
            <a:lstStyle>
              <a:lvl1pPr marL="274320" indent="-274320" algn="l" rtl="0" eaLnBrk="1" latinLnBrk="0" hangingPunct="1"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76000"/>
                <a:buFont typeface="Wingdings" pitchFamily="2" charset="2"/>
                <a:buChar char="u"/>
                <a:defRPr kumimoji="0" sz="2200" b="1" kern="1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  <a:cs typeface="Tahoma" pitchFamily="34" charset="0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spcAft>
                  <a:spcPts val="200"/>
                </a:spcAft>
                <a:buClr>
                  <a:schemeClr val="accent2"/>
                </a:buClr>
                <a:buSzPct val="76000"/>
                <a:buFont typeface="Wingdings" pitchFamily="2" charset="2"/>
                <a:buChar char="n"/>
                <a:defRPr kumimoji="0" sz="2000" kern="1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spcAft>
                  <a:spcPts val="200"/>
                </a:spcAft>
                <a:buClr>
                  <a:schemeClr val="bg1">
                    <a:shade val="50000"/>
                  </a:schemeClr>
                </a:buClr>
                <a:buSzPct val="76000"/>
                <a:buFont typeface="Wingdings 3" pitchFamily="18" charset="2"/>
                <a:buChar char="}"/>
                <a:defRPr kumimoji="0" sz="1800" kern="1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spcAft>
                  <a:spcPts val="200"/>
                </a:spcAft>
                <a:buClr>
                  <a:schemeClr val="accent2">
                    <a:shade val="75000"/>
                  </a:schemeClr>
                </a:buClr>
                <a:buSzPct val="70000"/>
                <a:buFont typeface="Wingdings"/>
                <a:buChar char=""/>
                <a:defRPr kumimoji="0" sz="1600" kern="1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spcAft>
                  <a:spcPts val="200"/>
                </a:spcAft>
                <a:buClr>
                  <a:schemeClr val="accent2"/>
                </a:buClr>
                <a:buSzPct val="70000"/>
                <a:buFont typeface="Wingdings"/>
                <a:buChar char=""/>
                <a:defRPr kumimoji="0" sz="1400" kern="1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1650" b="0" dirty="0">
                  <a:solidFill>
                    <a:srgbClr val="C00000"/>
                  </a:solidFill>
                </a:rPr>
                <a:t>WCDA</a:t>
              </a:r>
            </a:p>
            <a:p>
              <a:pPr marL="0" indent="0">
                <a:buNone/>
              </a:pPr>
              <a:endParaRPr lang="en-US" altLang="zh-CN" sz="1650" b="0" dirty="0">
                <a:solidFill>
                  <a:srgbClr val="C00000"/>
                </a:solidFill>
              </a:endParaRPr>
            </a:p>
            <a:p>
              <a:pPr marL="0" indent="0">
                <a:buNone/>
              </a:pPr>
              <a:endParaRPr lang="zh-CN" altLang="en-US" sz="1650" b="0" dirty="0">
                <a:solidFill>
                  <a:srgbClr val="C00000"/>
                </a:solidFill>
              </a:endParaRPr>
            </a:p>
          </p:txBody>
        </p:sp>
        <p:sp>
          <p:nvSpPr>
            <p:cNvPr id="19" name="Content Placeholder 5">
              <a:extLst>
                <a:ext uri="{FF2B5EF4-FFF2-40B4-BE49-F238E27FC236}">
                  <a16:creationId xmlns:a16="http://schemas.microsoft.com/office/drawing/2014/main" id="{C7BB9A82-DAFD-2ACF-8FBB-1176509DA413}"/>
                </a:ext>
              </a:extLst>
            </p:cNvPr>
            <p:cNvSpPr txBox="1">
              <a:spLocks/>
            </p:cNvSpPr>
            <p:nvPr/>
          </p:nvSpPr>
          <p:spPr>
            <a:xfrm>
              <a:off x="3998902" y="3531704"/>
              <a:ext cx="1165162" cy="446861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274320" indent="-274320" algn="l" rtl="0" eaLnBrk="1" latinLnBrk="0" hangingPunct="1"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76000"/>
                <a:buFont typeface="Wingdings" pitchFamily="2" charset="2"/>
                <a:buChar char="u"/>
                <a:defRPr kumimoji="0" sz="2200" b="1" kern="1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  <a:cs typeface="Tahoma" pitchFamily="34" charset="0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spcAft>
                  <a:spcPts val="200"/>
                </a:spcAft>
                <a:buClr>
                  <a:schemeClr val="accent2"/>
                </a:buClr>
                <a:buSzPct val="76000"/>
                <a:buFont typeface="Wingdings" pitchFamily="2" charset="2"/>
                <a:buChar char="n"/>
                <a:defRPr kumimoji="0" sz="2000" kern="1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spcAft>
                  <a:spcPts val="200"/>
                </a:spcAft>
                <a:buClr>
                  <a:schemeClr val="bg1">
                    <a:shade val="50000"/>
                  </a:schemeClr>
                </a:buClr>
                <a:buSzPct val="76000"/>
                <a:buFont typeface="Wingdings 3" pitchFamily="18" charset="2"/>
                <a:buChar char="}"/>
                <a:defRPr kumimoji="0" sz="1800" kern="1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spcAft>
                  <a:spcPts val="200"/>
                </a:spcAft>
                <a:buClr>
                  <a:schemeClr val="accent2">
                    <a:shade val="75000"/>
                  </a:schemeClr>
                </a:buClr>
                <a:buSzPct val="70000"/>
                <a:buFont typeface="Wingdings"/>
                <a:buChar char=""/>
                <a:defRPr kumimoji="0" sz="1600" kern="1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spcAft>
                  <a:spcPts val="200"/>
                </a:spcAft>
                <a:buClr>
                  <a:schemeClr val="accent2"/>
                </a:buClr>
                <a:buSzPct val="70000"/>
                <a:buFont typeface="Wingdings"/>
                <a:buChar char=""/>
                <a:defRPr kumimoji="0" sz="1400" kern="1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1500" b="0" dirty="0">
                  <a:solidFill>
                    <a:schemeClr val="accent1">
                      <a:lumMod val="50000"/>
                    </a:schemeClr>
                  </a:solidFill>
                </a:rPr>
                <a:t>KM2A</a:t>
              </a:r>
            </a:p>
            <a:p>
              <a:pPr marL="0" indent="0">
                <a:buNone/>
              </a:pPr>
              <a:endParaRPr lang="en-US" altLang="zh-CN" sz="1500" b="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0" indent="0">
                <a:buNone/>
              </a:pPr>
              <a:endParaRPr lang="zh-CN" altLang="en-US" sz="1500" b="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363C20F-F643-1821-6A11-699E3A24D2D2}"/>
              </a:ext>
            </a:extLst>
          </p:cNvPr>
          <p:cNvSpPr txBox="1"/>
          <p:nvPr/>
        </p:nvSpPr>
        <p:spPr bwMode="auto">
          <a:xfrm>
            <a:off x="5214147" y="4266506"/>
            <a:ext cx="30216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lowest can reach &lt; ~100 GeV? </a:t>
            </a:r>
            <a:endParaRPr lang="zh-CN" altLang="en-US" sz="1200" dirty="0">
              <a:solidFill>
                <a:srgbClr val="C0000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AE80EC77-6CC1-726A-A77C-C0EB59B28B00}"/>
              </a:ext>
            </a:extLst>
          </p:cNvPr>
          <p:cNvSpPr txBox="1">
            <a:spLocks/>
          </p:cNvSpPr>
          <p:nvPr/>
        </p:nvSpPr>
        <p:spPr>
          <a:xfrm>
            <a:off x="225742" y="4971035"/>
            <a:ext cx="8582121" cy="1178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For the first time c</a:t>
            </a:r>
            <a:r>
              <a:rPr lang="en-CN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overing 3.5</a:t>
            </a:r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 ~ 4</a:t>
            </a:r>
            <a:r>
              <a:rPr lang="en-CN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 decdades of energy (300 – 1.</a:t>
            </a:r>
            <a:r>
              <a:rPr lang="en-US" altLang="zh-CN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5</a:t>
            </a:r>
            <a:r>
              <a:rPr lang="en-CN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 PeV)</a:t>
            </a:r>
          </a:p>
          <a:p>
            <a:pPr lvl="1"/>
            <a:r>
              <a:rPr lang="en-US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Consistent with others &lt; 100 </a:t>
            </a:r>
            <a:r>
              <a:rPr lang="en-US" sz="16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TeV</a:t>
            </a:r>
            <a:endParaRPr lang="en-US" sz="16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Self cross-check between WCDA and KM2A; KM2A and WFCTA</a:t>
            </a:r>
          </a:p>
          <a:p>
            <a:endParaRPr lang="en-US" sz="18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endParaRPr lang="en-US" altLang="zh-CN" sz="20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76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E90A58-5190-8C6E-67CC-9857951B7084}"/>
              </a:ext>
            </a:extLst>
          </p:cNvPr>
          <p:cNvSpPr txBox="1">
            <a:spLocks/>
          </p:cNvSpPr>
          <p:nvPr/>
        </p:nvSpPr>
        <p:spPr>
          <a:xfrm>
            <a:off x="-115850" y="6825"/>
            <a:ext cx="9144000" cy="700924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b="0" dirty="0">
                <a:latin typeface="Comic Sans MS" panose="030F0902030302020204" pitchFamily="66" charset="0"/>
              </a:rPr>
              <a:t>CR</a:t>
            </a:r>
            <a:r>
              <a:rPr lang="zh-CN" altLang="en-US" b="0" dirty="0">
                <a:latin typeface="Comic Sans MS" panose="030F0902030302020204" pitchFamily="66" charset="0"/>
              </a:rPr>
              <a:t> </a:t>
            </a:r>
            <a:r>
              <a:rPr lang="en-US" altLang="zh-CN" b="0" dirty="0">
                <a:latin typeface="Comic Sans MS" panose="030F0902030302020204" pitchFamily="66" charset="0"/>
              </a:rPr>
              <a:t>Background Rejection Power</a:t>
            </a:r>
            <a:endParaRPr lang="zh-CN" altLang="en-US" b="0" dirty="0">
              <a:latin typeface="Comic Sans MS" panose="030F09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DBA15E-34D2-F57D-BFA7-55DE361D0F1D}"/>
              </a:ext>
            </a:extLst>
          </p:cNvPr>
          <p:cNvGrpSpPr/>
          <p:nvPr/>
        </p:nvGrpSpPr>
        <p:grpSpPr>
          <a:xfrm>
            <a:off x="838330" y="898746"/>
            <a:ext cx="7016572" cy="2489300"/>
            <a:chOff x="1127448" y="3632296"/>
            <a:chExt cx="9305335" cy="2924332"/>
          </a:xfrm>
        </p:grpSpPr>
        <p:pic>
          <p:nvPicPr>
            <p:cNvPr id="17" name="Picture 16" descr="Chart, line chart&#10;&#10;Description automatically generated">
              <a:extLst>
                <a:ext uri="{FF2B5EF4-FFF2-40B4-BE49-F238E27FC236}">
                  <a16:creationId xmlns:a16="http://schemas.microsoft.com/office/drawing/2014/main" id="{2AA4F9E8-588E-3CB9-F0D0-257EF65A7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3225" y="3702759"/>
              <a:ext cx="4039558" cy="2853869"/>
            </a:xfrm>
            <a:prstGeom prst="rect">
              <a:avLst/>
            </a:prstGeom>
          </p:spPr>
        </p:pic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7A1F62C7-CF24-B67E-6B23-7F4045F89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039" b="3701"/>
            <a:stretch/>
          </p:blipFill>
          <p:spPr>
            <a:xfrm>
              <a:off x="1127448" y="3632296"/>
              <a:ext cx="4671329" cy="2924332"/>
            </a:xfrm>
            <a:prstGeom prst="rect">
              <a:avLst/>
            </a:prstGeom>
          </p:spPr>
        </p:pic>
        <p:sp>
          <p:nvSpPr>
            <p:cNvPr id="8" name="箭头: 右 6">
              <a:extLst>
                <a:ext uri="{FF2B5EF4-FFF2-40B4-BE49-F238E27FC236}">
                  <a16:creationId xmlns:a16="http://schemas.microsoft.com/office/drawing/2014/main" id="{A79DC3AC-7FD0-9AC9-6097-93C84B79BD03}"/>
                </a:ext>
              </a:extLst>
            </p:cNvPr>
            <p:cNvSpPr/>
            <p:nvPr/>
          </p:nvSpPr>
          <p:spPr>
            <a:xfrm rot="5400000">
              <a:off x="7984952" y="5000448"/>
              <a:ext cx="1872208" cy="288032"/>
            </a:xfrm>
            <a:prstGeom prst="rightArrow">
              <a:avLst>
                <a:gd name="adj1" fmla="val 50000"/>
                <a:gd name="adj2" fmla="val 142183"/>
              </a:avLst>
            </a:prstGeom>
            <a:solidFill>
              <a:srgbClr val="FF000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9" name="文本框 7">
              <a:extLst>
                <a:ext uri="{FF2B5EF4-FFF2-40B4-BE49-F238E27FC236}">
                  <a16:creationId xmlns:a16="http://schemas.microsoft.com/office/drawing/2014/main" id="{551DFC02-13B9-608E-2D1C-072C65219E91}"/>
                </a:ext>
              </a:extLst>
            </p:cNvPr>
            <p:cNvSpPr txBox="1"/>
            <p:nvPr/>
          </p:nvSpPr>
          <p:spPr>
            <a:xfrm>
              <a:off x="8256240" y="4909795"/>
              <a:ext cx="64774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b="1" dirty="0">
                  <a:solidFill>
                    <a:srgbClr val="FF7C8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10</a:t>
              </a:r>
              <a:r>
                <a:rPr lang="en-US" altLang="zh-CN" sz="1350" b="1" baseline="30000" dirty="0">
                  <a:solidFill>
                    <a:srgbClr val="FF7C8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-3</a:t>
              </a:r>
              <a:endParaRPr lang="zh-CN" altLang="en-US" sz="1350" b="1" baseline="30000" dirty="0">
                <a:solidFill>
                  <a:srgbClr val="FF7C8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0BC628-5C0D-6B16-ECAA-CF5BB1FBFCE1}"/>
              </a:ext>
            </a:extLst>
          </p:cNvPr>
          <p:cNvGrpSpPr/>
          <p:nvPr/>
        </p:nvGrpSpPr>
        <p:grpSpPr>
          <a:xfrm>
            <a:off x="838330" y="3655334"/>
            <a:ext cx="3137244" cy="2379522"/>
            <a:chOff x="642764" y="3147038"/>
            <a:chExt cx="4895299" cy="3522954"/>
          </a:xfrm>
        </p:grpSpPr>
        <p:pic>
          <p:nvPicPr>
            <p:cNvPr id="5" name="Picture 2" descr="KM2A">
              <a:extLst>
                <a:ext uri="{FF2B5EF4-FFF2-40B4-BE49-F238E27FC236}">
                  <a16:creationId xmlns:a16="http://schemas.microsoft.com/office/drawing/2014/main" id="{81F7F748-7E6A-DCD3-2ED7-A4285E531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2764" y="3147038"/>
              <a:ext cx="4895299" cy="3522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接连接符 10">
              <a:extLst>
                <a:ext uri="{FF2B5EF4-FFF2-40B4-BE49-F238E27FC236}">
                  <a16:creationId xmlns:a16="http://schemas.microsoft.com/office/drawing/2014/main" id="{6610E75B-9710-FE1B-056A-37339FD9F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7528" y="3501008"/>
              <a:ext cx="3312368" cy="273630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2D965E-E539-3CEF-75DA-EEA7DDAE49D8}"/>
              </a:ext>
            </a:extLst>
          </p:cNvPr>
          <p:cNvGrpSpPr/>
          <p:nvPr/>
        </p:nvGrpSpPr>
        <p:grpSpPr>
          <a:xfrm>
            <a:off x="4472355" y="3731625"/>
            <a:ext cx="3231011" cy="2479401"/>
            <a:chOff x="5496486" y="3160487"/>
            <a:chExt cx="4631962" cy="3406260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F68952E7-2D96-7428-96CB-F17BBB54F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6486" y="3160487"/>
              <a:ext cx="4631962" cy="3406260"/>
            </a:xfrm>
            <a:prstGeom prst="rect">
              <a:avLst/>
            </a:prstGeom>
          </p:spPr>
        </p:pic>
        <p:grpSp>
          <p:nvGrpSpPr>
            <p:cNvPr id="13" name="组合 11">
              <a:extLst>
                <a:ext uri="{FF2B5EF4-FFF2-40B4-BE49-F238E27FC236}">
                  <a16:creationId xmlns:a16="http://schemas.microsoft.com/office/drawing/2014/main" id="{9555DDD4-86BD-E099-1CF0-4425C08EF85A}"/>
                </a:ext>
              </a:extLst>
            </p:cNvPr>
            <p:cNvGrpSpPr/>
            <p:nvPr/>
          </p:nvGrpSpPr>
          <p:grpSpPr>
            <a:xfrm>
              <a:off x="7512913" y="4075691"/>
              <a:ext cx="2312258" cy="1541162"/>
              <a:chOff x="8101430" y="4041160"/>
              <a:chExt cx="1943286" cy="1303611"/>
            </a:xfrm>
          </p:grpSpPr>
          <p:grpSp>
            <p:nvGrpSpPr>
              <p:cNvPr id="14" name="组合 5">
                <a:extLst>
                  <a:ext uri="{FF2B5EF4-FFF2-40B4-BE49-F238E27FC236}">
                    <a16:creationId xmlns:a16="http://schemas.microsoft.com/office/drawing/2014/main" id="{93F05398-EB7D-99E2-8865-A71209AE8E48}"/>
                  </a:ext>
                </a:extLst>
              </p:cNvPr>
              <p:cNvGrpSpPr/>
              <p:nvPr/>
            </p:nvGrpSpPr>
            <p:grpSpPr>
              <a:xfrm>
                <a:off x="9180620" y="4304820"/>
                <a:ext cx="864096" cy="1039951"/>
                <a:chOff x="6444208" y="4999359"/>
                <a:chExt cx="864096" cy="1039951"/>
              </a:xfrm>
            </p:grpSpPr>
            <p:sp>
              <p:nvSpPr>
                <p:cNvPr id="19" name="箭头: 右 6">
                  <a:extLst>
                    <a:ext uri="{FF2B5EF4-FFF2-40B4-BE49-F238E27FC236}">
                      <a16:creationId xmlns:a16="http://schemas.microsoft.com/office/drawing/2014/main" id="{2980D618-38A1-A9E2-F1EE-19CB32116A63}"/>
                    </a:ext>
                  </a:extLst>
                </p:cNvPr>
                <p:cNvSpPr/>
                <p:nvPr/>
              </p:nvSpPr>
              <p:spPr>
                <a:xfrm rot="5400000">
                  <a:off x="6032244" y="5411323"/>
                  <a:ext cx="1039951" cy="216024"/>
                </a:xfrm>
                <a:prstGeom prst="rightArrow">
                  <a:avLst>
                    <a:gd name="adj1" fmla="val 50000"/>
                    <a:gd name="adj2" fmla="val 195094"/>
                  </a:avLst>
                </a:prstGeom>
                <a:solidFill>
                  <a:srgbClr val="FF0000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 dirty="0"/>
                </a:p>
              </p:txBody>
            </p:sp>
            <p:sp>
              <p:nvSpPr>
                <p:cNvPr id="20" name="文本框 7">
                  <a:extLst>
                    <a:ext uri="{FF2B5EF4-FFF2-40B4-BE49-F238E27FC236}">
                      <a16:creationId xmlns:a16="http://schemas.microsoft.com/office/drawing/2014/main" id="{85051358-9EB7-76FD-F950-DCC6196DDE57}"/>
                    </a:ext>
                  </a:extLst>
                </p:cNvPr>
                <p:cNvSpPr txBox="1"/>
                <p:nvPr/>
              </p:nvSpPr>
              <p:spPr>
                <a:xfrm>
                  <a:off x="6516216" y="5255488"/>
                  <a:ext cx="792088" cy="338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50" b="1" dirty="0">
                      <a:solidFill>
                        <a:srgbClr val="FF7C8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10</a:t>
                  </a:r>
                  <a:r>
                    <a:rPr lang="en-US" altLang="zh-CN" sz="1350" b="1" baseline="30000" dirty="0">
                      <a:solidFill>
                        <a:srgbClr val="FF7C8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-5</a:t>
                  </a:r>
                  <a:endParaRPr lang="zh-CN" altLang="en-US" sz="1350" b="1" baseline="30000" dirty="0">
                    <a:solidFill>
                      <a:srgbClr val="FF7C8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  <p:grpSp>
            <p:nvGrpSpPr>
              <p:cNvPr id="15" name="组合 8">
                <a:extLst>
                  <a:ext uri="{FF2B5EF4-FFF2-40B4-BE49-F238E27FC236}">
                    <a16:creationId xmlns:a16="http://schemas.microsoft.com/office/drawing/2014/main" id="{C91FD348-D320-77DD-04ED-0A8943190994}"/>
                  </a:ext>
                </a:extLst>
              </p:cNvPr>
              <p:cNvGrpSpPr/>
              <p:nvPr/>
            </p:nvGrpSpPr>
            <p:grpSpPr>
              <a:xfrm>
                <a:off x="8101430" y="4041160"/>
                <a:ext cx="833010" cy="828000"/>
                <a:chOff x="6518582" y="4999361"/>
                <a:chExt cx="833010" cy="828000"/>
              </a:xfrm>
            </p:grpSpPr>
            <p:sp>
              <p:nvSpPr>
                <p:cNvPr id="16" name="箭头: 右 9">
                  <a:extLst>
                    <a:ext uri="{FF2B5EF4-FFF2-40B4-BE49-F238E27FC236}">
                      <a16:creationId xmlns:a16="http://schemas.microsoft.com/office/drawing/2014/main" id="{392E4A86-DF5E-29C5-E8AC-BC6D09E320EE}"/>
                    </a:ext>
                  </a:extLst>
                </p:cNvPr>
                <p:cNvSpPr/>
                <p:nvPr/>
              </p:nvSpPr>
              <p:spPr>
                <a:xfrm rot="5400000">
                  <a:off x="6199982" y="5317961"/>
                  <a:ext cx="828000" cy="190800"/>
                </a:xfrm>
                <a:prstGeom prst="rightArrow">
                  <a:avLst>
                    <a:gd name="adj1" fmla="val 50000"/>
                    <a:gd name="adj2" fmla="val 195094"/>
                  </a:avLst>
                </a:prstGeom>
                <a:solidFill>
                  <a:srgbClr val="FF0000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8" name="文本框 10">
                  <a:extLst>
                    <a:ext uri="{FF2B5EF4-FFF2-40B4-BE49-F238E27FC236}">
                      <a16:creationId xmlns:a16="http://schemas.microsoft.com/office/drawing/2014/main" id="{C8DFACF3-35D0-B87C-C443-4410A49A0570}"/>
                    </a:ext>
                  </a:extLst>
                </p:cNvPr>
                <p:cNvSpPr txBox="1"/>
                <p:nvPr/>
              </p:nvSpPr>
              <p:spPr>
                <a:xfrm>
                  <a:off x="6559504" y="5044029"/>
                  <a:ext cx="792088" cy="338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50" b="1" dirty="0">
                      <a:solidFill>
                        <a:srgbClr val="FF7C8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10</a:t>
                  </a:r>
                  <a:r>
                    <a:rPr lang="en-US" altLang="zh-CN" sz="1350" b="1" baseline="30000" dirty="0">
                      <a:solidFill>
                        <a:srgbClr val="FF7C8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-4</a:t>
                  </a:r>
                  <a:endParaRPr lang="zh-CN" altLang="en-US" sz="1350" b="1" baseline="30000" dirty="0">
                    <a:solidFill>
                      <a:srgbClr val="FF7C8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</p:grp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7E6F4C1-96B9-8F68-460D-71FFEF7D2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70489" y="238797"/>
            <a:ext cx="2522848" cy="3696266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0205B5-6B7D-0C2C-7B6F-6BEB7EFFC549}"/>
              </a:ext>
            </a:extLst>
          </p:cNvPr>
          <p:cNvCxnSpPr>
            <a:cxnSpLocks/>
          </p:cNvCxnSpPr>
          <p:nvPr/>
        </p:nvCxnSpPr>
        <p:spPr>
          <a:xfrm>
            <a:off x="6986648" y="1200352"/>
            <a:ext cx="0" cy="1191020"/>
          </a:xfrm>
          <a:prstGeom prst="straightConnector1">
            <a:avLst/>
          </a:prstGeom>
          <a:ln w="57150">
            <a:solidFill>
              <a:schemeClr val="accent6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9F021B0-F654-1446-BDAF-129C171526FC}"/>
              </a:ext>
            </a:extLst>
          </p:cNvPr>
          <p:cNvSpPr txBox="1"/>
          <p:nvPr/>
        </p:nvSpPr>
        <p:spPr>
          <a:xfrm>
            <a:off x="7141576" y="1705408"/>
            <a:ext cx="73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10</a:t>
            </a:r>
            <a:r>
              <a:rPr lang="en-US" altLang="zh-CN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-3</a:t>
            </a:r>
            <a:endParaRPr lang="en-CN" baseline="30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D2828D4B-F3B3-58EA-4A07-40C4C8224B1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5742" y="6243261"/>
            <a:ext cx="8239874" cy="59130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altLang="zh-CN" sz="2400" dirty="0">
                <a:solidFill>
                  <a:schemeClr val="tx2"/>
                </a:solidFill>
                <a:latin typeface="Comic Sans MS" panose="030F0902030302020204" pitchFamily="66" charset="0"/>
              </a:rPr>
              <a:t>A good facility to do sky survey and monitor </a:t>
            </a:r>
            <a:r>
              <a:rPr lang="en-CN" sz="2400" dirty="0">
                <a:solidFill>
                  <a:schemeClr val="tx2"/>
                </a:solidFill>
                <a:effectLst/>
                <a:latin typeface="Comic Sans MS" panose="030F0902030302020204" pitchFamily="66" charset="0"/>
                <a:ea typeface="DengXian" panose="02010600030101010101" pitchFamily="2" charset="-122"/>
                <a:cs typeface="Times New Roman" panose="02020603050405020304" pitchFamily="18" charset="0"/>
              </a:rPr>
              <a:t>transient phenomena </a:t>
            </a:r>
            <a:endParaRPr lang="en-US" altLang="zh-CN" sz="24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85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3844CA7-2B8D-67A9-95D0-7F4B837E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13</a:t>
            </a:fld>
            <a:endParaRPr lang="en-US" dirty="0">
              <a:ea typeface="Verdana" panose="020B0604030504040204" pitchFamily="34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FCB6D629-EAF4-AD66-BC03-19D166917E29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255" y="3533883"/>
            <a:ext cx="4320000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E2C10AB4-9578-F756-B9E6-6B680B614C7E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7255" y="3434854"/>
            <a:ext cx="4320000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CE78DB-1105-0FF8-2BD7-49BA98C7C9BF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7255" y="1160748"/>
            <a:ext cx="4320000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22BEE0-7931-575A-546F-CAEB3544062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5605" y="1230027"/>
            <a:ext cx="4753253" cy="15718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KM2A</a:t>
            </a:r>
            <a:r>
              <a:rPr lang="zh-CN" altLang="en-US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：</a:t>
            </a:r>
            <a:r>
              <a:rPr lang="en-US" altLang="zh-CN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933 days (</a:t>
            </a:r>
            <a:r>
              <a:rPr lang="en-US" altLang="zh-CN" sz="2000" b="1" dirty="0" err="1">
                <a:solidFill>
                  <a:schemeClr val="tx2"/>
                </a:solidFill>
                <a:latin typeface="Comic Sans MS" panose="030F0902030302020204" pitchFamily="66" charset="0"/>
              </a:rPr>
              <a:t>eqv</a:t>
            </a:r>
            <a:r>
              <a:rPr lang="en-US" altLang="zh-CN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. ~730 days full array)</a:t>
            </a:r>
          </a:p>
          <a:p>
            <a:pPr marL="0" indent="0">
              <a:buNone/>
            </a:pPr>
            <a:r>
              <a:rPr lang="en-US" altLang="zh-CN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WCDA</a:t>
            </a:r>
            <a:r>
              <a:rPr lang="zh-CN" altLang="en-US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：</a:t>
            </a:r>
            <a:r>
              <a:rPr lang="en-US" altLang="zh-CN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508 days (full</a:t>
            </a:r>
            <a:r>
              <a:rPr lang="zh-CN" altLang="en-US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array)</a:t>
            </a:r>
          </a:p>
          <a:p>
            <a:pPr marL="0" indent="0">
              <a:buNone/>
            </a:pPr>
            <a:r>
              <a:rPr lang="en-US" altLang="zh-CN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90 sources with extension &lt;2</a:t>
            </a:r>
            <a:r>
              <a:rPr lang="en-US" altLang="zh-CN" sz="2000" b="1" baseline="30000" dirty="0">
                <a:solidFill>
                  <a:schemeClr val="tx2"/>
                </a:solidFill>
                <a:latin typeface="Comic Sans MS" panose="030F0902030302020204" pitchFamily="66" charset="0"/>
              </a:rPr>
              <a:t>o</a:t>
            </a:r>
          </a:p>
          <a:p>
            <a:pPr marL="0" indent="0">
              <a:buNone/>
            </a:pPr>
            <a:r>
              <a:rPr lang="en-US" altLang="zh-CN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Released: May 2023</a:t>
            </a:r>
            <a:r>
              <a:rPr lang="zh-CN" altLang="en-US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b="1" dirty="0" err="1">
                <a:solidFill>
                  <a:schemeClr val="tx2"/>
                </a:solidFill>
                <a:latin typeface="Comic Sans MS" panose="030F0902030302020204" pitchFamily="66" charset="0"/>
              </a:rPr>
              <a:t>arXiv</a:t>
            </a:r>
            <a:r>
              <a:rPr lang="en-US" altLang="zh-CN" sz="2000" b="1" dirty="0">
                <a:solidFill>
                  <a:schemeClr val="tx2"/>
                </a:solidFill>
                <a:latin typeface="Comic Sans MS" panose="030F0902030302020204" pitchFamily="66" charset="0"/>
              </a:rPr>
              <a:t>/2305.17030. </a:t>
            </a:r>
          </a:p>
          <a:p>
            <a:pPr marL="0" indent="0">
              <a:buNone/>
            </a:pPr>
            <a:endParaRPr lang="en-US" altLang="zh-CN" sz="1500" dirty="0"/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D404C0D4-A01B-3EDE-9831-0E3254691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707" y="5856701"/>
            <a:ext cx="228904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" b="1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1—25 </a:t>
            </a:r>
            <a:r>
              <a:rPr lang="en-US" altLang="zh-CN" sz="1500" b="1" dirty="0" err="1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TeV</a:t>
            </a:r>
            <a:r>
              <a:rPr lang="en-US" altLang="zh-CN" sz="1500" b="1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 (WCDA)</a:t>
            </a:r>
            <a:endParaRPr lang="zh-CN" altLang="en-US" sz="15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9E5AE82A-3B6B-4B2E-3D0F-3CCCDE67F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7" y="5351643"/>
            <a:ext cx="263895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" b="1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25—100 </a:t>
            </a:r>
            <a:r>
              <a:rPr lang="en-US" altLang="zh-CN" sz="1500" b="1" dirty="0" err="1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TeV</a:t>
            </a:r>
            <a:r>
              <a:rPr lang="en-US" altLang="zh-CN" sz="1500" b="1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 (KM2A)</a:t>
            </a:r>
            <a:endParaRPr lang="zh-CN" altLang="en-US" sz="15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F1A99F69-DC10-E347-FE29-1DD1B428D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307" y="3012660"/>
            <a:ext cx="228904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" b="1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&gt; 100 </a:t>
            </a:r>
            <a:r>
              <a:rPr lang="en-US" altLang="zh-CN" sz="1500" b="1" dirty="0" err="1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TeV</a:t>
            </a:r>
            <a:r>
              <a:rPr lang="en-US" altLang="zh-CN" sz="1500" b="1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 (KM2A)</a:t>
            </a:r>
            <a:endParaRPr lang="zh-CN" altLang="en-US" sz="15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DCAE0-4DA5-2C55-EE83-6A003C80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" y="186043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2"/>
                </a:solidFill>
                <a:latin typeface="Comic Sans MS" panose="030F0902030302020204" pitchFamily="66" charset="0"/>
              </a:rPr>
              <a:t>The 1</a:t>
            </a:r>
            <a:r>
              <a:rPr lang="en-US" altLang="zh-CN" baseline="30000" dirty="0">
                <a:solidFill>
                  <a:schemeClr val="tx2"/>
                </a:solidFill>
                <a:latin typeface="Comic Sans MS" panose="030F0902030302020204" pitchFamily="66" charset="0"/>
              </a:rPr>
              <a:t>st</a:t>
            </a:r>
            <a:r>
              <a:rPr lang="en-US" altLang="zh-CN" dirty="0">
                <a:solidFill>
                  <a:schemeClr val="tx2"/>
                </a:solidFill>
                <a:latin typeface="Comic Sans MS" panose="030F0902030302020204" pitchFamily="66" charset="0"/>
              </a:rPr>
              <a:t> LHAASO Catalogue</a:t>
            </a:r>
            <a:endParaRPr lang="zh-CN" altLang="en-US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A2ED8C-EB6B-8CCF-157E-BC93DE80D2BD}"/>
                  </a:ext>
                </a:extLst>
              </p:cNvPr>
              <p:cNvSpPr txBox="1"/>
              <p:nvPr/>
            </p:nvSpPr>
            <p:spPr bwMode="auto">
              <a:xfrm>
                <a:off x="3120285" y="3088360"/>
                <a:ext cx="2160241" cy="300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CN" sz="1350" dirty="0">
                    <a:latin typeface="Verdana" panose="020B0604030504040204" pitchFamily="34" charset="0"/>
                    <a:ea typeface="Verdana" panose="020B0604030504040204" pitchFamily="34" charset="0"/>
                  </a:rPr>
                  <a:t>Pixel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35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0.1</m:t>
                        </m:r>
                      </m:e>
                      <m:sup>
                        <m:r>
                          <a:rPr lang="en-US" altLang="zh-CN" sz="135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∘</m:t>
                        </m:r>
                      </m:sup>
                    </m:sSup>
                    <m:r>
                      <a:rPr lang="en-US" altLang="zh-CN" sz="1350" i="1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×</m:t>
                    </m:r>
                    <m:sSup>
                      <m:sSupPr>
                        <m:ctrlPr>
                          <a:rPr lang="en-US" altLang="zh-CN" sz="135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0.1</m:t>
                        </m:r>
                      </m:e>
                      <m:sup>
                        <m:r>
                          <a:rPr lang="en-US" altLang="zh-CN" sz="135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∘</m:t>
                        </m:r>
                      </m:sup>
                    </m:sSup>
                  </m:oMath>
                </a14:m>
                <a:endParaRPr lang="zh-CN" altLang="en-US" sz="1350" dirty="0">
                  <a:latin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A2ED8C-EB6B-8CCF-157E-BC93DE80D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0285" y="3088360"/>
                <a:ext cx="2160241" cy="300082"/>
              </a:xfrm>
              <a:prstGeom prst="rect">
                <a:avLst/>
              </a:prstGeom>
              <a:blipFill>
                <a:blip r:embed="rId5"/>
                <a:stretch>
                  <a:fillRect l="-585" t="-4167" b="-2083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14">
            <a:extLst>
              <a:ext uri="{FF2B5EF4-FFF2-40B4-BE49-F238E27FC236}">
                <a16:creationId xmlns:a16="http://schemas.microsoft.com/office/drawing/2014/main" id="{694B0291-C341-0931-706E-A1345DAE6D9C}"/>
              </a:ext>
            </a:extLst>
          </p:cNvPr>
          <p:cNvSpPr txBox="1"/>
          <p:nvPr/>
        </p:nvSpPr>
        <p:spPr>
          <a:xfrm>
            <a:off x="2462230" y="4386742"/>
            <a:ext cx="57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69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1AA4CF-D838-850B-8592-1AB9ED26D1E0}"/>
              </a:ext>
            </a:extLst>
          </p:cNvPr>
          <p:cNvSpPr txBox="1"/>
          <p:nvPr/>
        </p:nvSpPr>
        <p:spPr>
          <a:xfrm>
            <a:off x="6880116" y="4339675"/>
            <a:ext cx="57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75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955E1DF8-538A-81D3-38C9-5F8B4C8E9AE2}"/>
              </a:ext>
            </a:extLst>
          </p:cNvPr>
          <p:cNvSpPr txBox="1"/>
          <p:nvPr/>
        </p:nvSpPr>
        <p:spPr>
          <a:xfrm>
            <a:off x="6867255" y="2111953"/>
            <a:ext cx="57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43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43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387B8F0-1457-2873-2DCE-2252FE08C4C5}"/>
              </a:ext>
            </a:extLst>
          </p:cNvPr>
          <p:cNvGrpSpPr/>
          <p:nvPr/>
        </p:nvGrpSpPr>
        <p:grpSpPr>
          <a:xfrm>
            <a:off x="1350579" y="1581918"/>
            <a:ext cx="6066426" cy="4417262"/>
            <a:chOff x="233383" y="1257565"/>
            <a:chExt cx="7018866" cy="5386250"/>
          </a:xfrm>
        </p:grpSpPr>
        <p:sp>
          <p:nvSpPr>
            <p:cNvPr id="14" name="椭圆 4">
              <a:extLst>
                <a:ext uri="{FF2B5EF4-FFF2-40B4-BE49-F238E27FC236}">
                  <a16:creationId xmlns:a16="http://schemas.microsoft.com/office/drawing/2014/main" id="{3F2741C0-E13A-1082-F4D1-81D12ADDF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83" y="1474267"/>
              <a:ext cx="5286254" cy="5038750"/>
            </a:xfrm>
            <a:prstGeom prst="ellipse">
              <a:avLst/>
            </a:pr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latin typeface="Verdana" panose="020B0604030504040204" pitchFamily="34" charset="0"/>
              </a:endParaRPr>
            </a:p>
          </p:txBody>
        </p:sp>
        <p:sp>
          <p:nvSpPr>
            <p:cNvPr id="15" name="椭圆 8">
              <a:extLst>
                <a:ext uri="{FF2B5EF4-FFF2-40B4-BE49-F238E27FC236}">
                  <a16:creationId xmlns:a16="http://schemas.microsoft.com/office/drawing/2014/main" id="{BE5B098D-8446-9AAE-90F5-003B9FDCE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425" y="1257565"/>
              <a:ext cx="5650824" cy="538625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1" name="椭圆 8">
              <a:extLst>
                <a:ext uri="{FF2B5EF4-FFF2-40B4-BE49-F238E27FC236}">
                  <a16:creationId xmlns:a16="http://schemas.microsoft.com/office/drawing/2014/main" id="{61A77EB3-29C0-D85C-7BE3-B48D9AE79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468" y="1969940"/>
              <a:ext cx="4156090" cy="39615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" name="文本框 11">
              <a:extLst>
                <a:ext uri="{FF2B5EF4-FFF2-40B4-BE49-F238E27FC236}">
                  <a16:creationId xmlns:a16="http://schemas.microsoft.com/office/drawing/2014/main" id="{150CA658-F115-1E24-BAC9-82BBFDCE1006}"/>
                </a:ext>
              </a:extLst>
            </p:cNvPr>
            <p:cNvSpPr txBox="1"/>
            <p:nvPr/>
          </p:nvSpPr>
          <p:spPr bwMode="auto">
            <a:xfrm>
              <a:off x="3237457" y="1473589"/>
              <a:ext cx="2528258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1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KM2A</a:t>
              </a:r>
            </a:p>
            <a:p>
              <a:pPr algn="ctr">
                <a:defRPr/>
              </a:pPr>
              <a:r>
                <a:rPr lang="en-US" altLang="zh-CN" sz="21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(&gt;25 </a:t>
              </a:r>
              <a:r>
                <a:rPr lang="en-US" altLang="zh-CN" sz="2100" b="1" dirty="0" err="1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TeV</a:t>
              </a:r>
              <a:r>
                <a:rPr lang="en-US" altLang="zh-CN" sz="21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)</a:t>
              </a:r>
            </a:p>
            <a:p>
              <a:pPr algn="ctr">
                <a:defRPr/>
              </a:pPr>
              <a:r>
                <a:rPr lang="en-US" altLang="zh-CN" sz="2100" b="1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75</a:t>
              </a:r>
              <a:endParaRPr lang="zh-CN" altLang="en-US" sz="21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10B2DA59-97E0-BA31-F931-29AFE08954BA}"/>
                </a:ext>
              </a:extLst>
            </p:cNvPr>
            <p:cNvSpPr txBox="1"/>
            <p:nvPr/>
          </p:nvSpPr>
          <p:spPr bwMode="auto">
            <a:xfrm>
              <a:off x="2108573" y="4900477"/>
              <a:ext cx="2877228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WCDA&amp;KM2A 54</a:t>
              </a:r>
              <a:endParaRPr lang="zh-CN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2" name="文本框 11">
              <a:extLst>
                <a:ext uri="{FF2B5EF4-FFF2-40B4-BE49-F238E27FC236}">
                  <a16:creationId xmlns:a16="http://schemas.microsoft.com/office/drawing/2014/main" id="{1D37E5C9-5A3C-4064-303B-4C85C10C6F96}"/>
                </a:ext>
              </a:extLst>
            </p:cNvPr>
            <p:cNvSpPr txBox="1"/>
            <p:nvPr/>
          </p:nvSpPr>
          <p:spPr bwMode="auto">
            <a:xfrm>
              <a:off x="4351131" y="3921861"/>
              <a:ext cx="2244476" cy="1231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KM2A</a:t>
              </a:r>
              <a:r>
                <a:rPr lang="en-US" altLang="zh-CN" b="1" baseline="30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</a:p>
            <a:p>
              <a:pPr algn="ctr">
                <a:defRPr/>
              </a:pPr>
              <a:r>
                <a:rPr lang="en-US" altLang="zh-CN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(&gt;100 </a:t>
              </a:r>
              <a:r>
                <a:rPr lang="en-US" altLang="zh-CN" b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TeV</a:t>
              </a:r>
              <a:r>
                <a:rPr lang="en-US" altLang="zh-CN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)</a:t>
              </a:r>
            </a:p>
            <a:p>
              <a:pPr algn="ctr">
                <a:defRPr/>
              </a:pPr>
              <a:r>
                <a:rPr lang="en-US" altLang="zh-CN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43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F08F5C8F-01C8-96BA-5BF7-98C9B5F7B9EC}"/>
                </a:ext>
              </a:extLst>
            </p:cNvPr>
            <p:cNvSpPr txBox="1"/>
            <p:nvPr/>
          </p:nvSpPr>
          <p:spPr bwMode="auto">
            <a:xfrm>
              <a:off x="867506" y="3472970"/>
              <a:ext cx="2784344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100" b="1" dirty="0">
                  <a:solidFill>
                    <a:schemeClr val="accent6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WCDA</a:t>
              </a:r>
            </a:p>
            <a:p>
              <a:pPr algn="ctr">
                <a:defRPr/>
              </a:pPr>
              <a:r>
                <a:rPr lang="zh-CN" altLang="en-US" sz="2100" b="1" dirty="0">
                  <a:solidFill>
                    <a:schemeClr val="accent6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（</a:t>
              </a:r>
              <a:r>
                <a:rPr lang="en-US" altLang="zh-CN" sz="2100" b="1" dirty="0">
                  <a:solidFill>
                    <a:schemeClr val="accent6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&lt;25 </a:t>
              </a:r>
              <a:r>
                <a:rPr lang="en-US" altLang="zh-CN" sz="2100" b="1" dirty="0" err="1">
                  <a:solidFill>
                    <a:schemeClr val="accent6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TeV</a:t>
              </a:r>
              <a:r>
                <a:rPr lang="en-US" altLang="zh-CN" sz="2100" b="1" dirty="0">
                  <a:solidFill>
                    <a:schemeClr val="accent6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)</a:t>
              </a:r>
            </a:p>
            <a:p>
              <a:pPr algn="ctr">
                <a:defRPr/>
              </a:pPr>
              <a:r>
                <a:rPr lang="en-US" altLang="zh-CN" sz="2100" b="1" dirty="0">
                  <a:solidFill>
                    <a:schemeClr val="accent6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69</a:t>
              </a:r>
              <a:endParaRPr lang="zh-CN" altLang="en-US" sz="21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3" name="文本框 11">
              <a:extLst>
                <a:ext uri="{FF2B5EF4-FFF2-40B4-BE49-F238E27FC236}">
                  <a16:creationId xmlns:a16="http://schemas.microsoft.com/office/drawing/2014/main" id="{CFCE1A9E-87CC-5E94-616D-06E97E00FAE5}"/>
                </a:ext>
              </a:extLst>
            </p:cNvPr>
            <p:cNvSpPr txBox="1"/>
            <p:nvPr/>
          </p:nvSpPr>
          <p:spPr bwMode="auto">
            <a:xfrm>
              <a:off x="3147793" y="2935027"/>
              <a:ext cx="2244476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500" b="1" dirty="0">
                  <a:solidFill>
                    <a:schemeClr val="bg2">
                      <a:lumMod val="9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WCDA&amp;KM2A</a:t>
              </a:r>
            </a:p>
            <a:p>
              <a:pPr algn="ctr">
                <a:defRPr/>
              </a:pPr>
              <a:r>
                <a:rPr lang="en-US" altLang="zh-CN" sz="1500" b="1" dirty="0">
                  <a:solidFill>
                    <a:schemeClr val="bg2">
                      <a:lumMod val="9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&amp;KM2A</a:t>
              </a:r>
              <a:r>
                <a:rPr lang="en-US" altLang="zh-CN" sz="1500" b="1" baseline="30000" dirty="0">
                  <a:solidFill>
                    <a:schemeClr val="bg2">
                      <a:lumMod val="9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</a:t>
              </a:r>
            </a:p>
            <a:p>
              <a:pPr algn="ctr">
                <a:defRPr/>
              </a:pPr>
              <a:r>
                <a:rPr lang="en-US" altLang="zh-CN" sz="1500" b="1" dirty="0">
                  <a:solidFill>
                    <a:schemeClr val="bg2">
                      <a:lumMod val="9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35</a:t>
              </a:r>
              <a:endParaRPr lang="zh-CN" altLang="en-US" sz="1500" b="1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CBF8FDC-5E94-C1E5-27A8-4B4E3FE8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14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72D65D-D8D2-EF91-0193-F403592B216B}"/>
              </a:ext>
            </a:extLst>
          </p:cNvPr>
          <p:cNvSpPr txBox="1"/>
          <p:nvPr/>
        </p:nvSpPr>
        <p:spPr bwMode="auto">
          <a:xfrm>
            <a:off x="5969508" y="1581918"/>
            <a:ext cx="221424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350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KM2A</a:t>
            </a:r>
            <a:r>
              <a:rPr lang="en-US" altLang="zh-CN" sz="1350" baseline="30000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u  </a:t>
            </a:r>
            <a:r>
              <a:rPr lang="en-US" altLang="zh-CN" sz="1350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 </a:t>
            </a:r>
            <a:r>
              <a:rPr lang="en-US" altLang="zh-CN" sz="1350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en-US" altLang="zh-CN" sz="1350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KM2A UHE (&gt;4</a:t>
            </a:r>
            <a:r>
              <a:rPr lang="en-US" altLang="zh-CN" sz="1350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  <a:sym typeface="Symbol" panose="05050102010706020507" pitchFamily="18" charset="2"/>
              </a:rPr>
              <a:t> @ </a:t>
            </a:r>
            <a:r>
              <a:rPr lang="en-US" altLang="zh-CN" sz="1350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&gt;100 </a:t>
            </a:r>
            <a:r>
              <a:rPr lang="en-US" altLang="zh-CN" sz="1350" dirty="0" err="1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TeV</a:t>
            </a:r>
            <a:r>
              <a:rPr lang="en-US" altLang="zh-CN" sz="1350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)</a:t>
            </a:r>
            <a:endParaRPr lang="zh-CN" altLang="en-US" sz="135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33" name="Callout: Line 32">
            <a:extLst>
              <a:ext uri="{FF2B5EF4-FFF2-40B4-BE49-F238E27FC236}">
                <a16:creationId xmlns:a16="http://schemas.microsoft.com/office/drawing/2014/main" id="{BE5AAF1B-FA64-A9B4-C572-DA56E400D0B9}"/>
              </a:ext>
            </a:extLst>
          </p:cNvPr>
          <p:cNvSpPr/>
          <p:nvPr/>
        </p:nvSpPr>
        <p:spPr>
          <a:xfrm>
            <a:off x="4276321" y="3079983"/>
            <a:ext cx="1537818" cy="300082"/>
          </a:xfrm>
          <a:prstGeom prst="borderCallout1">
            <a:avLst>
              <a:gd name="adj1" fmla="val 49993"/>
              <a:gd name="adj2" fmla="val 101616"/>
              <a:gd name="adj3" fmla="val -31629"/>
              <a:gd name="adj4" fmla="val 201456"/>
            </a:avLst>
          </a:prstGeom>
          <a:noFill/>
          <a:ln w="31750">
            <a:solidFill>
              <a:srgbClr val="00B0F0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8B0B27-8670-727D-145F-A20020C4D7AF}"/>
              </a:ext>
            </a:extLst>
          </p:cNvPr>
          <p:cNvSpPr txBox="1"/>
          <p:nvPr/>
        </p:nvSpPr>
        <p:spPr bwMode="auto">
          <a:xfrm>
            <a:off x="7212051" y="2770715"/>
            <a:ext cx="15389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350" dirty="0">
                <a:solidFill>
                  <a:srgbClr val="00206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Broad band SED fit</a:t>
            </a:r>
            <a:endParaRPr lang="zh-CN" altLang="en-US" sz="135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2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3D48CC-A8BB-B7AD-DCB9-B8F8837C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  <a:t>First LHAASO catalog: 90 sources </a:t>
            </a:r>
            <a:br>
              <a:rPr lang="en-US" altLang="zh-CN" sz="4400" dirty="0">
                <a:solidFill>
                  <a:schemeClr val="tx2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</a:br>
            <a:endParaRPr lang="en-CN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16D8725-A73B-1961-0018-8E45AF49B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40" y="731771"/>
            <a:ext cx="5323657" cy="38726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  <a:t>Association with known </a:t>
            </a:r>
            <a:r>
              <a:rPr lang="en-US" altLang="zh-CN" sz="2000" dirty="0" err="1">
                <a:solidFill>
                  <a:schemeClr val="tx2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  <a:t>TeV</a:t>
            </a:r>
            <a:r>
              <a:rPr lang="en-US" altLang="zh-CN" sz="2000" dirty="0">
                <a:solidFill>
                  <a:schemeClr val="tx2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  <a:t> Sources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  <a:t>58 sources with TeVCat+3HAWC association</a:t>
            </a:r>
          </a:p>
          <a:p>
            <a:pPr lvl="1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  <a:t>32 new sources  ( 25 + 7 ‘dark sources’)</a:t>
            </a:r>
            <a:endParaRPr lang="en-US" altLang="zh-CN" sz="2400" b="1" dirty="0">
              <a:solidFill>
                <a:srgbClr val="FF0000"/>
              </a:solidFill>
              <a:latin typeface="Comic Sans MS" panose="030F0902030302020204" pitchFamily="66" charset="0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2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  <a:t>PeVatrons</a:t>
            </a:r>
            <a:endParaRPr lang="en-US" altLang="zh-CN" sz="2000" dirty="0">
              <a:solidFill>
                <a:schemeClr val="tx2"/>
              </a:solidFill>
              <a:latin typeface="Comic Sans MS" panose="030F0902030302020204" pitchFamily="66" charset="0"/>
              <a:cs typeface="Arial Unicode MS" panose="020B0604020202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  <a:t>51% @ 1-25TeV sources are UHE sources.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  <a:t>57% @ &gt;25TeV sources are UHE sources.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cs typeface="Arial Unicode MS" panose="020B0604020202020204" pitchFamily="34" charset="-122"/>
              </a:rPr>
              <a:t>19% @ UHE sources are not detected at 1-25TeV (new class?).</a:t>
            </a:r>
            <a:endParaRPr lang="en-US" altLang="zh-CN" sz="2000" dirty="0">
              <a:solidFill>
                <a:schemeClr val="tx2"/>
              </a:solidFill>
              <a:latin typeface="Comic Sans MS" panose="030F0902030302020204" pitchFamily="66" charset="0"/>
              <a:cs typeface="Arial Unicode MS" panose="020B0604020202020204" pitchFamily="34" charset="-122"/>
            </a:endParaRPr>
          </a:p>
          <a:p>
            <a:endParaRPr lang="en-CN" dirty="0"/>
          </a:p>
        </p:txBody>
      </p:sp>
      <p:pic>
        <p:nvPicPr>
          <p:cNvPr id="8" name="Picture 7" descr="A picture containing text, screenshot, circle, font&#10;&#10;Description automatically generated">
            <a:extLst>
              <a:ext uri="{FF2B5EF4-FFF2-40B4-BE49-F238E27FC236}">
                <a16:creationId xmlns:a16="http://schemas.microsoft.com/office/drawing/2014/main" id="{19BEBF20-1C3B-F79D-AE79-67E638BE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898" y="4178494"/>
            <a:ext cx="2928204" cy="2191822"/>
          </a:xfrm>
          <a:prstGeom prst="rect">
            <a:avLst/>
          </a:prstGeom>
        </p:spPr>
      </p:pic>
      <p:pic>
        <p:nvPicPr>
          <p:cNvPr id="9" name="Content Placeholder 5" descr="A picture containing text, screenshot, circle, font&#10;&#10;Description automatically generated">
            <a:extLst>
              <a:ext uri="{FF2B5EF4-FFF2-40B4-BE49-F238E27FC236}">
                <a16:creationId xmlns:a16="http://schemas.microsoft.com/office/drawing/2014/main" id="{FE589DAE-51EE-C61F-9D09-E51C8366E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9" y="4178494"/>
            <a:ext cx="2896337" cy="2191822"/>
          </a:xfrm>
          <a:prstGeom prst="rect">
            <a:avLst/>
          </a:prstGeom>
        </p:spPr>
      </p:pic>
      <p:pic>
        <p:nvPicPr>
          <p:cNvPr id="18" name="Picture 17" descr="A graph of a graph with red and black dots&#10;&#10;Description automatically generated">
            <a:extLst>
              <a:ext uri="{FF2B5EF4-FFF2-40B4-BE49-F238E27FC236}">
                <a16:creationId xmlns:a16="http://schemas.microsoft.com/office/drawing/2014/main" id="{C3B62D33-B2B4-518F-14ED-6830A20E0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480" y="3228334"/>
            <a:ext cx="3172519" cy="2268720"/>
          </a:xfrm>
          <a:prstGeom prst="rect">
            <a:avLst/>
          </a:prstGeom>
        </p:spPr>
      </p:pic>
      <p:pic>
        <p:nvPicPr>
          <p:cNvPr id="19" name="Picture 18" descr="A graph with a line and a blue line&#10;&#10;Description automatically generated with medium confidence">
            <a:extLst>
              <a:ext uri="{FF2B5EF4-FFF2-40B4-BE49-F238E27FC236}">
                <a16:creationId xmlns:a16="http://schemas.microsoft.com/office/drawing/2014/main" id="{6B8B1256-746A-29E3-261C-6FBBD9EEF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621" y="826212"/>
            <a:ext cx="2929139" cy="220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25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AAC76A-7B5F-7202-33B7-50CB1476E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77" y="1945479"/>
            <a:ext cx="4285623" cy="4124483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77D9FE58-E3EF-F2EC-916D-F39DD23E3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97868"/>
            <a:ext cx="4580467" cy="4019707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40580F6D-4137-1A4B-6BAB-878EDB1371D1}"/>
              </a:ext>
            </a:extLst>
          </p:cNvPr>
          <p:cNvSpPr txBox="1">
            <a:spLocks/>
          </p:cNvSpPr>
          <p:nvPr/>
        </p:nvSpPr>
        <p:spPr>
          <a:xfrm>
            <a:off x="286377" y="633748"/>
            <a:ext cx="8764731" cy="646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solidFill>
                  <a:schemeClr val="tx2"/>
                </a:solidFill>
                <a:latin typeface="Comic Sans MS" panose="030F0902030302020204" pitchFamily="66" charset="0"/>
              </a:rPr>
              <a:t>82 sources with the Galactic latitude |b|&lt;12º</a:t>
            </a:r>
            <a:endParaRPr lang="zh-CN" altLang="en-US" sz="28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21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33A1BDB0-FDE6-495D-B178-8C48F0C3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35441"/>
            <a:ext cx="8515350" cy="646936"/>
          </a:xfrm>
        </p:spPr>
        <p:txBody>
          <a:bodyPr>
            <a:noAutofit/>
          </a:bodyPr>
          <a:lstStyle/>
          <a:p>
            <a:pPr algn="ctr"/>
            <a:r>
              <a:rPr lang="en-US" altLang="zh-CN" sz="3000" dirty="0">
                <a:solidFill>
                  <a:schemeClr val="tx2"/>
                </a:solidFill>
                <a:latin typeface="Comic Sans MS" panose="030F0902030302020204" pitchFamily="66" charset="0"/>
              </a:rPr>
              <a:t>8 sources with the Galactic latitude |b|&gt;12º</a:t>
            </a:r>
            <a:endParaRPr lang="zh-CN" altLang="en-US" sz="30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6499ED-2E2E-4706-9409-4271E21D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14600"/>
            <a:ext cx="4733059" cy="32835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350C3D-F92F-4898-95A4-42A0B109A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058" y="2483429"/>
            <a:ext cx="4410942" cy="343236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3FB7A36-8A0D-423D-90E1-CE4619720DFA}"/>
              </a:ext>
            </a:extLst>
          </p:cNvPr>
          <p:cNvSpPr/>
          <p:nvPr/>
        </p:nvSpPr>
        <p:spPr>
          <a:xfrm>
            <a:off x="1724243" y="1854425"/>
            <a:ext cx="1588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0000FF"/>
                </a:solidFill>
                <a:latin typeface="+mn-ea"/>
              </a:rPr>
              <a:t>1ES 1727+502</a:t>
            </a:r>
            <a:endParaRPr lang="en-US" altLang="zh-CN" b="1" dirty="0">
              <a:solidFill>
                <a:srgbClr val="0000FF"/>
              </a:solidFill>
              <a:latin typeface="+mn-ea"/>
            </a:endParaRP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</a:rPr>
              <a:t>z=0.055</a:t>
            </a:r>
            <a:endParaRPr lang="zh-CN" altLang="en-US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75860AA-DF7A-46D1-9B5D-1D23C65547B9}"/>
              </a:ext>
            </a:extLst>
          </p:cNvPr>
          <p:cNvSpPr/>
          <p:nvPr/>
        </p:nvSpPr>
        <p:spPr>
          <a:xfrm>
            <a:off x="329334" y="1859414"/>
            <a:ext cx="1003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000FF"/>
                </a:solidFill>
                <a:latin typeface="+mn-ea"/>
              </a:rPr>
              <a:t>Mrk</a:t>
            </a:r>
            <a:r>
              <a:rPr lang="en-US" altLang="zh-CN" b="1" dirty="0">
                <a:solidFill>
                  <a:srgbClr val="0000FF"/>
                </a:solidFill>
                <a:latin typeface="+mn-ea"/>
              </a:rPr>
              <a:t> 421</a:t>
            </a: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</a:rPr>
              <a:t>z=0.031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F07C0EC-4202-48A8-839A-24C805B97628}"/>
              </a:ext>
            </a:extLst>
          </p:cNvPr>
          <p:cNvSpPr/>
          <p:nvPr/>
        </p:nvSpPr>
        <p:spPr>
          <a:xfrm>
            <a:off x="6217626" y="1875973"/>
            <a:ext cx="1302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000FF"/>
                </a:solidFill>
                <a:latin typeface="+mn-ea"/>
              </a:rPr>
              <a:t>Mrk</a:t>
            </a:r>
            <a:r>
              <a:rPr lang="en-US" altLang="zh-CN" b="1" dirty="0">
                <a:solidFill>
                  <a:srgbClr val="0000FF"/>
                </a:solidFill>
                <a:latin typeface="+mn-ea"/>
              </a:rPr>
              <a:t> 501</a:t>
            </a: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</a:rPr>
              <a:t>z=0.034</a:t>
            </a:r>
            <a:endParaRPr lang="zh-CN" altLang="en-US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881530-1082-4DFC-AFB9-D492F63141D6}"/>
              </a:ext>
            </a:extLst>
          </p:cNvPr>
          <p:cNvSpPr/>
          <p:nvPr/>
        </p:nvSpPr>
        <p:spPr>
          <a:xfrm>
            <a:off x="7913546" y="1869598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NGC 4278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z=0.002</a:t>
            </a:r>
            <a:endParaRPr lang="zh-CN" altLang="en-US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0A3AF4C-B1AC-4FEF-8065-2F975FE12197}"/>
              </a:ext>
            </a:extLst>
          </p:cNvPr>
          <p:cNvSpPr txBox="1"/>
          <p:nvPr/>
        </p:nvSpPr>
        <p:spPr>
          <a:xfrm>
            <a:off x="4294043" y="1859620"/>
            <a:ext cx="1075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4AGNs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20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350F9C-08D1-C6E0-80F6-D7A5BB903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6" y="4481603"/>
            <a:ext cx="4384044" cy="2376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A76F13-35AF-A1BD-7788-32FC2C98B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811" y="89777"/>
            <a:ext cx="7897906" cy="492412"/>
          </a:xfrm>
        </p:spPr>
        <p:txBody>
          <a:bodyPr>
            <a:normAutofit fontScale="90000"/>
          </a:bodyPr>
          <a:lstStyle/>
          <a:p>
            <a:pPr algn="l"/>
            <a:r>
              <a:rPr lang="en-CN" sz="3200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BOAT GRB221009A @ LHAASO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F9807175-0DEF-F62A-EA1A-18089B5B2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12" y="3707438"/>
            <a:ext cx="4504217" cy="24234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877-1436-19FA-0DC6-1E98DC20B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71" y="794012"/>
            <a:ext cx="4201441" cy="4926203"/>
          </a:xfrm>
        </p:spPr>
        <p:txBody>
          <a:bodyPr>
            <a:normAutofit/>
          </a:bodyPr>
          <a:lstStyle/>
          <a:p>
            <a:r>
              <a:rPr lang="en-CN" sz="2000" dirty="0">
                <a:solidFill>
                  <a:schemeClr val="tx2"/>
                </a:solidFill>
                <a:latin typeface="Comic Sans MS" panose="030F0902030302020204" pitchFamily="66" charset="0"/>
              </a:rPr>
              <a:t>first GRB observed by ground based EAS detector;</a:t>
            </a:r>
          </a:p>
          <a:p>
            <a:r>
              <a:rPr lang="en-CN" sz="2000" dirty="0">
                <a:solidFill>
                  <a:schemeClr val="tx2"/>
                </a:solidFill>
                <a:latin typeface="Comic Sans MS" panose="030F0902030302020204" pitchFamily="66" charset="0"/>
              </a:rPr>
              <a:t>High statistics: &gt; 6</a:t>
            </a:r>
            <a:r>
              <a:rPr lang="en-US" altLang="zh-CN" sz="2000" dirty="0">
                <a:solidFill>
                  <a:schemeClr val="tx2"/>
                </a:solidFill>
                <a:latin typeface="Comic Sans MS" panose="030F0902030302020204" pitchFamily="66" charset="0"/>
              </a:rPr>
              <a:t>5</a:t>
            </a:r>
            <a:r>
              <a:rPr lang="en-CN" sz="2000" dirty="0">
                <a:solidFill>
                  <a:schemeClr val="tx2"/>
                </a:solidFill>
                <a:latin typeface="Comic Sans MS" panose="030F0902030302020204" pitchFamily="66" charset="0"/>
              </a:rPr>
              <a:t>,000 photons above 0.2 TeV </a:t>
            </a:r>
          </a:p>
          <a:p>
            <a:r>
              <a:rPr lang="en-CN" sz="2000" dirty="0">
                <a:solidFill>
                  <a:schemeClr val="tx2"/>
                </a:solidFill>
                <a:latin typeface="Comic Sans MS" panose="030F0902030302020204" pitchFamily="66" charset="0"/>
              </a:rPr>
              <a:t>TeV count rate light curve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Smooth temporal profile</a:t>
            </a:r>
          </a:p>
          <a:p>
            <a:pPr lvl="2"/>
            <a:r>
              <a:rPr lang="en-US" sz="1600" dirty="0">
                <a:solidFill>
                  <a:schemeClr val="tx2"/>
                </a:solidFill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E</a:t>
            </a:r>
            <a:r>
              <a:rPr lang="en-CN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xternal shock origin;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Precisely measured the entire LC from a GRB afterglow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First time detection of the </a:t>
            </a:r>
            <a:r>
              <a:rPr lang="en-US" sz="18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TeV</a:t>
            </a:r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 afterglow onset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608EB3-2D41-5531-D3AC-3813D0807E4C}"/>
              </a:ext>
            </a:extLst>
          </p:cNvPr>
          <p:cNvGrpSpPr/>
          <p:nvPr/>
        </p:nvGrpSpPr>
        <p:grpSpPr>
          <a:xfrm>
            <a:off x="4572000" y="1040039"/>
            <a:ext cx="4511870" cy="2550588"/>
            <a:chOff x="5568458" y="116632"/>
            <a:chExt cx="5226979" cy="2887465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D1302713-428E-6EE5-6B1C-9D3668A17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" r="3" b="3"/>
            <a:stretch/>
          </p:blipFill>
          <p:spPr>
            <a:xfrm>
              <a:off x="5568458" y="116632"/>
              <a:ext cx="5226979" cy="28874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A3B39A-409D-A1F7-BE89-88A3EDEF6AE2}"/>
                </a:ext>
              </a:extLst>
            </p:cNvPr>
            <p:cNvSpPr txBox="1"/>
            <p:nvPr/>
          </p:nvSpPr>
          <p:spPr bwMode="auto">
            <a:xfrm>
              <a:off x="9120336" y="2096921"/>
              <a:ext cx="7756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300"/>
                </a:spcAft>
              </a:pPr>
              <a:r>
                <a:rPr lang="en-US" altLang="zh-CN" sz="22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FOV</a:t>
              </a:r>
              <a:endParaRPr lang="zh-CN" altLang="en-US" sz="2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ABF7207-DBCA-857E-64E1-647F8CC2CBFA}"/>
              </a:ext>
            </a:extLst>
          </p:cNvPr>
          <p:cNvSpPr txBox="1"/>
          <p:nvPr/>
        </p:nvSpPr>
        <p:spPr bwMode="auto">
          <a:xfrm>
            <a:off x="5204139" y="6023187"/>
            <a:ext cx="2088129" cy="33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zh-CN" dirty="0">
                <a:solidFill>
                  <a:schemeClr val="bg1"/>
                </a:solidFill>
                <a:ea typeface="微软雅黑" panose="020B0503020204020204" pitchFamily="34" charset="-122"/>
              </a:rPr>
              <a:t>KM2A, ~140 events</a:t>
            </a:r>
            <a:endParaRPr lang="zh-CN" altLang="en-US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3852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F13-35AF-A1BD-7788-32FC2C98B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1"/>
            <a:ext cx="9296400" cy="960436"/>
          </a:xfrm>
        </p:spPr>
        <p:txBody>
          <a:bodyPr>
            <a:normAutofit/>
          </a:bodyPr>
          <a:lstStyle/>
          <a:p>
            <a:r>
              <a:rPr lang="en-CN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en-CN" sz="4000" dirty="0">
                <a:solidFill>
                  <a:schemeClr val="tx2"/>
                </a:solidFill>
                <a:latin typeface="Comic Sans MS" panose="030F0902030302020204" pitchFamily="66" charset="0"/>
              </a:rPr>
              <a:t>BOAT GRB221009A @ LHAASO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79D703-83DC-0240-5512-762697DEBCAD}"/>
              </a:ext>
            </a:extLst>
          </p:cNvPr>
          <p:cNvGrpSpPr/>
          <p:nvPr/>
        </p:nvGrpSpPr>
        <p:grpSpPr>
          <a:xfrm>
            <a:off x="151488" y="977111"/>
            <a:ext cx="4864265" cy="5199798"/>
            <a:chOff x="4128141" y="2897902"/>
            <a:chExt cx="4344123" cy="4504368"/>
          </a:xfrm>
        </p:grpSpPr>
        <p:pic>
          <p:nvPicPr>
            <p:cNvPr id="16" name="Picture 15" descr="Chart&#10;&#10;Description automatically generated">
              <a:extLst>
                <a:ext uri="{FF2B5EF4-FFF2-40B4-BE49-F238E27FC236}">
                  <a16:creationId xmlns:a16="http://schemas.microsoft.com/office/drawing/2014/main" id="{BC6AB157-2B5A-6C48-986A-00B299929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" t="189" r="-148" b="-189"/>
            <a:stretch/>
          </p:blipFill>
          <p:spPr>
            <a:xfrm>
              <a:off x="4128141" y="2897902"/>
              <a:ext cx="4344123" cy="387193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7DE96C-3AD6-6214-4B31-C04F7BBB669E}"/>
                </a:ext>
              </a:extLst>
            </p:cNvPr>
            <p:cNvSpPr txBox="1"/>
            <p:nvPr/>
          </p:nvSpPr>
          <p:spPr bwMode="auto">
            <a:xfrm>
              <a:off x="4904277" y="7055671"/>
              <a:ext cx="2791850" cy="34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300"/>
                </a:spcAft>
              </a:pPr>
              <a:r>
                <a:rPr lang="en-US" altLang="zh-CN" sz="2000" dirty="0">
                  <a:solidFill>
                    <a:schemeClr val="tx2"/>
                  </a:solidFill>
                  <a:latin typeface="Comic Sans MS" panose="030F0902030302020204" pitchFamily="66" charset="0"/>
                  <a:ea typeface="微软雅黑" panose="020B0503020204020204" pitchFamily="34" charset="-122"/>
                </a:rPr>
                <a:t>WCDA, &gt; 65,000 events</a:t>
              </a:r>
              <a:endParaRPr lang="zh-CN" altLang="en-US" sz="2000" dirty="0">
                <a:solidFill>
                  <a:schemeClr val="tx2"/>
                </a:solidFill>
                <a:latin typeface="Comic Sans MS" panose="030F0902030302020204" pitchFamily="66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8BC077-3C2C-3F7F-BEBF-089C229B0FD8}"/>
              </a:ext>
            </a:extLst>
          </p:cNvPr>
          <p:cNvGrpSpPr/>
          <p:nvPr/>
        </p:nvGrpSpPr>
        <p:grpSpPr>
          <a:xfrm>
            <a:off x="4648202" y="1427840"/>
            <a:ext cx="4218805" cy="4749069"/>
            <a:chOff x="8472264" y="3245645"/>
            <a:chExt cx="3672408" cy="3952483"/>
          </a:xfrm>
        </p:grpSpPr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445FA485-351A-CB86-422B-6042B3467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97"/>
            <a:stretch/>
          </p:blipFill>
          <p:spPr>
            <a:xfrm>
              <a:off x="8472264" y="3245645"/>
              <a:ext cx="3672408" cy="32064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1BE4C7-02FC-890A-2FD6-F4A1D0C30380}"/>
                </a:ext>
              </a:extLst>
            </p:cNvPr>
            <p:cNvSpPr txBox="1"/>
            <p:nvPr/>
          </p:nvSpPr>
          <p:spPr bwMode="auto">
            <a:xfrm>
              <a:off x="9171556" y="6865131"/>
              <a:ext cx="2453379" cy="332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300"/>
                </a:spcAft>
              </a:pPr>
              <a:r>
                <a:rPr lang="en-US" altLang="zh-CN" sz="2000" dirty="0">
                  <a:solidFill>
                    <a:schemeClr val="tx2"/>
                  </a:solidFill>
                  <a:latin typeface="Comic Sans MS" panose="030F0902030302020204" pitchFamily="66" charset="0"/>
                  <a:ea typeface="微软雅黑" panose="020B0503020204020204" pitchFamily="34" charset="-122"/>
                </a:rPr>
                <a:t>KM2A, ~140 events</a:t>
              </a:r>
              <a:endParaRPr lang="zh-CN" altLang="en-US" sz="2000" dirty="0">
                <a:solidFill>
                  <a:schemeClr val="tx2"/>
                </a:solidFill>
                <a:latin typeface="Comic Sans MS" panose="030F0902030302020204" pitchFamily="66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671765D-B543-329E-C906-DFF038B5C593}"/>
              </a:ext>
            </a:extLst>
          </p:cNvPr>
          <p:cNvSpPr txBox="1"/>
          <p:nvPr/>
        </p:nvSpPr>
        <p:spPr bwMode="auto">
          <a:xfrm>
            <a:off x="1546711" y="1736207"/>
            <a:ext cx="2689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zh-CN" dirty="0">
                <a:solidFill>
                  <a:schemeClr val="bg1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 Time: 200 seconds</a:t>
            </a:r>
            <a:endParaRPr lang="zh-CN" altLang="en-US" dirty="0">
              <a:solidFill>
                <a:schemeClr val="bg1"/>
              </a:solidFill>
              <a:latin typeface="Comic Sans MS" panose="030F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694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BDDE-DFAF-6EAB-AFCF-FE678990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O</a:t>
            </a:r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61B5C-1F88-C5C3-119B-368FF4758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48255" cy="4525963"/>
          </a:xfrm>
        </p:spPr>
        <p:txBody>
          <a:bodyPr>
            <a:normAutofit/>
          </a:bodyPr>
          <a:lstStyle/>
          <a:p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LHAASO detectors and status</a:t>
            </a:r>
          </a:p>
          <a:p>
            <a:endParaRPr lang="en-CN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r>
              <a:rPr lang="en-US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Science </a:t>
            </a:r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results</a:t>
            </a:r>
          </a:p>
          <a:p>
            <a:endParaRPr lang="en-CN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Summary and prospects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33ACB-7444-6AE0-F70F-BD6146A64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435" y="160337"/>
            <a:ext cx="2409565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7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148E9A-DCDA-3673-FEDB-EAE2EAD0D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9949"/>
            <a:ext cx="8229600" cy="76445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BOAT</a:t>
            </a:r>
            <a:r>
              <a:rPr lang="zh-CN" altLang="en-US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GRB221009A</a:t>
            </a:r>
            <a:endParaRPr lang="zh-CN" altLang="en-US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B96C86-9BDF-1ED0-73A9-C8B86CE07E22}"/>
              </a:ext>
            </a:extLst>
          </p:cNvPr>
          <p:cNvSpPr txBox="1"/>
          <p:nvPr/>
        </p:nvSpPr>
        <p:spPr bwMode="auto">
          <a:xfrm>
            <a:off x="954627" y="1047042"/>
            <a:ext cx="157475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225"/>
              </a:spcAft>
            </a:pPr>
            <a:r>
              <a:rPr lang="en-US" altLang="zh-CN" sz="1650" dirty="0">
                <a:solidFill>
                  <a:schemeClr val="bg1"/>
                </a:solidFill>
                <a:ea typeface="微软雅黑" panose="020B0503020204020204" pitchFamily="34" charset="-122"/>
              </a:rPr>
              <a:t>WCDA raw data</a:t>
            </a:r>
            <a:endParaRPr lang="zh-CN" altLang="en-US" sz="165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1686447125893386">
            <a:hlinkClick r:id="" action="ppaction://media"/>
            <a:extLst>
              <a:ext uri="{FF2B5EF4-FFF2-40B4-BE49-F238E27FC236}">
                <a16:creationId xmlns:a16="http://schemas.microsoft.com/office/drawing/2014/main" id="{8032EAF0-FD69-BB03-C12A-4D09491E71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073" y="746227"/>
            <a:ext cx="5905703" cy="5091371"/>
          </a:xfrm>
        </p:spPr>
      </p:pic>
    </p:spTree>
    <p:extLst>
      <p:ext uri="{BB962C8B-B14F-4D97-AF65-F5344CB8AC3E}">
        <p14:creationId xmlns:p14="http://schemas.microsoft.com/office/powerpoint/2010/main" val="245333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86447133135175">
            <a:hlinkClick r:id="" action="ppaction://media"/>
            <a:extLst>
              <a:ext uri="{FF2B5EF4-FFF2-40B4-BE49-F238E27FC236}">
                <a16:creationId xmlns:a16="http://schemas.microsoft.com/office/drawing/2014/main" id="{4F405913-9298-4143-F4E8-49D7DEC8D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683" y="283382"/>
            <a:ext cx="7386209" cy="58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8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594358-8E24-C9A5-D97A-0B8478959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90" y="1103168"/>
            <a:ext cx="5091786" cy="245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F1BF6-79B6-5791-9047-32D39D8D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290"/>
            <a:ext cx="8229600" cy="787081"/>
          </a:xfrm>
        </p:spPr>
        <p:txBody>
          <a:bodyPr>
            <a:normAutofit/>
          </a:bodyPr>
          <a:lstStyle/>
          <a:p>
            <a:r>
              <a:rPr lang="en-CN" sz="3200" dirty="0">
                <a:solidFill>
                  <a:schemeClr val="tx2"/>
                </a:solidFill>
                <a:latin typeface="Comic Sans MS" panose="030F0902030302020204" pitchFamily="66" charset="0"/>
              </a:rPr>
              <a:t>Spectral Energy Distribution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F31E3-6370-4677-05F1-C6DDE615F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5224"/>
            <a:ext cx="4111288" cy="3812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97048B-21B6-79F5-62A9-550AE370B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7" y="4704241"/>
            <a:ext cx="3912094" cy="2153759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46B763B-DD45-FC6B-40B4-8130B2EA55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88" y="3650035"/>
            <a:ext cx="4358586" cy="249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03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6293-A15F-7E2E-29D7-3BB59875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500"/>
            <a:ext cx="8229600" cy="5715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Light Curves</a:t>
            </a:r>
            <a:endParaRPr lang="en-CN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482CB5-DD55-1643-C955-1DC95927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4" y="3594931"/>
            <a:ext cx="4695187" cy="22082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DF447B-AF60-30F8-215F-7D0FD3A47FB8}"/>
              </a:ext>
            </a:extLst>
          </p:cNvPr>
          <p:cNvSpPr txBox="1"/>
          <p:nvPr/>
        </p:nvSpPr>
        <p:spPr bwMode="auto">
          <a:xfrm>
            <a:off x="4727848" y="5579816"/>
            <a:ext cx="2791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zh-CN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WCDA, &gt; 65,000 events</a:t>
            </a:r>
            <a:endParaRPr lang="zh-CN" altLang="en-US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91C03D14-B5F5-BB50-D66A-5599C760BC92}"/>
              </a:ext>
            </a:extLst>
          </p:cNvPr>
          <p:cNvSpPr txBox="1">
            <a:spLocks/>
          </p:cNvSpPr>
          <p:nvPr/>
        </p:nvSpPr>
        <p:spPr>
          <a:xfrm>
            <a:off x="4824239" y="3764862"/>
            <a:ext cx="4020456" cy="2689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  <a:latin typeface="Comic Sans MS" panose="030F0902030302020204" pitchFamily="66" charset="0"/>
              </a:rPr>
              <a:t>4 segments power-law </a:t>
            </a:r>
          </a:p>
          <a:p>
            <a:pPr lvl="1"/>
            <a:r>
              <a:rPr lang="en-US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Finding an unusually fast rise phase</a:t>
            </a:r>
          </a:p>
          <a:p>
            <a:pPr lvl="2"/>
            <a:r>
              <a:rPr lang="en-US" sz="1200" dirty="0">
                <a:solidFill>
                  <a:schemeClr val="tx2"/>
                </a:solidFill>
                <a:latin typeface="Comic Sans MS" panose="030F0902030302020204" pitchFamily="66" charset="0"/>
              </a:rPr>
              <a:t>A rapid enhancement process</a:t>
            </a:r>
            <a:endParaRPr lang="en-US" sz="8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Finding a jet break in the </a:t>
            </a:r>
            <a:r>
              <a:rPr lang="en-US" sz="16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TeV</a:t>
            </a:r>
            <a:r>
              <a:rPr lang="en-US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 light curve in its decay phase;</a:t>
            </a:r>
          </a:p>
          <a:p>
            <a:pPr lvl="2"/>
            <a:r>
              <a:rPr lang="en-US" sz="1200" dirty="0">
                <a:solidFill>
                  <a:schemeClr val="tx2"/>
                </a:solidFill>
                <a:latin typeface="Comic Sans MS" panose="030F0902030302020204" pitchFamily="66" charset="0"/>
              </a:rPr>
              <a:t>The narrowest jet of 0.8 deg;</a:t>
            </a:r>
            <a:endParaRPr lang="en-CN" sz="12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14" name="Picture 13" descr="A graph of a graph showing the rise and steeple&#10;&#10;Description automatically generated with medium confidence">
            <a:extLst>
              <a:ext uri="{FF2B5EF4-FFF2-40B4-BE49-F238E27FC236}">
                <a16:creationId xmlns:a16="http://schemas.microsoft.com/office/drawing/2014/main" id="{EC461406-E4CB-703F-FEF9-2908090EA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422" y="974181"/>
            <a:ext cx="4593934" cy="2731528"/>
          </a:xfrm>
          <a:prstGeom prst="rect">
            <a:avLst/>
          </a:prstGeom>
        </p:spPr>
      </p:pic>
      <p:pic>
        <p:nvPicPr>
          <p:cNvPr id="17" name="Picture 1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9A29950B-B7CD-4B73-A951-439D75ABA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" y="907709"/>
            <a:ext cx="4399200" cy="25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93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C96E6-3B74-66FF-84A9-DCF81906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657" y="274638"/>
            <a:ext cx="9129485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M</a:t>
            </a:r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ulti-wavelength modelling for the first 10</a:t>
            </a:r>
            <a:r>
              <a:rPr lang="en-CN" sz="3600" baseline="30000" dirty="0">
                <a:solidFill>
                  <a:schemeClr val="tx2"/>
                </a:solidFill>
                <a:latin typeface="Comic Sans MS" panose="030F0902030302020204" pitchFamily="66" charset="0"/>
              </a:rPr>
              <a:t>4</a:t>
            </a:r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 s</a:t>
            </a:r>
            <a:br>
              <a:rPr lang="en-CN" dirty="0"/>
            </a:br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 afterglow synchrotron + SSC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B36FA-A928-86A8-A2D2-4F322F10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65" y="1901089"/>
            <a:ext cx="5611263" cy="2364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3F98FD-8B31-B85A-A125-11B1210E7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666368"/>
            <a:ext cx="7772400" cy="300092"/>
          </a:xfrm>
          <a:prstGeom prst="rect">
            <a:avLst/>
          </a:prstGeom>
        </p:spPr>
      </p:pic>
      <p:pic>
        <p:nvPicPr>
          <p:cNvPr id="3" name="Picture 2" descr="MAGIC telescopes see most epic explosion - ICRAR">
            <a:extLst>
              <a:ext uri="{FF2B5EF4-FFF2-40B4-BE49-F238E27FC236}">
                <a16:creationId xmlns:a16="http://schemas.microsoft.com/office/drawing/2014/main" id="{2CCB1EC8-57D5-9A50-59C0-C66FDB15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2" y="2191632"/>
            <a:ext cx="3184393" cy="179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5E8CB60-67DA-296F-01EE-A2929FFA0998}"/>
              </a:ext>
            </a:extLst>
          </p:cNvPr>
          <p:cNvSpPr/>
          <p:nvPr/>
        </p:nvSpPr>
        <p:spPr>
          <a:xfrm>
            <a:off x="6542958" y="2548342"/>
            <a:ext cx="380163" cy="1070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B21E6-706D-BB57-E4EB-92B78FE68843}"/>
              </a:ext>
            </a:extLst>
          </p:cNvPr>
          <p:cNvSpPr txBox="1"/>
          <p:nvPr/>
        </p:nvSpPr>
        <p:spPr>
          <a:xfrm>
            <a:off x="6542958" y="2905780"/>
            <a:ext cx="58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31D969-4CFC-7BEB-10BC-1A833F292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34364"/>
            <a:ext cx="8483600" cy="903810"/>
          </a:xfrm>
        </p:spPr>
        <p:txBody>
          <a:bodyPr>
            <a:normAutofit lnSpcReduction="10000"/>
          </a:bodyPr>
          <a:lstStyle/>
          <a:p>
            <a:endParaRPr lang="en-US" sz="2600" dirty="0">
              <a:solidFill>
                <a:schemeClr val="tx2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en-US" sz="2600" dirty="0">
                <a:solidFill>
                  <a:schemeClr val="tx2"/>
                </a:solidFill>
                <a:latin typeface="Comic Sans MS" panose="030F0902030302020204" pitchFamily="66" charset="0"/>
                <a:sym typeface="Wingdings" pitchFamily="2" charset="2"/>
              </a:rPr>
              <a:t>to touch few tens of GeV Photons?</a:t>
            </a:r>
            <a:endParaRPr lang="en-US" sz="26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endParaRPr lang="en-CN" sz="28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41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C18D-315A-E42B-08B4-330801A8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78" y="16108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Other sources under active analyses</a:t>
            </a:r>
            <a:endParaRPr lang="zh-CN" altLang="en-US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C3AF0-9590-897C-913D-BCE99C5B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25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2AC12-9F0E-87F0-CCB7-93F36F06B5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1646802"/>
            <a:ext cx="2296344" cy="2700300"/>
          </a:xfrm>
        </p:spPr>
        <p:txBody>
          <a:bodyPr>
            <a:normAutofit/>
          </a:bodyPr>
          <a:lstStyle/>
          <a:p>
            <a:r>
              <a:rPr lang="en-US" altLang="zh-CN" sz="1500" dirty="0">
                <a:solidFill>
                  <a:srgbClr val="C0000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SNR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γ-</a:t>
            </a:r>
            <a:r>
              <a:rPr lang="en-US" altLang="zh-CN" sz="1350" dirty="0" err="1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cygni</a:t>
            </a:r>
            <a:endParaRPr lang="en-US" altLang="zh-CN" sz="1350" dirty="0">
              <a:solidFill>
                <a:schemeClr val="tx2"/>
              </a:solidFill>
              <a:latin typeface="Comic Sans MS" panose="030F0902030302020204" pitchFamily="66" charset="0"/>
              <a:ea typeface="Verdana" panose="020B0604030504040204" pitchFamily="34" charset="0"/>
            </a:endParaRP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IC443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W44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Cas A</a:t>
            </a:r>
            <a:endParaRPr lang="zh-CN" altLang="en-US" sz="135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J2002/SNR G069.7+01.0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SNR G106.3</a:t>
            </a:r>
          </a:p>
          <a:p>
            <a:pPr lvl="1"/>
            <a:r>
              <a:rPr lang="en-US" altLang="zh-CN" sz="1350" dirty="0">
                <a:ea typeface="Verdana" panose="020B0604030504040204" pitchFamily="34" charset="0"/>
              </a:rPr>
              <a:t>…</a:t>
            </a:r>
          </a:p>
          <a:p>
            <a:pPr lvl="1"/>
            <a:endParaRPr lang="en-US" altLang="zh-CN" sz="1350" dirty="0">
              <a:ea typeface="Verdana" panose="020B0604030504040204" pitchFamily="34" charset="0"/>
            </a:endParaRPr>
          </a:p>
          <a:p>
            <a:pPr marL="205740" lvl="1" indent="0">
              <a:buNone/>
            </a:pPr>
            <a:endParaRPr lang="zh-CN" altLang="en-US" sz="1350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0CBA7FF-5FE3-029D-4B5E-45BCC45EBB85}"/>
              </a:ext>
            </a:extLst>
          </p:cNvPr>
          <p:cNvSpPr txBox="1">
            <a:spLocks/>
          </p:cNvSpPr>
          <p:nvPr/>
        </p:nvSpPr>
        <p:spPr>
          <a:xfrm>
            <a:off x="2404356" y="1646802"/>
            <a:ext cx="2167644" cy="17642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500" dirty="0">
                <a:solidFill>
                  <a:srgbClr val="C0000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Young star cluster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ea typeface="Verdana" panose="020B0604030504040204" pitchFamily="34" charset="0"/>
              </a:rPr>
              <a:t>Cygnus (cocoon)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ea typeface="Verdana" panose="020B0604030504040204" pitchFamily="34" charset="0"/>
              </a:rPr>
              <a:t>W43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ea typeface="Verdana" panose="020B0604030504040204" pitchFamily="34" charset="0"/>
              </a:rPr>
              <a:t>…</a:t>
            </a:r>
          </a:p>
          <a:p>
            <a:pPr marL="205740" lvl="1" indent="0">
              <a:buNone/>
            </a:pPr>
            <a:endParaRPr lang="zh-CN" altLang="en-US" sz="1350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95586C6-E54B-1D73-A6B2-5931590AB11A}"/>
              </a:ext>
            </a:extLst>
          </p:cNvPr>
          <p:cNvSpPr txBox="1">
            <a:spLocks/>
          </p:cNvSpPr>
          <p:nvPr/>
        </p:nvSpPr>
        <p:spPr>
          <a:xfrm>
            <a:off x="4510590" y="1646802"/>
            <a:ext cx="2133600" cy="18493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500" dirty="0">
                <a:solidFill>
                  <a:srgbClr val="C0000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PWN/Pulsar halo</a:t>
            </a:r>
          </a:p>
          <a:p>
            <a:pPr lvl="1"/>
            <a:r>
              <a:rPr lang="en-US" altLang="zh-CN" sz="1350" dirty="0" err="1">
                <a:latin typeface="Comic Sans MS" panose="030F0902030302020204" pitchFamily="66" charset="0"/>
                <a:ea typeface="Verdana" panose="020B0604030504040204" pitchFamily="34" charset="0"/>
              </a:rPr>
              <a:t>Geminga</a:t>
            </a:r>
            <a:endParaRPr lang="en-US" altLang="zh-CN" sz="1350" dirty="0">
              <a:latin typeface="Comic Sans MS" panose="030F0902030302020204" pitchFamily="66" charset="0"/>
              <a:ea typeface="Verdana" panose="020B0604030504040204" pitchFamily="34" charset="0"/>
            </a:endParaRP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CTA 1</a:t>
            </a:r>
            <a:endParaRPr lang="zh-CN" altLang="en-US" sz="135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J1825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…</a:t>
            </a:r>
            <a:endParaRPr lang="zh-CN" altLang="en-US" sz="135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endParaRPr lang="zh-CN" altLang="en-US" sz="1500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A17E78B-F3A1-F6FE-BB74-5D5DC90B6D83}"/>
              </a:ext>
            </a:extLst>
          </p:cNvPr>
          <p:cNvSpPr txBox="1">
            <a:spLocks/>
          </p:cNvSpPr>
          <p:nvPr/>
        </p:nvSpPr>
        <p:spPr>
          <a:xfrm>
            <a:off x="6678234" y="3447271"/>
            <a:ext cx="1890210" cy="23443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500" dirty="0">
                <a:solidFill>
                  <a:srgbClr val="C0000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Unidentified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1LHAASO J1809−1918u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1LHAASO J1908+0615u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1LHAASO J2018+3643u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…</a:t>
            </a:r>
            <a:endParaRPr lang="zh-CN" altLang="en-US" sz="135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endParaRPr lang="zh-CN" altLang="en-US" sz="1500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61D8C50-FF2D-B206-D8C5-A695C079C57A}"/>
              </a:ext>
            </a:extLst>
          </p:cNvPr>
          <p:cNvSpPr txBox="1">
            <a:spLocks/>
          </p:cNvSpPr>
          <p:nvPr/>
        </p:nvSpPr>
        <p:spPr>
          <a:xfrm>
            <a:off x="4510590" y="3447271"/>
            <a:ext cx="1890210" cy="2344397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500" dirty="0">
                <a:solidFill>
                  <a:srgbClr val="C00000"/>
                </a:solidFill>
                <a:ea typeface="Verdana" panose="020B0604030504040204" pitchFamily="34" charset="0"/>
              </a:rPr>
              <a:t>Dark sources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ea typeface="Verdana" panose="020B0604030504040204" pitchFamily="34" charset="0"/>
              </a:rPr>
              <a:t>1LHAASO J0343+5254u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ea typeface="Verdana" panose="020B0604030504040204" pitchFamily="34" charset="0"/>
              </a:rPr>
              <a:t>1LHAASO J2108+5153u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ea typeface="Verdana" panose="020B0604030504040204" pitchFamily="34" charset="0"/>
              </a:rPr>
              <a:t>1LHAASO J2200+5643u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ea typeface="Verdana" panose="020B0604030504040204" pitchFamily="34" charset="0"/>
              </a:rPr>
              <a:t>…</a:t>
            </a:r>
            <a:endParaRPr lang="zh-CN" altLang="en-US" sz="1350" dirty="0">
              <a:solidFill>
                <a:schemeClr val="tx2"/>
              </a:solidFill>
            </a:endParaRPr>
          </a:p>
          <a:p>
            <a:endParaRPr lang="zh-CN" altLang="en-US" sz="15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E11B46-66C0-5DD6-DD14-148459B7D461}"/>
              </a:ext>
            </a:extLst>
          </p:cNvPr>
          <p:cNvSpPr txBox="1">
            <a:spLocks/>
          </p:cNvSpPr>
          <p:nvPr/>
        </p:nvSpPr>
        <p:spPr>
          <a:xfrm>
            <a:off x="2512368" y="3447271"/>
            <a:ext cx="1890210" cy="2344397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500" dirty="0">
                <a:solidFill>
                  <a:srgbClr val="C0000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KM2A only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LHAASO peanut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1LHAASO J1740+0948u</a:t>
            </a:r>
            <a:endParaRPr lang="zh-CN" altLang="en-US" sz="135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J1740+1000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1LHAASO J1959+1129u</a:t>
            </a:r>
          </a:p>
          <a:p>
            <a:pPr lvl="1"/>
            <a:r>
              <a:rPr lang="en-US" altLang="zh-CN" sz="1350" dirty="0">
                <a:latin typeface="Comic Sans MS" panose="030F0902030302020204" pitchFamily="66" charset="0"/>
                <a:ea typeface="Verdana" panose="020B0604030504040204" pitchFamily="34" charset="0"/>
              </a:rPr>
              <a:t>…</a:t>
            </a:r>
          </a:p>
          <a:p>
            <a:endParaRPr lang="zh-CN" altLang="en-US" sz="1500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4CA574F-4286-0B56-91B0-8297A949ECA7}"/>
              </a:ext>
            </a:extLst>
          </p:cNvPr>
          <p:cNvSpPr txBox="1">
            <a:spLocks/>
          </p:cNvSpPr>
          <p:nvPr/>
        </p:nvSpPr>
        <p:spPr>
          <a:xfrm>
            <a:off x="6670830" y="1646802"/>
            <a:ext cx="1890210" cy="156617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50" dirty="0" err="1">
                <a:solidFill>
                  <a:srgbClr val="C00000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Extragalatic</a:t>
            </a:r>
            <a:endParaRPr lang="en-US" altLang="zh-CN" sz="1650" dirty="0">
              <a:solidFill>
                <a:srgbClr val="C00000"/>
              </a:solidFill>
              <a:latin typeface="Comic Sans MS" panose="030F0902030302020204" pitchFamily="66" charset="0"/>
              <a:ea typeface="Verdana" panose="020B0604030504040204" pitchFamily="34" charset="0"/>
            </a:endParaRP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Mrk 421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Mrk 501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NGC 1275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M87</a:t>
            </a:r>
          </a:p>
          <a:p>
            <a:pPr lvl="1"/>
            <a:r>
              <a:rPr lang="en-US" altLang="zh-CN" sz="1350" dirty="0">
                <a:solidFill>
                  <a:schemeClr val="tx2"/>
                </a:solidFill>
                <a:latin typeface="Comic Sans MS" panose="030F0902030302020204" pitchFamily="66" charset="0"/>
                <a:ea typeface="Verdana" panose="020B0604030504040204" pitchFamily="34" charset="0"/>
              </a:rPr>
              <a:t>…</a:t>
            </a:r>
          </a:p>
          <a:p>
            <a:endParaRPr lang="zh-CN" altLang="en-US" sz="1350" dirty="0"/>
          </a:p>
        </p:txBody>
      </p:sp>
    </p:spTree>
    <p:extLst>
      <p:ext uri="{BB962C8B-B14F-4D97-AF65-F5344CB8AC3E}">
        <p14:creationId xmlns:p14="http://schemas.microsoft.com/office/powerpoint/2010/main" val="222917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0DBDC-FD4A-9E2F-4F7E-101C43402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08" y="120075"/>
            <a:ext cx="8229600" cy="697393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Diffuse  </a:t>
            </a:r>
            <a:r>
              <a:rPr lang="en-US" altLang="zh-CN" sz="36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ϒ</a:t>
            </a:r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-rays emission</a:t>
            </a:r>
            <a:endParaRPr lang="zh-CN" altLang="en-US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24D4CFE1-E4AF-DF1A-1C74-A57B0F6A34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42242" y="3798541"/>
                <a:ext cx="4096250" cy="2939383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1800" dirty="0">
                    <a:solidFill>
                      <a:schemeClr val="tx2"/>
                    </a:solidFill>
                    <a:latin typeface="Comic Sans MS" panose="030F0902030302020204" pitchFamily="66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Fluxes higher than predictions (local CR flux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1800" dirty="0">
                    <a:solidFill>
                      <a:schemeClr val="tx2"/>
                    </a:solidFill>
                    <a:latin typeface="Comic Sans MS" panose="030F0902030302020204" pitchFamily="66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gas column) by</a:t>
                </a:r>
                <a:r>
                  <a:rPr lang="en-US" altLang="zh-CN" sz="1800" b="1" dirty="0">
                    <a:solidFill>
                      <a:schemeClr val="tx2"/>
                    </a:solidFill>
                    <a:latin typeface="Comic Sans MS" panose="030F0902030302020204" pitchFamily="66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2"/>
                    </a:solidFill>
                    <a:latin typeface="Comic Sans MS" panose="030F0902030302020204" pitchFamily="66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a factor of 2—3: additional diffuse source  exist or propagation effect, or contributions from sub-threshold sources.</a:t>
                </a:r>
                <a:endParaRPr lang="zh-CN" altLang="en-US" sz="1800" dirty="0">
                  <a:solidFill>
                    <a:schemeClr val="tx2"/>
                  </a:solidFill>
                  <a:latin typeface="Comic Sans MS" panose="030F0902030302020204" pitchFamily="66" charset="0"/>
                </a:endParaRPr>
              </a:p>
              <a:p>
                <a:r>
                  <a:rPr lang="en-US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From </a:t>
                </a:r>
                <a:r>
                  <a:rPr lang="en-US" sz="1800" dirty="0" err="1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TeV</a:t>
                </a:r>
                <a:r>
                  <a:rPr lang="en-US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 to </a:t>
                </a:r>
                <a:r>
                  <a:rPr lang="en-US" sz="1800" dirty="0" err="1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PeV</a:t>
                </a:r>
                <a:r>
                  <a:rPr lang="en-US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 with new p</a:t>
                </a:r>
                <a:r>
                  <a:rPr lang="en-CN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reliminary results from WCDA</a:t>
                </a:r>
              </a:p>
            </p:txBody>
          </p:sp>
        </mc:Choice>
        <mc:Fallback xmlns="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24D4CFE1-E4AF-DF1A-1C74-A57B0F6A34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42242" y="3798541"/>
                <a:ext cx="4096250" cy="2939383"/>
              </a:xfrm>
              <a:blipFill>
                <a:blip r:embed="rId2"/>
                <a:stretch>
                  <a:fillRect l="-1238" t="-862" r="-27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32F93F-D4A4-F861-62BD-8DA4B6A5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26</a:t>
            </a:fld>
            <a:endParaRPr lang="en-US" dirty="0">
              <a:ea typeface="Verdana" panose="020B0604030504040204" pitchFamily="34" charset="0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7DE29E84-C46E-4D4A-946D-DDC0A1BEB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1" y="962957"/>
            <a:ext cx="4302003" cy="2506468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0D6C467-3ABB-A6E9-0F98-CF0325BC0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708" y="1003352"/>
            <a:ext cx="4283703" cy="2503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B5FAA0-E5D2-DD30-C921-6789F6532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07" y="3429030"/>
            <a:ext cx="4289793" cy="34417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C952C7-58A4-898A-FA65-BA4D21F3C51A}"/>
              </a:ext>
            </a:extLst>
          </p:cNvPr>
          <p:cNvSpPr txBox="1"/>
          <p:nvPr/>
        </p:nvSpPr>
        <p:spPr bwMode="auto">
          <a:xfrm rot="19396819">
            <a:off x="-224081" y="5100374"/>
            <a:ext cx="3530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zh-CN" sz="3600" dirty="0">
                <a:solidFill>
                  <a:srgbClr val="92D050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PRELIMINARY</a:t>
            </a:r>
            <a:endParaRPr lang="zh-CN" altLang="en-US" sz="3600" dirty="0">
              <a:solidFill>
                <a:srgbClr val="92D050"/>
              </a:solidFill>
              <a:latin typeface="Comic Sans MS" panose="030F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1585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548A-3CBB-C3ED-EEE0-E37B0F03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69" y="7571"/>
            <a:ext cx="8229600" cy="77673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Deep observation at Cygnus Region</a:t>
            </a:r>
            <a:endParaRPr lang="zh-CN" altLang="en-US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92A666-5272-37B9-10A0-51E1F9C4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27</a:t>
            </a:fld>
            <a:endParaRPr lang="en-US" dirty="0">
              <a:ea typeface="Verdana" panose="020B0604030504040204" pitchFamily="34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B4BA58-9929-21B0-4936-A458AD059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500"/>
            <a:ext cx="8891877" cy="251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0E936B-CEB2-1A3D-3D72-D3EAF62735AA}"/>
              </a:ext>
            </a:extLst>
          </p:cNvPr>
          <p:cNvSpPr txBox="1"/>
          <p:nvPr/>
        </p:nvSpPr>
        <p:spPr bwMode="auto">
          <a:xfrm>
            <a:off x="142131" y="5981434"/>
            <a:ext cx="85446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effectLst/>
                <a:latin typeface="Comic Sans MS" panose="030F0902030302020204" pitchFamily="66" charset="0"/>
              </a:rPr>
              <a:t>indicating a hadronic super-</a:t>
            </a:r>
            <a:r>
              <a:rPr lang="en-US" sz="2000" dirty="0" err="1">
                <a:solidFill>
                  <a:schemeClr val="tx2"/>
                </a:solidFill>
                <a:effectLst/>
                <a:latin typeface="Comic Sans MS" panose="030F0902030302020204" pitchFamily="66" charset="0"/>
              </a:rPr>
              <a:t>PeVatron</a:t>
            </a:r>
            <a:r>
              <a:rPr lang="en-US" sz="2000" dirty="0">
                <a:solidFill>
                  <a:schemeClr val="tx2"/>
                </a:solidFill>
                <a:latin typeface="Comic Sans MS" panose="030F0902030302020204" pitchFamily="66" charset="0"/>
              </a:rPr>
              <a:t> @ </a:t>
            </a:r>
            <a:r>
              <a:rPr lang="en-US" altLang="zh-CN" sz="2000" dirty="0">
                <a:solidFill>
                  <a:schemeClr val="tx2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Paper in submission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E005-56E2-0166-01E0-F4C37C772B75}"/>
              </a:ext>
            </a:extLst>
          </p:cNvPr>
          <p:cNvSpPr txBox="1"/>
          <p:nvPr/>
        </p:nvSpPr>
        <p:spPr bwMode="auto">
          <a:xfrm rot="19110803">
            <a:off x="5286473" y="4235445"/>
            <a:ext cx="2999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25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PRELIMINARY</a:t>
            </a:r>
            <a:endParaRPr lang="zh-CN" altLang="en-US" sz="2400" dirty="0">
              <a:solidFill>
                <a:srgbClr val="FF0000"/>
              </a:solidFill>
              <a:latin typeface="Comic Sans MS" panose="030F09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F44C9-7EA4-8DC8-7AF1-C8604F5D1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754" y="3156423"/>
            <a:ext cx="3298092" cy="29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72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AF77E-41E9-5F95-BFF8-DB249C2AD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A real-time flare monitoring @ WCDA</a:t>
            </a: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7368ACD4-0F6B-32A7-F53E-63DAA1B1755E}"/>
              </a:ext>
            </a:extLst>
          </p:cNvPr>
          <p:cNvSpPr txBox="1"/>
          <p:nvPr/>
        </p:nvSpPr>
        <p:spPr>
          <a:xfrm>
            <a:off x="4402551" y="953779"/>
            <a:ext cx="428424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ea typeface="Arial Rounded MT Bold" charset="0"/>
                <a:cs typeface="Arial Rounded MT Bold" charset="0"/>
              </a:rPr>
              <a:t>154 selected candidates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ea typeface="Arial Rounded MT Bold" charset="0"/>
                <a:cs typeface="Arial Rounded MT Bold" charset="0"/>
              </a:rPr>
              <a:t>+ Crab as a reference example</a:t>
            </a:r>
          </a:p>
          <a:p>
            <a:pPr marL="285750" indent="-285750">
              <a:buFont typeface="Arial" charset="0"/>
              <a:buChar char="•"/>
            </a:pPr>
            <a:r>
              <a:rPr kumimoji="0"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Alarming threshold</a:t>
            </a:r>
            <a:endParaRPr lang="en-US" altLang="zh-CN" sz="16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kumimoji="0"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Around 5 </a:t>
            </a:r>
            <a:r>
              <a:rPr kumimoji="0" lang="zh-CN" altLang="en-US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kumimoji="0"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sigma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ea typeface="Arial Rounded MT Bold" charset="0"/>
                <a:cs typeface="Arial Rounded MT Bold" charset="0"/>
              </a:rPr>
              <a:t>Time ranging from hours to 4 days;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ea typeface="Arial Rounded MT Bold" charset="0"/>
                <a:cs typeface="Arial Rounded MT Bold" charset="0"/>
              </a:rPr>
              <a:t>After 5 hours, a report will be released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ea typeface="Arial Rounded MT Bold" charset="0"/>
                <a:cs typeface="Arial Rounded MT Bold" charset="0"/>
              </a:rPr>
              <a:t>Processing time can be shorter </a:t>
            </a:r>
          </a:p>
          <a:p>
            <a:endParaRPr lang="en-US" altLang="zh-CN" sz="2400" dirty="0">
              <a:solidFill>
                <a:schemeClr val="tx2"/>
              </a:solidFill>
              <a:latin typeface="Comic Sans MS" panose="030F0902030302020204" pitchFamily="66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9" name="内容占位符 3">
            <a:extLst>
              <a:ext uri="{FF2B5EF4-FFF2-40B4-BE49-F238E27FC236}">
                <a16:creationId xmlns:a16="http://schemas.microsoft.com/office/drawing/2014/main" id="{F532DA50-F28B-EEB6-2A35-D37229DB4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r="4114"/>
          <a:stretch>
            <a:fillRect/>
          </a:stretch>
        </p:blipFill>
        <p:spPr>
          <a:xfrm>
            <a:off x="457200" y="944372"/>
            <a:ext cx="3505202" cy="19280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372062-15B9-7CBC-E58D-EEFCC66F240A}"/>
              </a:ext>
            </a:extLst>
          </p:cNvPr>
          <p:cNvSpPr txBox="1"/>
          <p:nvPr/>
        </p:nvSpPr>
        <p:spPr>
          <a:xfrm>
            <a:off x="2529301" y="6383307"/>
            <a:ext cx="3746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chemeClr val="tx2"/>
                </a:solidFill>
                <a:latin typeface="Comic Sans MS" panose="030F0902030302020204" pitchFamily="66" charset="0"/>
              </a:rPr>
              <a:t>A daily report @ 20230905</a:t>
            </a:r>
          </a:p>
        </p:txBody>
      </p:sp>
      <p:pic>
        <p:nvPicPr>
          <p:cNvPr id="4" name="Picture 3" descr="A screenshot of a table&#10;&#10;Description automatically generated">
            <a:extLst>
              <a:ext uri="{FF2B5EF4-FFF2-40B4-BE49-F238E27FC236}">
                <a16:creationId xmlns:a16="http://schemas.microsoft.com/office/drawing/2014/main" id="{0D93625D-6AB4-CD56-A907-367016034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827" y="3335615"/>
            <a:ext cx="6006345" cy="24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90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1061" y="354854"/>
            <a:ext cx="8141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Comic Sans MS" panose="030F0902030302020204" pitchFamily="66" charset="0"/>
              </a:rPr>
              <a:t>Multiwavelength observation</a:t>
            </a:r>
            <a:r>
              <a:rPr lang="en-US" altLang="zh-CN" sz="3200" dirty="0">
                <a:solidFill>
                  <a:schemeClr val="tx2"/>
                </a:solidFill>
                <a:latin typeface="Comic Sans MS" panose="030F0902030302020204" pitchFamily="66" charset="0"/>
              </a:rPr>
              <a:t> @ Mrk421</a:t>
            </a:r>
            <a:endParaRPr lang="zh-CN" altLang="en-US" sz="32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10" name="Picture 9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5AEC63F5-AEBC-9917-75E6-02B6D859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" y="939629"/>
            <a:ext cx="8610483" cy="33457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188557-2269-4F68-9A32-7AF575295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4395975"/>
            <a:ext cx="5860524" cy="1669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9AFD39F-C1E3-467C-2EB2-C1CDD6D05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147" y="4285397"/>
            <a:ext cx="2891590" cy="16329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DBA4DF7B-D62B-8E96-BFC4-616343136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14" y="737699"/>
            <a:ext cx="9315826" cy="538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副标题 2">
            <a:extLst>
              <a:ext uri="{FF2B5EF4-FFF2-40B4-BE49-F238E27FC236}">
                <a16:creationId xmlns:a16="http://schemas.microsoft.com/office/drawing/2014/main" id="{866E97DA-FA7C-A2FF-13F6-BB6B95A3A6F2}"/>
              </a:ext>
            </a:extLst>
          </p:cNvPr>
          <p:cNvSpPr txBox="1">
            <a:spLocks/>
          </p:cNvSpPr>
          <p:nvPr/>
        </p:nvSpPr>
        <p:spPr>
          <a:xfrm>
            <a:off x="-229315" y="138885"/>
            <a:ext cx="9602629" cy="13336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Large High Altitude Air Shower Observatory (</a:t>
            </a:r>
            <a:r>
              <a:rPr lang="zh-CN" altLang="en-US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拉索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Haizi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Mountain 4410 m </a:t>
            </a:r>
            <a:r>
              <a:rPr lang="en-US" altLang="zh-CN" sz="2400" b="1" dirty="0" err="1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a.s.l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Daocheng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, Sichuan Province, China</a:t>
            </a:r>
          </a:p>
          <a:p>
            <a:pPr marL="0" indent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Location</a:t>
            </a:r>
            <a:r>
              <a:rPr lang="zh-CN" altLang="en-US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：</a:t>
            </a:r>
            <a:r>
              <a:rPr lang="pt-BR" altLang="zh-CN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29</a:t>
            </a:r>
            <a:r>
              <a:rPr lang="pt-BR" altLang="zh-CN" sz="24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o</a:t>
            </a:r>
            <a:r>
              <a:rPr lang="pt-BR" altLang="zh-CN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21’ 27.6” N , 100</a:t>
            </a:r>
            <a:r>
              <a:rPr lang="pt-BR" altLang="zh-CN" sz="24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o</a:t>
            </a:r>
            <a:r>
              <a:rPr lang="pt-BR" altLang="zh-CN" sz="2400" b="1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08’19.6” E</a:t>
            </a:r>
            <a:endParaRPr lang="en-US" altLang="zh-CN" sz="2400" b="1" dirty="0">
              <a:solidFill>
                <a:srgbClr val="FF000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8F529D7F-5D38-1BA9-E54C-D9ADF6A862CD}"/>
              </a:ext>
            </a:extLst>
          </p:cNvPr>
          <p:cNvSpPr txBox="1">
            <a:spLocks/>
          </p:cNvSpPr>
          <p:nvPr/>
        </p:nvSpPr>
        <p:spPr>
          <a:xfrm>
            <a:off x="0" y="6126834"/>
            <a:ext cx="8742219" cy="59228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2021-07 completed built and in full array operation</a:t>
            </a:r>
            <a:endParaRPr lang="zh-CN" altLang="en-US" sz="24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782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DD986-4AD7-9ABB-DB76-C7D1818E0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3" y="16169"/>
            <a:ext cx="8229600" cy="511036"/>
          </a:xfrm>
        </p:spPr>
        <p:txBody>
          <a:bodyPr>
            <a:normAutofit fontScale="90000"/>
          </a:bodyPr>
          <a:lstStyle/>
          <a:p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1TeV – 1</a:t>
            </a:r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0</a:t>
            </a:r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 PeV anisotropy @ LHAASO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717E0-8869-AB96-499D-052E61D89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448" y="5938435"/>
            <a:ext cx="9027887" cy="928159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100" dirty="0">
                <a:solidFill>
                  <a:schemeClr val="tx2"/>
                </a:solidFill>
                <a:latin typeface="Comic Sans MS" panose="030F0902030302020204" pitchFamily="66" charset="0"/>
              </a:rPr>
              <a:t>Cosmic ray anisotropy from 1 </a:t>
            </a:r>
            <a:r>
              <a:rPr lang="en-US" altLang="zh-CN" sz="21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TeV</a:t>
            </a:r>
            <a:r>
              <a:rPr lang="en-US" altLang="zh-CN" sz="2100" dirty="0">
                <a:solidFill>
                  <a:schemeClr val="tx2"/>
                </a:solidFill>
                <a:latin typeface="Comic Sans MS" panose="030F0902030302020204" pitchFamily="66" charset="0"/>
              </a:rPr>
              <a:t>  to 10 </a:t>
            </a:r>
            <a:r>
              <a:rPr lang="en-US" altLang="zh-CN" sz="21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PeV</a:t>
            </a:r>
            <a:r>
              <a:rPr lang="en-US" altLang="zh-CN" sz="2100" dirty="0">
                <a:solidFill>
                  <a:schemeClr val="tx2"/>
                </a:solidFill>
                <a:latin typeface="Comic Sans MS" panose="030F0902030302020204" pitchFamily="66" charset="0"/>
              </a:rPr>
              <a:t> is preliminarily measured by LHAASO, with higher accuracy than other experiments. </a:t>
            </a:r>
          </a:p>
          <a:p>
            <a:r>
              <a:rPr lang="en-US" altLang="zh-CN" sz="2100" dirty="0">
                <a:solidFill>
                  <a:schemeClr val="tx2"/>
                </a:solidFill>
                <a:latin typeface="Comic Sans MS" panose="030F0902030302020204" pitchFamily="66" charset="0"/>
                <a:ea typeface="华文楷体" panose="02010600040101010101" pitchFamily="2" charset="-122"/>
              </a:rPr>
              <a:t>LHAASO-WCDA could testify the local source model.</a:t>
            </a:r>
            <a:endParaRPr lang="zh-CN" altLang="en-US" sz="2100" dirty="0">
              <a:solidFill>
                <a:schemeClr val="tx2"/>
              </a:solidFill>
              <a:latin typeface="Comic Sans MS" panose="030F0902030302020204" pitchFamily="66" charset="0"/>
              <a:ea typeface="华文楷体" panose="02010600040101010101" pitchFamily="2" charset="-122"/>
            </a:endParaRPr>
          </a:p>
          <a:p>
            <a:endParaRPr lang="en-US" altLang="zh-CN" sz="16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7" descr="A graph of a graph of a person&#10;&#10;Description automatically generated with low confidence">
            <a:extLst>
              <a:ext uri="{FF2B5EF4-FFF2-40B4-BE49-F238E27FC236}">
                <a16:creationId xmlns:a16="http://schemas.microsoft.com/office/drawing/2014/main" id="{D5828280-7830-5874-ED55-BD1B5D893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41" y="497344"/>
            <a:ext cx="6638544" cy="25086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B583AD-18C1-FA4D-6A7A-A354AB6BC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11" y="3279035"/>
            <a:ext cx="3176551" cy="24020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68BB13-778C-6735-EFE9-989085A98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474" y="3312902"/>
            <a:ext cx="2867378" cy="2238437"/>
          </a:xfrm>
          <a:prstGeom prst="rect">
            <a:avLst/>
          </a:prstGeom>
        </p:spPr>
      </p:pic>
      <p:sp>
        <p:nvSpPr>
          <p:cNvPr id="12" name="椭圆 21">
            <a:extLst>
              <a:ext uri="{FF2B5EF4-FFF2-40B4-BE49-F238E27FC236}">
                <a16:creationId xmlns:a16="http://schemas.microsoft.com/office/drawing/2014/main" id="{2B179588-FF37-62D3-8C19-34D4C29EB995}"/>
              </a:ext>
            </a:extLst>
          </p:cNvPr>
          <p:cNvSpPr/>
          <p:nvPr/>
        </p:nvSpPr>
        <p:spPr>
          <a:xfrm flipH="1">
            <a:off x="5260624" y="4033903"/>
            <a:ext cx="362828" cy="97599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21">
            <a:extLst>
              <a:ext uri="{FF2B5EF4-FFF2-40B4-BE49-F238E27FC236}">
                <a16:creationId xmlns:a16="http://schemas.microsoft.com/office/drawing/2014/main" id="{1BB4B000-0565-2CAB-D5F0-919FE4DE4371}"/>
              </a:ext>
            </a:extLst>
          </p:cNvPr>
          <p:cNvSpPr/>
          <p:nvPr/>
        </p:nvSpPr>
        <p:spPr>
          <a:xfrm flipH="1">
            <a:off x="2071512" y="3986401"/>
            <a:ext cx="362828" cy="97599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902186C2-95F5-7FBB-BC53-7888CA4ACEDA}"/>
              </a:ext>
            </a:extLst>
          </p:cNvPr>
          <p:cNvSpPr txBox="1"/>
          <p:nvPr/>
        </p:nvSpPr>
        <p:spPr>
          <a:xfrm>
            <a:off x="1581017" y="2921003"/>
            <a:ext cx="6448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B050"/>
                </a:solidFill>
                <a:latin typeface="Comic Sans MS" panose="030F0902030302020204" pitchFamily="66" charset="0"/>
                <a:ea typeface="华文琥珀" panose="02010800040101010101" pitchFamily="2" charset="-122"/>
              </a:rPr>
              <a:t>Local CR sources </a:t>
            </a:r>
            <a:r>
              <a:rPr lang="en-US" altLang="zh-CN" sz="2000" dirty="0">
                <a:solidFill>
                  <a:srgbClr val="00B050"/>
                </a:solidFill>
                <a:latin typeface="Comic Sans MS" panose="030F0902030302020204" pitchFamily="66" charset="0"/>
                <a:ea typeface="华文琥珀" panose="02010800040101010101" pitchFamily="2" charset="-122"/>
                <a:sym typeface="Wingdings" pitchFamily="2" charset="2"/>
              </a:rPr>
              <a:t> another flip around 200 GeV ?</a:t>
            </a:r>
            <a:endParaRPr lang="zh-CN" altLang="en-US" sz="2000" dirty="0">
              <a:solidFill>
                <a:srgbClr val="00B050"/>
              </a:solidFill>
              <a:latin typeface="Comic Sans MS" panose="030F0902030302020204" pitchFamily="66" charset="0"/>
              <a:ea typeface="华文琥珀" panose="0201080004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B27041-A39C-D608-F33A-703C0320BFCA}"/>
              </a:ext>
            </a:extLst>
          </p:cNvPr>
          <p:cNvSpPr txBox="1"/>
          <p:nvPr/>
        </p:nvSpPr>
        <p:spPr>
          <a:xfrm>
            <a:off x="4395753" y="5437109"/>
            <a:ext cx="3256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Comic Sans MS" panose="030F0902030302020204" pitchFamily="66" charset="0"/>
                <a:ea typeface="华光姚体_CNKI" panose="02000500000000000000" pitchFamily="2" charset="-122"/>
              </a:rPr>
              <a:t>B.Q. </a:t>
            </a:r>
            <a:r>
              <a:rPr lang="en-US" altLang="zh-CN" sz="1400" b="1" dirty="0" err="1">
                <a:solidFill>
                  <a:srgbClr val="00B050"/>
                </a:solidFill>
                <a:latin typeface="Comic Sans MS" panose="030F0902030302020204" pitchFamily="66" charset="0"/>
                <a:ea typeface="华光姚体_CNKI" panose="02000500000000000000" pitchFamily="2" charset="-122"/>
              </a:rPr>
              <a:t>Qiao</a:t>
            </a:r>
            <a:r>
              <a:rPr lang="en-US" altLang="zh-CN" sz="1400" b="1" dirty="0">
                <a:solidFill>
                  <a:srgbClr val="00B050"/>
                </a:solidFill>
                <a:latin typeface="Comic Sans MS" panose="030F0902030302020204" pitchFamily="66" charset="0"/>
                <a:ea typeface="华光姚体_CNKI" panose="02000500000000000000" pitchFamily="2" charset="-122"/>
              </a:rPr>
              <a:t>, et al. arXiv:2201.06234</a:t>
            </a:r>
            <a:endParaRPr lang="zh-CN" altLang="en-US" sz="1400" b="1" dirty="0">
              <a:solidFill>
                <a:srgbClr val="00B050"/>
              </a:solidFill>
              <a:latin typeface="Comic Sans MS" panose="030F0902030302020204" pitchFamily="66" charset="0"/>
              <a:ea typeface="华光姚体_CNKI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71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8BD05-0BF3-72F4-C016-008B422CD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6851"/>
            <a:ext cx="4353059" cy="3064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20D07-4A87-5A0D-E571-7114F28D7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059" y="1896851"/>
            <a:ext cx="4418418" cy="30263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3F433A-6782-9376-C2D1-DF306151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52"/>
            <a:ext cx="9143999" cy="870439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all particle energy spectrum and mean </a:t>
            </a:r>
            <a:r>
              <a:rPr lang="en-US" altLang="zh-CN" sz="36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lnA</a:t>
            </a:r>
            <a:endParaRPr lang="zh-CN" altLang="en-US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8">
                <a:extLst>
                  <a:ext uri="{FF2B5EF4-FFF2-40B4-BE49-F238E27FC236}">
                    <a16:creationId xmlns:a16="http://schemas.microsoft.com/office/drawing/2014/main" id="{B968CE7B-FBA5-0DE4-718A-DC83EB91F065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372522" y="5053660"/>
                <a:ext cx="8539657" cy="1737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A complex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zh-CN" altLang="en-US" sz="16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μ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 is  constructed with weak dependent on primary CR mass</a:t>
                </a:r>
              </a:p>
              <a:p>
                <a:r>
                  <a:rPr lang="en-US" altLang="zh-CN" sz="16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Energy reconstruction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𝑵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𝒆</m:t>
                        </m:r>
                        <m:r>
                          <a:rPr lang="zh-CN" altLang="en-US" sz="1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𝝁</m:t>
                        </m:r>
                      </m:sub>
                    </m:sSub>
                  </m:oMath>
                </a14:m>
                <a:endParaRPr lang="en-US" altLang="zh-CN" sz="1600" dirty="0">
                  <a:solidFill>
                    <a:schemeClr val="tx2"/>
                  </a:solidFill>
                  <a:latin typeface="Comic Sans MS" panose="030F0902030302020204" pitchFamily="66" charset="0"/>
                </a:endParaRPr>
              </a:p>
              <a:p>
                <a:pPr lvl="1"/>
                <a:r>
                  <a:rPr lang="en-US" altLang="zh-CN" sz="14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 better resolution, less bias between components</a:t>
                </a:r>
              </a:p>
              <a:p>
                <a:pPr lvl="1"/>
                <a:r>
                  <a:rPr lang="en-US" altLang="zh-CN" sz="14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R: 12%  +  B: &lt;5% @ 1 </a:t>
                </a:r>
                <a:r>
                  <a:rPr lang="en-US" altLang="zh-CN" sz="1400" dirty="0" err="1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PeV</a:t>
                </a:r>
                <a:endParaRPr lang="en-US" altLang="zh-CN" sz="1400" dirty="0">
                  <a:solidFill>
                    <a:schemeClr val="tx2"/>
                  </a:solidFill>
                  <a:latin typeface="Comic Sans MS" panose="030F0902030302020204" pitchFamily="66" charset="0"/>
                </a:endParaRPr>
              </a:p>
              <a:p>
                <a:r>
                  <a:rPr lang="en-US" altLang="zh-CN" sz="1600" dirty="0">
                    <a:solidFill>
                      <a:schemeClr val="tx2"/>
                    </a:solidFill>
                    <a:latin typeface="Comic Sans MS" panose="030F0902030302020204" pitchFamily="66" charset="0"/>
                    <a:ea typeface="宋体" panose="02010600030101010101" pitchFamily="2" charset="-122"/>
                  </a:rPr>
                  <a:t>The all-particle energy spectrum knee is dominant by the knee of light components, instead of the medium-heavy components</a:t>
                </a:r>
                <a:endParaRPr lang="en-US" altLang="zh-CN" sz="1600" dirty="0">
                  <a:solidFill>
                    <a:schemeClr val="tx2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2" name="文本框 8">
                <a:extLst>
                  <a:ext uri="{FF2B5EF4-FFF2-40B4-BE49-F238E27FC236}">
                    <a16:creationId xmlns:a16="http://schemas.microsoft.com/office/drawing/2014/main" id="{B968CE7B-FBA5-0DE4-718A-DC83EB91F06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522" y="5053660"/>
                <a:ext cx="8539657" cy="1737848"/>
              </a:xfrm>
              <a:prstGeom prst="rect">
                <a:avLst/>
              </a:prstGeom>
              <a:blipFill>
                <a:blip r:embed="rId5"/>
                <a:stretch>
                  <a:fillRect l="-297" t="-725" b="-362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5">
                <a:extLst>
                  <a:ext uri="{FF2B5EF4-FFF2-40B4-BE49-F238E27FC236}">
                    <a16:creationId xmlns:a16="http://schemas.microsoft.com/office/drawing/2014/main" id="{0DF679DA-7695-E3CD-9E55-6B68638BD88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5778895" y="5566060"/>
                <a:ext cx="2992582" cy="524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𝒆</m:t>
                              </m:r>
                              <m:r>
                                <a:rPr lang="zh-CN" alt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𝝁</m:t>
                              </m:r>
                            </m:sub>
                          </m:sSub>
                          <m:r>
                            <a:rPr lang="en-US" altLang="zh-CN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=</m:t>
                          </m:r>
                          <m:r>
                            <a:rPr lang="en-US" altLang="zh-CN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𝒆</m:t>
                          </m:r>
                        </m:sub>
                      </m:sSub>
                      <m:r>
                        <a:rPr lang="en-US" altLang="zh-CN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+</m:t>
                      </m:r>
                      <m:r>
                        <a:rPr lang="en-US" altLang="zh-C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𝒂</m:t>
                      </m:r>
                      <m:r>
                        <a:rPr lang="en-US" altLang="zh-CN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∗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𝑵</m:t>
                          </m:r>
                        </m:e>
                        <m:sub>
                          <m:r>
                            <a:rPr lang="zh-CN" alt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𝝁</m:t>
                          </m:r>
                        </m:sub>
                      </m:sSub>
                    </m:oMath>
                  </m:oMathPara>
                </a14:m>
                <a:endParaRPr lang="zh-CN" altLang="en-US" sz="2000" b="1" i="1" dirty="0">
                  <a:solidFill>
                    <a:srgbClr val="C00000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5">
                <a:extLst>
                  <a:ext uri="{FF2B5EF4-FFF2-40B4-BE49-F238E27FC236}">
                    <a16:creationId xmlns:a16="http://schemas.microsoft.com/office/drawing/2014/main" id="{0DF679DA-7695-E3CD-9E55-6B68638BD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778895" y="5566060"/>
                <a:ext cx="2992582" cy="5245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A750B50-7AA9-8592-5215-735248AF73F5}"/>
              </a:ext>
            </a:extLst>
          </p:cNvPr>
          <p:cNvSpPr txBox="1"/>
          <p:nvPr/>
        </p:nvSpPr>
        <p:spPr bwMode="auto">
          <a:xfrm>
            <a:off x="2674693" y="1312076"/>
            <a:ext cx="3887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PRELIMINARY</a:t>
            </a:r>
            <a:endParaRPr lang="zh-CN" altLang="en-US" sz="3200" dirty="0">
              <a:solidFill>
                <a:srgbClr val="FF0000"/>
              </a:solidFill>
              <a:latin typeface="Comic Sans MS" panose="030F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3891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6341-AF3A-4B3B-246F-AFB14E680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96" y="48120"/>
            <a:ext cx="8229600" cy="57554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Iron </a:t>
            </a:r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spectrum expectation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5B85300E-E3E5-A5EE-F9D9-5F031A80683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322277" y="4404669"/>
                <a:ext cx="3610707" cy="1785983"/>
              </a:xfrm>
            </p:spPr>
            <p:txBody>
              <a:bodyPr/>
              <a:lstStyle/>
              <a:p>
                <a:r>
                  <a:rPr lang="en-US" altLang="zh-CN" sz="1600" dirty="0">
                    <a:solidFill>
                      <a:schemeClr val="tx2"/>
                    </a:solidFill>
                    <a:latin typeface="Comic Sans MS" panose="030F0902030302020204" pitchFamily="66" charset="0"/>
                    <a:ea typeface="宋体" panose="02010600030101010101" pitchFamily="2" charset="-122"/>
                  </a:rPr>
                  <a:t>by 18 telescopes of WFCTA with </a:t>
                </a:r>
                <a:r>
                  <a:rPr lang="en-US" altLang="zh-CN" sz="1600" kern="0" dirty="0">
                    <a:solidFill>
                      <a:schemeClr val="tx2"/>
                    </a:solidFill>
                    <a:latin typeface="Comic Sans MS" panose="030F0902030302020204" pitchFamily="66" charset="0"/>
                    <a:ea typeface="华文楷体" panose="02010600040101010101" pitchFamily="2" charset="-122"/>
                  </a:rPr>
                  <a:t>zenith angle of 45</a:t>
                </a:r>
                <a14:m>
                  <m:oMath xmlns:m="http://schemas.openxmlformats.org/officeDocument/2006/math">
                    <m:r>
                      <a:rPr lang="en-US" altLang="zh-CN" sz="1600" b="0" i="1" ker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altLang="zh-CN" sz="1600" b="0" i="0" kern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altLang="zh-CN" sz="1600" dirty="0">
                  <a:solidFill>
                    <a:schemeClr val="tx2"/>
                  </a:solidFill>
                  <a:latin typeface="Comic Sans MS" panose="030F0902030302020204" pitchFamily="66" charset="0"/>
                  <a:ea typeface="宋体" panose="02010600030101010101" pitchFamily="2" charset="-122"/>
                </a:endParaRPr>
              </a:p>
              <a:p>
                <a:r>
                  <a:rPr lang="en-US" altLang="zh-CN" sz="1600" dirty="0">
                    <a:solidFill>
                      <a:schemeClr val="tx2"/>
                    </a:solidFill>
                    <a:latin typeface="Comic Sans MS" panose="030F0902030302020204" pitchFamily="66" charset="0"/>
                    <a:ea typeface="宋体" panose="02010600030101010101" pitchFamily="2" charset="-122"/>
                  </a:rPr>
                  <a:t>Accumulated ~2200 hours good data  since Oct. 2021;</a:t>
                </a:r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5B85300E-E3E5-A5EE-F9D9-5F031A8068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322277" y="4404669"/>
                <a:ext cx="3610707" cy="1785983"/>
              </a:xfrm>
              <a:blipFill>
                <a:blip r:embed="rId2"/>
                <a:stretch>
                  <a:fillRect l="-702" t="-141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EA389CB-3715-AFAD-CFCC-ED8EA41E2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29100"/>
            <a:ext cx="4121235" cy="2761652"/>
          </a:xfrm>
          <a:prstGeom prst="rect">
            <a:avLst/>
          </a:prstGeom>
        </p:spPr>
      </p:pic>
      <p:pic>
        <p:nvPicPr>
          <p:cNvPr id="23" name="Picture 22" descr="A diagram of a graph and a red line&#10;&#10;Description automatically generated with medium confidence">
            <a:extLst>
              <a:ext uri="{FF2B5EF4-FFF2-40B4-BE49-F238E27FC236}">
                <a16:creationId xmlns:a16="http://schemas.microsoft.com/office/drawing/2014/main" id="{391D1038-A1A7-4DF9-B595-096ACB05B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96" y="1029100"/>
            <a:ext cx="4459385" cy="3186351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D6600F3C-B94A-1C3D-1732-A549F8007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6" y="4404669"/>
            <a:ext cx="4968752" cy="178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22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597D-7DB4-2EC8-1946-F8CF5D502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6" y="168473"/>
            <a:ext cx="8848438" cy="74295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2"/>
                </a:solidFill>
                <a:latin typeface="Comic Sans MS" panose="030F0902030302020204" pitchFamily="66" charset="0"/>
              </a:rPr>
              <a:t>New updates from WCDA + KM2A</a:t>
            </a:r>
            <a:endParaRPr lang="zh-CN" altLang="en-US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93B96-5D33-4E91-3E26-48B35E0F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33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4378C7-5CE6-E207-0CC0-674C72D233F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5679" y="5646336"/>
            <a:ext cx="7705873" cy="1024547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Improved the angular resolution, and extended the low energy SED.</a:t>
            </a:r>
          </a:p>
          <a:p>
            <a:r>
              <a:rPr lang="en-US" altLang="zh-CN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Number of sources: 69 </a:t>
            </a:r>
            <a:r>
              <a:rPr lang="en-US" altLang="zh-CN" sz="1800" dirty="0">
                <a:solidFill>
                  <a:schemeClr val="tx2"/>
                </a:solidFill>
                <a:latin typeface="Comic Sans MS" panose="030F0902030302020204" pitchFamily="66" charset="0"/>
                <a:sym typeface="Wingdings" panose="05000000000000000000" pitchFamily="2" charset="2"/>
              </a:rPr>
              <a:t> ~10</a:t>
            </a:r>
            <a:r>
              <a:rPr lang="en-US" altLang="zh-CN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0.</a:t>
            </a:r>
          </a:p>
          <a:p>
            <a:r>
              <a:rPr lang="en-US" altLang="zh-CN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Number of extra-galactic sources: 8 </a:t>
            </a:r>
            <a:r>
              <a:rPr lang="en-US" altLang="zh-CN" sz="1800" dirty="0">
                <a:solidFill>
                  <a:schemeClr val="tx2"/>
                </a:solidFill>
                <a:latin typeface="Comic Sans MS" panose="030F0902030302020204" pitchFamily="66" charset="0"/>
                <a:sym typeface="Wingdings" panose="05000000000000000000" pitchFamily="2" charset="2"/>
              </a:rPr>
              <a:t> </a:t>
            </a:r>
            <a:r>
              <a:rPr lang="en-US" altLang="zh-CN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15</a:t>
            </a:r>
          </a:p>
          <a:p>
            <a:r>
              <a:rPr lang="en-US" altLang="zh-CN" sz="1800" dirty="0">
                <a:solidFill>
                  <a:srgbClr val="00B050"/>
                </a:solidFill>
                <a:latin typeface="Comic Sans MS" panose="030F0902030302020204" pitchFamily="66" charset="0"/>
              </a:rPr>
              <a:t>Optimization in Q/P discrimination </a:t>
            </a:r>
            <a:r>
              <a:rPr lang="en-US" altLang="zh-CN" sz="1800" dirty="0">
                <a:solidFill>
                  <a:srgbClr val="00B050"/>
                </a:solidFill>
                <a:latin typeface="Comic Sans MS" panose="030F0902030302020204" pitchFamily="66" charset="0"/>
                <a:sym typeface="Wingdings" pitchFamily="2" charset="2"/>
              </a:rPr>
              <a:t>power can reach 20%</a:t>
            </a:r>
            <a:endParaRPr lang="en-US" altLang="zh-CN" sz="1800" dirty="0">
              <a:solidFill>
                <a:srgbClr val="00B050"/>
              </a:solidFill>
              <a:latin typeface="Comic Sans MS" panose="030F0902030302020204" pitchFamily="66" charset="0"/>
            </a:endParaRPr>
          </a:p>
          <a:p>
            <a:endParaRPr lang="zh-CN" altLang="en-US" sz="15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C73900-72A9-818C-161E-A793228B2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8" y="1008083"/>
            <a:ext cx="7000522" cy="14280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E3A3A-1F37-D6C6-2252-C33BF30177E9}"/>
              </a:ext>
            </a:extLst>
          </p:cNvPr>
          <p:cNvSpPr txBox="1"/>
          <p:nvPr/>
        </p:nvSpPr>
        <p:spPr bwMode="auto">
          <a:xfrm>
            <a:off x="2305365" y="2505705"/>
            <a:ext cx="36287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25"/>
              </a:spcAft>
            </a:pPr>
            <a:r>
              <a:rPr lang="en-US" altLang="zh-CN" sz="2700" dirty="0">
                <a:solidFill>
                  <a:srgbClr val="FF0000"/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PRELIMINARY</a:t>
            </a:r>
            <a:endParaRPr lang="zh-CN" altLang="en-US" sz="2700" dirty="0">
              <a:solidFill>
                <a:srgbClr val="FF0000"/>
              </a:solidFill>
              <a:latin typeface="Comic Sans MS" panose="030F09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9" name="内容占位符 3">
            <a:extLst>
              <a:ext uri="{FF2B5EF4-FFF2-40B4-BE49-F238E27FC236}">
                <a16:creationId xmlns:a16="http://schemas.microsoft.com/office/drawing/2014/main" id="{0A4A7BF2-60A0-71EF-0C09-89251DF89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473" y="3013536"/>
            <a:ext cx="3233653" cy="2055377"/>
          </a:xfrm>
          <a:prstGeom prst="rect">
            <a:avLst/>
          </a:prstGeom>
        </p:spPr>
      </p:pic>
      <p:pic>
        <p:nvPicPr>
          <p:cNvPr id="10" name="Picture 9" descr="A graph with blue and green lines&#10;&#10;Description automatically generated">
            <a:extLst>
              <a:ext uri="{FF2B5EF4-FFF2-40B4-BE49-F238E27FC236}">
                <a16:creationId xmlns:a16="http://schemas.microsoft.com/office/drawing/2014/main" id="{AD838EEF-F014-BA23-AF9D-748EF9CB3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06" y="3013536"/>
            <a:ext cx="2772906" cy="1913907"/>
          </a:xfrm>
          <a:prstGeom prst="rect">
            <a:avLst/>
          </a:prstGeom>
        </p:spPr>
      </p:pic>
      <p:pic>
        <p:nvPicPr>
          <p:cNvPr id="14" name="Picture 13" descr="A graph of a graph&#10;&#10;Description automatically generated">
            <a:extLst>
              <a:ext uri="{FF2B5EF4-FFF2-40B4-BE49-F238E27FC236}">
                <a16:creationId xmlns:a16="http://schemas.microsoft.com/office/drawing/2014/main" id="{EEF46901-6789-F838-A2FF-F82BB4EE6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412" y="3107042"/>
            <a:ext cx="2715175" cy="192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40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54C5-56C7-1C61-FFE3-820AB7DB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433" y="168883"/>
            <a:ext cx="6097133" cy="428263"/>
          </a:xfrm>
        </p:spPr>
        <p:txBody>
          <a:bodyPr>
            <a:noAutofit/>
          </a:bodyPr>
          <a:lstStyle/>
          <a:p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Summary</a:t>
            </a:r>
            <a:r>
              <a:rPr lang="zh-CN" altLang="en-US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and Prospect</a:t>
            </a:r>
            <a:endParaRPr lang="en-CN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9A8FD768-37CF-4166-2FCE-E36621026285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579113" y="6282531"/>
            <a:ext cx="5382321" cy="74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algn="ctr"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ko-KR" sz="3000" dirty="0">
                <a:solidFill>
                  <a:srgbClr val="FF0000"/>
                </a:solidFill>
                <a:latin typeface="Comic Sans MS" panose="030F0902030302020204" pitchFamily="66" charset="0"/>
                <a:ea typeface="Gulim" panose="020B0600000101010101" pitchFamily="34" charset="-127"/>
              </a:rPr>
              <a:t>Thanks for  your attention !</a:t>
            </a:r>
          </a:p>
        </p:txBody>
      </p:sp>
      <p:pic>
        <p:nvPicPr>
          <p:cNvPr id="7" name="Picture 6" descr="A picture containing screenshot, universe, outer space, space&#10;&#10;Description automatically generated">
            <a:extLst>
              <a:ext uri="{FF2B5EF4-FFF2-40B4-BE49-F238E27FC236}">
                <a16:creationId xmlns:a16="http://schemas.microsoft.com/office/drawing/2014/main" id="{1AFC71D5-3501-1E44-19F7-558133D2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36" y="4438186"/>
            <a:ext cx="6807754" cy="1837175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3FAB30-E040-0E88-1161-2A69E744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67" y="1320342"/>
            <a:ext cx="8961433" cy="3313236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solidFill>
                  <a:schemeClr val="tx2"/>
                </a:solidFill>
                <a:latin typeface="Comic Sans MS" panose="030F0902030302020204" pitchFamily="66" charset="0"/>
              </a:rPr>
              <a:t>LHAASO is in full operation since July 2021 and will continuously monitor north sky in the coming </a:t>
            </a:r>
            <a:r>
              <a:rPr lang="en-US" altLang="zh-CN" sz="2600" dirty="0">
                <a:solidFill>
                  <a:schemeClr val="tx2"/>
                </a:solidFill>
                <a:latin typeface="Comic Sans MS" panose="030F0902030302020204" pitchFamily="66" charset="0"/>
              </a:rPr>
              <a:t>20</a:t>
            </a:r>
            <a:r>
              <a:rPr lang="zh-CN" altLang="en-US" sz="2600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Comic Sans MS" panose="030F0902030302020204" pitchFamily="66" charset="0"/>
              </a:rPr>
              <a:t>years.</a:t>
            </a:r>
          </a:p>
          <a:p>
            <a:endParaRPr lang="en-US" sz="26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r>
              <a:rPr lang="en-US" sz="2600" dirty="0">
                <a:solidFill>
                  <a:schemeClr val="tx2"/>
                </a:solidFill>
                <a:latin typeface="Comic Sans MS" panose="030F0902030302020204" pitchFamily="66" charset="0"/>
              </a:rPr>
              <a:t>1</a:t>
            </a:r>
            <a:r>
              <a:rPr lang="en-US" sz="2600" baseline="30000" dirty="0">
                <a:solidFill>
                  <a:schemeClr val="tx2"/>
                </a:solidFill>
                <a:latin typeface="Comic Sans MS" panose="030F0902030302020204" pitchFamily="66" charset="0"/>
              </a:rPr>
              <a:t>st</a:t>
            </a:r>
            <a:r>
              <a:rPr lang="en-US" sz="2600" dirty="0">
                <a:solidFill>
                  <a:schemeClr val="tx2"/>
                </a:solidFill>
                <a:latin typeface="Comic Sans MS" panose="030F0902030302020204" pitchFamily="66" charset="0"/>
              </a:rPr>
              <a:t> LHAASO catalogue including 90 sources has been released.</a:t>
            </a:r>
          </a:p>
          <a:p>
            <a:endParaRPr lang="en-US" sz="26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r>
              <a:rPr lang="en-US" sz="2600" dirty="0">
                <a:solidFill>
                  <a:schemeClr val="tx2"/>
                </a:solidFill>
                <a:latin typeface="Comic Sans MS" panose="030F0902030302020204" pitchFamily="66" charset="0"/>
              </a:rPr>
              <a:t>LHAASO collaboration is currently conducting detailed analysis on these sources and we anticipate more  interesting results are on the way.</a:t>
            </a:r>
          </a:p>
          <a:p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2C5B6-70BE-2DDB-D9AC-3D504BB89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74266"/>
            <a:ext cx="1981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4E5E-4769-596A-30EE-F352D117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Comic Sans MS" panose="030F0902030302020204" pitchFamily="66" charset="0"/>
              </a:rPr>
              <a:t>B</a:t>
            </a:r>
            <a:r>
              <a:rPr lang="en-CN" dirty="0">
                <a:solidFill>
                  <a:schemeClr val="tx2"/>
                </a:solidFill>
                <a:latin typeface="Comic Sans MS" panose="030F0902030302020204" pitchFamily="66" charset="0"/>
              </a:rPr>
              <a:t>ackup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EDC1C-5610-5E9F-4C53-F7BBAE506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78577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567FA9-8FF6-4911-9087-5A79E49E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87" y="219072"/>
            <a:ext cx="8229600" cy="949929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SED of the Crab: Extreme E-accelerator</a:t>
            </a:r>
            <a:br>
              <a:rPr lang="en-US" altLang="zh-CN" dirty="0"/>
            </a:br>
            <a:r>
              <a:rPr lang="fr-FR" altLang="zh-CN" sz="1600" b="1" i="1" dirty="0">
                <a:solidFill>
                  <a:srgbClr val="FF0000"/>
                </a:solidFill>
              </a:rPr>
              <a:t>LHAASO, Science</a:t>
            </a:r>
            <a:r>
              <a:rPr lang="zh-CN" altLang="en-US" sz="1600" b="1" i="1" dirty="0">
                <a:solidFill>
                  <a:srgbClr val="FF0000"/>
                </a:solidFill>
              </a:rPr>
              <a:t> </a:t>
            </a:r>
            <a:r>
              <a:rPr lang="en-US" altLang="zh-CN" sz="1600" b="1" i="1" dirty="0">
                <a:solidFill>
                  <a:srgbClr val="FF0000"/>
                </a:solidFill>
              </a:rPr>
              <a:t>373:</a:t>
            </a:r>
            <a:r>
              <a:rPr lang="zh-CN" altLang="en-US" sz="1600" b="1" i="1" dirty="0">
                <a:solidFill>
                  <a:srgbClr val="FF0000"/>
                </a:solidFill>
              </a:rPr>
              <a:t> </a:t>
            </a:r>
            <a:r>
              <a:rPr lang="en-US" altLang="zh-CN" sz="1600" b="1" i="1" dirty="0">
                <a:solidFill>
                  <a:srgbClr val="FF0000"/>
                </a:solidFill>
              </a:rPr>
              <a:t>425-430</a:t>
            </a:r>
            <a:r>
              <a:rPr lang="fr-FR" altLang="zh-CN" sz="1600" b="1" i="1" dirty="0">
                <a:solidFill>
                  <a:srgbClr val="FF0000"/>
                </a:solidFill>
              </a:rPr>
              <a:t>, 2021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99282BB-EE1D-0FE2-B846-3555B2E95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67814"/>
            <a:ext cx="4709108" cy="493704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Observation</a:t>
            </a:r>
          </a:p>
          <a:p>
            <a:pPr lvl="1"/>
            <a:r>
              <a:rPr lang="en-US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For the first time c</a:t>
            </a:r>
            <a:r>
              <a:rPr lang="en-CN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overing 3.5 decdades of energy (300 GeV – 1.1 PeV)</a:t>
            </a:r>
          </a:p>
          <a:p>
            <a:pPr lvl="1"/>
            <a:r>
              <a:rPr lang="en-US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Consistent with others &lt; 100 </a:t>
            </a:r>
            <a:r>
              <a:rPr lang="en-US" sz="16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TeV</a:t>
            </a:r>
            <a:endParaRPr lang="en-US" sz="16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Self cross-check between WCDA and KM2A; KM2A and WFCTA</a:t>
            </a:r>
          </a:p>
          <a:p>
            <a:endParaRPr lang="en-US" sz="1800" dirty="0">
              <a:solidFill>
                <a:schemeClr val="tx2"/>
              </a:solidFill>
              <a:latin typeface="Comic Sans MS" panose="030F0902030302020204" pitchFamily="66" charset="0"/>
            </a:endParaRPr>
          </a:p>
          <a:p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Interpretation</a:t>
            </a:r>
          </a:p>
          <a:p>
            <a:pPr lvl="1"/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Perfect interpretation of one-zone electronic origin up to 50TeV</a:t>
            </a:r>
          </a:p>
          <a:p>
            <a:pPr lvl="1"/>
            <a:r>
              <a:rPr lang="pt-BR" altLang="zh-CN" sz="16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Maximum</a:t>
            </a:r>
            <a:r>
              <a:rPr lang="pt-BR" altLang="zh-CN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pt-BR" altLang="zh-CN" sz="16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photon</a:t>
            </a:r>
            <a:r>
              <a:rPr lang="pt-BR" altLang="zh-CN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pt-BR" altLang="zh-CN" sz="1600" dirty="0" err="1">
                <a:solidFill>
                  <a:schemeClr val="tx2"/>
                </a:solidFill>
                <a:latin typeface="Comic Sans MS" panose="030F0902030302020204" pitchFamily="66" charset="0"/>
              </a:rPr>
              <a:t>energy</a:t>
            </a:r>
            <a:r>
              <a:rPr lang="pt-BR" altLang="zh-CN" sz="1600" dirty="0">
                <a:solidFill>
                  <a:schemeClr val="tx2"/>
                </a:solidFill>
                <a:latin typeface="Comic Sans MS" panose="030F0902030302020204" pitchFamily="66" charset="0"/>
              </a:rPr>
              <a:t> 1.12</a:t>
            </a:r>
            <a:r>
              <a:rPr lang="pt-BR" altLang="zh-CN" sz="1600" dirty="0">
                <a:solidFill>
                  <a:schemeClr val="tx2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±0.09 </a:t>
            </a:r>
            <a:r>
              <a:rPr lang="pt-BR" altLang="zh-CN" sz="1600" dirty="0" err="1">
                <a:solidFill>
                  <a:schemeClr val="tx2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PeV</a:t>
            </a:r>
            <a:r>
              <a:rPr lang="pt-BR" altLang="zh-CN" sz="1600" dirty="0">
                <a:solidFill>
                  <a:schemeClr val="tx2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altLang="zh-CN" sz="1600" dirty="0" err="1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primary</a:t>
            </a:r>
            <a:r>
              <a:rPr lang="pt-BR" altLang="zh-CN" sz="1600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pt-BR" altLang="zh-CN" sz="1600" dirty="0" err="1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electron</a:t>
            </a:r>
            <a:r>
              <a:rPr lang="pt-BR" altLang="zh-CN" sz="1600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pt-BR" altLang="zh-CN" sz="1600" dirty="0" err="1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energy</a:t>
            </a:r>
            <a:r>
              <a:rPr lang="pt-BR" altLang="zh-CN" sz="1600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 2.3 </a:t>
            </a:r>
            <a:r>
              <a:rPr lang="pt-BR" altLang="zh-CN" sz="1600" dirty="0" err="1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PeV</a:t>
            </a:r>
            <a:endParaRPr lang="pt-BR" sz="1600" dirty="0">
              <a:solidFill>
                <a:srgbClr val="FF0000"/>
              </a:solidFill>
              <a:latin typeface="Comic Sans MS" panose="030F0902030302020204" pitchFamily="66" charset="0"/>
              <a:sym typeface="+mn-ea"/>
            </a:endParaRPr>
          </a:p>
          <a:p>
            <a:pPr lvl="1"/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sym typeface="+mn-ea"/>
              </a:rPr>
              <a:t>Acceleration rate </a:t>
            </a:r>
            <a:r>
              <a:rPr lang="el-GR" altLang="zh-CN" sz="1600" dirty="0">
                <a:solidFill>
                  <a:schemeClr val="tx2"/>
                </a:solidFill>
                <a:latin typeface="+mn-ea"/>
                <a:cs typeface="Times New Roman" panose="02020603050405020304" pitchFamily="18" charset="0"/>
                <a:sym typeface="+mn-ea"/>
              </a:rPr>
              <a:t>η</a:t>
            </a: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+mn-ea"/>
              </a:rPr>
              <a:t>≈0.16</a:t>
            </a:r>
            <a:r>
              <a:rPr lang="zh-CN" altLang="en-US" sz="1600" dirty="0">
                <a:solidFill>
                  <a:schemeClr val="tx2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cs typeface="Times New Roman" panose="02020603050405020304" pitchFamily="18" charset="0"/>
                <a:sym typeface="+mn-ea"/>
              </a:rPr>
              <a:t>to balance </a:t>
            </a:r>
            <a:r>
              <a:rPr lang="en-US" altLang="zh-CN" sz="1600" dirty="0">
                <a:solidFill>
                  <a:schemeClr val="tx2"/>
                </a:solidFill>
                <a:latin typeface="Comic Sans MS" panose="030F0902030302020204" pitchFamily="66" charset="0"/>
                <a:sym typeface="+mn-ea"/>
              </a:rPr>
              <a:t>the synchrotron losses rate for maximum energy.</a:t>
            </a:r>
          </a:p>
          <a:p>
            <a:endParaRPr lang="en-US" altLang="zh-CN" sz="20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43403B-233E-481A-8599-ED271C84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88C-2608-48AA-AC46-4CFAB3029A3B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2337DE-7AD0-4D14-B51E-32F29B78E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68" y="4203733"/>
            <a:ext cx="3616383" cy="2418929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3B5E970C-9243-146C-2B73-2F3F4B1F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158" y="1177007"/>
            <a:ext cx="3741593" cy="28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13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4D4A33-982C-5F01-BDE0-F6BF3ADB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1464"/>
            <a:ext cx="8229600" cy="854376"/>
          </a:xfrm>
        </p:spPr>
        <p:txBody>
          <a:bodyPr>
            <a:normAutofit/>
          </a:bodyPr>
          <a:lstStyle/>
          <a:p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LHAASO</a:t>
            </a:r>
            <a:r>
              <a:rPr lang="zh-CN" altLang="en-US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sensitivity</a:t>
            </a:r>
            <a:endParaRPr lang="en-CN" sz="360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3DB3FF2C-4445-7234-7FE7-AAD606A8D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45969" y="1205964"/>
            <a:ext cx="6852062" cy="397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44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>
            <a:extLst>
              <a:ext uri="{FF2B5EF4-FFF2-40B4-BE49-F238E27FC236}">
                <a16:creationId xmlns:a16="http://schemas.microsoft.com/office/drawing/2014/main" id="{17AB2C68-0F6C-03DE-EFC5-7C476891D8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7981" y="1556360"/>
            <a:ext cx="2681404" cy="3000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4472C4">
                    <a:lumMod val="50000"/>
                  </a:srgbClr>
                </a:solidFill>
                <a:latin typeface="Comic Sans MS" panose="030F0902030302020204" pitchFamily="66" charset="0"/>
                <a:ea typeface="等线" panose="02010600030101010101" pitchFamily="2" charset="-122"/>
              </a:rPr>
              <a:t>O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ea typeface="等线" panose="02010600030101010101" pitchFamily="2" charset="-122"/>
              </a:rPr>
              <a:t>ne year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ea typeface="等线" panose="02010600030101010101" pitchFamily="2" charset="-122"/>
              </a:rPr>
              <a:t>TeV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ea typeface="等线" panose="02010600030101010101" pitchFamily="2" charset="-122"/>
              </a:rPr>
              <a:t> ~ hundred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ea typeface="等线" panose="02010600030101010101" pitchFamily="2" charset="-122"/>
              </a:rPr>
              <a:t>TeV</a:t>
            </a:r>
            <a:endParaRPr kumimoji="0" lang="en-US" altLang="zh-CN" sz="18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omic Sans MS" panose="030F0902030302020204" pitchFamily="66" charset="0"/>
              <a:ea typeface="等线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902030302020204" pitchFamily="66" charset="0"/>
                <a:ea typeface="等线" panose="02010600030101010101" pitchFamily="2" charset="-122"/>
              </a:rPr>
              <a:t>Anisotropy patterns do not vary with energy &lt;100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902030302020204" pitchFamily="66" charset="0"/>
                <a:ea typeface="等线" panose="02010600030101010101" pitchFamily="2" charset="-122"/>
              </a:rPr>
              <a:t>TeV</a:t>
            </a:r>
            <a:endParaRPr kumimoji="0" lang="en-US" altLang="zh-CN" sz="18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902030302020204" pitchFamily="66" charset="0"/>
              <a:ea typeface="等线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902030302020204" pitchFamily="66" charset="0"/>
                <a:ea typeface="等线" panose="02010600030101010101" pitchFamily="2" charset="-122"/>
              </a:rPr>
              <a:t>Above 100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902030302020204" pitchFamily="66" charset="0"/>
                <a:ea typeface="等线" panose="02010600030101010101" pitchFamily="2" charset="-122"/>
              </a:rPr>
              <a:t>TeV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902030302020204" pitchFamily="66" charset="0"/>
                <a:ea typeface="等线" panose="02010600030101010101" pitchFamily="2" charset="-122"/>
              </a:rPr>
              <a:t>, significance is not enough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标题 10">
            <a:extLst>
              <a:ext uri="{FF2B5EF4-FFF2-40B4-BE49-F238E27FC236}">
                <a16:creationId xmlns:a16="http://schemas.microsoft.com/office/drawing/2014/main" id="{5AF0A7FC-96EB-9B5E-066D-CE1A20D306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1" y="19347"/>
            <a:ext cx="6307015" cy="784905"/>
          </a:xfrm>
          <a:prstGeom prst="rect">
            <a:avLst/>
          </a:prstGeom>
        </p:spPr>
        <p:txBody>
          <a:bodyPr vert="horz" lIns="91400" tIns="45699" rIns="91400" bIns="45699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98" b="1" kern="120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2800" b="0" dirty="0">
                <a:solidFill>
                  <a:schemeClr val="tx2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Cosmic Ray Anisotropy @ WCDA</a:t>
            </a:r>
            <a:endParaRPr lang="zh-CN" altLang="en-US" sz="2800" b="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16" name="Picture 15" descr="A screenshot of a graph&#10;&#10;Description automatically generated">
            <a:extLst>
              <a:ext uri="{FF2B5EF4-FFF2-40B4-BE49-F238E27FC236}">
                <a16:creationId xmlns:a16="http://schemas.microsoft.com/office/drawing/2014/main" id="{1FD543C3-10DE-685B-5E38-3C23DF44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166" y="804252"/>
            <a:ext cx="5945356" cy="60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83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5DABD907-449D-4833-80E9-B21CAF34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2786" y="5731192"/>
            <a:ext cx="2057400" cy="273844"/>
          </a:xfrm>
        </p:spPr>
        <p:txBody>
          <a:bodyPr/>
          <a:lstStyle/>
          <a:p>
            <a:fld id="{60C8AD02-D04F-4CA7-98E9-832221932394}" type="slidenum">
              <a:rPr lang="zh-CN" altLang="en-US" smtClean="0"/>
              <a:t>39</a:t>
            </a:fld>
            <a:endParaRPr lang="zh-CN" altLang="en-US" dirty="0"/>
          </a:p>
        </p:txBody>
      </p:sp>
      <p:sp>
        <p:nvSpPr>
          <p:cNvPr id="2" name="标题 10">
            <a:extLst>
              <a:ext uri="{FF2B5EF4-FFF2-40B4-BE49-F238E27FC236}">
                <a16:creationId xmlns:a16="http://schemas.microsoft.com/office/drawing/2014/main" id="{47C336AE-4AC2-16FD-EED6-CD83FE0B20F4}"/>
              </a:ext>
            </a:extLst>
          </p:cNvPr>
          <p:cNvSpPr txBox="1">
            <a:spLocks/>
          </p:cNvSpPr>
          <p:nvPr/>
        </p:nvSpPr>
        <p:spPr>
          <a:xfrm>
            <a:off x="222346" y="121019"/>
            <a:ext cx="8229600" cy="784905"/>
          </a:xfrm>
          <a:prstGeom prst="rect">
            <a:avLst/>
          </a:prstGeom>
        </p:spPr>
        <p:txBody>
          <a:bodyPr vert="horz" lIns="91400" tIns="45699" rIns="91400" bIns="45699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98" b="1" kern="120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2800" b="0">
                <a:solidFill>
                  <a:schemeClr val="tx2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Cosmic Ray Anisotropy @ KM2A</a:t>
            </a:r>
            <a:endParaRPr lang="zh-CN" altLang="en-US" sz="2800" b="0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8235F2A9-8770-8683-283F-3551D082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1028700"/>
            <a:ext cx="7289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AA1E2D32-DB83-E666-F000-31D609E5C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9413"/>
            <a:ext cx="9175365" cy="3903875"/>
          </a:xfr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9E58A1F-C06A-0C87-697F-E93D0028C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72" y="5858033"/>
            <a:ext cx="8069717" cy="72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2"/>
              </a:buClr>
              <a:buNone/>
            </a:pPr>
            <a:r>
              <a:rPr lang="en-US" altLang="ko-KR" sz="2400" b="0" dirty="0">
                <a:solidFill>
                  <a:schemeClr val="tx2"/>
                </a:solidFill>
                <a:latin typeface="Comic Sans MS" panose="030F0902030302020204" pitchFamily="66" charset="0"/>
                <a:ea typeface="Gulim" panose="020B0600000101010101" pitchFamily="34" charset="-127"/>
              </a:rPr>
              <a:t>280 Researchers</a:t>
            </a:r>
            <a:r>
              <a:rPr lang="en-US" altLang="ko-KR" sz="2400" dirty="0">
                <a:solidFill>
                  <a:schemeClr val="tx2"/>
                </a:solidFill>
                <a:latin typeface="Comic Sans MS" panose="030F0902030302020204" pitchFamily="66" charset="0"/>
                <a:ea typeface="Gulim" panose="020B0600000101010101" pitchFamily="34" charset="-127"/>
              </a:rPr>
              <a:t>    </a:t>
            </a:r>
            <a:r>
              <a:rPr lang="en-US" altLang="ko-KR" sz="2400" b="0" dirty="0">
                <a:solidFill>
                  <a:schemeClr val="tx2"/>
                </a:solidFill>
                <a:latin typeface="Comic Sans MS" panose="030F0902030302020204" pitchFamily="66" charset="0"/>
                <a:ea typeface="Gulim" panose="020B0600000101010101" pitchFamily="34" charset="-127"/>
              </a:rPr>
              <a:t>32 Institutions   from 6 countries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8F5964B-F6BF-8F38-3D61-CCE23A4D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80" y="198802"/>
            <a:ext cx="7886700" cy="107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ko-KR" sz="4400" b="1" dirty="0">
                <a:solidFill>
                  <a:schemeClr val="tx2"/>
                </a:solidFill>
                <a:latin typeface="Comic Sans MS" panose="030F0902030302020204" pitchFamily="66" charset="0"/>
                <a:ea typeface="Gulim" panose="020B0600000101010101" pitchFamily="34" charset="-127"/>
              </a:rPr>
              <a:t>LHAASO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492598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6341-AF3A-4B3B-246F-AFB14E680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9699"/>
            <a:ext cx="8229600" cy="57554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P + light </a:t>
            </a:r>
            <a:r>
              <a:rPr lang="en-CN" sz="3600" dirty="0">
                <a:solidFill>
                  <a:schemeClr val="tx2"/>
                </a:solidFill>
                <a:latin typeface="Comic Sans MS" panose="030F0902030302020204" pitchFamily="66" charset="0"/>
              </a:rPr>
              <a:t>spectrum expectation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5B85300E-E3E5-A5EE-F9D9-5F031A80683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979579" y="4991016"/>
                <a:ext cx="7184841" cy="423969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altLang="zh-CN" sz="1600" dirty="0">
                    <a:solidFill>
                      <a:schemeClr val="tx2"/>
                    </a:solidFill>
                    <a:latin typeface="Comic Sans MS" panose="030F0902030302020204" pitchFamily="66" charset="0"/>
                    <a:ea typeface="宋体" panose="02010600030101010101" pitchFamily="2" charset="-122"/>
                  </a:rPr>
                  <a:t>Using six telescopes of WFCTA with </a:t>
                </a:r>
                <a:r>
                  <a:rPr lang="en-US" altLang="zh-CN" sz="1600" kern="0" dirty="0">
                    <a:solidFill>
                      <a:schemeClr val="tx2"/>
                    </a:solidFill>
                    <a:latin typeface="Comic Sans MS" panose="030F0902030302020204" pitchFamily="66" charset="0"/>
                    <a:ea typeface="华文楷体" panose="02010600040101010101" pitchFamily="2" charset="-122"/>
                  </a:rPr>
                  <a:t>zenith angle of 30</a:t>
                </a:r>
                <a14:m>
                  <m:oMath xmlns:m="http://schemas.openxmlformats.org/officeDocument/2006/math">
                    <m:r>
                      <a:rPr lang="en-US" altLang="zh-CN" sz="1600" b="0" i="1" ker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altLang="zh-CN" sz="1600" dirty="0">
                  <a:solidFill>
                    <a:schemeClr val="tx2"/>
                  </a:solidFill>
                  <a:latin typeface="Comic Sans MS" panose="030F0902030302020204" pitchFamily="66" charset="0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CN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5B85300E-E3E5-A5EE-F9D9-5F031A8068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979579" y="4991016"/>
                <a:ext cx="7184841" cy="423969"/>
              </a:xfrm>
              <a:blipFill>
                <a:blip r:embed="rId2"/>
                <a:stretch>
                  <a:fillRect t="-588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4">
            <a:extLst>
              <a:ext uri="{FF2B5EF4-FFF2-40B4-BE49-F238E27FC236}">
                <a16:creationId xmlns:a16="http://schemas.microsoft.com/office/drawing/2014/main" id="{51034200-CC92-4DF4-0430-46D3888DD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973" y="1584101"/>
            <a:ext cx="4330146" cy="2940437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02A8C792-CE7B-3E6B-1816-64BF0FD55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34" y="1724193"/>
            <a:ext cx="3003134" cy="26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19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58E1F8B-2C56-07D5-5152-2D066B617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63" b="7446"/>
          <a:stretch/>
        </p:blipFill>
        <p:spPr>
          <a:xfrm>
            <a:off x="2642945" y="2466473"/>
            <a:ext cx="3674964" cy="2003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10"/>
          <p:cNvSpPr txBox="1"/>
          <p:nvPr/>
        </p:nvSpPr>
        <p:spPr>
          <a:xfrm>
            <a:off x="278923" y="2434921"/>
            <a:ext cx="2318875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KM2A:</a:t>
            </a:r>
          </a:p>
          <a:p>
            <a:r>
              <a:rPr lang="en-US" altLang="zh-CN" sz="1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5216 ED/1m</a:t>
            </a:r>
            <a:r>
              <a:rPr lang="en-US" altLang="zh-CN" sz="1000" baseline="30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1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+ 1188 MD/36m</a:t>
            </a:r>
            <a:r>
              <a:rPr lang="en-US" altLang="zh-CN" sz="1000" baseline="30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</a:p>
          <a:p>
            <a:r>
              <a:rPr lang="en-US" sz="1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Area: 1.3 km</a:t>
            </a:r>
            <a:r>
              <a:rPr lang="en-US" sz="1000" baseline="30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</a:p>
          <a:p>
            <a:endParaRPr lang="en-US" sz="1000" dirty="0">
              <a:latin typeface="Comic Sans MS" panose="030F0902030302020204" pitchFamily="66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sz="1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UHE gamma ray astronomy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84205" y="3464484"/>
            <a:ext cx="2318875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WFCTA:</a:t>
            </a:r>
          </a:p>
          <a:p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18 telescopes</a:t>
            </a: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CR individual spectrum…</a:t>
            </a: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08204" y="2512195"/>
            <a:ext cx="2116756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WCDA:</a:t>
            </a:r>
            <a:r>
              <a:rPr 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r>
              <a:rPr lang="en-US" sz="1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3 pools</a:t>
            </a:r>
            <a:r>
              <a:rPr lang="zh-CN" altLang="en-US" sz="1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sz="1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3120 cells/25m</a:t>
            </a:r>
            <a:r>
              <a:rPr lang="en-US" sz="1000" baseline="30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</a:p>
          <a:p>
            <a:r>
              <a:rPr lang="en-US" sz="1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 area: 78,000 m</a:t>
            </a:r>
            <a:r>
              <a:rPr lang="en-US" sz="1000" baseline="30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</a:p>
          <a:p>
            <a:endParaRPr lang="en-US" sz="1000" dirty="0">
              <a:latin typeface="Comic Sans MS" panose="030F0902030302020204" pitchFamily="66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sz="1000" dirty="0"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VHE gamma ray astronomy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539344" y="1754815"/>
            <a:ext cx="1836204" cy="5078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C0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</a:p>
        </p:txBody>
      </p:sp>
      <p:sp>
        <p:nvSpPr>
          <p:cNvPr id="4" name="矩形标注 3"/>
          <p:cNvSpPr>
            <a:spLocks/>
          </p:cNvSpPr>
          <p:nvPr/>
        </p:nvSpPr>
        <p:spPr>
          <a:xfrm>
            <a:off x="5397337" y="771996"/>
            <a:ext cx="3073331" cy="1529178"/>
          </a:xfrm>
          <a:prstGeom prst="wedgeRectCallout">
            <a:avLst>
              <a:gd name="adj1" fmla="val -86255"/>
              <a:gd name="adj2" fmla="val 13824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矩形标注 17"/>
          <p:cNvSpPr/>
          <p:nvPr/>
        </p:nvSpPr>
        <p:spPr>
          <a:xfrm>
            <a:off x="330965" y="641232"/>
            <a:ext cx="3328178" cy="1629968"/>
          </a:xfrm>
          <a:prstGeom prst="wedgeRectCallout">
            <a:avLst>
              <a:gd name="adj1" fmla="val 67706"/>
              <a:gd name="adj2" fmla="val 11690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矩形标注 22"/>
          <p:cNvSpPr/>
          <p:nvPr/>
        </p:nvSpPr>
        <p:spPr>
          <a:xfrm>
            <a:off x="5598114" y="4634738"/>
            <a:ext cx="2916282" cy="1423749"/>
          </a:xfrm>
          <a:prstGeom prst="wedgeRectCallout">
            <a:avLst>
              <a:gd name="adj1" fmla="val -109413"/>
              <a:gd name="adj2" fmla="val -14094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i="1" dirty="0">
              <a:latin typeface="+mj-lt"/>
            </a:endParaRPr>
          </a:p>
          <a:p>
            <a:pPr algn="ctr"/>
            <a:endParaRPr lang="en-US" sz="1500" i="1" dirty="0">
              <a:latin typeface="+mj-lt"/>
            </a:endParaRPr>
          </a:p>
          <a:p>
            <a:pPr algn="ctr"/>
            <a:r>
              <a:rPr lang="en-US" sz="1500" i="1" dirty="0">
                <a:latin typeface="+mj-lt"/>
              </a:rPr>
              <a:t>                ……</a:t>
            </a:r>
          </a:p>
        </p:txBody>
      </p:sp>
      <p:sp>
        <p:nvSpPr>
          <p:cNvPr id="21" name="矩形标注 20"/>
          <p:cNvSpPr/>
          <p:nvPr/>
        </p:nvSpPr>
        <p:spPr>
          <a:xfrm>
            <a:off x="284205" y="4552895"/>
            <a:ext cx="3164237" cy="1550844"/>
          </a:xfrm>
          <a:prstGeom prst="wedgeRectCallout">
            <a:avLst>
              <a:gd name="adj1" fmla="val 76607"/>
              <a:gd name="adj2" fmla="val -13071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文本框 13"/>
          <p:cNvSpPr txBox="1"/>
          <p:nvPr/>
        </p:nvSpPr>
        <p:spPr>
          <a:xfrm>
            <a:off x="6408204" y="3531165"/>
            <a:ext cx="2116756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Some planed  detectors</a:t>
            </a:r>
          </a:p>
          <a:p>
            <a:endParaRPr lang="en-US" altLang="zh-CN" sz="1000" dirty="0">
              <a:solidFill>
                <a:schemeClr val="tx1"/>
              </a:solidFill>
              <a:latin typeface="Comic Sans MS" panose="030F0902030302020204" pitchFamily="66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1000" dirty="0">
                <a:solidFill>
                  <a:schemeClr val="tx1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Neutron</a:t>
            </a:r>
            <a:r>
              <a:rPr lang="zh-CN" altLang="en-US" sz="1000" dirty="0">
                <a:solidFill>
                  <a:schemeClr val="tx1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000" dirty="0">
                <a:solidFill>
                  <a:schemeClr val="tx1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detectors</a:t>
            </a:r>
          </a:p>
          <a:p>
            <a:endParaRPr lang="en-US" altLang="zh-CN" sz="1000" dirty="0">
              <a:solidFill>
                <a:schemeClr val="tx1"/>
              </a:solidFill>
              <a:latin typeface="Comic Sans MS" panose="030F0902030302020204" pitchFamily="66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1000" dirty="0">
                <a:solidFill>
                  <a:schemeClr val="tx1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High</a:t>
            </a:r>
            <a:r>
              <a:rPr lang="zh-CN" altLang="en-US" sz="1000" dirty="0">
                <a:solidFill>
                  <a:schemeClr val="tx1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000" dirty="0">
                <a:solidFill>
                  <a:schemeClr val="tx1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energy</a:t>
            </a:r>
            <a:r>
              <a:rPr lang="zh-CN" altLang="en-US" sz="1000" dirty="0">
                <a:solidFill>
                  <a:schemeClr val="tx1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000" dirty="0">
                <a:solidFill>
                  <a:schemeClr val="tx1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IACTs</a:t>
            </a:r>
            <a:endParaRPr lang="en-US" sz="1200" i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sz="1200" i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208F5BC8-F47B-4189-B762-EA72263D8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36" b="15372"/>
          <a:stretch/>
        </p:blipFill>
        <p:spPr>
          <a:xfrm>
            <a:off x="5598113" y="4613225"/>
            <a:ext cx="1064657" cy="575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01853CB3-32B1-3B46-BE60-549D84874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7" y="4507643"/>
            <a:ext cx="3209345" cy="155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picture containing sky, outdoor, cloudy, outdoor object&#10;&#10;Description automatically generated">
            <a:extLst>
              <a:ext uri="{FF2B5EF4-FFF2-40B4-BE49-F238E27FC236}">
                <a16:creationId xmlns:a16="http://schemas.microsoft.com/office/drawing/2014/main" id="{D428526A-2542-5D66-9C79-C59548BF5C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20" y="5236055"/>
            <a:ext cx="564777" cy="752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36">
            <a:extLst>
              <a:ext uri="{FF2B5EF4-FFF2-40B4-BE49-F238E27FC236}">
                <a16:creationId xmlns:a16="http://schemas.microsoft.com/office/drawing/2014/main" id="{E6719A35-D2BF-F2F4-750C-05B8903F83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" t="26594" r="7868"/>
          <a:stretch/>
        </p:blipFill>
        <p:spPr>
          <a:xfrm>
            <a:off x="5397338" y="799512"/>
            <a:ext cx="3073331" cy="153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4EC1CFC5-5855-7B93-0589-ECEDD17E5C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5" y="641232"/>
            <a:ext cx="3328178" cy="1688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7367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87451C3-B9DF-48C7-91B9-2D0DAFF5A8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27" y="1098914"/>
            <a:ext cx="2036979" cy="17611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8E9E85-CC57-A9DA-ECFC-3639165B74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6" y="4286050"/>
            <a:ext cx="2467357" cy="1850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54BF9B-1BBC-1AC7-7B32-3F0CB8F4C0D5}"/>
              </a:ext>
            </a:extLst>
          </p:cNvPr>
          <p:cNvSpPr txBox="1"/>
          <p:nvPr/>
        </p:nvSpPr>
        <p:spPr>
          <a:xfrm>
            <a:off x="1610852" y="236099"/>
            <a:ext cx="4752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>
                <a:solidFill>
                  <a:schemeClr val="tx2"/>
                </a:solidFill>
                <a:latin typeface="Comic Sans MS" panose="030F0902030302020204" pitchFamily="66" charset="0"/>
              </a:rPr>
              <a:t>Electromagnetic Detector (ED)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7BF01-4D4F-A2A8-BCEA-0394969A6942}"/>
              </a:ext>
            </a:extLst>
          </p:cNvPr>
          <p:cNvSpPr txBox="1"/>
          <p:nvPr/>
        </p:nvSpPr>
        <p:spPr>
          <a:xfrm>
            <a:off x="2195846" y="3142606"/>
            <a:ext cx="4752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>
                <a:solidFill>
                  <a:schemeClr val="tx2"/>
                </a:solidFill>
                <a:latin typeface="Comic Sans MS" panose="030F0902030302020204" pitchFamily="66" charset="0"/>
              </a:rPr>
              <a:t>Muon Detector (MD)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D976A-3327-B088-D642-612D48876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842" y="4286050"/>
            <a:ext cx="3582315" cy="1527197"/>
          </a:xfrm>
          <a:prstGeom prst="rect">
            <a:avLst/>
          </a:prstGeom>
        </p:spPr>
      </p:pic>
      <p:pic>
        <p:nvPicPr>
          <p:cNvPr id="6" name="Picture 5" descr="A diagram of a layer of material&#10;&#10;Description automatically generated">
            <a:extLst>
              <a:ext uri="{FF2B5EF4-FFF2-40B4-BE49-F238E27FC236}">
                <a16:creationId xmlns:a16="http://schemas.microsoft.com/office/drawing/2014/main" id="{C8C59B40-FB19-AAB0-18B4-31D41F95D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064" y="1050378"/>
            <a:ext cx="2434493" cy="1825870"/>
          </a:xfrm>
          <a:prstGeom prst="rect">
            <a:avLst/>
          </a:prstGeom>
        </p:spPr>
      </p:pic>
      <p:pic>
        <p:nvPicPr>
          <p:cNvPr id="12" name="Picture 1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3FE4DCD-A5F0-416F-516A-34C902E12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015" y="836548"/>
            <a:ext cx="2751679" cy="2253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C56431-203F-C157-ADE0-13CDFBF78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76" y="3945415"/>
            <a:ext cx="2798518" cy="2208469"/>
          </a:xfrm>
          <a:prstGeom prst="rect">
            <a:avLst/>
          </a:prstGeom>
        </p:spPr>
      </p:pic>
      <p:pic>
        <p:nvPicPr>
          <p:cNvPr id="14" name="Picture 13" descr="A black text with black letters&#10;&#10;Description automatically generated">
            <a:extLst>
              <a:ext uri="{FF2B5EF4-FFF2-40B4-BE49-F238E27FC236}">
                <a16:creationId xmlns:a16="http://schemas.microsoft.com/office/drawing/2014/main" id="{9F61751F-E0FA-16A0-30C0-2C948F77FB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4104" y="444134"/>
            <a:ext cx="1778000" cy="368300"/>
          </a:xfrm>
          <a:prstGeom prst="rect">
            <a:avLst/>
          </a:prstGeom>
        </p:spPr>
      </p:pic>
      <p:pic>
        <p:nvPicPr>
          <p:cNvPr id="15" name="Picture 14" descr="A black and white text&#10;&#10;Description automatically generated">
            <a:extLst>
              <a:ext uri="{FF2B5EF4-FFF2-40B4-BE49-F238E27FC236}">
                <a16:creationId xmlns:a16="http://schemas.microsoft.com/office/drawing/2014/main" id="{FA175F6D-5536-83F1-AC75-2015D11338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6785" y="3507385"/>
            <a:ext cx="1765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3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2DB39291-0DB3-46DF-A9B3-51AD2F2B433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974241" y="3755908"/>
            <a:ext cx="3888431" cy="1941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WCDA</a:t>
            </a:r>
          </a:p>
          <a:p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Time resolution of a cell: ~2 ns;</a:t>
            </a:r>
          </a:p>
          <a:p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Dynamic range: 1 – 50000 PEs;</a:t>
            </a:r>
          </a:p>
          <a:p>
            <a:r>
              <a:rPr lang="en-US" sz="1800" dirty="0">
                <a:solidFill>
                  <a:schemeClr val="tx2"/>
                </a:solidFill>
                <a:latin typeface="Comic Sans MS" panose="030F0902030302020204" pitchFamily="66" charset="0"/>
              </a:rPr>
              <a:t>Charge resolution: &lt;50% (@ 1 PE), &lt;10% (&gt;2000 PE)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6D8BDD-762E-4A72-ACCD-1E1D12022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" r="-3" b="-3"/>
          <a:stretch/>
        </p:blipFill>
        <p:spPr>
          <a:xfrm>
            <a:off x="5214463" y="529051"/>
            <a:ext cx="3407986" cy="2238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A12F4-BC75-B059-5BAC-37D923556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5" y="482575"/>
            <a:ext cx="4506418" cy="2284622"/>
          </a:xfrm>
          <a:prstGeom prst="rect">
            <a:avLst/>
          </a:prstGeom>
        </p:spPr>
      </p:pic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2DD5CAC-6B69-C23E-2CE7-C7C026CF6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555" y="3301160"/>
            <a:ext cx="3982307" cy="31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28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FDB0-3E02-57BC-3915-E6E002AF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7" y="0"/>
            <a:ext cx="8968654" cy="870643"/>
          </a:xfrm>
        </p:spPr>
        <p:txBody>
          <a:bodyPr>
            <a:noAutofit/>
          </a:bodyPr>
          <a:lstStyle/>
          <a:p>
            <a:r>
              <a:rPr lang="en-CN" sz="3200" dirty="0">
                <a:solidFill>
                  <a:schemeClr val="tx2"/>
                </a:solidFill>
                <a:latin typeface="Comic Sans MS" panose="030F0902030302020204" pitchFamily="66" charset="0"/>
              </a:rPr>
              <a:t>Wide Field of View Cherekov Telescope Array</a:t>
            </a:r>
            <a:br>
              <a:rPr lang="en-CN" sz="2800" dirty="0">
                <a:solidFill>
                  <a:schemeClr val="tx2"/>
                </a:solidFill>
                <a:latin typeface="Comic Sans MS" panose="030F0902030302020204" pitchFamily="66" charset="0"/>
              </a:rPr>
            </a:br>
            <a:r>
              <a:rPr lang="en-CN" sz="3200" dirty="0">
                <a:solidFill>
                  <a:schemeClr val="tx2"/>
                </a:solidFill>
                <a:latin typeface="Comic Sans MS" panose="030F0902030302020204" pitchFamily="66" charset="0"/>
              </a:rPr>
              <a:t> (WFCTA)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0" name="Content Placeholder 3079">
                <a:extLst>
                  <a:ext uri="{FF2B5EF4-FFF2-40B4-BE49-F238E27FC236}">
                    <a16:creationId xmlns:a16="http://schemas.microsoft.com/office/drawing/2014/main" id="{0BAF83AF-617A-45F1-B53B-5163B95427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9" y="1061260"/>
                <a:ext cx="4406993" cy="2048458"/>
              </a:xfrm>
            </p:spPr>
            <p:txBody>
              <a:bodyPr anchor="ctr">
                <a:noAutofit/>
              </a:bodyPr>
              <a:lstStyle/>
              <a:p>
                <a:r>
                  <a:rPr lang="en-US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Mirror: 5 m</a:t>
                </a:r>
                <a:r>
                  <a:rPr lang="en-US" sz="1800" baseline="300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2 </a:t>
                </a:r>
                <a:r>
                  <a:rPr lang="en-US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spherical mirror</a:t>
                </a:r>
              </a:p>
              <a:p>
                <a:r>
                  <a:rPr lang="en-US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FOV: </a:t>
                </a:r>
                <a14:m>
                  <m:oMath xmlns:m="http://schemas.openxmlformats.org/officeDocument/2006/math">
                    <m:r>
                      <a:rPr lang="en-US" sz="18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°×16°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 / telescope</a:t>
                </a:r>
              </a:p>
              <a:p>
                <a:r>
                  <a:rPr lang="en-US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Camera: 32x32 =1024 pixels / telescope,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0.5°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 each</a:t>
                </a:r>
              </a:p>
              <a:p>
                <a:r>
                  <a:rPr lang="it-IT" sz="1800" dirty="0">
                    <a:solidFill>
                      <a:schemeClr val="tx2"/>
                    </a:solidFill>
                    <a:latin typeface="Comic Sans MS" panose="030F0902030302020204" pitchFamily="66" charset="0"/>
                  </a:rPr>
                  <a:t>Charge resolution: &lt;50%@10 PE, &lt;5%@&gt;1000 </a:t>
                </a:r>
                <a:r>
                  <a:rPr lang="it-IT" sz="1500" dirty="0"/>
                  <a:t>PE</a:t>
                </a:r>
              </a:p>
            </p:txBody>
          </p:sp>
        </mc:Choice>
        <mc:Fallback xmlns="">
          <p:sp>
            <p:nvSpPr>
              <p:cNvPr id="3080" name="Content Placeholder 3079">
                <a:extLst>
                  <a:ext uri="{FF2B5EF4-FFF2-40B4-BE49-F238E27FC236}">
                    <a16:creationId xmlns:a16="http://schemas.microsoft.com/office/drawing/2014/main" id="{0BAF83AF-617A-45F1-B53B-5163B95427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9" y="1061260"/>
                <a:ext cx="4406993" cy="2048458"/>
              </a:xfrm>
              <a:blipFill>
                <a:blip r:embed="rId2"/>
                <a:stretch>
                  <a:fillRect l="-862" b="-185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42">
            <a:extLst>
              <a:ext uri="{FF2B5EF4-FFF2-40B4-BE49-F238E27FC236}">
                <a16:creationId xmlns:a16="http://schemas.microsoft.com/office/drawing/2014/main" id="{BAA4666D-E02A-4F84-A7A3-6ACA152AAA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6080" r="22157"/>
          <a:stretch/>
        </p:blipFill>
        <p:spPr>
          <a:xfrm>
            <a:off x="165007" y="1099564"/>
            <a:ext cx="1921899" cy="1897788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A4FB38C5-DA1A-4760-835C-9165D6CC6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1" t="4667" r="14054" b="29295"/>
          <a:stretch/>
        </p:blipFill>
        <p:spPr>
          <a:xfrm>
            <a:off x="2247153" y="1125515"/>
            <a:ext cx="2063591" cy="1793586"/>
          </a:xfrm>
          <a:prstGeom prst="rect">
            <a:avLst/>
          </a:prstGeom>
        </p:spPr>
      </p:pic>
      <p:pic>
        <p:nvPicPr>
          <p:cNvPr id="8" name="Picture 7" descr="Slideshow image">
            <a:extLst>
              <a:ext uri="{FF2B5EF4-FFF2-40B4-BE49-F238E27FC236}">
                <a16:creationId xmlns:a16="http://schemas.microsoft.com/office/drawing/2014/main" id="{E410003B-C9AE-8747-FD7B-B8DCF55A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744" y="3109718"/>
            <a:ext cx="7239542" cy="354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183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F1D06-6A16-5EEF-EAE6-56FC9A0E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26" y="140417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2"/>
                </a:solidFill>
                <a:latin typeface="Comic Sans MS" panose="030F0902030302020204" pitchFamily="66" charset="0"/>
              </a:rPr>
              <a:t>Features: full duty cycle</a:t>
            </a:r>
            <a:endParaRPr lang="zh-CN" altLang="en-US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0" name="组合 7">
            <a:extLst>
              <a:ext uri="{FF2B5EF4-FFF2-40B4-BE49-F238E27FC236}">
                <a16:creationId xmlns:a16="http://schemas.microsoft.com/office/drawing/2014/main" id="{B670EE8E-4C1F-2C31-9E38-294C3201C08B}"/>
              </a:ext>
            </a:extLst>
          </p:cNvPr>
          <p:cNvGrpSpPr/>
          <p:nvPr/>
        </p:nvGrpSpPr>
        <p:grpSpPr>
          <a:xfrm>
            <a:off x="956504" y="1206633"/>
            <a:ext cx="6378249" cy="1935063"/>
            <a:chOff x="1556941" y="2089817"/>
            <a:chExt cx="8612554" cy="2390022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192BABEB-A201-91F4-16A6-28837054A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6941" y="2089817"/>
              <a:ext cx="8612554" cy="2390022"/>
            </a:xfrm>
            <a:prstGeom prst="rect">
              <a:avLst/>
            </a:prstGeom>
          </p:spPr>
        </p:pic>
        <p:sp>
          <p:nvSpPr>
            <p:cNvPr id="12" name="文本框 6">
              <a:extLst>
                <a:ext uri="{FF2B5EF4-FFF2-40B4-BE49-F238E27FC236}">
                  <a16:creationId xmlns:a16="http://schemas.microsoft.com/office/drawing/2014/main" id="{BF8F2ACC-1049-EA34-88FE-E913147278C7}"/>
                </a:ext>
              </a:extLst>
            </p:cNvPr>
            <p:cNvSpPr txBox="1"/>
            <p:nvPr/>
          </p:nvSpPr>
          <p:spPr>
            <a:xfrm>
              <a:off x="7735516" y="3829536"/>
              <a:ext cx="1625364" cy="4510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96.8%</a:t>
              </a:r>
              <a:endParaRPr lang="zh-CN" altLang="en-US" sz="1050" dirty="0">
                <a:solidFill>
                  <a:schemeClr val="bg1"/>
                </a:solidFill>
                <a:latin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C5273FA-EE6B-B5B3-0348-C3271581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9</a:t>
            </a:fld>
            <a:endParaRPr lang="en-US" dirty="0">
              <a:ea typeface="Verdana" panose="020B060403050404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560B50-095F-BC90-6F33-7741B2C3C95F}"/>
              </a:ext>
            </a:extLst>
          </p:cNvPr>
          <p:cNvGrpSpPr/>
          <p:nvPr/>
        </p:nvGrpSpPr>
        <p:grpSpPr>
          <a:xfrm>
            <a:off x="525542" y="3352162"/>
            <a:ext cx="7070793" cy="2235642"/>
            <a:chOff x="2063553" y="4371378"/>
            <a:chExt cx="7200799" cy="208195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04623B-698F-DFBB-1C72-A51E1B15B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53" y="4371378"/>
              <a:ext cx="7200799" cy="2081957"/>
            </a:xfrm>
            <a:prstGeom prst="rect">
              <a:avLst/>
            </a:prstGeom>
          </p:spPr>
        </p:pic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0699A595-B571-0C14-DAF6-AF72930144CA}"/>
                </a:ext>
              </a:extLst>
            </p:cNvPr>
            <p:cNvSpPr txBox="1"/>
            <p:nvPr/>
          </p:nvSpPr>
          <p:spPr>
            <a:xfrm>
              <a:off x="7248128" y="5661248"/>
              <a:ext cx="1178215" cy="338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97.3%</a:t>
              </a:r>
              <a:endParaRPr lang="zh-CN" altLang="en-US" sz="1050" dirty="0">
                <a:latin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81DB743-D6EA-84BE-33FC-BE368D058791}"/>
              </a:ext>
            </a:extLst>
          </p:cNvPr>
          <p:cNvSpPr txBox="1">
            <a:spLocks/>
          </p:cNvSpPr>
          <p:nvPr/>
        </p:nvSpPr>
        <p:spPr>
          <a:xfrm>
            <a:off x="6194984" y="1637118"/>
            <a:ext cx="780689" cy="32874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50" b="0" dirty="0"/>
              <a:t>KM2A</a:t>
            </a:r>
          </a:p>
          <a:p>
            <a:pPr marL="0" indent="0">
              <a:buNone/>
            </a:pPr>
            <a:endParaRPr lang="en-US" altLang="zh-CN" sz="1650" b="0" dirty="0"/>
          </a:p>
          <a:p>
            <a:pPr marL="0" indent="0">
              <a:buNone/>
            </a:pPr>
            <a:endParaRPr lang="zh-CN" altLang="en-US" sz="1650" b="0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78F6BB3B-BBFD-F401-0918-B0CBE6BB5843}"/>
              </a:ext>
            </a:extLst>
          </p:cNvPr>
          <p:cNvSpPr txBox="1">
            <a:spLocks/>
          </p:cNvSpPr>
          <p:nvPr/>
        </p:nvSpPr>
        <p:spPr>
          <a:xfrm>
            <a:off x="6345567" y="4153929"/>
            <a:ext cx="780689" cy="328742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50" b="0" dirty="0"/>
              <a:t>WCDA</a:t>
            </a:r>
          </a:p>
          <a:p>
            <a:pPr marL="0" indent="0">
              <a:buNone/>
            </a:pPr>
            <a:endParaRPr lang="en-US" altLang="zh-CN" sz="1650" b="0" dirty="0"/>
          </a:p>
          <a:p>
            <a:pPr marL="0" indent="0">
              <a:buNone/>
            </a:pPr>
            <a:endParaRPr lang="zh-CN" altLang="en-US" sz="1650" b="0" dirty="0"/>
          </a:p>
        </p:txBody>
      </p:sp>
    </p:spTree>
    <p:extLst>
      <p:ext uri="{BB962C8B-B14F-4D97-AF65-F5344CB8AC3E}">
        <p14:creationId xmlns:p14="http://schemas.microsoft.com/office/powerpoint/2010/main" val="9749266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79217</TotalTime>
  <Words>1351</Words>
  <Application>Microsoft Macintosh PowerPoint</Application>
  <PresentationFormat>On-screen Show (4:3)</PresentationFormat>
  <Paragraphs>274</Paragraphs>
  <Slides>40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Cooper Std Black</vt:lpstr>
      <vt:lpstr>等线</vt:lpstr>
      <vt:lpstr>微软雅黑</vt:lpstr>
      <vt:lpstr>黑体</vt:lpstr>
      <vt:lpstr>宋体</vt:lpstr>
      <vt:lpstr>Arial</vt:lpstr>
      <vt:lpstr>Calibri</vt:lpstr>
      <vt:lpstr>Cambria Math</vt:lpstr>
      <vt:lpstr>Comic Sans MS</vt:lpstr>
      <vt:lpstr>Verdana</vt:lpstr>
      <vt:lpstr>Wingdings</vt:lpstr>
      <vt:lpstr>Office 主题</vt:lpstr>
      <vt:lpstr>New results from LHAASO </vt:lpstr>
      <vt:lpstr>Outline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Wide Field of View Cherekov Telescope Array  (WFCTA)</vt:lpstr>
      <vt:lpstr>Features: full duty cycle</vt:lpstr>
      <vt:lpstr>Features: wide field of view</vt:lpstr>
      <vt:lpstr>Features: wide energy range coverage</vt:lpstr>
      <vt:lpstr>PowerPoint Presentation</vt:lpstr>
      <vt:lpstr>The 1st LHAASO Catalogue</vt:lpstr>
      <vt:lpstr>PowerPoint Presentation</vt:lpstr>
      <vt:lpstr>First LHAASO catalog: 90 sources  </vt:lpstr>
      <vt:lpstr>PowerPoint Presentation</vt:lpstr>
      <vt:lpstr>8 sources with the Galactic latitude |b|&gt;12º</vt:lpstr>
      <vt:lpstr> BOAT GRB221009A @ LHAASO</vt:lpstr>
      <vt:lpstr> BOAT GRB221009A @ LHAASO</vt:lpstr>
      <vt:lpstr>BOAT GRB221009A</vt:lpstr>
      <vt:lpstr>PowerPoint Presentation</vt:lpstr>
      <vt:lpstr>Spectral Energy Distribution</vt:lpstr>
      <vt:lpstr>Light Curves</vt:lpstr>
      <vt:lpstr>Multi-wavelength modelling for the first 104 s  afterglow synchrotron + SSC</vt:lpstr>
      <vt:lpstr>Other sources under active analyses</vt:lpstr>
      <vt:lpstr>Diffuse  ϒ-rays emission</vt:lpstr>
      <vt:lpstr>Deep observation at Cygnus Region</vt:lpstr>
      <vt:lpstr>A real-time flare monitoring @ WCDA</vt:lpstr>
      <vt:lpstr>PowerPoint Presentation</vt:lpstr>
      <vt:lpstr>1TeV – 10 PeV anisotropy @ LHAASO</vt:lpstr>
      <vt:lpstr>all particle energy spectrum and mean lnA</vt:lpstr>
      <vt:lpstr>Iron spectrum expectation</vt:lpstr>
      <vt:lpstr>New updates from WCDA + KM2A</vt:lpstr>
      <vt:lpstr>Summary and Prospect</vt:lpstr>
      <vt:lpstr>Backup </vt:lpstr>
      <vt:lpstr>SED of the Crab: Extreme E-accelerator LHAASO, Science 373: 425-430, 2021</vt:lpstr>
      <vt:lpstr>LHAASO sensitivity</vt:lpstr>
      <vt:lpstr>Cosmic Ray Anisotropy @ WCDA</vt:lpstr>
      <vt:lpstr>PowerPoint Presentation</vt:lpstr>
      <vt:lpstr>P + light spectrum expectation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WCDA Working Status</dc:title>
  <dc:creator>Zha Min</dc:creator>
  <cp:lastModifiedBy>Min Zha</cp:lastModifiedBy>
  <cp:revision>466</cp:revision>
  <dcterms:created xsi:type="dcterms:W3CDTF">2019-10-16T23:55:13Z</dcterms:created>
  <dcterms:modified xsi:type="dcterms:W3CDTF">2023-10-06T06:08:01Z</dcterms:modified>
</cp:coreProperties>
</file>