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848" r:id="rId6"/>
    <p:sldId id="327" r:id="rId7"/>
    <p:sldId id="347" r:id="rId8"/>
    <p:sldId id="871" r:id="rId9"/>
    <p:sldId id="3471" r:id="rId10"/>
    <p:sldId id="3474" r:id="rId11"/>
    <p:sldId id="874" r:id="rId12"/>
    <p:sldId id="3472" r:id="rId13"/>
    <p:sldId id="869" r:id="rId14"/>
    <p:sldId id="876" r:id="rId15"/>
    <p:sldId id="34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D3A"/>
    <a:srgbClr val="0E152A"/>
    <a:srgbClr val="E40020"/>
    <a:srgbClr val="7F99C3"/>
    <a:srgbClr val="7598D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9E1A6-A544-4736-9653-E1B39D8C7803}" v="86" dt="2023-10-06T13:18:12.457"/>
    <p1510:client id="{3FA88266-2095-4A37-A0AA-8A34B236BBD9}" v="1" dt="2023-10-06T13:37:38.034"/>
    <p1510:client id="{671F46C4-5A63-4811-BECA-720FB38C8165}" v="28" dt="2023-10-06T11:26:48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93" autoAdjust="0"/>
    <p:restoredTop sz="93891" autoAdjust="0"/>
  </p:normalViewPr>
  <p:slideViewPr>
    <p:cSldViewPr snapToGrid="0" snapToObjects="1">
      <p:cViewPr varScale="1">
        <p:scale>
          <a:sx n="88" d="100"/>
          <a:sy n="88" d="100"/>
        </p:scale>
        <p:origin x="1133" y="48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39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71CC7-45F4-410F-9648-AF745C34F3E4}" type="datetimeFigureOut">
              <a:rPr lang="en-US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651CB-BC94-4C11-A508-29CB655CC91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1CB-BC94-4C11-A508-29CB655CC918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6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651CB-BC94-4C11-A508-29CB655CC9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651CB-BC94-4C11-A508-29CB655CC9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5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1406"/>
            <a:ext cx="7772400" cy="1759045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120" y="3886200"/>
            <a:ext cx="6400800" cy="1391397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</a:p>
          <a:p>
            <a:endParaRPr lang="de-DE" dirty="0"/>
          </a:p>
          <a:p>
            <a:r>
              <a:rPr lang="de-DE" dirty="0"/>
              <a:t>SPEAKER NAME</a:t>
            </a:r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0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293076" cy="824083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TA_Logo_Template_RGB2.png">
            <a:extLst>
              <a:ext uri="{FF2B5EF4-FFF2-40B4-BE49-F238E27FC236}">
                <a16:creationId xmlns:a16="http://schemas.microsoft.com/office/drawing/2014/main" id="{2FFDD3D8-B465-9DBB-BB49-312356190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8096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4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313234" cy="824083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820" y="1644067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0820" y="1644067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TA_Logo_Template_RGB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6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4" y="274639"/>
            <a:ext cx="6293077" cy="97488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TA_Logo_Template_RGB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272918" cy="824083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TA_Logo_Template_RGB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1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6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2026"/>
            <a:ext cx="5486400" cy="446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5" y="238615"/>
            <a:ext cx="6252761" cy="824083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TA_Logo_Template_RGB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145" y="238615"/>
            <a:ext cx="6916951" cy="82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144" y="1589173"/>
            <a:ext cx="76320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41917-7D80-5845-BBA1-26E8FC06F98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FCDA-B809-C440-BD62-3E96D0DA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0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Fira Sans"/>
          <a:ea typeface="+mj-ea"/>
          <a:cs typeface="Fir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ira Sans"/>
          <a:ea typeface="+mn-ea"/>
          <a:cs typeface="Fir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98C3"/>
          </a:solidFill>
          <a:latin typeface="Fira Sans"/>
          <a:ea typeface="+mn-ea"/>
          <a:cs typeface="Fir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Fira Sans"/>
          <a:ea typeface="+mn-ea"/>
          <a:cs typeface="Fir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89936"/>
            <a:ext cx="9144000" cy="556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 descr="A group of people in a dark sky&#10;&#10;Description automatically generated">
            <a:extLst>
              <a:ext uri="{FF2B5EF4-FFF2-40B4-BE49-F238E27FC236}">
                <a16:creationId xmlns:a16="http://schemas.microsoft.com/office/drawing/2014/main" id="{B5551702-B513-BE46-A25C-1F584D6C9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39464"/>
            <a:ext cx="9144001" cy="55185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9563" y="5568064"/>
            <a:ext cx="2615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Fira sans"/>
                <a:cs typeface="Fira sans"/>
              </a:rPr>
              <a:t>Stuart McMuldroch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636CC-A8F4-714C-B2E2-00BD2220706D}"/>
              </a:ext>
            </a:extLst>
          </p:cNvPr>
          <p:cNvSpPr txBox="1"/>
          <p:nvPr/>
        </p:nvSpPr>
        <p:spPr>
          <a:xfrm>
            <a:off x="-725214" y="4025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3CB9F-C1CB-4F43-BA13-508E75E76F16}"/>
              </a:ext>
            </a:extLst>
          </p:cNvPr>
          <p:cNvSpPr txBox="1"/>
          <p:nvPr/>
        </p:nvSpPr>
        <p:spPr>
          <a:xfrm>
            <a:off x="3677735" y="219155"/>
            <a:ext cx="525403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it-IT" sz="2200" dirty="0">
                <a:latin typeface="Fira Sans" panose="020B0503050000020004" pitchFamily="34" charset="0"/>
                <a:ea typeface="Fira Sans" panose="020B0503050000020004" pitchFamily="34" charset="0"/>
              </a:rPr>
              <a:t>MAGIC Celebration</a:t>
            </a:r>
          </a:p>
          <a:p>
            <a:pPr algn="ctr"/>
            <a:endParaRPr lang="it-IT" sz="105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algn="ctr"/>
            <a:r>
              <a:rPr lang="it-IT" dirty="0">
                <a:latin typeface="Fira Sans" panose="020B0503050000020004" pitchFamily="34" charset="0"/>
                <a:ea typeface="Fira Sans" panose="020B0503050000020004" pitchFamily="34" charset="0"/>
              </a:rPr>
              <a:t>October 6th, 2023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996A30-65E5-4441-8671-2121B69FBEF9}"/>
              </a:ext>
            </a:extLst>
          </p:cNvPr>
          <p:cNvSpPr/>
          <p:nvPr/>
        </p:nvSpPr>
        <p:spPr>
          <a:xfrm>
            <a:off x="-2" y="2336469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it-IT" altLang="ja-JP" sz="3000" dirty="0">
                <a:solidFill>
                  <a:schemeClr val="bg1"/>
                </a:solidFill>
              </a:rPr>
              <a:t>Cherenkov Telescope Array Observatory</a:t>
            </a:r>
          </a:p>
          <a:p>
            <a:pPr algn="ctr"/>
            <a:r>
              <a:rPr kumimoji="1" lang="it-IT" altLang="ja-JP" sz="3000" dirty="0">
                <a:solidFill>
                  <a:schemeClr val="bg1"/>
                </a:solidFill>
              </a:rPr>
              <a:t>- Building Upon MAGIC</a:t>
            </a:r>
          </a:p>
        </p:txBody>
      </p:sp>
      <p:pic>
        <p:nvPicPr>
          <p:cNvPr id="7" name="Picture 6" descr="CTA_Logo_Template_RGB2.png">
            <a:extLst>
              <a:ext uri="{FF2B5EF4-FFF2-40B4-BE49-F238E27FC236}">
                <a16:creationId xmlns:a16="http://schemas.microsoft.com/office/drawing/2014/main" id="{D576CFE4-A881-F6E9-2A37-562CF62104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49" y="181221"/>
            <a:ext cx="2390419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9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DC903-7C04-9921-5BE1-12E13B316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Next 12 Months Are A </a:t>
            </a:r>
            <a:br>
              <a:rPr lang="en-US" dirty="0"/>
            </a:br>
            <a:r>
              <a:rPr lang="en-US" dirty="0"/>
              <a:t>Critical Team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1A67D-5487-7FAD-D513-07840EEDD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a new team with a different focus on working with IKCs and science</a:t>
            </a:r>
          </a:p>
          <a:p>
            <a:r>
              <a:rPr lang="en-US" dirty="0"/>
              <a:t>Change in organization (hopefully) so more countries can support the project and IKC groups get increased funding from their countries</a:t>
            </a:r>
          </a:p>
          <a:p>
            <a:r>
              <a:rPr lang="en-US" dirty="0"/>
              <a:t>Lead to LST-1 acceptance</a:t>
            </a:r>
          </a:p>
          <a:p>
            <a:r>
              <a:rPr lang="en-US" dirty="0"/>
              <a:t>Maintain construction focus while not forgetting science is our eventual goal</a:t>
            </a:r>
          </a:p>
          <a:p>
            <a:pPr lvl="1"/>
            <a:r>
              <a:rPr lang="en-US" dirty="0"/>
              <a:t>Meeting in Berlin in November – more hardware/software than science in a workshop topic specific style</a:t>
            </a:r>
          </a:p>
          <a:p>
            <a:pPr lvl="1"/>
            <a:r>
              <a:rPr lang="en-US" dirty="0"/>
              <a:t>Science symposium in April - includes substantive science portions in addition to more public events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4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ABE29-DF42-798B-A0AF-289875A2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13E11-53C7-235D-AA90-3B05CD767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1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35153" y="1329456"/>
            <a:ext cx="7599378" cy="43879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19C10F-74C3-5C8E-4761-7C55FD2BEE54}"/>
              </a:ext>
            </a:extLst>
          </p:cNvPr>
          <p:cNvSpPr/>
          <p:nvPr/>
        </p:nvSpPr>
        <p:spPr>
          <a:xfrm>
            <a:off x="602645" y="4432434"/>
            <a:ext cx="2611152" cy="1929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CTA Arrays in One Observatory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B3721-F057-9614-46FD-2B87381B5A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45" y="3938305"/>
            <a:ext cx="2786583" cy="1568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D872A9-B6F6-A04B-B6B6-E27D06F398CF}"/>
              </a:ext>
            </a:extLst>
          </p:cNvPr>
          <p:cNvSpPr txBox="1"/>
          <p:nvPr/>
        </p:nvSpPr>
        <p:spPr>
          <a:xfrm>
            <a:off x="46957" y="5545185"/>
            <a:ext cx="4144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11D3A"/>
                </a:solidFill>
              </a:rPr>
              <a:t>Alpha Configuration: 51 telescopes spread out over ~3 km</a:t>
            </a:r>
            <a:r>
              <a:rPr lang="en-US" baseline="30000" dirty="0">
                <a:solidFill>
                  <a:srgbClr val="111D3A"/>
                </a:solidFill>
              </a:rPr>
              <a:t>2 </a:t>
            </a:r>
            <a:r>
              <a:rPr lang="en-US" dirty="0">
                <a:solidFill>
                  <a:srgbClr val="111D3A"/>
                </a:solidFill>
              </a:rPr>
              <a:t>(37 SSTs &amp;14 MSTs </a:t>
            </a:r>
            <a:r>
              <a:rPr lang="en-US" i="1" dirty="0">
                <a:solidFill>
                  <a:srgbClr val="111D3A"/>
                </a:solidFill>
              </a:rPr>
              <a:t>plus…</a:t>
            </a:r>
            <a:r>
              <a:rPr lang="en-US" dirty="0">
                <a:solidFill>
                  <a:srgbClr val="111D3A"/>
                </a:solidFill>
              </a:rPr>
              <a:t>).</a:t>
            </a:r>
          </a:p>
          <a:p>
            <a:r>
              <a:rPr lang="en-US" dirty="0">
                <a:solidFill>
                  <a:srgbClr val="111D3A"/>
                </a:solidFill>
              </a:rPr>
              <a:t>It will span CTAO’s </a:t>
            </a:r>
            <a:r>
              <a:rPr lang="en-US" b="1" dirty="0">
                <a:solidFill>
                  <a:srgbClr val="111D3A"/>
                </a:solidFill>
              </a:rPr>
              <a:t>mid- and high-energy </a:t>
            </a:r>
            <a:r>
              <a:rPr lang="en-US" dirty="0">
                <a:solidFill>
                  <a:srgbClr val="111D3A"/>
                </a:solidFill>
              </a:rPr>
              <a:t>range (150 GeV – 300 </a:t>
            </a:r>
            <a:r>
              <a:rPr lang="en-US" dirty="0" err="1">
                <a:solidFill>
                  <a:srgbClr val="111D3A"/>
                </a:solidFill>
              </a:rPr>
              <a:t>TeV</a:t>
            </a:r>
            <a:r>
              <a:rPr lang="en-US" dirty="0">
                <a:solidFill>
                  <a:srgbClr val="111D3A"/>
                </a:solidFill>
              </a:rPr>
              <a:t>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2FE245-889E-C2A5-BC45-2878EE016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7852" y="1329455"/>
            <a:ext cx="3002790" cy="169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7D77D3-DD3D-9692-1F85-0A7E072C782B}"/>
              </a:ext>
            </a:extLst>
          </p:cNvPr>
          <p:cNvSpPr txBox="1"/>
          <p:nvPr/>
        </p:nvSpPr>
        <p:spPr>
          <a:xfrm>
            <a:off x="4747100" y="557564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Alpha Configuration: 13 telescopes </a:t>
            </a:r>
          </a:p>
          <a:p>
            <a:r>
              <a:rPr lang="en-US" dirty="0"/>
              <a:t>spread out over ~0.25 km</a:t>
            </a:r>
            <a:r>
              <a:rPr lang="en-US" baseline="30000" dirty="0"/>
              <a:t>2 </a:t>
            </a:r>
          </a:p>
          <a:p>
            <a:r>
              <a:rPr lang="en-US" dirty="0"/>
              <a:t>It will focus on CTAO’s </a:t>
            </a:r>
            <a:r>
              <a:rPr lang="en-US" b="1" dirty="0"/>
              <a:t>low- and mid-energy </a:t>
            </a:r>
            <a:r>
              <a:rPr lang="en-US" dirty="0"/>
              <a:t>ranges with 4 LSTs and 9 MSTs.</a:t>
            </a:r>
          </a:p>
        </p:txBody>
      </p:sp>
    </p:spTree>
    <p:extLst>
      <p:ext uri="{BB962C8B-B14F-4D97-AF65-F5344CB8AC3E}">
        <p14:creationId xmlns:p14="http://schemas.microsoft.com/office/powerpoint/2010/main" val="143166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1BDB-21D9-D14B-AD80-4CDF0768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CTAO Locations with Full Team Spread Worldwide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3BE5C-2023-4913-AF03-F0B601458D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3818"/>
            <a:ext cx="9144000" cy="5577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1A9D9B-C5A7-A158-523C-F12BBF2C1B39}"/>
              </a:ext>
            </a:extLst>
          </p:cNvPr>
          <p:cNvSpPr txBox="1"/>
          <p:nvPr/>
        </p:nvSpPr>
        <p:spPr>
          <a:xfrm>
            <a:off x="2786514" y="6155355"/>
            <a:ext cx="5986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Full team includes partners/IKCs from all over the world</a:t>
            </a:r>
          </a:p>
        </p:txBody>
      </p:sp>
    </p:spTree>
    <p:extLst>
      <p:ext uri="{BB962C8B-B14F-4D97-AF65-F5344CB8AC3E}">
        <p14:creationId xmlns:p14="http://schemas.microsoft.com/office/powerpoint/2010/main" val="250189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18C81-A4A1-5F74-1688-2726A3E32D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5556" y="4190128"/>
            <a:ext cx="1570747" cy="1735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87147E-5B6C-7A0B-B40C-865544F5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CTAO is Moving Forward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05CC7C-A0C1-7736-8F7D-0CE19780CE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345" y="1400569"/>
            <a:ext cx="2189372" cy="1541776"/>
          </a:xfrm>
          <a:prstGeom prst="rect">
            <a:avLst/>
          </a:prstGeom>
        </p:spPr>
      </p:pic>
      <p:pic>
        <p:nvPicPr>
          <p:cNvPr id="6" name="Picture 5" descr="A large group of solar panels&#10;&#10;Description automatically generated with low confidence">
            <a:extLst>
              <a:ext uri="{FF2B5EF4-FFF2-40B4-BE49-F238E27FC236}">
                <a16:creationId xmlns:a16="http://schemas.microsoft.com/office/drawing/2014/main" id="{208737A9-E406-087B-6F0B-D396BB437B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4" y="5407755"/>
            <a:ext cx="2578211" cy="145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629FFF-5A7A-9046-9C5B-F4E03CF34E47}"/>
              </a:ext>
            </a:extLst>
          </p:cNvPr>
          <p:cNvSpPr txBox="1"/>
          <p:nvPr/>
        </p:nvSpPr>
        <p:spPr>
          <a:xfrm>
            <a:off x="306283" y="1418897"/>
            <a:ext cx="59094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Many partner groups making progress, albeit limited by funds.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CTAO central project is moving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South site infrastructure (Paranal) starting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Design reviews with multiple IKC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Software real-world testing – ACADA on LST-1 in earnest next week!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77C3C-C95D-21CC-9FF3-E264B5E4B06E}"/>
              </a:ext>
            </a:extLst>
          </p:cNvPr>
          <p:cNvSpPr txBox="1"/>
          <p:nvPr/>
        </p:nvSpPr>
        <p:spPr>
          <a:xfrm>
            <a:off x="6733654" y="3013715"/>
            <a:ext cx="201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 site road – </a:t>
            </a:r>
          </a:p>
          <a:p>
            <a:r>
              <a:rPr lang="en-US" dirty="0"/>
              <a:t>need a destination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4E60B1-FEF3-10B3-6A1B-512086A38C0D}"/>
              </a:ext>
            </a:extLst>
          </p:cNvPr>
          <p:cNvSpPr txBox="1"/>
          <p:nvPr/>
        </p:nvSpPr>
        <p:spPr>
          <a:xfrm>
            <a:off x="-46101" y="4720132"/>
            <a:ext cx="302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systems and eventual </a:t>
            </a:r>
          </a:p>
          <a:p>
            <a:r>
              <a:rPr lang="en-US" dirty="0"/>
              <a:t>link to existing ESO PV plant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84192-FDE0-7705-4BC7-5B75A8D96C37}"/>
              </a:ext>
            </a:extLst>
          </p:cNvPr>
          <p:cNvSpPr txBox="1"/>
          <p:nvPr/>
        </p:nvSpPr>
        <p:spPr>
          <a:xfrm>
            <a:off x="5234947" y="6132877"/>
            <a:ext cx="219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Camera images from LST-1 ACADA test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EB7B6A-965E-50A0-F208-A64ABCDB15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1500" y="4324067"/>
            <a:ext cx="1829892" cy="164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0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72A0E2-D1C1-C842-753A-DB774C90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SDMC Continues To Advance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EC7C-5CD4-A3A1-B6C8-D284F95836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69" y="1370397"/>
            <a:ext cx="3884937" cy="228940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066D7-DC4D-C8D0-7477-2D1B2A26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035" y="6524775"/>
            <a:ext cx="3559629" cy="365125"/>
          </a:xfrm>
        </p:spPr>
        <p:txBody>
          <a:bodyPr/>
          <a:lstStyle/>
          <a:p>
            <a:pPr algn="l"/>
            <a:r>
              <a:rPr lang="en-US" noProof="0" dirty="0">
                <a:solidFill>
                  <a:schemeClr val="bg1"/>
                </a:solidFill>
              </a:rPr>
              <a:t>SDMC Status March 2023 – Images courtesy of DESY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F00E71D7-70ED-0CD8-7324-9EE076DDF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258" y="4416700"/>
            <a:ext cx="3785641" cy="212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222E8E98-09DC-6B46-8B39-9810ACFDF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674" y="1370397"/>
            <a:ext cx="4079512" cy="24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73BD59-E3E1-423C-C011-A6150CD89E45}"/>
              </a:ext>
            </a:extLst>
          </p:cNvPr>
          <p:cNvSpPr txBox="1"/>
          <p:nvPr/>
        </p:nvSpPr>
        <p:spPr>
          <a:xfrm>
            <a:off x="316529" y="4705097"/>
            <a:ext cx="4361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DESY is making excellent progress</a:t>
            </a:r>
          </a:p>
          <a:p>
            <a:r>
              <a:rPr lang="en-US" sz="2400" dirty="0"/>
              <a:t>Building expected to be complete in summer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E8F75-50E8-2179-4308-2783A33F462D}"/>
              </a:ext>
            </a:extLst>
          </p:cNvPr>
          <p:cNvSpPr txBox="1"/>
          <p:nvPr/>
        </p:nvSpPr>
        <p:spPr>
          <a:xfrm>
            <a:off x="266010" y="3766610"/>
            <a:ext cx="215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SDMC in March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37FE0-620C-1F92-4D43-1FC8CEBDE89E}"/>
              </a:ext>
            </a:extLst>
          </p:cNvPr>
          <p:cNvSpPr txBox="1"/>
          <p:nvPr/>
        </p:nvSpPr>
        <p:spPr>
          <a:xfrm>
            <a:off x="6086521" y="3892813"/>
            <a:ext cx="1585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SDMC now</a:t>
            </a:r>
          </a:p>
        </p:txBody>
      </p:sp>
    </p:spTree>
    <p:extLst>
      <p:ext uri="{BB962C8B-B14F-4D97-AF65-F5344CB8AC3E}">
        <p14:creationId xmlns:p14="http://schemas.microsoft.com/office/powerpoint/2010/main" val="234281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72A0E2-D1C1-C842-753A-DB774C90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LST Getting Ready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066D7-DC4D-C8D0-7477-2D1B2A26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035" y="6524775"/>
            <a:ext cx="3559629" cy="365125"/>
          </a:xfrm>
        </p:spPr>
        <p:txBody>
          <a:bodyPr/>
          <a:lstStyle/>
          <a:p>
            <a:pPr algn="l"/>
            <a:r>
              <a:rPr lang="en-US" noProof="0" dirty="0">
                <a:solidFill>
                  <a:schemeClr val="bg1"/>
                </a:solidFill>
              </a:rPr>
              <a:t>SDMC Status March 2023 – Images courtesy of DESY</a:t>
            </a:r>
          </a:p>
        </p:txBody>
      </p:sp>
      <p:pic>
        <p:nvPicPr>
          <p:cNvPr id="9" name="Picture 8" descr="A large telescope with a large blue object&#10;&#10;Description automatically generated with medium confidence">
            <a:extLst>
              <a:ext uri="{FF2B5EF4-FFF2-40B4-BE49-F238E27FC236}">
                <a16:creationId xmlns:a16="http://schemas.microsoft.com/office/drawing/2014/main" id="{8326ACC8-DD6A-5C79-ED96-597DFCCF55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02" y="1497557"/>
            <a:ext cx="2870537" cy="2152903"/>
          </a:xfrm>
          <a:prstGeom prst="rect">
            <a:avLst/>
          </a:prstGeom>
        </p:spPr>
      </p:pic>
      <p:pic>
        <p:nvPicPr>
          <p:cNvPr id="11" name="Picture 10" descr="Aerial view of a construction site&#10;&#10;Description automatically generated">
            <a:extLst>
              <a:ext uri="{FF2B5EF4-FFF2-40B4-BE49-F238E27FC236}">
                <a16:creationId xmlns:a16="http://schemas.microsoft.com/office/drawing/2014/main" id="{1CD9A099-E555-6FB1-A8C0-22EA76F369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245" y="1356327"/>
            <a:ext cx="2870538" cy="2152903"/>
          </a:xfrm>
          <a:prstGeom prst="rect">
            <a:avLst/>
          </a:prstGeom>
        </p:spPr>
      </p:pic>
      <p:pic>
        <p:nvPicPr>
          <p:cNvPr id="13" name="Picture 12" descr="A road with buildings and a circular object on the side&#10;&#10;Description automatically generated with medium confidence">
            <a:extLst>
              <a:ext uri="{FF2B5EF4-FFF2-40B4-BE49-F238E27FC236}">
                <a16:creationId xmlns:a16="http://schemas.microsoft.com/office/drawing/2014/main" id="{33F25B64-3C1F-7C22-6285-05E7987C12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924" y="3987526"/>
            <a:ext cx="2870537" cy="2152903"/>
          </a:xfrm>
          <a:prstGeom prst="rect">
            <a:avLst/>
          </a:prstGeom>
        </p:spPr>
      </p:pic>
      <p:pic>
        <p:nvPicPr>
          <p:cNvPr id="15" name="Picture 14" descr="A road with a round object in the middle of a hill&#10;&#10;Description automatically generated with medium confidence">
            <a:extLst>
              <a:ext uri="{FF2B5EF4-FFF2-40B4-BE49-F238E27FC236}">
                <a16:creationId xmlns:a16="http://schemas.microsoft.com/office/drawing/2014/main" id="{18C13047-6238-457B-F4A6-24AEB50F79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27" y="4476992"/>
            <a:ext cx="2917423" cy="21880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0E03EE-F2AF-E4D0-CCA2-0CBB11D2E356}"/>
              </a:ext>
            </a:extLst>
          </p:cNvPr>
          <p:cNvSpPr txBox="1"/>
          <p:nvPr/>
        </p:nvSpPr>
        <p:spPr>
          <a:xfrm>
            <a:off x="481575" y="3650460"/>
            <a:ext cx="287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LST-1 first of four telescopes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A58332-0CE6-001D-164D-3B50D88D0BE4}"/>
              </a:ext>
            </a:extLst>
          </p:cNvPr>
          <p:cNvSpPr txBox="1"/>
          <p:nvPr/>
        </p:nvSpPr>
        <p:spPr>
          <a:xfrm>
            <a:off x="4338092" y="1471129"/>
            <a:ext cx="15956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IAC currently managing the construction of three sets of foundations and camera towers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D43D7-EEA3-7D4B-71F3-50DEC4AFF5B6}"/>
              </a:ext>
            </a:extLst>
          </p:cNvPr>
          <p:cNvSpPr txBox="1"/>
          <p:nvPr/>
        </p:nvSpPr>
        <p:spPr>
          <a:xfrm>
            <a:off x="6267178" y="6203752"/>
            <a:ext cx="71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LST-3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F04A23-20A2-3220-00B6-FD3F9FA63A6A}"/>
              </a:ext>
            </a:extLst>
          </p:cNvPr>
          <p:cNvSpPr txBox="1"/>
          <p:nvPr/>
        </p:nvSpPr>
        <p:spPr>
          <a:xfrm>
            <a:off x="43469" y="5051912"/>
            <a:ext cx="187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LST-4 foundation, furthest along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BBF323-E6D9-820B-D144-1CDFFDD45A61}"/>
              </a:ext>
            </a:extLst>
          </p:cNvPr>
          <p:cNvSpPr txBox="1"/>
          <p:nvPr/>
        </p:nvSpPr>
        <p:spPr>
          <a:xfrm>
            <a:off x="7155910" y="3502454"/>
            <a:ext cx="71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LST-2</a:t>
            </a:r>
          </a:p>
        </p:txBody>
      </p:sp>
    </p:spTree>
    <p:extLst>
      <p:ext uri="{BB962C8B-B14F-4D97-AF65-F5344CB8AC3E}">
        <p14:creationId xmlns:p14="http://schemas.microsoft.com/office/powerpoint/2010/main" val="227110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A05C-A8ED-4534-AF7B-FC46F76E1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CTAO gGmbH Historically Has Been Waiting – No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7EC48-3B3E-477C-86BE-3E9BDC6FC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46" y="1526111"/>
            <a:ext cx="7966827" cy="501015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/>
              <a:t>At top levels, emphasis appropriately on getting new ERIC organization in place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Facilitates funding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VAT exemption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Current organization’s goal is to prepare for ERIC with only limited construction focus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Minimal funding with limited staff leading to inadequate progress and IKC support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Recent delay in ERIC, coupled with desire to complete the observatory, has led to increased new funding next year</a:t>
            </a:r>
          </a:p>
          <a:p>
            <a:pPr lvl="1">
              <a:buFont typeface="Wingdings" pitchFamily="2" charset="2"/>
              <a:buChar char="Ø"/>
            </a:pPr>
            <a:r>
              <a:rPr lang="en-GB" b="1" dirty="0"/>
              <a:t>CTAO gGmbH efforts will now progress in parallel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96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A05C-A8ED-4534-AF7B-FC46F76E1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CTAO gGmbH Focussed on Construction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7EC48-3B3E-477C-86BE-3E9BDC6FC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45" y="1526111"/>
            <a:ext cx="8382539" cy="501015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/>
              <a:t>Focussing on construction enabled by increased funding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Infrastructure development in the south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Even more importantly, doubling the staff size 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South site infrastructure – earthing grid, power systems, trenches, foundations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But what about the north site and the current LSTs under development?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General support from a larger team– systems engineering, software…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New emphasis on increasing interaction with IKC groups – having dedicated internal leads including for LST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  <a:p>
            <a:pPr lvl="1">
              <a:buFont typeface="Wingdings" pitchFamily="2" charset="2"/>
              <a:buChar char="Ø"/>
            </a:pPr>
            <a:r>
              <a:rPr lang="en-GB" b="1" dirty="0"/>
              <a:t>Goal of leading to LST-1 acceptance readiness by end of 2024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81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A05C-A8ED-4534-AF7B-FC46F76E1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Hiring is Everything – </a:t>
            </a:r>
            <a:br>
              <a:rPr lang="en-GB" dirty="0"/>
            </a:br>
            <a:r>
              <a:rPr lang="en-GB" dirty="0"/>
              <a:t>People Make a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7EC48-3B3E-477C-86BE-3E9BDC6FC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45" y="1526112"/>
            <a:ext cx="7966827" cy="4935618"/>
          </a:xfrm>
        </p:spPr>
        <p:txBody>
          <a:bodyPr>
            <a:normAutofit fontScale="77500" lnSpcReduction="20000"/>
          </a:bodyPr>
          <a:lstStyle/>
          <a:p>
            <a:pPr marL="57150" indent="0">
              <a:buNone/>
            </a:pPr>
            <a:r>
              <a:rPr lang="en-GB" sz="2600" dirty="0"/>
              <a:t>Goal to hire 29 people this year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Timing for job announcements:</a:t>
            </a: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Now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PM, Lead systems engineer, Senior HR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Autumn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Legal officer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Requirements jockey, systems engineer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South and North Site staff - start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IPT leads - start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Software engineer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December/January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South and North Site staff remainder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Software engineers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IPT engineers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February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Deputy PM, deputy PS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D495C-DEB2-44A1-9FFC-C9511F304C4E}"/>
              </a:ext>
            </a:extLst>
          </p:cNvPr>
          <p:cNvSpPr txBox="1"/>
          <p:nvPr/>
        </p:nvSpPr>
        <p:spPr>
          <a:xfrm>
            <a:off x="4926441" y="2030928"/>
            <a:ext cx="38038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Many of these will support the North site and LST efforts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LST Internal Lead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Software engineers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LST systems engineer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Site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Work with LST team so they can deliver a telescope to CTAO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 major milestone for everyone</a:t>
            </a:r>
          </a:p>
        </p:txBody>
      </p:sp>
    </p:spTree>
    <p:extLst>
      <p:ext uri="{BB962C8B-B14F-4D97-AF65-F5344CB8AC3E}">
        <p14:creationId xmlns:p14="http://schemas.microsoft.com/office/powerpoint/2010/main" val="3028545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TA PowerPoint">
      <a:dk1>
        <a:srgbClr val="00204E"/>
      </a:dk1>
      <a:lt1>
        <a:sysClr val="window" lastClr="FFFFFF"/>
      </a:lt1>
      <a:dk2>
        <a:srgbClr val="595959"/>
      </a:dk2>
      <a:lt2>
        <a:srgbClr val="EEECE1"/>
      </a:lt2>
      <a:accent1>
        <a:srgbClr val="E00034"/>
      </a:accent1>
      <a:accent2>
        <a:srgbClr val="0098C3"/>
      </a:accent2>
      <a:accent3>
        <a:srgbClr val="63B845"/>
      </a:accent3>
      <a:accent4>
        <a:srgbClr val="8064A2"/>
      </a:accent4>
      <a:accent5>
        <a:srgbClr val="F3E653"/>
      </a:accent5>
      <a:accent6>
        <a:srgbClr val="F79D13"/>
      </a:accent6>
      <a:hlink>
        <a:srgbClr val="0098C3"/>
      </a:hlink>
      <a:folHlink>
        <a:srgbClr val="A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D2E8722D3424D829C842C3F0ABD94" ma:contentTypeVersion="10" ma:contentTypeDescription="Create a new document." ma:contentTypeScope="" ma:versionID="505674f19f4191f5898ea4e078bae496">
  <xsd:schema xmlns:xsd="http://www.w3.org/2001/XMLSchema" xmlns:xs="http://www.w3.org/2001/XMLSchema" xmlns:p="http://schemas.microsoft.com/office/2006/metadata/properties" xmlns:ns2="ce7a6e4b-0f6a-4611-a079-2a9736700155" targetNamespace="http://schemas.microsoft.com/office/2006/metadata/properties" ma:root="true" ma:fieldsID="0a249e5bf2c21b26bfe027346b5d9f05" ns2:_="">
    <xsd:import namespace="ce7a6e4b-0f6a-4611-a079-2a97367001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a6e4b-0f6a-4611-a079-2a97367001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e7a6e4b-0f6a-4611-a079-2a9736700155">CTADOC-683-81</_dlc_DocId>
    <_dlc_DocIdUrl xmlns="ce7a6e4b-0f6a-4611-a079-2a9736700155">
      <Url>https://portal.cta-observatory.org/WG/outreach/_layouts/DocIdRedir.aspx?ID=CTADOC-683-81</Url>
      <Description>CTADOC-683-81</Description>
    </_dlc_DocIdUrl>
  </documentManagement>
</p:properties>
</file>

<file path=customXml/itemProps1.xml><?xml version="1.0" encoding="utf-8"?>
<ds:datastoreItem xmlns:ds="http://schemas.openxmlformats.org/officeDocument/2006/customXml" ds:itemID="{DB63613A-6995-43F6-B9ED-6AA5A2F9C32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0CFFFC6-4733-4E4B-9E27-F6FAE7E760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DEB357-81C3-44BA-818D-1D8616AC1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7a6e4b-0f6a-4611-a079-2a9736700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E9E6A13-6875-4825-8B53-85571054321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e7a6e4b-0f6a-4611-a079-2a973670015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{1F858F31-88AE-2D4D-B7C3-C6B7D5CD1BE8}tf10001119</Template>
  <TotalTime>3012</TotalTime>
  <Words>614</Words>
  <Application>Microsoft Office PowerPoint</Application>
  <PresentationFormat>On-screen Show (4:3)</PresentationFormat>
  <Paragraphs>115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Fira sans</vt:lpstr>
      <vt:lpstr>Fira sans</vt:lpstr>
      <vt:lpstr>Wingdings</vt:lpstr>
      <vt:lpstr>Office Theme</vt:lpstr>
      <vt:lpstr>PowerPoint Presentation</vt:lpstr>
      <vt:lpstr>Two CTA Arrays in One Observatory</vt:lpstr>
      <vt:lpstr>CTAO Locations with Full Team Spread Worldwide</vt:lpstr>
      <vt:lpstr>CTAO is Moving Forward</vt:lpstr>
      <vt:lpstr>SDMC Continues To Advance</vt:lpstr>
      <vt:lpstr>LST Getting Ready</vt:lpstr>
      <vt:lpstr>CTAO gGmbH Historically Has Been Waiting – No More</vt:lpstr>
      <vt:lpstr>CTAO gGmbH Focussed on Construction </vt:lpstr>
      <vt:lpstr>Hiring is Everything –  People Make a Project</vt:lpstr>
      <vt:lpstr>The Next 12 Months Are A  Critical Team Effort</vt:lpstr>
      <vt:lpstr>PowerPoint Presentation</vt:lpstr>
    </vt:vector>
  </TitlesOfParts>
  <Company>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m</dc:creator>
  <cp:lastModifiedBy>Stuart McMuldroch</cp:lastModifiedBy>
  <cp:revision>782</cp:revision>
  <cp:lastPrinted>2016-01-05T09:40:37Z</cp:lastPrinted>
  <dcterms:created xsi:type="dcterms:W3CDTF">2015-11-08T21:38:01Z</dcterms:created>
  <dcterms:modified xsi:type="dcterms:W3CDTF">2023-10-06T13:37:46Z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0x010100CEED2E8722D3424D829C842C3F0ABD94</vt:lpwstr>
  </property>
  <property fmtid="{D5CDD505-2E9C-101B-9397-08002B2CF9AE}" pid="3" name="_dlc_DocIdItemGuid">
    <vt:lpwstr>ee5cc8ea-ef89-4f4e-ae60-9e9140252d3e</vt:lpwstr>
  </property>
</Properties>
</file>