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306" r:id="rId3"/>
    <p:sldId id="307" r:id="rId4"/>
    <p:sldId id="309" r:id="rId5"/>
    <p:sldId id="342" r:id="rId6"/>
    <p:sldId id="257" r:id="rId7"/>
    <p:sldId id="310" r:id="rId8"/>
    <p:sldId id="314" r:id="rId9"/>
    <p:sldId id="345" r:id="rId10"/>
    <p:sldId id="344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64" r:id="rId24"/>
    <p:sldId id="369" r:id="rId25"/>
    <p:sldId id="370" r:id="rId26"/>
    <p:sldId id="316" r:id="rId27"/>
    <p:sldId id="319" r:id="rId28"/>
    <p:sldId id="374" r:id="rId29"/>
    <p:sldId id="373" r:id="rId30"/>
    <p:sldId id="320" r:id="rId31"/>
    <p:sldId id="366" r:id="rId32"/>
    <p:sldId id="372" r:id="rId33"/>
    <p:sldId id="368" r:id="rId34"/>
    <p:sldId id="331" r:id="rId35"/>
    <p:sldId id="332" r:id="rId36"/>
    <p:sldId id="371" r:id="rId37"/>
    <p:sldId id="291" r:id="rId38"/>
    <p:sldId id="360" r:id="rId39"/>
    <p:sldId id="341" r:id="rId40"/>
    <p:sldId id="359" r:id="rId41"/>
    <p:sldId id="363" r:id="rId42"/>
    <p:sldId id="302" r:id="rId43"/>
    <p:sldId id="358" r:id="rId44"/>
    <p:sldId id="361" r:id="rId45"/>
    <p:sldId id="362" r:id="rId46"/>
    <p:sldId id="367" r:id="rId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9242-4336-49AF-9A00-DAAEB64B7E55}" type="datetimeFigureOut">
              <a:rPr lang="de-DE" smtClean="0"/>
              <a:pPr/>
              <a:t>20.12.2010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0977-D97F-4BAC-B376-F4EFEBD6EE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FBB65-8E60-4186-ABC4-00101638FEC4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>
                <a:latin typeface="Arial" pitchFamily="34" charset="0"/>
              </a:rPr>
              <a:t>. </a:t>
            </a: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4B3342-0CBE-431B-9446-2E6D6BD9AFB4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E49AA-3000-466D-B687-433987B52FEB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49F64-43FC-4CF0-8B4A-C01AE237FE7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FB40F-F76C-4A22-82F1-C9F3B3D9AD5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4D6EA-C9D7-4952-8219-E04D6AFA9B5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147A6-9CD3-46A3-BD22-5A17F8953A6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8059F-DFBA-4CBA-AEAB-5F84CD49DA61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MAGIC </a:t>
            </a:r>
            <a:r>
              <a:rPr lang="de-DE" dirty="0" err="1" smtClean="0"/>
              <a:t>Astrophysics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High </a:t>
            </a:r>
            <a:r>
              <a:rPr lang="de-DE" dirty="0" err="1" smtClean="0"/>
              <a:t>Energy</a:t>
            </a:r>
            <a:r>
              <a:rPr lang="de-DE" dirty="0" smtClean="0"/>
              <a:t> Gamma Rays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Razmik  </a:t>
            </a:r>
            <a:r>
              <a:rPr lang="de-DE" dirty="0" err="1" smtClean="0">
                <a:solidFill>
                  <a:schemeClr val="tx1"/>
                </a:solidFill>
              </a:rPr>
              <a:t>Mirzoyan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sz="2600" dirty="0" err="1" smtClean="0">
                <a:solidFill>
                  <a:schemeClr val="tx1"/>
                </a:solidFill>
              </a:rPr>
              <a:t>For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the</a:t>
            </a:r>
            <a:r>
              <a:rPr lang="de-DE" sz="2600" dirty="0" smtClean="0">
                <a:solidFill>
                  <a:schemeClr val="tx1"/>
                </a:solidFill>
              </a:rPr>
              <a:t> MPI MAGIC Team</a:t>
            </a:r>
          </a:p>
          <a:p>
            <a:r>
              <a:rPr lang="de-DE" sz="2400" dirty="0" smtClean="0">
                <a:solidFill>
                  <a:schemeClr val="tx1"/>
                </a:solidFill>
              </a:rPr>
              <a:t>Max-Planck-Institute </a:t>
            </a:r>
            <a:r>
              <a:rPr lang="de-DE" sz="2400" dirty="0" err="1" smtClean="0">
                <a:solidFill>
                  <a:schemeClr val="tx1"/>
                </a:solidFill>
              </a:rPr>
              <a:t>for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Physics</a:t>
            </a:r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err="1" smtClean="0">
                <a:solidFill>
                  <a:schemeClr val="tx1"/>
                </a:solidFill>
              </a:rPr>
              <a:t>Munich</a:t>
            </a:r>
            <a:r>
              <a:rPr lang="de-DE" sz="2400" dirty="0" smtClean="0">
                <a:solidFill>
                  <a:schemeClr val="tx1"/>
                </a:solidFill>
              </a:rPr>
              <a:t>, Germany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Crab</a:t>
            </a:r>
            <a:r>
              <a:rPr lang="de-DE" sz="3200" dirty="0" smtClean="0"/>
              <a:t> </a:t>
            </a:r>
            <a:r>
              <a:rPr lang="de-DE" sz="3200" dirty="0" err="1" smtClean="0"/>
              <a:t>Nebula</a:t>
            </a:r>
            <a:r>
              <a:rPr lang="de-DE" sz="3200" dirty="0" smtClean="0"/>
              <a:t> </a:t>
            </a:r>
            <a:r>
              <a:rPr lang="de-DE" sz="3200" dirty="0" err="1" smtClean="0"/>
              <a:t>observed</a:t>
            </a:r>
            <a:r>
              <a:rPr lang="de-DE" sz="3200" dirty="0" smtClean="0"/>
              <a:t> </a:t>
            </a:r>
            <a:r>
              <a:rPr lang="de-DE" sz="3200" dirty="0" err="1" smtClean="0"/>
              <a:t>with</a:t>
            </a:r>
            <a:r>
              <a:rPr lang="de-DE" sz="3200" dirty="0" smtClean="0"/>
              <a:t> 2 MAGICs</a:t>
            </a:r>
            <a:endParaRPr lang="de-DE" sz="32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Picture 4" descr="crab_spectrum_combined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050" y="1196975"/>
            <a:ext cx="711835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580112" y="2852936"/>
            <a:ext cx="13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3.5 h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80073C-390F-43B5-8C42-3B885768CF9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561975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dirty="0" smtClean="0">
                <a:latin typeface="+mn-lt"/>
                <a:cs typeface="Times New Roman" pitchFamily="18" charset="0"/>
              </a:rPr>
              <a:t>γ</a:t>
            </a:r>
            <a:r>
              <a:rPr lang="de-DE" sz="3200" dirty="0" smtClean="0">
                <a:latin typeface="+mn-lt"/>
                <a:cs typeface="Times New Roman" pitchFamily="18" charset="0"/>
              </a:rPr>
              <a:t>-</a:t>
            </a:r>
            <a:r>
              <a:rPr lang="en-US" sz="3200" dirty="0" smtClean="0">
                <a:latin typeface="+mn-lt"/>
              </a:rPr>
              <a:t>ray emission from binaries</a:t>
            </a:r>
          </a:p>
        </p:txBody>
      </p:sp>
      <p:pic>
        <p:nvPicPr>
          <p:cNvPr id="22532" name="Picture 8" descr="MicroQuasar_vs_Rotation_Plusar"/>
          <p:cNvPicPr>
            <a:picLocks noChangeAspect="1" noChangeArrowheads="1"/>
          </p:cNvPicPr>
          <p:nvPr/>
        </p:nvPicPr>
        <p:blipFill>
          <a:blip r:embed="rId3" cstate="print"/>
          <a:srcRect l="189" r="351" b="591"/>
          <a:stretch>
            <a:fillRect/>
          </a:stretch>
        </p:blipFill>
        <p:spPr bwMode="auto">
          <a:xfrm>
            <a:off x="250825" y="1773238"/>
            <a:ext cx="864235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50825" y="6000750"/>
            <a:ext cx="14557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Mirabel 2006</a:t>
            </a: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592138" y="1335088"/>
            <a:ext cx="24272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accretion powered</a:t>
            </a:r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5127625" y="1335088"/>
            <a:ext cx="22431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rotation powered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 advTm="1529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A79545-4437-42C0-8C7D-F8708237AC2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5067" y="260350"/>
            <a:ext cx="8507413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The binary system LS I +61 303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Compact object still unknown</a:t>
            </a:r>
          </a:p>
          <a:p>
            <a:pPr eaLnBrk="1" hangingPunct="1"/>
            <a:r>
              <a:rPr lang="en-US" sz="2400" dirty="0" smtClean="0"/>
              <a:t>Periodic emission with orbital </a:t>
            </a:r>
            <a:br>
              <a:rPr lang="en-US" sz="2400" dirty="0" smtClean="0"/>
            </a:br>
            <a:r>
              <a:rPr lang="en-US" sz="2400" dirty="0" smtClean="0"/>
              <a:t>period (P = 26.496 d)</a:t>
            </a:r>
          </a:p>
          <a:p>
            <a:pPr eaLnBrk="1" hangingPunct="1"/>
            <a:r>
              <a:rPr lang="en-US" sz="2400" dirty="0" smtClean="0"/>
              <a:t>Difficult to study for IACTs since period close</a:t>
            </a:r>
            <a:br>
              <a:rPr lang="en-US" sz="2400" dirty="0" smtClean="0"/>
            </a:br>
            <a:r>
              <a:rPr lang="en-US" sz="2400" dirty="0" smtClean="0"/>
              <a:t>to Moon period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r>
              <a:rPr lang="en-US" sz="2400" dirty="0" err="1" smtClean="0"/>
              <a:t>Periastron</a:t>
            </a:r>
            <a:r>
              <a:rPr lang="en-US" sz="2400" dirty="0" smtClean="0"/>
              <a:t> at phase 0.275</a:t>
            </a:r>
          </a:p>
          <a:p>
            <a:pPr eaLnBrk="1" hangingPunct="1"/>
            <a:r>
              <a:rPr lang="en-US" sz="2400" dirty="0" smtClean="0"/>
              <a:t>Eccentricity e = 0.55</a:t>
            </a:r>
          </a:p>
          <a:p>
            <a:pPr eaLnBrk="1" hangingPunct="1"/>
            <a:r>
              <a:rPr lang="en-US" sz="2400" dirty="0" smtClean="0"/>
              <a:t>Orbital parameters were modified during</a:t>
            </a:r>
            <a:br>
              <a:rPr lang="en-US" sz="2400" dirty="0" smtClean="0"/>
            </a:br>
            <a:r>
              <a:rPr lang="en-US" sz="2400" dirty="0" smtClean="0"/>
              <a:t>VHE observations</a:t>
            </a:r>
          </a:p>
          <a:p>
            <a:pPr eaLnBrk="1" hangingPunct="1"/>
            <a:endParaRPr lang="en-US" sz="2400" dirty="0" smtClean="0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5940425" y="4724400"/>
            <a:ext cx="1152525" cy="10795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BA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 rot="-2409176">
            <a:off x="5219700" y="3357563"/>
            <a:ext cx="3540125" cy="29987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 rot="10623853">
            <a:off x="8388350" y="4005263"/>
            <a:ext cx="360363" cy="3603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de-DE"/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>
            <a:off x="8604250" y="5445125"/>
            <a:ext cx="0" cy="6477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7994650" y="6092825"/>
            <a:ext cx="11493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to observer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4139952" y="5661248"/>
            <a:ext cx="14398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Periastron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3563" name="Oval 16"/>
          <p:cNvSpPr>
            <a:spLocks noChangeArrowheads="1"/>
          </p:cNvSpPr>
          <p:nvPr/>
        </p:nvSpPr>
        <p:spPr bwMode="auto">
          <a:xfrm>
            <a:off x="5435600" y="5734050"/>
            <a:ext cx="215900" cy="215900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cxnSp>
        <p:nvCxnSpPr>
          <p:cNvPr id="15" name="Gerade Verbindung mit Pfeil 14"/>
          <p:cNvCxnSpPr>
            <a:stCxn id="23560" idx="0"/>
          </p:cNvCxnSpPr>
          <p:nvPr/>
        </p:nvCxnSpPr>
        <p:spPr>
          <a:xfrm rot="16200000" flipH="1">
            <a:off x="8352272" y="5697103"/>
            <a:ext cx="504157" cy="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806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4B58C9-6091-431D-840F-D6B21F77D39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 LS I +61 303 observations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50825" y="1196752"/>
            <a:ext cx="8640763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 Effective observation time </a:t>
            </a:r>
            <a:r>
              <a:rPr lang="en-US" sz="2400" dirty="0" err="1"/>
              <a:t>T</a:t>
            </a:r>
            <a:r>
              <a:rPr lang="en-US" sz="2400" baseline="-25000" dirty="0" err="1"/>
              <a:t>obs</a:t>
            </a:r>
            <a:r>
              <a:rPr lang="en-US" sz="2400" dirty="0"/>
              <a:t>= 225 h</a:t>
            </a:r>
          </a:p>
          <a:p>
            <a:pPr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13 orbits </a:t>
            </a:r>
            <a:r>
              <a:rPr lang="en-US" sz="2400" dirty="0"/>
              <a:t>covered between 2005 and 2008</a:t>
            </a:r>
          </a:p>
          <a:p>
            <a:pPr>
              <a:buFontTx/>
              <a:buChar char="•"/>
            </a:pPr>
            <a:r>
              <a:rPr lang="en-US" sz="2400" dirty="0"/>
              <a:t> Zenith angle between 32° and 55° (Energy threshold ~ 300-400 </a:t>
            </a:r>
            <a:r>
              <a:rPr lang="en-US" sz="2400" dirty="0" err="1"/>
              <a:t>GeV</a:t>
            </a:r>
            <a:r>
              <a:rPr lang="en-US" sz="2400" dirty="0"/>
              <a:t>)</a:t>
            </a:r>
          </a:p>
          <a:p>
            <a:pPr>
              <a:buFontTx/>
              <a:buChar char="•"/>
            </a:pPr>
            <a:r>
              <a:rPr lang="en-US" sz="2400" dirty="0"/>
              <a:t> Large fraction of the data (~ 20%) taken under moonlight conditions</a:t>
            </a:r>
          </a:p>
          <a:p>
            <a:pPr>
              <a:buFontTx/>
              <a:buChar char="•"/>
            </a:pPr>
            <a:r>
              <a:rPr lang="en-US" sz="2400" dirty="0"/>
              <a:t> Several multi </a:t>
            </a:r>
            <a:r>
              <a:rPr lang="en-US" sz="2400" dirty="0" smtClean="0"/>
              <a:t>wavelength </a:t>
            </a:r>
            <a:r>
              <a:rPr lang="en-US" sz="2400" dirty="0"/>
              <a:t>campaigns in X-ray, radio and VHE gamma-rays </a:t>
            </a:r>
          </a:p>
        </p:txBody>
      </p:sp>
      <p:pic>
        <p:nvPicPr>
          <p:cNvPr id="477200" name="Picture 2"/>
          <p:cNvPicPr>
            <a:picLocks noChangeAspect="1" noChangeArrowheads="1"/>
          </p:cNvPicPr>
          <p:nvPr/>
        </p:nvPicPr>
        <p:blipFill>
          <a:blip r:embed="rId3" cstate="print"/>
          <a:srcRect t="74925"/>
          <a:stretch>
            <a:fillRect/>
          </a:stretch>
        </p:blipFill>
        <p:spPr bwMode="auto">
          <a:xfrm>
            <a:off x="250825" y="4589463"/>
            <a:ext cx="388937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2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789040"/>
            <a:ext cx="30575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203" name="Text Box 19"/>
          <p:cNvSpPr txBox="1">
            <a:spLocks noChangeArrowheads="1"/>
          </p:cNvSpPr>
          <p:nvPr/>
        </p:nvSpPr>
        <p:spPr bwMode="auto">
          <a:xfrm>
            <a:off x="179388" y="4221163"/>
            <a:ext cx="139929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VHE MAGIC LC</a:t>
            </a:r>
          </a:p>
        </p:txBody>
      </p:sp>
      <p:sp>
        <p:nvSpPr>
          <p:cNvPr id="477205" name="Line 21"/>
          <p:cNvSpPr>
            <a:spLocks noChangeShapeType="1"/>
          </p:cNvSpPr>
          <p:nvPr/>
        </p:nvSpPr>
        <p:spPr bwMode="auto">
          <a:xfrm>
            <a:off x="4427538" y="5589588"/>
            <a:ext cx="129698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7206" name="Text Box 22"/>
          <p:cNvSpPr txBox="1">
            <a:spLocks noChangeArrowheads="1"/>
          </p:cNvSpPr>
          <p:nvPr/>
        </p:nvSpPr>
        <p:spPr bwMode="auto">
          <a:xfrm>
            <a:off x="4427538" y="5084763"/>
            <a:ext cx="11715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periodic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 advTm="79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03" grpId="0"/>
      <p:bldP spid="477205" grpId="0" animBg="1"/>
      <p:bldP spid="4772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0BD335-DEBE-4731-91AB-D3ED14536C2D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964612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Summary of “mono” LS I +61 303 observations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4464050" cy="3311525"/>
          </a:xfrm>
        </p:spPr>
        <p:txBody>
          <a:bodyPr>
            <a:noAutofit/>
          </a:bodyPr>
          <a:lstStyle/>
          <a:p>
            <a:pPr marL="176213" indent="-176213" eaLnBrk="1" hangingPunct="1">
              <a:lnSpc>
                <a:spcPct val="90000"/>
              </a:lnSpc>
            </a:pPr>
            <a:r>
              <a:rPr lang="en-US" sz="2400" dirty="0" smtClean="0"/>
              <a:t>Periodic outburst in phase 0.6-0.7</a:t>
            </a:r>
            <a:br>
              <a:rPr lang="en-US" sz="2400" dirty="0" smtClean="0"/>
            </a:br>
            <a:r>
              <a:rPr lang="en-US" sz="2400" dirty="0" smtClean="0"/>
              <a:t>modulated with orbital period</a:t>
            </a:r>
          </a:p>
          <a:p>
            <a:pPr marL="176213" indent="-176213" eaLnBrk="1" hangingPunct="1">
              <a:lnSpc>
                <a:spcPct val="90000"/>
              </a:lnSpc>
            </a:pPr>
            <a:r>
              <a:rPr lang="en-US" sz="2400" dirty="0" smtClean="0"/>
              <a:t>Additional fluxes phase 0.8-1.0</a:t>
            </a:r>
            <a:br>
              <a:rPr lang="en-US" sz="2400" dirty="0" smtClean="0"/>
            </a:br>
            <a:r>
              <a:rPr lang="en-US" sz="2400" dirty="0" smtClean="0"/>
              <a:t>not modulated with orbital period</a:t>
            </a:r>
          </a:p>
          <a:p>
            <a:pPr marL="176213" indent="-176213" eaLnBrk="1" hangingPunct="1">
              <a:lnSpc>
                <a:spcPct val="90000"/>
              </a:lnSpc>
            </a:pPr>
            <a:r>
              <a:rPr lang="en-US" sz="2400" dirty="0" smtClean="0"/>
              <a:t>Spectrum in periodic outburst is a power law and stable within all observations</a:t>
            </a:r>
          </a:p>
          <a:p>
            <a:pPr marL="176213" indent="-176213" eaLnBrk="1" hangingPunct="1">
              <a:lnSpc>
                <a:spcPct val="90000"/>
              </a:lnSpc>
            </a:pPr>
            <a:r>
              <a:rPr lang="en-US" sz="2400" dirty="0" smtClean="0"/>
              <a:t>X-ray/VHE flux correlation found in strictly simultaneous measurements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0825" y="5516563"/>
            <a:ext cx="8642350" cy="863600"/>
            <a:chOff x="249" y="3158"/>
            <a:chExt cx="5307" cy="544"/>
          </a:xfrm>
        </p:grpSpPr>
        <p:sp>
          <p:nvSpPr>
            <p:cNvPr id="25609" name="AutoShape 5"/>
            <p:cNvSpPr>
              <a:spLocks noChangeArrowheads="1"/>
            </p:cNvSpPr>
            <p:nvPr/>
          </p:nvSpPr>
          <p:spPr bwMode="auto">
            <a:xfrm>
              <a:off x="249" y="3158"/>
              <a:ext cx="5307" cy="5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5610" name="Text Box 4"/>
            <p:cNvSpPr txBox="1">
              <a:spLocks noChangeArrowheads="1"/>
            </p:cNvSpPr>
            <p:nvPr/>
          </p:nvSpPr>
          <p:spPr bwMode="auto">
            <a:xfrm>
              <a:off x="431" y="3203"/>
              <a:ext cx="4989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Periodic emission in phase 0.6-0.7 and additional emission varying from orbit to orbit and stable spectral shape!</a:t>
              </a:r>
            </a:p>
          </p:txBody>
        </p:sp>
      </p:grpSp>
      <p:pic>
        <p:nvPicPr>
          <p:cNvPr id="25606" name="Picture 14" descr="lsi_orbita_emissionl_map"/>
          <p:cNvPicPr>
            <a:picLocks noChangeAspect="1" noChangeArrowheads="1"/>
          </p:cNvPicPr>
          <p:nvPr/>
        </p:nvPicPr>
        <p:blipFill>
          <a:blip r:embed="rId3" cstate="print"/>
          <a:srcRect t="7423" r="29623" b="4715"/>
          <a:stretch>
            <a:fillRect/>
          </a:stretch>
        </p:blipFill>
        <p:spPr bwMode="auto">
          <a:xfrm>
            <a:off x="4643438" y="1125538"/>
            <a:ext cx="424815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5"/>
          <p:cNvSpPr txBox="1">
            <a:spLocks noChangeArrowheads="1"/>
          </p:cNvSpPr>
          <p:nvPr/>
        </p:nvSpPr>
        <p:spPr bwMode="auto">
          <a:xfrm>
            <a:off x="7812088" y="2349500"/>
            <a:ext cx="100806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accent2"/>
                </a:solidFill>
              </a:rPr>
              <a:t>periodic</a:t>
            </a:r>
            <a:br>
              <a:rPr lang="en-US" sz="1600">
                <a:solidFill>
                  <a:schemeClr val="accent2"/>
                </a:solidFill>
              </a:rPr>
            </a:br>
            <a:r>
              <a:rPr lang="en-US" sz="1600">
                <a:solidFill>
                  <a:schemeClr val="accent2"/>
                </a:solidFill>
              </a:rPr>
              <a:t>outburst</a:t>
            </a:r>
          </a:p>
        </p:txBody>
      </p:sp>
      <p:sp>
        <p:nvSpPr>
          <p:cNvPr id="25608" name="Text Box 16"/>
          <p:cNvSpPr txBox="1">
            <a:spLocks noChangeArrowheads="1"/>
          </p:cNvSpPr>
          <p:nvPr/>
        </p:nvSpPr>
        <p:spPr bwMode="auto">
          <a:xfrm>
            <a:off x="6011863" y="1557338"/>
            <a:ext cx="20478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folHlink"/>
                </a:solidFill>
              </a:rPr>
              <a:t>non periodic fluxes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  <p:custDataLst>
      <p:tags r:id="rId1"/>
    </p:custDataLst>
  </p:cSld>
  <p:clrMapOvr>
    <a:masterClrMapping/>
  </p:clrMapOvr>
  <p:transition advTm="50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7FCBB6-594A-493F-81E9-F3B2FDC159E6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993062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Explanation of the VHE emission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0825" y="1989138"/>
            <a:ext cx="8642350" cy="3313112"/>
            <a:chOff x="158" y="1842"/>
            <a:chExt cx="5444" cy="2087"/>
          </a:xfrm>
        </p:grpSpPr>
        <p:sp>
          <p:nvSpPr>
            <p:cNvPr id="26634" name="Rectangle 5"/>
            <p:cNvSpPr>
              <a:spLocks noChangeArrowheads="1"/>
            </p:cNvSpPr>
            <p:nvPr/>
          </p:nvSpPr>
          <p:spPr bwMode="auto">
            <a:xfrm>
              <a:off x="158" y="1842"/>
              <a:ext cx="5444" cy="20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pic>
          <p:nvPicPr>
            <p:cNvPr id="26635" name="Picture 4" descr="SB_model_lsi_magic_comp_new_only_grun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1933"/>
              <a:ext cx="5262" cy="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684163" y="1143149"/>
            <a:ext cx="74882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Model assumes free pulsar wind </a:t>
            </a:r>
            <a:br>
              <a:rPr lang="en-US" sz="2000" dirty="0"/>
            </a:br>
            <a:r>
              <a:rPr lang="en-US" sz="2000" dirty="0"/>
              <a:t>with power law distribution of electron energies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79388" y="5734050"/>
            <a:ext cx="8713787" cy="574675"/>
            <a:chOff x="113" y="3612"/>
            <a:chExt cx="5489" cy="362"/>
          </a:xfrm>
        </p:grpSpPr>
        <p:sp>
          <p:nvSpPr>
            <p:cNvPr id="26632" name="AutoShape 9"/>
            <p:cNvSpPr>
              <a:spLocks noChangeArrowheads="1"/>
            </p:cNvSpPr>
            <p:nvPr/>
          </p:nvSpPr>
          <p:spPr bwMode="auto">
            <a:xfrm>
              <a:off x="158" y="3612"/>
              <a:ext cx="5444" cy="36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6633" name="Text Box 8"/>
            <p:cNvSpPr txBox="1">
              <a:spLocks noChangeArrowheads="1"/>
            </p:cNvSpPr>
            <p:nvPr/>
          </p:nvSpPr>
          <p:spPr bwMode="auto">
            <a:xfrm>
              <a:off x="113" y="3657"/>
              <a:ext cx="548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/>
                <a:t>Reasonable agreement</a:t>
              </a:r>
              <a:endParaRPr lang="en-US" dirty="0"/>
            </a:p>
          </p:txBody>
        </p:sp>
      </p:grp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468313" y="1989138"/>
            <a:ext cx="31607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Sierpowska-Bartosik &amp; Torres 2009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 advTm="866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6CDB29-0E32-424A-AE2C-4D54D1FBDA8E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27651" name="Picture 20" descr="lc_lsi_phases"/>
          <p:cNvPicPr>
            <a:picLocks noChangeAspect="1" noChangeArrowheads="1"/>
          </p:cNvPicPr>
          <p:nvPr/>
        </p:nvPicPr>
        <p:blipFill>
          <a:blip r:embed="rId2" cstate="print"/>
          <a:srcRect t="3760" b="-2916"/>
          <a:stretch>
            <a:fillRect/>
          </a:stretch>
        </p:blipFill>
        <p:spPr bwMode="auto">
          <a:xfrm>
            <a:off x="337855" y="836712"/>
            <a:ext cx="4219857" cy="56166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4078" y="260350"/>
            <a:ext cx="7272338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New measurements show </a:t>
            </a:r>
            <a:r>
              <a:rPr lang="en-US" sz="3600" dirty="0" smtClean="0"/>
              <a:t>different</a:t>
            </a:r>
            <a:r>
              <a:rPr lang="en-US" sz="3200" dirty="0" smtClean="0"/>
              <a:t> picture !</a:t>
            </a:r>
          </a:p>
        </p:txBody>
      </p:sp>
      <p:pic>
        <p:nvPicPr>
          <p:cNvPr id="27653" name="Picture 3" descr="LC_lsi_cycle3_300g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08018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383" name="Line 7"/>
          <p:cNvSpPr>
            <a:spLocks noChangeShapeType="1"/>
          </p:cNvSpPr>
          <p:nvPr/>
        </p:nvSpPr>
        <p:spPr bwMode="auto">
          <a:xfrm>
            <a:off x="5076057" y="2996952"/>
            <a:ext cx="3600400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613384" name="Line 8"/>
          <p:cNvSpPr>
            <a:spLocks noChangeShapeType="1"/>
          </p:cNvSpPr>
          <p:nvPr/>
        </p:nvSpPr>
        <p:spPr bwMode="auto">
          <a:xfrm>
            <a:off x="5076057" y="5301208"/>
            <a:ext cx="3600400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613385" name="Line 9"/>
          <p:cNvSpPr>
            <a:spLocks noChangeShapeType="1"/>
          </p:cNvSpPr>
          <p:nvPr/>
        </p:nvSpPr>
        <p:spPr bwMode="auto">
          <a:xfrm>
            <a:off x="5076057" y="4149080"/>
            <a:ext cx="3600400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613386" name="Line 10"/>
          <p:cNvSpPr>
            <a:spLocks noChangeShapeType="1"/>
          </p:cNvSpPr>
          <p:nvPr/>
        </p:nvSpPr>
        <p:spPr bwMode="auto">
          <a:xfrm>
            <a:off x="5040759" y="1772816"/>
            <a:ext cx="3635697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613387" name="Line 11"/>
          <p:cNvSpPr>
            <a:spLocks noChangeShapeType="1"/>
          </p:cNvSpPr>
          <p:nvPr/>
        </p:nvSpPr>
        <p:spPr bwMode="auto">
          <a:xfrm>
            <a:off x="568325" y="5085184"/>
            <a:ext cx="388778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13388" name="Line 12"/>
          <p:cNvSpPr>
            <a:spLocks noChangeShapeType="1"/>
          </p:cNvSpPr>
          <p:nvPr/>
        </p:nvSpPr>
        <p:spPr bwMode="auto">
          <a:xfrm>
            <a:off x="552450" y="4221088"/>
            <a:ext cx="388778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13389" name="Line 13"/>
          <p:cNvSpPr>
            <a:spLocks noChangeShapeType="1"/>
          </p:cNvSpPr>
          <p:nvPr/>
        </p:nvSpPr>
        <p:spPr bwMode="auto">
          <a:xfrm>
            <a:off x="593725" y="3212976"/>
            <a:ext cx="388778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13390" name="Line 14"/>
          <p:cNvSpPr>
            <a:spLocks noChangeShapeType="1"/>
          </p:cNvSpPr>
          <p:nvPr/>
        </p:nvSpPr>
        <p:spPr bwMode="auto">
          <a:xfrm>
            <a:off x="584200" y="2276872"/>
            <a:ext cx="388778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13391" name="Line 15"/>
          <p:cNvSpPr>
            <a:spLocks noChangeShapeType="1"/>
          </p:cNvSpPr>
          <p:nvPr/>
        </p:nvSpPr>
        <p:spPr bwMode="auto">
          <a:xfrm>
            <a:off x="584200" y="1268760"/>
            <a:ext cx="388778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7665" name="Text Box 16"/>
          <p:cNvSpPr txBox="1">
            <a:spLocks noChangeArrowheads="1"/>
          </p:cNvSpPr>
          <p:nvPr/>
        </p:nvSpPr>
        <p:spPr bwMode="auto">
          <a:xfrm>
            <a:off x="5148064" y="1196752"/>
            <a:ext cx="23034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mono 2007</a:t>
            </a:r>
          </a:p>
        </p:txBody>
      </p:sp>
      <p:sp>
        <p:nvSpPr>
          <p:cNvPr id="27666" name="Text Box 17"/>
          <p:cNvSpPr txBox="1">
            <a:spLocks noChangeArrowheads="1"/>
          </p:cNvSpPr>
          <p:nvPr/>
        </p:nvSpPr>
        <p:spPr bwMode="auto">
          <a:xfrm>
            <a:off x="611188" y="1193378"/>
            <a:ext cx="241617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stereo 2009</a:t>
            </a:r>
          </a:p>
        </p:txBody>
      </p:sp>
      <p:sp>
        <p:nvSpPr>
          <p:cNvPr id="613394" name="Text Box 18"/>
          <p:cNvSpPr txBox="1">
            <a:spLocks noChangeArrowheads="1"/>
          </p:cNvSpPr>
          <p:nvPr/>
        </p:nvSpPr>
        <p:spPr bwMode="auto">
          <a:xfrm>
            <a:off x="1476375" y="3644900"/>
            <a:ext cx="1666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99FF"/>
                </a:solidFill>
              </a:rPr>
              <a:t>~ 4% Crab</a:t>
            </a:r>
          </a:p>
        </p:txBody>
      </p:sp>
      <p:sp>
        <p:nvSpPr>
          <p:cNvPr id="613395" name="Text Box 19"/>
          <p:cNvSpPr txBox="1">
            <a:spLocks noChangeArrowheads="1"/>
          </p:cNvSpPr>
          <p:nvPr/>
        </p:nvSpPr>
        <p:spPr bwMode="auto">
          <a:xfrm>
            <a:off x="6227763" y="3573463"/>
            <a:ext cx="1666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99FF"/>
                </a:solidFill>
              </a:rPr>
              <a:t>~ 4% Crab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611188" y="1773238"/>
            <a:ext cx="156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Preliminary</a:t>
            </a: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3" grpId="0" animBg="1"/>
      <p:bldP spid="613384" grpId="0" animBg="1"/>
      <p:bldP spid="613385" grpId="0" animBg="1"/>
      <p:bldP spid="613386" grpId="0" animBg="1"/>
      <p:bldP spid="613387" grpId="0" animBg="1"/>
      <p:bldP spid="613388" grpId="0" animBg="1"/>
      <p:bldP spid="613389" grpId="0" animBg="1"/>
      <p:bldP spid="613390" grpId="0" animBg="1"/>
      <p:bldP spid="613391" grpId="0" animBg="1"/>
      <p:bldP spid="613394" grpId="0"/>
      <p:bldP spid="6133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5"/>
          <p:cNvSpPr>
            <a:spLocks noChangeArrowheads="1"/>
          </p:cNvSpPr>
          <p:nvPr/>
        </p:nvSpPr>
        <p:spPr bwMode="auto">
          <a:xfrm>
            <a:off x="92075" y="4960938"/>
            <a:ext cx="8964613" cy="1150937"/>
          </a:xfrm>
          <a:prstGeom prst="roundRect">
            <a:avLst>
              <a:gd name="adj" fmla="val 16667"/>
            </a:avLst>
          </a:prstGeom>
          <a:solidFill>
            <a:schemeClr val="accent2">
              <a:alpha val="65097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Implications for LS I+61 303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29527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Overall flux level significantly reduced</a:t>
            </a:r>
          </a:p>
          <a:p>
            <a:pPr eaLnBrk="1" hangingPunct="1"/>
            <a:r>
              <a:rPr lang="en-US" sz="2400" dirty="0" smtClean="0"/>
              <a:t>Still emitting VHE gamma-rays</a:t>
            </a:r>
          </a:p>
          <a:p>
            <a:pPr eaLnBrk="1" hangingPunct="1"/>
            <a:r>
              <a:rPr lang="en-US" sz="2400" dirty="0" smtClean="0"/>
              <a:t>No spectral change compared to old measurements</a:t>
            </a:r>
          </a:p>
          <a:p>
            <a:pPr eaLnBrk="1" hangingPunct="1"/>
            <a:r>
              <a:rPr lang="en-US" sz="2400" dirty="0" smtClean="0"/>
              <a:t>No clear periodic feature seen, averaged fluxes in phase bins indicate irregular behavior</a:t>
            </a:r>
          </a:p>
          <a:p>
            <a:pPr eaLnBrk="1" hangingPunct="1"/>
            <a:r>
              <a:rPr lang="en-US" sz="2400" dirty="0" smtClean="0"/>
              <a:t>Geometrical interpretation by previous pulsar wind model very difficult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79388" y="5013325"/>
            <a:ext cx="871378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Still very new results but clearly difficult to explain in the standard</a:t>
            </a:r>
            <a:br>
              <a:rPr lang="en-US"/>
            </a:br>
            <a:r>
              <a:rPr lang="en-US"/>
              <a:t>scenarios. More complicated models taking Stellar cycles into account</a:t>
            </a:r>
            <a:br>
              <a:rPr lang="en-US"/>
            </a:br>
            <a:r>
              <a:rPr lang="en-US"/>
              <a:t>needed.</a:t>
            </a:r>
          </a:p>
        </p:txBody>
      </p:sp>
      <p:sp>
        <p:nvSpPr>
          <p:cNvPr id="28678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4E7A24-1507-4C1C-B479-3FE50D76477B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A4C5E7-F2F1-412B-9A4F-CCD49B05006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Origin of cosmic rays</a:t>
            </a:r>
          </a:p>
        </p:txBody>
      </p:sp>
      <p:pic>
        <p:nvPicPr>
          <p:cNvPr id="29700" name="Picture 4" descr="comic_ray_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0" y="1052513"/>
            <a:ext cx="4452938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39084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 smtClean="0"/>
              <a:t>Doscovered</a:t>
            </a:r>
            <a:r>
              <a:rPr lang="en-US" sz="2400" dirty="0" smtClean="0"/>
              <a:t> in </a:t>
            </a:r>
            <a:r>
              <a:rPr lang="en-US" sz="2400" dirty="0"/>
              <a:t>1912 but their sources are not yet identified!</a:t>
            </a:r>
          </a:p>
        </p:txBody>
      </p:sp>
      <p:sp>
        <p:nvSpPr>
          <p:cNvPr id="604166" name="Oval 6"/>
          <p:cNvSpPr>
            <a:spLocks noChangeArrowheads="1"/>
          </p:cNvSpPr>
          <p:nvPr/>
        </p:nvSpPr>
        <p:spPr bwMode="auto">
          <a:xfrm rot="-2219171">
            <a:off x="6227763" y="1916113"/>
            <a:ext cx="555625" cy="2160587"/>
          </a:xfrm>
          <a:prstGeom prst="ellipse">
            <a:avLst/>
          </a:prstGeom>
          <a:noFill/>
          <a:ln w="57150" algn="ctr">
            <a:solidFill>
              <a:srgbClr val="3399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6784975" y="2343150"/>
            <a:ext cx="19034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99FF"/>
                </a:solidFill>
              </a:rPr>
              <a:t>galactic origin</a:t>
            </a:r>
          </a:p>
        </p:txBody>
      </p:sp>
      <p:sp>
        <p:nvSpPr>
          <p:cNvPr id="604169" name="Oval 9"/>
          <p:cNvSpPr>
            <a:spLocks noChangeArrowheads="1"/>
          </p:cNvSpPr>
          <p:nvPr/>
        </p:nvSpPr>
        <p:spPr bwMode="auto">
          <a:xfrm rot="-2046585">
            <a:off x="7596188" y="3644900"/>
            <a:ext cx="555625" cy="2592388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5580063" y="4437063"/>
            <a:ext cx="17351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extragalactic</a:t>
            </a:r>
            <a:br>
              <a:rPr lang="en-US">
                <a:solidFill>
                  <a:srgbClr val="FF6600"/>
                </a:solidFill>
              </a:rPr>
            </a:br>
            <a:r>
              <a:rPr lang="en-US">
                <a:solidFill>
                  <a:srgbClr val="FF6600"/>
                </a:solidFill>
              </a:rPr>
              <a:t>origin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158750" y="2271713"/>
            <a:ext cx="429162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Which </a:t>
            </a:r>
            <a:r>
              <a:rPr lang="en-US" sz="2400" dirty="0" smtClean="0"/>
              <a:t>object(s) </a:t>
            </a:r>
            <a:r>
              <a:rPr lang="en-US" sz="2400" dirty="0"/>
              <a:t>in our galaxy can</a:t>
            </a:r>
            <a:br>
              <a:rPr lang="en-US" sz="2400" dirty="0"/>
            </a:br>
            <a:r>
              <a:rPr lang="en-US" sz="2400" dirty="0"/>
              <a:t>provide the right amount of CR?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179388" y="3429000"/>
            <a:ext cx="41180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Supernova remnants could</a:t>
            </a:r>
            <a:br>
              <a:rPr lang="en-US" sz="2400" dirty="0"/>
            </a:br>
            <a:r>
              <a:rPr lang="en-US" sz="2400" dirty="0"/>
              <a:t>accelerate swept up particles in</a:t>
            </a:r>
            <a:br>
              <a:rPr lang="en-US" sz="2400" dirty="0"/>
            </a:br>
            <a:r>
              <a:rPr lang="en-US" sz="2400" dirty="0"/>
              <a:t>their magnetic shock waves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0825" y="4797152"/>
            <a:ext cx="3889375" cy="1439862"/>
            <a:chOff x="158" y="3113"/>
            <a:chExt cx="2450" cy="907"/>
          </a:xfrm>
        </p:grpSpPr>
        <p:sp>
          <p:nvSpPr>
            <p:cNvPr id="29709" name="AutoShape 13"/>
            <p:cNvSpPr>
              <a:spLocks noChangeArrowheads="1"/>
            </p:cNvSpPr>
            <p:nvPr/>
          </p:nvSpPr>
          <p:spPr bwMode="auto">
            <a:xfrm>
              <a:off x="158" y="3113"/>
              <a:ext cx="2450" cy="90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85" y="3203"/>
              <a:ext cx="2041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Signature: Hadronic generated Gamma-rays from SNRs</a:t>
              </a:r>
            </a:p>
          </p:txBody>
        </p:sp>
      </p:grp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6" grpId="0" animBg="1"/>
      <p:bldP spid="604167" grpId="0"/>
      <p:bldP spid="604169" grpId="0" animBg="1"/>
      <p:bldP spid="604170" grpId="0"/>
      <p:bldP spid="604171" grpId="0"/>
      <p:bldP spid="6041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04CE8-DF92-48CF-BC75-8EE8F982CC1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00" y="404664"/>
            <a:ext cx="7848600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Interesting candidate SNR W51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557338"/>
            <a:ext cx="3546475" cy="363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272088" y="1119188"/>
            <a:ext cx="28336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Infrared image of W51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443663" y="2492375"/>
            <a:ext cx="1728787" cy="1728788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25502" y="1406525"/>
            <a:ext cx="5210594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SNR expanding into a complex </a:t>
            </a:r>
            <a:br>
              <a:rPr lang="en-US" sz="2400" dirty="0"/>
            </a:br>
            <a:r>
              <a:rPr lang="en-US" sz="2400" dirty="0"/>
              <a:t>environment</a:t>
            </a:r>
          </a:p>
          <a:p>
            <a:pPr>
              <a:buFontTx/>
              <a:buChar char="•"/>
            </a:pPr>
            <a:r>
              <a:rPr lang="en-US" sz="2400" dirty="0"/>
              <a:t> Distance ~ 6 – 7 </a:t>
            </a:r>
            <a:r>
              <a:rPr lang="en-US" sz="2400" dirty="0" err="1"/>
              <a:t>kpc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Age ~ 3x10</a:t>
            </a:r>
            <a:r>
              <a:rPr lang="en-US" sz="2400" baseline="30000" dirty="0"/>
              <a:t>4 </a:t>
            </a:r>
            <a:r>
              <a:rPr lang="en-US" sz="2400" dirty="0"/>
              <a:t>years (</a:t>
            </a:r>
            <a:r>
              <a:rPr lang="en-US" sz="2400" dirty="0" err="1"/>
              <a:t>Sedov</a:t>
            </a:r>
            <a:r>
              <a:rPr lang="en-US" sz="2400" dirty="0"/>
              <a:t> – Phase)</a:t>
            </a:r>
          </a:p>
          <a:p>
            <a:pPr>
              <a:buFontTx/>
              <a:buChar char="•"/>
            </a:pPr>
            <a:r>
              <a:rPr lang="en-US" sz="2400" dirty="0"/>
              <a:t> Molecular clouds (CO – emission lines)</a:t>
            </a:r>
            <a:br>
              <a:rPr lang="en-US" sz="2400" dirty="0"/>
            </a:br>
            <a:r>
              <a:rPr lang="en-US" sz="2400" dirty="0"/>
              <a:t>  </a:t>
            </a:r>
          </a:p>
        </p:txBody>
      </p:sp>
      <p:sp>
        <p:nvSpPr>
          <p:cNvPr id="612360" name="Text Box 8"/>
          <p:cNvSpPr txBox="1">
            <a:spLocks noChangeArrowheads="1"/>
          </p:cNvSpPr>
          <p:nvPr/>
        </p:nvSpPr>
        <p:spPr bwMode="auto">
          <a:xfrm>
            <a:off x="323850" y="4005064"/>
            <a:ext cx="46799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VHE protons probable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Enough target </a:t>
            </a:r>
            <a:r>
              <a:rPr lang="en-US" sz="2400" dirty="0" smtClean="0"/>
              <a:t>material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A bit </a:t>
            </a:r>
            <a:r>
              <a:rPr lang="en-US" sz="2400" dirty="0" smtClean="0"/>
              <a:t>too large distant </a:t>
            </a:r>
            <a:endParaRPr lang="en-US" sz="2400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Detection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VHE </a:t>
            </a: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 </a:t>
            </a:r>
            <a:r>
              <a:rPr lang="de-DE" sz="3200" dirty="0" err="1" smtClean="0"/>
              <a:t>radiation</a:t>
            </a:r>
            <a:endParaRPr lang="de-DE" sz="3200" dirty="0" smtClean="0"/>
          </a:p>
        </p:txBody>
      </p:sp>
      <p:sp>
        <p:nvSpPr>
          <p:cNvPr id="12348" name="Rectangle 6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23" name="Rechteck 22"/>
          <p:cNvSpPr/>
          <p:nvPr/>
        </p:nvSpPr>
        <p:spPr>
          <a:xfrm>
            <a:off x="0" y="1600200"/>
            <a:ext cx="5643563" cy="4643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293" name="AutoShape 2"/>
          <p:cNvSpPr>
            <a:spLocks noChangeAspect="1" noChangeArrowheads="1"/>
          </p:cNvSpPr>
          <p:nvPr/>
        </p:nvSpPr>
        <p:spPr bwMode="auto">
          <a:xfrm flipV="1">
            <a:off x="0" y="4929188"/>
            <a:ext cx="5613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2928938" y="31432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</a:t>
            </a:r>
            <a:r>
              <a:rPr lang="en-US" sz="1400" b="1" baseline="30000"/>
              <a:t>o</a:t>
            </a:r>
            <a:endParaRPr lang="de-DE" sz="1400" b="1" baseline="30000"/>
          </a:p>
        </p:txBody>
      </p:sp>
      <p:grpSp>
        <p:nvGrpSpPr>
          <p:cNvPr id="2" name="Gruppieren 37"/>
          <p:cNvGrpSpPr>
            <a:grpSpLocks/>
          </p:cNvGrpSpPr>
          <p:nvPr/>
        </p:nvGrpSpPr>
        <p:grpSpPr bwMode="auto">
          <a:xfrm>
            <a:off x="890588" y="1600200"/>
            <a:ext cx="2308225" cy="1558925"/>
            <a:chOff x="890588" y="1600200"/>
            <a:chExt cx="2308225" cy="1558925"/>
          </a:xfrm>
        </p:grpSpPr>
        <p:pic>
          <p:nvPicPr>
            <p:cNvPr id="12345" name="Picture 11" descr="view_yz_004"/>
            <p:cNvPicPr>
              <a:picLocks noChangeAspect="1" noChangeArrowheads="1"/>
            </p:cNvPicPr>
            <p:nvPr/>
          </p:nvPicPr>
          <p:blipFill>
            <a:blip r:embed="rId3" cstate="print"/>
            <a:srcRect l="37279" t="23026" r="33728"/>
            <a:stretch>
              <a:fillRect/>
            </a:stretch>
          </p:blipFill>
          <p:spPr bwMode="auto">
            <a:xfrm>
              <a:off x="2735263" y="1757363"/>
              <a:ext cx="4635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6" name="Textfeld 36"/>
            <p:cNvSpPr txBox="1">
              <a:spLocks noChangeArrowheads="1"/>
            </p:cNvSpPr>
            <p:nvPr/>
          </p:nvSpPr>
          <p:spPr bwMode="auto">
            <a:xfrm>
              <a:off x="890588" y="1600200"/>
              <a:ext cx="1928812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dirty="0" err="1" smtClean="0">
                  <a:solidFill>
                    <a:schemeClr val="bg1"/>
                  </a:solidFill>
                </a:rPr>
                <a:t>Particle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shower</a:t>
              </a:r>
              <a:endParaRPr lang="de-DE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38"/>
          <p:cNvGrpSpPr>
            <a:grpSpLocks/>
          </p:cNvGrpSpPr>
          <p:nvPr/>
        </p:nvGrpSpPr>
        <p:grpSpPr bwMode="auto">
          <a:xfrm>
            <a:off x="4286250" y="1857375"/>
            <a:ext cx="1120775" cy="3668713"/>
            <a:chOff x="4286250" y="1857375"/>
            <a:chExt cx="1120775" cy="3668713"/>
          </a:xfrm>
        </p:grpSpPr>
        <p:sp>
          <p:nvSpPr>
            <p:cNvPr id="12343" name="Text Box 9"/>
            <p:cNvSpPr txBox="1">
              <a:spLocks noChangeArrowheads="1"/>
            </p:cNvSpPr>
            <p:nvPr/>
          </p:nvSpPr>
          <p:spPr bwMode="auto">
            <a:xfrm>
              <a:off x="4286250" y="1857375"/>
              <a:ext cx="1120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4857750" y="2286000"/>
              <a:ext cx="50800" cy="32400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6"/>
          <p:cNvGrpSpPr>
            <a:grpSpLocks/>
          </p:cNvGrpSpPr>
          <p:nvPr/>
        </p:nvGrpSpPr>
        <p:grpSpPr bwMode="auto">
          <a:xfrm>
            <a:off x="928688" y="1498600"/>
            <a:ext cx="2016125" cy="514350"/>
            <a:chOff x="928688" y="1498600"/>
            <a:chExt cx="2016125" cy="513795"/>
          </a:xfrm>
        </p:grpSpPr>
        <p:cxnSp>
          <p:nvCxnSpPr>
            <p:cNvPr id="33" name="Gerade Verbindung 32"/>
            <p:cNvCxnSpPr/>
            <p:nvPr/>
          </p:nvCxnSpPr>
          <p:spPr>
            <a:xfrm rot="16200000" flipV="1">
              <a:off x="2729144" y="1711094"/>
              <a:ext cx="428163" cy="31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42" name="Textfeld 36"/>
            <p:cNvSpPr txBox="1">
              <a:spLocks noChangeArrowheads="1"/>
            </p:cNvSpPr>
            <p:nvPr/>
          </p:nvSpPr>
          <p:spPr bwMode="auto">
            <a:xfrm>
              <a:off x="928688" y="1643063"/>
              <a:ext cx="19288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Original </a:t>
              </a:r>
              <a:r>
                <a:rPr lang="de-DE" dirty="0" err="1" smtClean="0">
                  <a:solidFill>
                    <a:schemeClr val="bg1"/>
                  </a:solidFill>
                </a:rPr>
                <a:t>photon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298" name="Textfeld 52"/>
          <p:cNvSpPr txBox="1">
            <a:spLocks noChangeArrowheads="1"/>
          </p:cNvSpPr>
          <p:nvPr/>
        </p:nvSpPr>
        <p:spPr bwMode="auto">
          <a:xfrm>
            <a:off x="5943600" y="4478338"/>
            <a:ext cx="27860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≥ 5 x 10</a:t>
            </a:r>
            <a:r>
              <a:rPr lang="de-DE" baseline="30000" dirty="0" smtClean="0"/>
              <a:t>4 </a:t>
            </a:r>
            <a:r>
              <a:rPr lang="de-DE" dirty="0" smtClean="0"/>
              <a:t>m²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telescope</a:t>
            </a:r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For</a:t>
            </a:r>
            <a:r>
              <a:rPr lang="de-DE" dirty="0" smtClean="0"/>
              <a:t> large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≥ 1 km²</a:t>
            </a:r>
            <a:endParaRPr lang="de-DE" dirty="0"/>
          </a:p>
        </p:txBody>
      </p:sp>
      <p:grpSp>
        <p:nvGrpSpPr>
          <p:cNvPr id="5" name="Gruppieren 41"/>
          <p:cNvGrpSpPr>
            <a:grpSpLocks/>
          </p:cNvGrpSpPr>
          <p:nvPr/>
        </p:nvGrpSpPr>
        <p:grpSpPr bwMode="auto">
          <a:xfrm>
            <a:off x="1000125" y="2751138"/>
            <a:ext cx="3919538" cy="3416300"/>
            <a:chOff x="996950" y="2605088"/>
            <a:chExt cx="3919538" cy="3416300"/>
          </a:xfrm>
        </p:grpSpPr>
        <p:grpSp>
          <p:nvGrpSpPr>
            <p:cNvPr id="6" name="Gruppieren 39"/>
            <p:cNvGrpSpPr>
              <a:grpSpLocks/>
            </p:cNvGrpSpPr>
            <p:nvPr/>
          </p:nvGrpSpPr>
          <p:grpSpPr bwMode="auto">
            <a:xfrm>
              <a:off x="996950" y="2605088"/>
              <a:ext cx="3919538" cy="3416300"/>
              <a:chOff x="996950" y="2605088"/>
              <a:chExt cx="3919538" cy="3416300"/>
            </a:xfrm>
          </p:grpSpPr>
          <p:sp>
            <p:nvSpPr>
              <p:cNvPr id="12336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996950" y="2605088"/>
                <a:ext cx="3919538" cy="291465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7" name="Oval 16"/>
              <p:cNvSpPr>
                <a:spLocks noChangeAspect="1" noChangeArrowheads="1"/>
              </p:cNvSpPr>
              <p:nvPr/>
            </p:nvSpPr>
            <p:spPr bwMode="auto">
              <a:xfrm>
                <a:off x="1000125" y="5072063"/>
                <a:ext cx="3908425" cy="949325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3399FF"/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8" name="Text Box 20"/>
              <p:cNvSpPr txBox="1">
                <a:spLocks noChangeArrowheads="1"/>
              </p:cNvSpPr>
              <p:nvPr/>
            </p:nvSpPr>
            <p:spPr bwMode="auto">
              <a:xfrm rot="18228467">
                <a:off x="718828" y="3471171"/>
                <a:ext cx="201136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Cherenkov light emission at ~ 1°</a:t>
                </a:r>
                <a:endParaRPr lang="de-DE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39" name="Line 21"/>
              <p:cNvSpPr>
                <a:spLocks noChangeShapeType="1"/>
              </p:cNvSpPr>
              <p:nvPr/>
            </p:nvSpPr>
            <p:spPr bwMode="auto">
              <a:xfrm>
                <a:off x="1000125" y="5521325"/>
                <a:ext cx="190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40" name="Text Box 22"/>
              <p:cNvSpPr txBox="1">
                <a:spLocks noChangeArrowheads="1"/>
              </p:cNvSpPr>
              <p:nvPr/>
            </p:nvSpPr>
            <p:spPr bwMode="auto">
              <a:xfrm>
                <a:off x="1620838" y="5289550"/>
                <a:ext cx="8397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~ 120 m</a:t>
                </a:r>
                <a:endParaRPr lang="de-DE" sz="1400" b="1" baseline="30000"/>
              </a:p>
            </p:txBody>
          </p:sp>
        </p:grpSp>
        <p:cxnSp>
          <p:nvCxnSpPr>
            <p:cNvPr id="19" name="Gerade Verbindung 18"/>
            <p:cNvCxnSpPr/>
            <p:nvPr/>
          </p:nvCxnSpPr>
          <p:spPr>
            <a:xfrm rot="16200000" flipH="1" flipV="1">
              <a:off x="1495426" y="4076700"/>
              <a:ext cx="2895600" cy="285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35" name="Arc 18"/>
            <p:cNvSpPr>
              <a:spLocks/>
            </p:cNvSpPr>
            <p:nvPr/>
          </p:nvSpPr>
          <p:spPr bwMode="auto">
            <a:xfrm flipV="1">
              <a:off x="2949575" y="2847975"/>
              <a:ext cx="504825" cy="723900"/>
            </a:xfrm>
            <a:custGeom>
              <a:avLst/>
              <a:gdLst>
                <a:gd name="T0" fmla="*/ 0 w 15074"/>
                <a:gd name="T1" fmla="*/ 0 h 21600"/>
                <a:gd name="T2" fmla="*/ 2147483647 w 15074"/>
                <a:gd name="T3" fmla="*/ 2147483647 h 21600"/>
                <a:gd name="T4" fmla="*/ 0 w 15074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5074"/>
                <a:gd name="T10" fmla="*/ 0 h 21600"/>
                <a:gd name="T11" fmla="*/ 15074 w 150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74" h="21600" fill="none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</a:path>
                <a:path w="15074" h="21600" stroke="0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3155950" y="4706938"/>
            <a:ext cx="669925" cy="1189037"/>
            <a:chOff x="2385" y="3172"/>
            <a:chExt cx="313" cy="556"/>
          </a:xfrm>
        </p:grpSpPr>
        <p:sp>
          <p:nvSpPr>
            <p:cNvPr id="12321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3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4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5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6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7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8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9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0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1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uppieren 58"/>
          <p:cNvGrpSpPr>
            <a:grpSpLocks/>
          </p:cNvGrpSpPr>
          <p:nvPr/>
        </p:nvGrpSpPr>
        <p:grpSpPr bwMode="auto">
          <a:xfrm>
            <a:off x="2928938" y="2743200"/>
            <a:ext cx="898525" cy="3152775"/>
            <a:chOff x="2929466" y="2743200"/>
            <a:chExt cx="898525" cy="3153304"/>
          </a:xfrm>
        </p:grpSpPr>
        <p:grpSp>
          <p:nvGrpSpPr>
            <p:cNvPr id="9" name="Gruppieren 44"/>
            <p:cNvGrpSpPr>
              <a:grpSpLocks/>
            </p:cNvGrpSpPr>
            <p:nvPr/>
          </p:nvGrpSpPr>
          <p:grpSpPr bwMode="auto">
            <a:xfrm>
              <a:off x="2929466" y="2743200"/>
              <a:ext cx="892175" cy="2727325"/>
              <a:chOff x="2924175" y="2590800"/>
              <a:chExt cx="892175" cy="2727325"/>
            </a:xfrm>
          </p:grpSpPr>
          <p:sp>
            <p:nvSpPr>
              <p:cNvPr id="12318" name="Freeform 24"/>
              <p:cNvSpPr>
                <a:spLocks noChangeAspect="1"/>
              </p:cNvSpPr>
              <p:nvPr/>
            </p:nvSpPr>
            <p:spPr bwMode="auto">
              <a:xfrm>
                <a:off x="2971800" y="2590800"/>
                <a:ext cx="844550" cy="2725738"/>
              </a:xfrm>
              <a:custGeom>
                <a:avLst/>
                <a:gdLst>
                  <a:gd name="T0" fmla="*/ 0 w 626"/>
                  <a:gd name="T1" fmla="*/ 0 h 2020"/>
                  <a:gd name="T2" fmla="*/ 2147483647 w 626"/>
                  <a:gd name="T3" fmla="*/ 2147483647 h 2020"/>
                  <a:gd name="T4" fmla="*/ 2147483647 w 626"/>
                  <a:gd name="T5" fmla="*/ 2147483647 h 2020"/>
                  <a:gd name="T6" fmla="*/ 0 w 626"/>
                  <a:gd name="T7" fmla="*/ 0 h 20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6"/>
                  <a:gd name="T13" fmla="*/ 0 h 2020"/>
                  <a:gd name="T14" fmla="*/ 626 w 626"/>
                  <a:gd name="T15" fmla="*/ 2020 h 20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6" h="2020">
                    <a:moveTo>
                      <a:pt x="0" y="0"/>
                    </a:moveTo>
                    <a:lnTo>
                      <a:pt x="159" y="2020"/>
                    </a:lnTo>
                    <a:lnTo>
                      <a:pt x="626" y="2012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3399FF"/>
                  </a:gs>
                  <a:gs pos="100000">
                    <a:srgbClr val="00009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319" name="Freeform 25"/>
              <p:cNvSpPr>
                <a:spLocks noChangeAspect="1"/>
              </p:cNvSpPr>
              <p:nvPr/>
            </p:nvSpPr>
            <p:spPr bwMode="auto">
              <a:xfrm>
                <a:off x="3180821" y="4643783"/>
                <a:ext cx="629179" cy="674342"/>
              </a:xfrm>
              <a:custGeom>
                <a:avLst/>
                <a:gdLst>
                  <a:gd name="T0" fmla="*/ 0 w 476"/>
                  <a:gd name="T1" fmla="*/ 2147483647 h 509"/>
                  <a:gd name="T2" fmla="*/ 2147483647 w 476"/>
                  <a:gd name="T3" fmla="*/ 0 h 509"/>
                  <a:gd name="T4" fmla="*/ 2147483647 w 476"/>
                  <a:gd name="T5" fmla="*/ 2147483647 h 509"/>
                  <a:gd name="T6" fmla="*/ 0 w 476"/>
                  <a:gd name="T7" fmla="*/ 2147483647 h 5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6"/>
                  <a:gd name="T13" fmla="*/ 0 h 509"/>
                  <a:gd name="T14" fmla="*/ 476 w 476"/>
                  <a:gd name="T15" fmla="*/ 509 h 5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6" h="509">
                    <a:moveTo>
                      <a:pt x="0" y="501"/>
                    </a:moveTo>
                    <a:lnTo>
                      <a:pt x="267" y="0"/>
                    </a:lnTo>
                    <a:lnTo>
                      <a:pt x="476" y="509"/>
                    </a:lnTo>
                    <a:lnTo>
                      <a:pt x="0" y="501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tx2"/>
                  </a:gs>
                  <a:gs pos="100000">
                    <a:srgbClr val="0066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0" name="Arc 18"/>
              <p:cNvSpPr>
                <a:spLocks/>
              </p:cNvSpPr>
              <p:nvPr/>
            </p:nvSpPr>
            <p:spPr bwMode="auto">
              <a:xfrm flipV="1">
                <a:off x="2924175" y="2844801"/>
                <a:ext cx="504825" cy="723900"/>
              </a:xfrm>
              <a:custGeom>
                <a:avLst/>
                <a:gdLst>
                  <a:gd name="T0" fmla="*/ 0 w 15074"/>
                  <a:gd name="T1" fmla="*/ 0 h 21600"/>
                  <a:gd name="T2" fmla="*/ 2147483647 w 15074"/>
                  <a:gd name="T3" fmla="*/ 2147483647 h 21600"/>
                  <a:gd name="T4" fmla="*/ 0 w 15074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5074"/>
                  <a:gd name="T10" fmla="*/ 0 h 21600"/>
                  <a:gd name="T11" fmla="*/ 15074 w 1507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074" h="21600" fill="none" extrusionOk="0">
                    <a:moveTo>
                      <a:pt x="-1" y="0"/>
                    </a:moveTo>
                    <a:cubicBezTo>
                      <a:pt x="5631" y="0"/>
                      <a:pt x="11040" y="2199"/>
                      <a:pt x="15074" y="6129"/>
                    </a:cubicBezTo>
                  </a:path>
                  <a:path w="15074" h="21600" stroke="0" extrusionOk="0">
                    <a:moveTo>
                      <a:pt x="-1" y="0"/>
                    </a:moveTo>
                    <a:cubicBezTo>
                      <a:pt x="5631" y="0"/>
                      <a:pt x="11040" y="2199"/>
                      <a:pt x="15074" y="61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 noChangeAspect="1"/>
            </p:cNvGrpSpPr>
            <p:nvPr/>
          </p:nvGrpSpPr>
          <p:grpSpPr bwMode="auto">
            <a:xfrm>
              <a:off x="3158066" y="4707467"/>
              <a:ext cx="669925" cy="1189037"/>
              <a:chOff x="2385" y="3172"/>
              <a:chExt cx="313" cy="556"/>
            </a:xfrm>
          </p:grpSpPr>
          <p:sp>
            <p:nvSpPr>
              <p:cNvPr id="12306" name="Oval 27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Oval 28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Oval 29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9" name="AutoShape 30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0" name="Line 31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1" name="Line 32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2" name="Line 33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3" name="AutoShape 34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4" name="Line 35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5" name="Line 36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6" name="Line 37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7" name="Line 38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12303" name="Picture 26" descr="even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40413" y="1536700"/>
            <a:ext cx="2846387" cy="2892425"/>
          </a:xfrm>
        </p:spPr>
      </p:pic>
      <p:sp>
        <p:nvSpPr>
          <p:cNvPr id="61" name="Fußzeilenplatzhalt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2" name="Datumsplatzhalter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60" name="Foliennummernplatzhalt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C35A70-D152-4F1E-B299-5D240E02E0E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Supernova remnant: W51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9560" y="2492896"/>
            <a:ext cx="3544888" cy="3363912"/>
            <a:chOff x="3560" y="2161"/>
            <a:chExt cx="2007" cy="1937"/>
          </a:xfrm>
        </p:grpSpPr>
        <p:pic>
          <p:nvPicPr>
            <p:cNvPr id="31754" name="Picture 7" descr="W51_hes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0" y="2161"/>
              <a:ext cx="2007" cy="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5" name="Text Box 9"/>
            <p:cNvSpPr txBox="1">
              <a:spLocks noChangeArrowheads="1"/>
            </p:cNvSpPr>
            <p:nvPr/>
          </p:nvSpPr>
          <p:spPr bwMode="auto">
            <a:xfrm>
              <a:off x="4364" y="2295"/>
              <a:ext cx="683" cy="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E &gt; 800 GeV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5163" y="2708920"/>
            <a:ext cx="3960813" cy="3348037"/>
            <a:chOff x="158" y="2171"/>
            <a:chExt cx="2178" cy="1917"/>
          </a:xfrm>
        </p:grpSpPr>
        <p:pic>
          <p:nvPicPr>
            <p:cNvPr id="31752" name="Picture 8" descr="W51_fermi"/>
            <p:cNvPicPr>
              <a:picLocks noChangeAspect="1" noChangeArrowheads="1"/>
            </p:cNvPicPr>
            <p:nvPr/>
          </p:nvPicPr>
          <p:blipFill>
            <a:blip r:embed="rId3" cstate="print"/>
            <a:srcRect l="1106" b="1311"/>
            <a:stretch>
              <a:fillRect/>
            </a:stretch>
          </p:blipFill>
          <p:spPr bwMode="auto">
            <a:xfrm>
              <a:off x="158" y="2171"/>
              <a:ext cx="2178" cy="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3" name="Text Box 10"/>
            <p:cNvSpPr txBox="1">
              <a:spLocks noChangeArrowheads="1"/>
            </p:cNvSpPr>
            <p:nvPr/>
          </p:nvSpPr>
          <p:spPr bwMode="auto">
            <a:xfrm>
              <a:off x="748" y="2205"/>
              <a:ext cx="1026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FERMI E = 2-10 GeV</a:t>
              </a:r>
            </a:p>
          </p:txBody>
        </p:sp>
      </p:grp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250825" y="1268413"/>
            <a:ext cx="31877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2-10 </a:t>
            </a:r>
            <a:r>
              <a:rPr lang="en-US" sz="2000" dirty="0" err="1"/>
              <a:t>GeV</a:t>
            </a:r>
            <a:r>
              <a:rPr lang="en-US" sz="2000" dirty="0"/>
              <a:t> Photons detected by FERMI </a:t>
            </a:r>
          </a:p>
          <a:p>
            <a:r>
              <a:rPr lang="en-US" sz="2000" dirty="0"/>
              <a:t>0.22 deg extension</a:t>
            </a: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5580063" y="1268413"/>
            <a:ext cx="324008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HESS reported detection</a:t>
            </a:r>
            <a:br>
              <a:rPr lang="en-US" sz="2000" dirty="0"/>
            </a:br>
            <a:r>
              <a:rPr lang="en-US" sz="2000" dirty="0"/>
              <a:t>no spectrum</a:t>
            </a:r>
            <a:br>
              <a:rPr lang="en-US" sz="2000" dirty="0"/>
            </a:br>
            <a:r>
              <a:rPr lang="en-US" sz="2000" dirty="0"/>
              <a:t>Flux E &gt; 1 </a:t>
            </a:r>
            <a:r>
              <a:rPr lang="en-US" sz="2000" dirty="0" err="1"/>
              <a:t>TeV</a:t>
            </a:r>
            <a:r>
              <a:rPr lang="en-US" sz="2000" dirty="0"/>
              <a:t> ~ 3% Crab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54590A-2A67-4AAD-8863-6A4E3DE24C30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58750" y="1335088"/>
            <a:ext cx="767780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MAGIC observations of W51 in 2010 : ~ 40h (selected good quality data)</a:t>
            </a:r>
          </a:p>
          <a:p>
            <a:r>
              <a:rPr lang="en-US" sz="2000" dirty="0"/>
              <a:t>Energy threshold of the sky-map analysis ~ 130 </a:t>
            </a:r>
            <a:r>
              <a:rPr lang="en-US" sz="2000" dirty="0" err="1"/>
              <a:t>GeV</a:t>
            </a:r>
            <a:endParaRPr lang="en-US" sz="2000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2420938"/>
            <a:ext cx="4392613" cy="3149600"/>
            <a:chOff x="158" y="1525"/>
            <a:chExt cx="2767" cy="1984"/>
          </a:xfrm>
        </p:grpSpPr>
        <p:pic>
          <p:nvPicPr>
            <p:cNvPr id="32780" name="Picture 5" descr="w51_skymap_full_psf"/>
            <p:cNvPicPr>
              <a:picLocks noChangeAspect="1" noChangeArrowheads="1"/>
            </p:cNvPicPr>
            <p:nvPr/>
          </p:nvPicPr>
          <p:blipFill>
            <a:blip r:embed="rId2" cstate="print"/>
            <a:srcRect r="5478"/>
            <a:stretch>
              <a:fillRect/>
            </a:stretch>
          </p:blipFill>
          <p:spPr bwMode="auto">
            <a:xfrm>
              <a:off x="158" y="1525"/>
              <a:ext cx="2767" cy="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1" name="Text Box 7"/>
            <p:cNvSpPr txBox="1">
              <a:spLocks noChangeArrowheads="1"/>
            </p:cNvSpPr>
            <p:nvPr/>
          </p:nvSpPr>
          <p:spPr bwMode="auto">
            <a:xfrm>
              <a:off x="567" y="1706"/>
              <a:ext cx="72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Preliminary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602163" y="2420938"/>
            <a:ext cx="4446587" cy="3149600"/>
            <a:chOff x="2899" y="1525"/>
            <a:chExt cx="2801" cy="1984"/>
          </a:xfrm>
        </p:grpSpPr>
        <p:pic>
          <p:nvPicPr>
            <p:cNvPr id="32778" name="Picture 4" descr="w51_skymap_half_psf"/>
            <p:cNvPicPr>
              <a:picLocks noChangeAspect="1" noChangeArrowheads="1"/>
            </p:cNvPicPr>
            <p:nvPr/>
          </p:nvPicPr>
          <p:blipFill>
            <a:blip r:embed="rId3" cstate="print"/>
            <a:srcRect r="4347"/>
            <a:stretch>
              <a:fillRect/>
            </a:stretch>
          </p:blipFill>
          <p:spPr bwMode="auto">
            <a:xfrm>
              <a:off x="2899" y="1525"/>
              <a:ext cx="2801" cy="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3334" y="1706"/>
              <a:ext cx="72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Preliminary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19075" y="5734050"/>
            <a:ext cx="8820150" cy="719138"/>
            <a:chOff x="138" y="3612"/>
            <a:chExt cx="5556" cy="453"/>
          </a:xfrm>
        </p:grpSpPr>
        <p:sp>
          <p:nvSpPr>
            <p:cNvPr id="32776" name="AutoShape 11"/>
            <p:cNvSpPr>
              <a:spLocks noChangeArrowheads="1"/>
            </p:cNvSpPr>
            <p:nvPr/>
          </p:nvSpPr>
          <p:spPr bwMode="auto">
            <a:xfrm>
              <a:off x="158" y="3612"/>
              <a:ext cx="5444" cy="45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777" name="Text Box 13"/>
            <p:cNvSpPr txBox="1">
              <a:spLocks noChangeArrowheads="1"/>
            </p:cNvSpPr>
            <p:nvPr/>
          </p:nvSpPr>
          <p:spPr bwMode="auto">
            <a:xfrm>
              <a:off x="138" y="3708"/>
              <a:ext cx="555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/>
                <a:t>        Morphology</a:t>
              </a:r>
              <a:r>
                <a:rPr lang="en-US" dirty="0"/>
                <a:t>? Angular resolution is very good but further tests needed!</a:t>
              </a:r>
            </a:p>
          </p:txBody>
        </p:sp>
      </p:grp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BC2CE-641F-40A8-ABF4-8B491B3A1B3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43" y="476672"/>
            <a:ext cx="8507413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Proton accelerator could make a good match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79911" y="1340768"/>
            <a:ext cx="5075163" cy="4044032"/>
            <a:chOff x="2154" y="754"/>
            <a:chExt cx="3424" cy="2638"/>
          </a:xfrm>
        </p:grpSpPr>
        <p:pic>
          <p:nvPicPr>
            <p:cNvPr id="33804" name="Picture 4" descr="W51_spectrum_fermi_mag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4" y="754"/>
              <a:ext cx="3424" cy="2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5" name="Text Box 5"/>
            <p:cNvSpPr txBox="1">
              <a:spLocks noChangeArrowheads="1"/>
            </p:cNvSpPr>
            <p:nvPr/>
          </p:nvSpPr>
          <p:spPr bwMode="auto">
            <a:xfrm>
              <a:off x="4001" y="886"/>
              <a:ext cx="5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Fermi</a:t>
              </a:r>
            </a:p>
          </p:txBody>
        </p:sp>
        <p:sp>
          <p:nvSpPr>
            <p:cNvPr id="33806" name="Text Box 6"/>
            <p:cNvSpPr txBox="1">
              <a:spLocks noChangeArrowheads="1"/>
            </p:cNvSpPr>
            <p:nvPr/>
          </p:nvSpPr>
          <p:spPr bwMode="auto">
            <a:xfrm>
              <a:off x="4636" y="1657"/>
              <a:ext cx="64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CC33"/>
                  </a:solidFill>
                </a:rPr>
                <a:t>MAGIC</a:t>
              </a:r>
            </a:p>
          </p:txBody>
        </p:sp>
      </p:grp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79388" y="1628800"/>
            <a:ext cx="3442417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Spectrum of the complete</a:t>
            </a:r>
            <a:br>
              <a:rPr lang="en-US" sz="2400" dirty="0"/>
            </a:br>
            <a:r>
              <a:rPr lang="en-US" sz="2400" dirty="0"/>
              <a:t>extended source</a:t>
            </a:r>
          </a:p>
          <a:p>
            <a:endParaRPr lang="en-US" sz="2400" dirty="0"/>
          </a:p>
          <a:p>
            <a:r>
              <a:rPr lang="en-US" sz="2400" dirty="0"/>
              <a:t>MAGIC spectrum well</a:t>
            </a:r>
            <a:br>
              <a:rPr lang="en-US" sz="2400" dirty="0"/>
            </a:br>
            <a:r>
              <a:rPr lang="en-US" sz="2400" dirty="0"/>
              <a:t>described by a power law</a:t>
            </a:r>
          </a:p>
        </p:txBody>
      </p:sp>
      <p:sp>
        <p:nvSpPr>
          <p:cNvPr id="33798" name="AutoShape 9"/>
          <p:cNvSpPr>
            <a:spLocks noChangeArrowheads="1"/>
          </p:cNvSpPr>
          <p:nvPr/>
        </p:nvSpPr>
        <p:spPr bwMode="auto">
          <a:xfrm>
            <a:off x="250825" y="5517232"/>
            <a:ext cx="8642350" cy="719137"/>
          </a:xfrm>
          <a:prstGeom prst="roundRect">
            <a:avLst>
              <a:gd name="adj" fmla="val 16667"/>
            </a:avLst>
          </a:prstGeom>
          <a:solidFill>
            <a:schemeClr val="accent2">
              <a:alpha val="65097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1476375" y="5734050"/>
            <a:ext cx="62658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Candidate </a:t>
            </a:r>
            <a:r>
              <a:rPr lang="en-US" dirty="0"/>
              <a:t>cosmic ray accelerator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3759200" y="4935538"/>
            <a:ext cx="156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Preliminary</a:t>
            </a:r>
          </a:p>
        </p:txBody>
      </p:sp>
      <p:sp>
        <p:nvSpPr>
          <p:cNvPr id="33801" name="Textfeld 11"/>
          <p:cNvSpPr txBox="1">
            <a:spLocks noChangeArrowheads="1"/>
          </p:cNvSpPr>
          <p:nvPr/>
        </p:nvSpPr>
        <p:spPr bwMode="auto">
          <a:xfrm>
            <a:off x="5651500" y="3500438"/>
            <a:ext cx="3397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tx1"/>
                </a:solidFill>
              </a:rPr>
              <a:t>IC</a:t>
            </a:r>
          </a:p>
        </p:txBody>
      </p:sp>
      <p:sp>
        <p:nvSpPr>
          <p:cNvPr id="33802" name="Textfeld 12"/>
          <p:cNvSpPr txBox="1">
            <a:spLocks noChangeArrowheads="1"/>
          </p:cNvSpPr>
          <p:nvPr/>
        </p:nvSpPr>
        <p:spPr bwMode="auto">
          <a:xfrm>
            <a:off x="6084888" y="2863850"/>
            <a:ext cx="7032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tx1"/>
                </a:solidFill>
              </a:rPr>
              <a:t>Brems.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631408" y="2071068"/>
            <a:ext cx="812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de-DE" sz="1200" baseline="30000" dirty="0">
                <a:solidFill>
                  <a:schemeClr val="tx1"/>
                </a:solidFill>
                <a:latin typeface="+mj-lt"/>
              </a:rPr>
              <a:t>0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-decay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5B6536-BCCD-4F0A-853B-A0DC294C0E15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EBL studies</a:t>
            </a:r>
          </a:p>
        </p:txBody>
      </p:sp>
      <p:grpSp>
        <p:nvGrpSpPr>
          <p:cNvPr id="2" name="図形グループ 6"/>
          <p:cNvGrpSpPr>
            <a:grpSpLocks/>
          </p:cNvGrpSpPr>
          <p:nvPr/>
        </p:nvGrpSpPr>
        <p:grpSpPr bwMode="auto">
          <a:xfrm>
            <a:off x="250825" y="981075"/>
            <a:ext cx="8642350" cy="3167063"/>
            <a:chOff x="819150" y="1143013"/>
            <a:chExt cx="7486650" cy="2743200"/>
          </a:xfrm>
        </p:grpSpPr>
        <p:pic>
          <p:nvPicPr>
            <p:cNvPr id="13320" name="Picture 3" descr="ssc2005-19b1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9150" y="1219204"/>
              <a:ext cx="7486650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4" descr="IMG_58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2750" y="2133613"/>
              <a:ext cx="1468438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2" name="Oval 5"/>
            <p:cNvSpPr>
              <a:spLocks noChangeArrowheads="1"/>
            </p:cNvSpPr>
            <p:nvPr/>
          </p:nvSpPr>
          <p:spPr bwMode="auto">
            <a:xfrm>
              <a:off x="3190875" y="1457338"/>
              <a:ext cx="2986088" cy="2428875"/>
            </a:xfrm>
            <a:prstGeom prst="ellipse">
              <a:avLst/>
            </a:prstGeom>
            <a:solidFill>
              <a:srgbClr val="FFCC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39" tIns="45668" rIns="91339" bIns="45668" anchor="ctr"/>
            <a:lstStyle/>
            <a:p>
              <a:pPr algn="ctr" eaLnBrk="0" hangingPunct="0">
                <a:spcBef>
                  <a:spcPct val="0"/>
                </a:spcBef>
              </a:pPr>
              <a:endParaRPr lang="de-DE" sz="1800" b="0">
                <a:solidFill>
                  <a:schemeClr val="tx1"/>
                </a:solidFill>
                <a:latin typeface="Textile"/>
                <a:ea typeface="ＭＳ Ｐゴシック" pitchFamily="34" charset="-128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1349530">
              <a:off x="4000514" y="1987562"/>
              <a:ext cx="460376" cy="87313"/>
              <a:chOff x="1734" y="2314"/>
              <a:chExt cx="290" cy="55"/>
            </a:xfrm>
          </p:grpSpPr>
          <p:sp>
            <p:nvSpPr>
              <p:cNvPr id="13385" name="Freeform 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6" name="Freeform 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7" name="Freeform 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2315793">
              <a:off x="4881551" y="1954250"/>
              <a:ext cx="460376" cy="87313"/>
              <a:chOff x="1734" y="2314"/>
              <a:chExt cx="290" cy="55"/>
            </a:xfrm>
          </p:grpSpPr>
          <p:sp>
            <p:nvSpPr>
              <p:cNvPr id="13382" name="Freeform 1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3" name="Freeform 1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4" name="Freeform 1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-1813193">
              <a:off x="4652978" y="2339985"/>
              <a:ext cx="460376" cy="87313"/>
              <a:chOff x="1734" y="2314"/>
              <a:chExt cx="290" cy="55"/>
            </a:xfrm>
          </p:grpSpPr>
          <p:sp>
            <p:nvSpPr>
              <p:cNvPr id="13379" name="Freeform 15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0" name="Freeform 16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1" name="Freeform 17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-5643383">
              <a:off x="4409333" y="1712110"/>
              <a:ext cx="460376" cy="87313"/>
              <a:chOff x="1734" y="2314"/>
              <a:chExt cx="290" cy="55"/>
            </a:xfrm>
          </p:grpSpPr>
          <p:sp>
            <p:nvSpPr>
              <p:cNvPr id="13376" name="Freeform 19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77" name="Freeform 20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78" name="Freeform 21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 rot="283483">
              <a:off x="3386149" y="3014705"/>
              <a:ext cx="460376" cy="87313"/>
              <a:chOff x="1734" y="2314"/>
              <a:chExt cx="290" cy="55"/>
            </a:xfrm>
          </p:grpSpPr>
          <p:sp>
            <p:nvSpPr>
              <p:cNvPr id="13373" name="Freeform 23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4" name="Freeform 24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5" name="Freeform 25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-1846119">
              <a:off x="4310078" y="3454405"/>
              <a:ext cx="460376" cy="87313"/>
              <a:chOff x="1734" y="2314"/>
              <a:chExt cx="290" cy="55"/>
            </a:xfrm>
          </p:grpSpPr>
          <p:sp>
            <p:nvSpPr>
              <p:cNvPr id="13370" name="Freeform 2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1" name="Freeform 2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2" name="Freeform 2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rot="-3141866">
              <a:off x="5066552" y="3269480"/>
              <a:ext cx="460376" cy="87313"/>
              <a:chOff x="1734" y="2314"/>
              <a:chExt cx="290" cy="55"/>
            </a:xfrm>
          </p:grpSpPr>
          <p:sp>
            <p:nvSpPr>
              <p:cNvPr id="13367" name="Freeform 3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8" name="Freeform 3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9" name="Freeform 3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 rot="10370767">
              <a:off x="3538540" y="2197114"/>
              <a:ext cx="460376" cy="87313"/>
              <a:chOff x="1734" y="2314"/>
              <a:chExt cx="290" cy="55"/>
            </a:xfrm>
          </p:grpSpPr>
          <p:sp>
            <p:nvSpPr>
              <p:cNvPr id="13364" name="Freeform 35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65" name="Freeform 36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66" name="Freeform 37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 rot="-6715982">
              <a:off x="5466603" y="2326461"/>
              <a:ext cx="460376" cy="87313"/>
              <a:chOff x="1734" y="2314"/>
              <a:chExt cx="290" cy="55"/>
            </a:xfrm>
          </p:grpSpPr>
          <p:sp>
            <p:nvSpPr>
              <p:cNvPr id="13361" name="Freeform 39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2" name="Freeform 40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3" name="Freeform 41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1434008">
              <a:off x="3690935" y="3325854"/>
              <a:ext cx="460376" cy="87313"/>
              <a:chOff x="1734" y="2314"/>
              <a:chExt cx="290" cy="55"/>
            </a:xfrm>
          </p:grpSpPr>
          <p:sp>
            <p:nvSpPr>
              <p:cNvPr id="13358" name="Freeform 43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9" name="Freeform 44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60" name="Freeform 45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 rot="-9128478">
              <a:off x="3532210" y="2843171"/>
              <a:ext cx="460376" cy="87313"/>
              <a:chOff x="1734" y="2314"/>
              <a:chExt cx="290" cy="55"/>
            </a:xfrm>
          </p:grpSpPr>
          <p:sp>
            <p:nvSpPr>
              <p:cNvPr id="13355" name="Freeform 4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6" name="Freeform 4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7" name="Freeform 4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 rot="7980235">
              <a:off x="4518825" y="2548742"/>
              <a:ext cx="460376" cy="87313"/>
              <a:chOff x="1734" y="2314"/>
              <a:chExt cx="290" cy="55"/>
            </a:xfrm>
          </p:grpSpPr>
          <p:sp>
            <p:nvSpPr>
              <p:cNvPr id="13352" name="Freeform 5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  <p:sp>
            <p:nvSpPr>
              <p:cNvPr id="13353" name="Freeform 5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  <p:sp>
            <p:nvSpPr>
              <p:cNvPr id="13354" name="Freeform 5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</p:grpSp>
        <p:sp>
          <p:nvSpPr>
            <p:cNvPr id="13335" name="Line 54"/>
            <p:cNvSpPr>
              <a:spLocks noChangeShapeType="1"/>
            </p:cNvSpPr>
            <p:nvPr/>
          </p:nvSpPr>
          <p:spPr bwMode="auto">
            <a:xfrm>
              <a:off x="4552951" y="2743200"/>
              <a:ext cx="425450" cy="698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36" name="Line 55"/>
            <p:cNvSpPr>
              <a:spLocks noChangeShapeType="1"/>
            </p:cNvSpPr>
            <p:nvPr/>
          </p:nvSpPr>
          <p:spPr bwMode="auto">
            <a:xfrm>
              <a:off x="4552951" y="2819403"/>
              <a:ext cx="34925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grpSp>
          <p:nvGrpSpPr>
            <p:cNvPr id="15" name="Group 56"/>
            <p:cNvGrpSpPr>
              <a:grpSpLocks/>
            </p:cNvGrpSpPr>
            <p:nvPr/>
          </p:nvGrpSpPr>
          <p:grpSpPr bwMode="auto">
            <a:xfrm rot="-9128478">
              <a:off x="4122762" y="2335171"/>
              <a:ext cx="460376" cy="87313"/>
              <a:chOff x="1734" y="2314"/>
              <a:chExt cx="290" cy="55"/>
            </a:xfrm>
          </p:grpSpPr>
          <p:sp>
            <p:nvSpPr>
              <p:cNvPr id="13349" name="Freeform 5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0" name="Freeform 5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1" name="Freeform 5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sp>
          <p:nvSpPr>
            <p:cNvPr id="13338" name="Text Box 60"/>
            <p:cNvSpPr txBox="1">
              <a:spLocks noChangeArrowheads="1"/>
            </p:cNvSpPr>
            <p:nvPr/>
          </p:nvSpPr>
          <p:spPr bwMode="auto">
            <a:xfrm>
              <a:off x="5010794" y="2666555"/>
              <a:ext cx="346553" cy="31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e</a:t>
              </a:r>
              <a:r>
                <a:rPr lang="en-US" altLang="ja-JP" sz="1800" b="0" baseline="3000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+</a:t>
              </a:r>
            </a:p>
          </p:txBody>
        </p:sp>
        <p:sp>
          <p:nvSpPr>
            <p:cNvPr id="13339" name="Text Box 61"/>
            <p:cNvSpPr txBox="1">
              <a:spLocks noChangeArrowheads="1"/>
            </p:cNvSpPr>
            <p:nvPr/>
          </p:nvSpPr>
          <p:spPr bwMode="auto">
            <a:xfrm>
              <a:off x="4933782" y="2896186"/>
              <a:ext cx="313548" cy="31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e</a:t>
              </a:r>
              <a:r>
                <a:rPr lang="en-US" altLang="ja-JP" sz="1800" b="0" baseline="3000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-</a:t>
              </a:r>
            </a:p>
          </p:txBody>
        </p:sp>
        <p:sp>
          <p:nvSpPr>
            <p:cNvPr id="13340" name="Text Box 62"/>
            <p:cNvSpPr txBox="1">
              <a:spLocks noChangeArrowheads="1"/>
            </p:cNvSpPr>
            <p:nvPr/>
          </p:nvSpPr>
          <p:spPr bwMode="auto">
            <a:xfrm>
              <a:off x="4647738" y="1981786"/>
              <a:ext cx="489575" cy="31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</a:t>
              </a:r>
              <a:r>
                <a:rPr lang="en-US" altLang="ja-JP" sz="1800" b="0" baseline="-25000">
                  <a:solidFill>
                    <a:schemeClr val="tx1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EBL</a:t>
              </a:r>
              <a:endParaRPr lang="en-US" altLang="ja-JP" sz="1800" b="0" baseline="-25000">
                <a:solidFill>
                  <a:schemeClr val="tx1"/>
                </a:solidFill>
                <a:latin typeface="Textile"/>
                <a:ea typeface="ＭＳ Ｐゴシック" pitchFamily="34" charset="-128"/>
              </a:endParaRPr>
            </a:p>
          </p:txBody>
        </p:sp>
        <p:sp>
          <p:nvSpPr>
            <p:cNvPr id="13341" name="Text Box 63"/>
            <p:cNvSpPr txBox="1">
              <a:spLocks noChangeArrowheads="1"/>
            </p:cNvSpPr>
            <p:nvPr/>
          </p:nvSpPr>
          <p:spPr bwMode="auto">
            <a:xfrm>
              <a:off x="2590422" y="1981786"/>
              <a:ext cx="628472" cy="396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2400">
                  <a:solidFill>
                    <a:srgbClr val="FFFFFF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</a:t>
              </a:r>
              <a:r>
                <a:rPr lang="en-US" altLang="ja-JP" sz="2400" baseline="-25000">
                  <a:solidFill>
                    <a:srgbClr val="FFFFFF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VHE</a:t>
              </a:r>
              <a:endParaRPr lang="en-US" altLang="ja-JP" sz="2400" baseline="-25000">
                <a:solidFill>
                  <a:srgbClr val="FFFFFF"/>
                </a:solidFill>
                <a:latin typeface="Textile"/>
                <a:ea typeface="ＭＳ Ｐゴシック" pitchFamily="34" charset="-128"/>
              </a:endParaRPr>
            </a:p>
          </p:txBody>
        </p:sp>
        <p:sp>
          <p:nvSpPr>
            <p:cNvPr id="13342" name="Text Box 64"/>
            <p:cNvSpPr txBox="1">
              <a:spLocks noChangeArrowheads="1"/>
            </p:cNvSpPr>
            <p:nvPr/>
          </p:nvSpPr>
          <p:spPr bwMode="auto">
            <a:xfrm>
              <a:off x="7147872" y="1660027"/>
              <a:ext cx="673854" cy="34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>
                  <a:solidFill>
                    <a:srgbClr val="FFFFFF"/>
                  </a:solidFill>
                  <a:latin typeface="Textile"/>
                  <a:ea typeface="ＭＳ Ｐゴシック" pitchFamily="34" charset="-128"/>
                </a:rPr>
                <a:t>IACT</a:t>
              </a:r>
            </a:p>
          </p:txBody>
        </p:sp>
        <p:sp>
          <p:nvSpPr>
            <p:cNvPr id="13343" name="Text Box 65"/>
            <p:cNvSpPr txBox="1">
              <a:spLocks noChangeArrowheads="1"/>
            </p:cNvSpPr>
            <p:nvPr/>
          </p:nvSpPr>
          <p:spPr bwMode="auto">
            <a:xfrm>
              <a:off x="3029114" y="1143013"/>
              <a:ext cx="3961984" cy="343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b="0">
                  <a:solidFill>
                    <a:srgbClr val="FFFFFF"/>
                  </a:solidFill>
                  <a:latin typeface="Textile"/>
                  <a:ea typeface="ＭＳ Ｐゴシック" pitchFamily="34" charset="-128"/>
                </a:rPr>
                <a:t>Extragalactic Background Light</a:t>
              </a:r>
            </a:p>
          </p:txBody>
        </p:sp>
        <p:sp>
          <p:nvSpPr>
            <p:cNvPr id="13344" name="Line 66"/>
            <p:cNvSpPr>
              <a:spLocks noChangeShapeType="1"/>
            </p:cNvSpPr>
            <p:nvPr/>
          </p:nvSpPr>
          <p:spPr bwMode="auto">
            <a:xfrm>
              <a:off x="2647950" y="2667000"/>
              <a:ext cx="1905000" cy="7620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45" name="Line 67"/>
            <p:cNvSpPr>
              <a:spLocks noChangeShapeType="1"/>
            </p:cNvSpPr>
            <p:nvPr/>
          </p:nvSpPr>
          <p:spPr bwMode="auto">
            <a:xfrm>
              <a:off x="2571750" y="2590800"/>
              <a:ext cx="42672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46" name="Line 68"/>
            <p:cNvSpPr>
              <a:spLocks noChangeShapeType="1"/>
            </p:cNvSpPr>
            <p:nvPr/>
          </p:nvSpPr>
          <p:spPr bwMode="auto">
            <a:xfrm>
              <a:off x="2495550" y="2514600"/>
              <a:ext cx="43434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pic>
          <p:nvPicPr>
            <p:cNvPr id="13347" name="Picture 69" descr="imag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3173266">
              <a:off x="1139036" y="2058205"/>
              <a:ext cx="1528763" cy="122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8" name="Text Box 70"/>
            <p:cNvSpPr txBox="1">
              <a:spLocks noChangeArrowheads="1"/>
            </p:cNvSpPr>
            <p:nvPr/>
          </p:nvSpPr>
          <p:spPr bwMode="auto">
            <a:xfrm>
              <a:off x="1371985" y="1525273"/>
              <a:ext cx="1034159" cy="246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39" tIns="45668" rIns="91339" bIns="45668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altLang="ja-JP" sz="1800" b="0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rPr>
                <a:t>blazar</a:t>
              </a:r>
            </a:p>
          </p:txBody>
        </p:sp>
      </p:grpSp>
      <p:grpSp>
        <p:nvGrpSpPr>
          <p:cNvPr id="16" name="図形グループ 4"/>
          <p:cNvGrpSpPr>
            <a:grpSpLocks/>
          </p:cNvGrpSpPr>
          <p:nvPr/>
        </p:nvGrpSpPr>
        <p:grpSpPr bwMode="auto">
          <a:xfrm>
            <a:off x="1619250" y="4114800"/>
            <a:ext cx="5938838" cy="2743200"/>
            <a:chOff x="281356" y="1828800"/>
            <a:chExt cx="8629829" cy="4648200"/>
          </a:xfrm>
        </p:grpSpPr>
        <p:pic>
          <p:nvPicPr>
            <p:cNvPr id="13318" name="図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356" y="1828800"/>
              <a:ext cx="8629829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フリーフォーム 33"/>
            <p:cNvSpPr>
              <a:spLocks noChangeArrowheads="1"/>
            </p:cNvSpPr>
            <p:nvPr/>
          </p:nvSpPr>
          <p:spPr bwMode="auto">
            <a:xfrm>
              <a:off x="4149900" y="3986124"/>
              <a:ext cx="1296435" cy="583716"/>
            </a:xfrm>
            <a:custGeom>
              <a:avLst/>
              <a:gdLst>
                <a:gd name="T0" fmla="*/ 36146 w 1404408"/>
                <a:gd name="T1" fmla="*/ 533400 h 583142"/>
                <a:gd name="T2" fmla="*/ 42007 w 1404408"/>
                <a:gd name="T3" fmla="*/ 533400 h 583142"/>
                <a:gd name="T4" fmla="*/ 42007 w 1404408"/>
                <a:gd name="T5" fmla="*/ 527050 h 583142"/>
                <a:gd name="T6" fmla="*/ 288192 w 1404408"/>
                <a:gd name="T7" fmla="*/ 234950 h 583142"/>
                <a:gd name="T8" fmla="*/ 469900 w 1404408"/>
                <a:gd name="T9" fmla="*/ 69850 h 583142"/>
                <a:gd name="T10" fmla="*/ 698500 w 1404408"/>
                <a:gd name="T11" fmla="*/ 0 h 583142"/>
                <a:gd name="T12" fmla="*/ 927100 w 1404408"/>
                <a:gd name="T13" fmla="*/ 69850 h 583142"/>
                <a:gd name="T14" fmla="*/ 1155700 w 1404408"/>
                <a:gd name="T15" fmla="*/ 234950 h 583142"/>
                <a:gd name="T16" fmla="*/ 1296377 w 1404408"/>
                <a:gd name="T17" fmla="*/ 349250 h 583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4408"/>
                <a:gd name="T28" fmla="*/ 0 h 583142"/>
                <a:gd name="T29" fmla="*/ 1404408 w 1404408"/>
                <a:gd name="T30" fmla="*/ 583142 h 583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4408" h="583142">
                  <a:moveTo>
                    <a:pt x="39158" y="533400"/>
                  </a:moveTo>
                  <a:cubicBezTo>
                    <a:pt x="40216" y="533400"/>
                    <a:pt x="0" y="583142"/>
                    <a:pt x="45508" y="533400"/>
                  </a:cubicBezTo>
                  <a:cubicBezTo>
                    <a:pt x="46566" y="532342"/>
                    <a:pt x="1058" y="576792"/>
                    <a:pt x="45508" y="527050"/>
                  </a:cubicBezTo>
                  <a:cubicBezTo>
                    <a:pt x="89958" y="477308"/>
                    <a:pt x="234950" y="311150"/>
                    <a:pt x="312208" y="234950"/>
                  </a:cubicBezTo>
                  <a:cubicBezTo>
                    <a:pt x="389466" y="158750"/>
                    <a:pt x="434975" y="109008"/>
                    <a:pt x="509058" y="69850"/>
                  </a:cubicBezTo>
                  <a:cubicBezTo>
                    <a:pt x="583141" y="30692"/>
                    <a:pt x="674158" y="0"/>
                    <a:pt x="756708" y="0"/>
                  </a:cubicBezTo>
                  <a:cubicBezTo>
                    <a:pt x="839258" y="0"/>
                    <a:pt x="921808" y="30692"/>
                    <a:pt x="1004358" y="69850"/>
                  </a:cubicBezTo>
                  <a:cubicBezTo>
                    <a:pt x="1086908" y="109008"/>
                    <a:pt x="1185333" y="188383"/>
                    <a:pt x="1252008" y="234950"/>
                  </a:cubicBezTo>
                  <a:cubicBezTo>
                    <a:pt x="1318683" y="281517"/>
                    <a:pt x="1337733" y="294217"/>
                    <a:pt x="1404408" y="349250"/>
                  </a:cubicBezTo>
                </a:path>
              </a:pathLst>
            </a:custGeom>
            <a:no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36" tIns="45717" rIns="91436" bIns="45717" anchor="ctr"/>
            <a:lstStyle/>
            <a:p>
              <a:pPr algn="ctr">
                <a:spcBef>
                  <a:spcPct val="0"/>
                </a:spcBef>
                <a:defRPr/>
              </a:pPr>
              <a:endParaRPr kumimoji="1" lang="ja-JP" altLang="en-US" sz="2400" b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76" name="Datumsplatzhalter 7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77" name="Fußzeilenplatzhalt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Mkn-421 </a:t>
            </a:r>
            <a:r>
              <a:rPr lang="de-DE" sz="3200" dirty="0" err="1" smtClean="0"/>
              <a:t>Flare</a:t>
            </a:r>
            <a:r>
              <a:rPr lang="de-DE" sz="3200" dirty="0" smtClean="0"/>
              <a:t> on Jan. 14 2010</a:t>
            </a:r>
            <a:endParaRPr lang="de-DE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6330935" cy="471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6660232" y="2348880"/>
            <a:ext cx="25064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MAGIC </a:t>
            </a:r>
            <a:r>
              <a:rPr lang="de-DE" sz="2000" dirty="0" err="1" smtClean="0"/>
              <a:t>could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</a:t>
            </a:r>
            <a:endParaRPr lang="de-DE" sz="2000" dirty="0" smtClean="0"/>
          </a:p>
          <a:p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spectrum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a </a:t>
            </a:r>
          </a:p>
          <a:p>
            <a:r>
              <a:rPr lang="de-DE" sz="2000" dirty="0" smtClean="0"/>
              <a:t>strong </a:t>
            </a:r>
            <a:r>
              <a:rPr lang="de-DE" sz="2000" dirty="0" err="1" smtClean="0"/>
              <a:t>source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energies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</a:p>
          <a:p>
            <a:r>
              <a:rPr lang="de-DE" sz="2000" dirty="0" smtClean="0"/>
              <a:t>~ 50 </a:t>
            </a:r>
            <a:r>
              <a:rPr lang="de-DE" sz="2000" dirty="0" err="1" smtClean="0"/>
              <a:t>GeV</a:t>
            </a:r>
            <a:r>
              <a:rPr lang="de-DE" sz="2000" dirty="0" smtClean="0"/>
              <a:t> </a:t>
            </a:r>
            <a:r>
              <a:rPr lang="de-DE" sz="2000" dirty="0" err="1" smtClean="0"/>
              <a:t>providing</a:t>
            </a:r>
            <a:r>
              <a:rPr lang="de-DE" sz="2000" dirty="0" smtClean="0"/>
              <a:t> an</a:t>
            </a:r>
          </a:p>
          <a:p>
            <a:r>
              <a:rPr lang="de-DE" sz="2000" dirty="0" err="1" smtClean="0"/>
              <a:t>overlap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a </a:t>
            </a:r>
            <a:r>
              <a:rPr lang="de-DE" sz="2000" dirty="0" err="1" smtClean="0"/>
              <a:t>space</a:t>
            </a:r>
            <a:r>
              <a:rPr lang="de-DE" sz="2000" dirty="0" smtClean="0"/>
              <a:t>-</a:t>
            </a:r>
          </a:p>
          <a:p>
            <a:r>
              <a:rPr lang="de-DE" sz="2000" dirty="0" err="1" smtClean="0"/>
              <a:t>born</a:t>
            </a:r>
            <a:r>
              <a:rPr lang="de-DE" sz="2000" dirty="0" smtClean="0"/>
              <a:t> g </a:t>
            </a:r>
            <a:r>
              <a:rPr lang="de-DE" sz="2000" dirty="0" err="1" smtClean="0"/>
              <a:t>instrument</a:t>
            </a:r>
            <a:endParaRPr lang="de-DE" sz="2000" dirty="0" smtClean="0"/>
          </a:p>
          <a:p>
            <a:r>
              <a:rPr lang="de-DE" sz="2000" dirty="0" smtClean="0"/>
              <a:t>(FERMI)</a:t>
            </a:r>
            <a:endParaRPr lang="de-DE" sz="20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„</a:t>
            </a:r>
            <a:r>
              <a:rPr lang="de-DE" sz="3200" dirty="0" err="1" smtClean="0"/>
              <a:t>Full</a:t>
            </a:r>
            <a:r>
              <a:rPr lang="de-DE" sz="3200" dirty="0" smtClean="0"/>
              <a:t> </a:t>
            </a:r>
            <a:r>
              <a:rPr lang="de-DE" sz="3200" dirty="0" err="1" smtClean="0"/>
              <a:t>energy</a:t>
            </a:r>
            <a:r>
              <a:rPr lang="de-DE" sz="3200" dirty="0" smtClean="0"/>
              <a:t>“ </a:t>
            </a:r>
            <a:r>
              <a:rPr lang="de-DE" sz="3200" dirty="0" err="1" smtClean="0"/>
              <a:t>coverage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FERMI &amp; MAGIC</a:t>
            </a:r>
            <a:endParaRPr lang="de-DE" sz="32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804248" y="1988840"/>
            <a:ext cx="222503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endParaRPr lang="de-DE" dirty="0" smtClean="0"/>
          </a:p>
          <a:p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dreaming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endParaRPr lang="de-DE" dirty="0" smtClean="0"/>
          </a:p>
          <a:p>
            <a:r>
              <a:rPr lang="de-DE" dirty="0" err="1" smtClean="0"/>
              <a:t>ago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still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clarify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endParaRPr lang="de-DE" dirty="0" smtClean="0"/>
          </a:p>
          <a:p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</a:p>
          <a:p>
            <a:r>
              <a:rPr lang="de-DE" dirty="0" smtClean="0"/>
              <a:t>different </a:t>
            </a:r>
            <a:r>
              <a:rPr lang="de-DE" dirty="0" err="1" smtClean="0"/>
              <a:t>techniques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64293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395536" y="5877272"/>
            <a:ext cx="3960440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851920" y="3789040"/>
            <a:ext cx="151216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M87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Radio </a:t>
            </a:r>
            <a:r>
              <a:rPr lang="de-DE" sz="3200" dirty="0" err="1" smtClean="0"/>
              <a:t>Galaxies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84784"/>
            <a:ext cx="5040560" cy="4525963"/>
          </a:xfrm>
        </p:spPr>
        <p:txBody>
          <a:bodyPr>
            <a:normAutofit/>
          </a:bodyPr>
          <a:lstStyle/>
          <a:p>
            <a:r>
              <a:rPr lang="de-DE" sz="2400" dirty="0" smtClean="0"/>
              <a:t>„</a:t>
            </a:r>
            <a:r>
              <a:rPr lang="de-DE" sz="2400" dirty="0" err="1" smtClean="0"/>
              <a:t>Mis-aligned</a:t>
            </a:r>
            <a:r>
              <a:rPr lang="de-DE" sz="2400" dirty="0" smtClean="0"/>
              <a:t>“ </a:t>
            </a:r>
            <a:r>
              <a:rPr lang="de-DE" sz="2400" dirty="0" err="1" smtClean="0"/>
              <a:t>blazars</a:t>
            </a:r>
            <a:r>
              <a:rPr lang="de-DE" sz="2400" dirty="0" smtClean="0"/>
              <a:t> </a:t>
            </a:r>
          </a:p>
          <a:p>
            <a:pPr lvl="1"/>
            <a:r>
              <a:rPr lang="de-DE" sz="2000" dirty="0" smtClean="0"/>
              <a:t>(FR I = BL </a:t>
            </a:r>
            <a:r>
              <a:rPr lang="de-DE" sz="2000" dirty="0" err="1" smtClean="0"/>
              <a:t>Lacs</a:t>
            </a:r>
            <a:r>
              <a:rPr lang="de-DE" sz="2000" dirty="0" smtClean="0"/>
              <a:t>, FR II = FSRQ)</a:t>
            </a:r>
          </a:p>
          <a:p>
            <a:r>
              <a:rPr lang="de-DE" sz="2400" dirty="0" smtClean="0"/>
              <a:t>Radio </a:t>
            </a:r>
            <a:r>
              <a:rPr lang="de-DE" sz="2400" dirty="0" err="1" smtClean="0"/>
              <a:t>galaxies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measured</a:t>
            </a:r>
            <a:r>
              <a:rPr lang="de-DE" sz="2400" dirty="0" smtClean="0"/>
              <a:t> in VHE </a:t>
            </a:r>
            <a:r>
              <a:rPr lang="de-DE" sz="2400" dirty="0" err="1" smtClean="0">
                <a:latin typeface="Symbol" pitchFamily="18" charset="2"/>
              </a:rPr>
              <a:t>g</a:t>
            </a:r>
            <a:r>
              <a:rPr lang="de-DE" sz="2400" dirty="0" err="1" smtClean="0">
                <a:latin typeface="+mj-lt"/>
              </a:rPr>
              <a:t>‘</a:t>
            </a:r>
            <a:r>
              <a:rPr lang="de-DE" sz="2400" dirty="0" err="1" smtClean="0"/>
              <a:t>s</a:t>
            </a:r>
            <a:r>
              <a:rPr lang="de-DE" sz="2400" dirty="0" smtClean="0"/>
              <a:t>:</a:t>
            </a:r>
          </a:p>
          <a:p>
            <a:pPr lvl="1"/>
            <a:r>
              <a:rPr lang="de-DE" sz="2400" b="1" dirty="0" smtClean="0"/>
              <a:t>M-87, </a:t>
            </a:r>
            <a:r>
              <a:rPr lang="de-DE" sz="2400" b="1" dirty="0" err="1" smtClean="0"/>
              <a:t>Cen</a:t>
            </a:r>
            <a:r>
              <a:rPr lang="de-DE" sz="2400" b="1" dirty="0" smtClean="0"/>
              <a:t> A, IC 310, NGC 1275 </a:t>
            </a:r>
            <a:endParaRPr lang="de-DE" sz="2400" b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312368" cy="494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611" y="3610196"/>
            <a:ext cx="2620317" cy="269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139952" y="3996353"/>
            <a:ext cx="95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M87</a:t>
            </a:r>
            <a:endParaRPr lang="de-DE" sz="320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M87: Radio + VHE Instruments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1180728"/>
          </a:xfrm>
        </p:spPr>
        <p:txBody>
          <a:bodyPr>
            <a:normAutofit lnSpcReduction="10000"/>
          </a:bodyPr>
          <a:lstStyle/>
          <a:p>
            <a:r>
              <a:rPr lang="de-DE" sz="2400" dirty="0" smtClean="0"/>
              <a:t>VLBA </a:t>
            </a:r>
            <a:r>
              <a:rPr lang="de-DE" sz="2400" dirty="0" err="1" smtClean="0"/>
              <a:t>observes</a:t>
            </a:r>
            <a:r>
              <a:rPr lang="de-DE" sz="2400" dirty="0" smtClean="0"/>
              <a:t> M87 </a:t>
            </a:r>
            <a:r>
              <a:rPr lang="de-DE" sz="2400" dirty="0" err="1" smtClean="0"/>
              <a:t>jets</a:t>
            </a:r>
            <a:r>
              <a:rPr lang="de-DE" sz="2400" dirty="0" smtClean="0"/>
              <a:t> @ 43 GHz; </a:t>
            </a:r>
            <a:r>
              <a:rPr lang="de-DE" sz="2400" dirty="0" err="1" smtClean="0"/>
              <a:t>jet</a:t>
            </a:r>
            <a:r>
              <a:rPr lang="de-DE" sz="2400" dirty="0" smtClean="0"/>
              <a:t> </a:t>
            </a:r>
            <a:r>
              <a:rPr lang="de-DE" sz="2400" dirty="0" err="1" smtClean="0"/>
              <a:t>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</a:p>
          <a:p>
            <a:pPr>
              <a:buNone/>
            </a:pPr>
            <a:r>
              <a:rPr lang="de-DE" sz="2400" dirty="0" smtClean="0"/>
              <a:t>	30 x 60 Schwarzschild </a:t>
            </a:r>
            <a:r>
              <a:rPr lang="de-DE" sz="2400" dirty="0" err="1" smtClean="0"/>
              <a:t>radii</a:t>
            </a:r>
            <a:endParaRPr lang="de-DE" sz="24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852936"/>
            <a:ext cx="3219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95536" y="5085184"/>
            <a:ext cx="4397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VHE </a:t>
            </a:r>
            <a:r>
              <a:rPr lang="de-DE" sz="2400" dirty="0" err="1" smtClean="0"/>
              <a:t>flare</a:t>
            </a:r>
            <a:r>
              <a:rPr lang="de-DE" sz="2400" dirty="0" smtClean="0"/>
              <a:t> </a:t>
            </a:r>
            <a:r>
              <a:rPr lang="de-DE" sz="2400" dirty="0" err="1" smtClean="0"/>
              <a:t>accompanied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</a:p>
          <a:p>
            <a:r>
              <a:rPr lang="de-DE" sz="2400" dirty="0" err="1" smtClean="0"/>
              <a:t>flare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really</a:t>
            </a:r>
            <a:r>
              <a:rPr lang="de-DE" sz="2400" dirty="0" smtClean="0"/>
              <a:t> </a:t>
            </a:r>
            <a:r>
              <a:rPr lang="de-DE" sz="2400" dirty="0" err="1" smtClean="0"/>
              <a:t>close</a:t>
            </a:r>
            <a:r>
              <a:rPr lang="de-DE" sz="2400" dirty="0" smtClean="0"/>
              <a:t> </a:t>
            </a:r>
            <a:r>
              <a:rPr lang="de-DE" sz="2400" dirty="0" err="1" smtClean="0"/>
              <a:t>vicinity</a:t>
            </a:r>
            <a:r>
              <a:rPr lang="de-DE" sz="2400" dirty="0" smtClean="0"/>
              <a:t> </a:t>
            </a:r>
          </a:p>
          <a:p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Black Hole </a:t>
            </a:r>
            <a:r>
              <a:rPr lang="de-DE" sz="2400" dirty="0" err="1" smtClean="0"/>
              <a:t>vicinity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6042706" y="1403484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Science (2009)</a:t>
            </a:r>
            <a:endParaRPr lang="de-DE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5"/>
            <a:ext cx="3528392" cy="45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EBD0DC-57C8-4EFB-9501-26AF6FC26B0F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3C 66A</a:t>
            </a:r>
          </a:p>
        </p:txBody>
      </p:sp>
      <p:pic>
        <p:nvPicPr>
          <p:cNvPr id="16388" name="Picture 4" descr="sky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841" y="1028998"/>
            <a:ext cx="4538663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200650" y="1622425"/>
            <a:ext cx="12334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 = 0.444</a:t>
            </a:r>
          </a:p>
        </p:txBody>
      </p:sp>
      <p:pic>
        <p:nvPicPr>
          <p:cNvPr id="16390" name="Picture 6" descr="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717" y="3276749"/>
            <a:ext cx="42322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686520" y="4869160"/>
            <a:ext cx="420596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z=0.444 (but not certain)</a:t>
            </a:r>
          </a:p>
          <a:p>
            <a:r>
              <a:rPr lang="en-US" sz="2400" dirty="0" smtClean="0"/>
              <a:t>Spectrum </a:t>
            </a:r>
            <a:r>
              <a:rPr lang="en-US" sz="2400" dirty="0"/>
              <a:t>is soft and compatible</a:t>
            </a:r>
            <a:br>
              <a:rPr lang="en-US" sz="2400" dirty="0"/>
            </a:br>
            <a:r>
              <a:rPr lang="en-US" sz="2400" dirty="0"/>
              <a:t>with VERITAS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80303" y="1052736"/>
            <a:ext cx="457721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3C66A: intermediate frequency </a:t>
            </a:r>
          </a:p>
          <a:p>
            <a:r>
              <a:rPr lang="en-US" sz="2400" dirty="0" smtClean="0"/>
              <a:t>peaked BL Lac</a:t>
            </a:r>
          </a:p>
          <a:p>
            <a:r>
              <a:rPr lang="en-US" sz="2400" dirty="0" smtClean="0"/>
              <a:t>3C66B: nearby Radio Galaxy </a:t>
            </a:r>
          </a:p>
          <a:p>
            <a:r>
              <a:rPr lang="en-US" sz="2400" dirty="0" smtClean="0"/>
              <a:t>Signal from A </a:t>
            </a:r>
            <a:r>
              <a:rPr lang="en-US" sz="2400" dirty="0"/>
              <a:t>or </a:t>
            </a:r>
            <a:r>
              <a:rPr lang="en-US" sz="2400" dirty="0" smtClean="0"/>
              <a:t>B (separation 6’) ? </a:t>
            </a:r>
          </a:p>
          <a:p>
            <a:r>
              <a:rPr lang="en-US" sz="2400" dirty="0" smtClean="0"/>
              <a:t>Thanks </a:t>
            </a:r>
            <a:r>
              <a:rPr lang="en-US" sz="2400" dirty="0"/>
              <a:t>to </a:t>
            </a:r>
            <a:r>
              <a:rPr lang="en-US" sz="2400" dirty="0" smtClean="0"/>
              <a:t>Improved angular </a:t>
            </a:r>
          </a:p>
          <a:p>
            <a:r>
              <a:rPr lang="en-US" sz="2400" dirty="0" smtClean="0"/>
              <a:t>resolution </a:t>
            </a:r>
            <a:r>
              <a:rPr lang="en-US" sz="2400" dirty="0"/>
              <a:t>of </a:t>
            </a:r>
            <a:r>
              <a:rPr lang="en-US" sz="2400" dirty="0" smtClean="0"/>
              <a:t>stereo: </a:t>
            </a:r>
            <a:r>
              <a:rPr lang="en-US" sz="2400" dirty="0"/>
              <a:t>clearly A 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7"/>
          <p:cNvSpPr>
            <a:spLocks noGrp="1"/>
          </p:cNvSpPr>
          <p:nvPr>
            <p:ph type="title"/>
          </p:nvPr>
        </p:nvSpPr>
        <p:spPr>
          <a:xfrm>
            <a:off x="914400" y="288925"/>
            <a:ext cx="7313613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rgbClr val="000000"/>
                </a:solidFill>
              </a:rPr>
              <a:t>New Discoveries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21388" y="5476097"/>
            <a:ext cx="1483056" cy="851848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1C7323-E5B3-4B4D-BEDB-9448118D8D4B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US" dirty="0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sp>
        <p:nvSpPr>
          <p:cNvPr id="14340" name="Title 7"/>
          <p:cNvSpPr txBox="1">
            <a:spLocks/>
          </p:cNvSpPr>
          <p:nvPr/>
        </p:nvSpPr>
        <p:spPr bwMode="auto">
          <a:xfrm>
            <a:off x="457200" y="1524000"/>
            <a:ext cx="73136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endParaRPr lang="de-DE" sz="4600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 bwMode="auto">
          <a:xfrm>
            <a:off x="207963" y="20574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Two Radio Galaxies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 bwMode="auto">
          <a:xfrm>
            <a:off x="3581400" y="1524000"/>
            <a:ext cx="571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 dirty="0">
                <a:solidFill>
                  <a:srgbClr val="000000"/>
                </a:solidFill>
                <a:latin typeface="Goudy Old Style" pitchFamily="18" charset="0"/>
              </a:rPr>
              <a:t>IC310 </a:t>
            </a:r>
            <a:r>
              <a:rPr lang="en-US" sz="1200" b="1" i="1" dirty="0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J.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Aleksić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 et al. (MAGIC Coll.),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Astrophys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. J.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Lett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. 2010 </a:t>
            </a:r>
            <a:r>
              <a:rPr lang="en-US" sz="1200" dirty="0">
                <a:latin typeface="Goudy Old Style" pitchFamily="18" charset="0"/>
              </a:rPr>
              <a:t> </a:t>
            </a:r>
            <a:r>
              <a:rPr lang="en-US" sz="1200" b="1" i="1" dirty="0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14" name="Title 7"/>
          <p:cNvSpPr txBox="1">
            <a:spLocks/>
          </p:cNvSpPr>
          <p:nvPr/>
        </p:nvSpPr>
        <p:spPr bwMode="auto">
          <a:xfrm>
            <a:off x="3581400" y="24765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NGC 1275 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#2916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October 2010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14344" name="Title 7"/>
          <p:cNvSpPr txBox="1">
            <a:spLocks/>
          </p:cNvSpPr>
          <p:nvPr/>
        </p:nvSpPr>
        <p:spPr bwMode="auto">
          <a:xfrm>
            <a:off x="207963" y="35814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de-DE" sz="2000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6" name="Title 7"/>
          <p:cNvSpPr txBox="1">
            <a:spLocks/>
          </p:cNvSpPr>
          <p:nvPr/>
        </p:nvSpPr>
        <p:spPr bwMode="auto">
          <a:xfrm>
            <a:off x="207963" y="44196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High Frequency peaking BL Lac</a:t>
            </a:r>
          </a:p>
        </p:txBody>
      </p:sp>
      <p:sp>
        <p:nvSpPr>
          <p:cNvPr id="17" name="Title 7"/>
          <p:cNvSpPr txBox="1">
            <a:spLocks/>
          </p:cNvSpPr>
          <p:nvPr/>
        </p:nvSpPr>
        <p:spPr bwMode="auto">
          <a:xfrm>
            <a:off x="3581400" y="4419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B3 2247+381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#2910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October 2010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  <a:endParaRPr lang="en-US" sz="1600" b="1" i="1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8" name="Title 7"/>
          <p:cNvSpPr txBox="1">
            <a:spLocks/>
          </p:cNvSpPr>
          <p:nvPr/>
        </p:nvSpPr>
        <p:spPr bwMode="auto">
          <a:xfrm>
            <a:off x="207963" y="5527675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Unknown Fermi source</a:t>
            </a:r>
          </a:p>
        </p:txBody>
      </p:sp>
      <p:sp>
        <p:nvSpPr>
          <p:cNvPr id="19" name="Title 7"/>
          <p:cNvSpPr txBox="1">
            <a:spLocks/>
          </p:cNvSpPr>
          <p:nvPr/>
        </p:nvSpPr>
        <p:spPr bwMode="auto">
          <a:xfrm>
            <a:off x="3581400" y="5527675"/>
            <a:ext cx="51038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s-ES_tradnl" sz="3200" b="1" i="1">
                <a:solidFill>
                  <a:srgbClr val="000000"/>
                </a:solidFill>
                <a:latin typeface="Goudy Old Style" pitchFamily="18" charset="0"/>
              </a:rPr>
              <a:t>MAGIC J2001+435 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#2753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July 2010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  <a:endParaRPr lang="en-US" sz="1600" b="1" i="1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20" name="Title 7"/>
          <p:cNvSpPr txBox="1">
            <a:spLocks/>
          </p:cNvSpPr>
          <p:nvPr/>
        </p:nvSpPr>
        <p:spPr bwMode="auto">
          <a:xfrm>
            <a:off x="207963" y="33147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Flat Spectrum Radio Quasar</a:t>
            </a:r>
          </a:p>
        </p:txBody>
      </p:sp>
      <p:sp>
        <p:nvSpPr>
          <p:cNvPr id="21" name="Title 7"/>
          <p:cNvSpPr txBox="1">
            <a:spLocks/>
          </p:cNvSpPr>
          <p:nvPr/>
        </p:nvSpPr>
        <p:spPr bwMode="auto">
          <a:xfrm>
            <a:off x="3581400" y="3314700"/>
            <a:ext cx="6019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PKS 1222+216</a:t>
            </a:r>
            <a:r>
              <a:rPr lang="en-US" sz="2400" b="1" i="1">
                <a:solidFill>
                  <a:srgbClr val="000000"/>
                </a:solidFill>
                <a:latin typeface="Goudy Old Style" pitchFamily="18" charset="0"/>
              </a:rPr>
              <a:t>(4C +21.35)</a:t>
            </a:r>
          </a:p>
          <a:p>
            <a:pPr defTabSz="914400"/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#2684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June 2010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743200" y="1828800"/>
            <a:ext cx="838200" cy="457200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1"/>
          </p:cNvCxnSpPr>
          <p:nvPr/>
        </p:nvCxnSpPr>
        <p:spPr>
          <a:xfrm>
            <a:off x="2743200" y="2286000"/>
            <a:ext cx="838200" cy="457200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43200" y="3579813"/>
            <a:ext cx="838200" cy="1587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87650" y="4724400"/>
            <a:ext cx="838200" cy="1588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805113" y="5791200"/>
            <a:ext cx="838200" cy="1588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fig2a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457450"/>
            <a:ext cx="5870575" cy="41719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0" name="Rectangle 8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13315" name="Picture 26" descr="eve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43588" y="1536700"/>
            <a:ext cx="2846387" cy="2892425"/>
          </a:xfrm>
        </p:spPr>
      </p:pic>
      <p:sp>
        <p:nvSpPr>
          <p:cNvPr id="23" name="Rechteck 22"/>
          <p:cNvSpPr/>
          <p:nvPr/>
        </p:nvSpPr>
        <p:spPr>
          <a:xfrm>
            <a:off x="0" y="1600200"/>
            <a:ext cx="5643563" cy="4643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318" name="AutoShape 2"/>
          <p:cNvSpPr>
            <a:spLocks noChangeAspect="1" noChangeArrowheads="1"/>
          </p:cNvSpPr>
          <p:nvPr/>
        </p:nvSpPr>
        <p:spPr bwMode="auto">
          <a:xfrm flipV="1">
            <a:off x="0" y="4929188"/>
            <a:ext cx="5613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2928938" y="31432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</a:t>
            </a:r>
            <a:r>
              <a:rPr lang="en-US" sz="1400" b="1" baseline="30000"/>
              <a:t>o</a:t>
            </a:r>
            <a:endParaRPr lang="de-DE" sz="1400" b="1" baseline="30000"/>
          </a:p>
        </p:txBody>
      </p:sp>
      <p:pic>
        <p:nvPicPr>
          <p:cNvPr id="13397" name="Picture 11" descr="view_yz_004"/>
          <p:cNvPicPr>
            <a:picLocks noChangeAspect="1" noChangeArrowheads="1"/>
          </p:cNvPicPr>
          <p:nvPr/>
        </p:nvPicPr>
        <p:blipFill>
          <a:blip r:embed="rId4" cstate="print"/>
          <a:srcRect l="37279" t="23026" r="33728"/>
          <a:stretch>
            <a:fillRect/>
          </a:stretch>
        </p:blipFill>
        <p:spPr bwMode="auto">
          <a:xfrm>
            <a:off x="2735263" y="1757363"/>
            <a:ext cx="463550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38"/>
          <p:cNvGrpSpPr>
            <a:grpSpLocks/>
          </p:cNvGrpSpPr>
          <p:nvPr/>
        </p:nvGrpSpPr>
        <p:grpSpPr bwMode="auto">
          <a:xfrm>
            <a:off x="4286250" y="1857375"/>
            <a:ext cx="1120775" cy="3668713"/>
            <a:chOff x="4286250" y="1857375"/>
            <a:chExt cx="1120775" cy="3668713"/>
          </a:xfrm>
        </p:grpSpPr>
        <p:sp>
          <p:nvSpPr>
            <p:cNvPr id="13395" name="Text Box 9"/>
            <p:cNvSpPr txBox="1">
              <a:spLocks noChangeArrowheads="1"/>
            </p:cNvSpPr>
            <p:nvPr/>
          </p:nvSpPr>
          <p:spPr bwMode="auto">
            <a:xfrm>
              <a:off x="4286250" y="1857375"/>
              <a:ext cx="1120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4857750" y="2286000"/>
              <a:ext cx="50800" cy="32400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23" name="AutoShape 15"/>
          <p:cNvSpPr>
            <a:spLocks noChangeAspect="1" noChangeArrowheads="1"/>
          </p:cNvSpPr>
          <p:nvPr/>
        </p:nvSpPr>
        <p:spPr bwMode="auto">
          <a:xfrm>
            <a:off x="1000125" y="2751138"/>
            <a:ext cx="3919538" cy="2914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Oval 16"/>
          <p:cNvSpPr>
            <a:spLocks noChangeAspect="1" noChangeArrowheads="1"/>
          </p:cNvSpPr>
          <p:nvPr/>
        </p:nvSpPr>
        <p:spPr bwMode="auto">
          <a:xfrm>
            <a:off x="1003300" y="5218113"/>
            <a:ext cx="3908425" cy="949325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>
            <a:off x="1003300" y="5667375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327" name="Text Box 22"/>
          <p:cNvSpPr txBox="1">
            <a:spLocks noChangeArrowheads="1"/>
          </p:cNvSpPr>
          <p:nvPr/>
        </p:nvSpPr>
        <p:spPr bwMode="auto">
          <a:xfrm>
            <a:off x="1624013" y="5435600"/>
            <a:ext cx="83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120 m</a:t>
            </a:r>
            <a:endParaRPr lang="de-DE" sz="1400" b="1" baseline="30000"/>
          </a:p>
        </p:txBody>
      </p:sp>
      <p:grpSp>
        <p:nvGrpSpPr>
          <p:cNvPr id="5" name="Group 26"/>
          <p:cNvGrpSpPr>
            <a:grpSpLocks noChangeAspect="1"/>
          </p:cNvGrpSpPr>
          <p:nvPr/>
        </p:nvGrpSpPr>
        <p:grpSpPr bwMode="auto">
          <a:xfrm>
            <a:off x="2438400" y="4267200"/>
            <a:ext cx="669925" cy="1189038"/>
            <a:chOff x="2385" y="3172"/>
            <a:chExt cx="313" cy="556"/>
          </a:xfrm>
        </p:grpSpPr>
        <p:sp>
          <p:nvSpPr>
            <p:cNvPr id="13381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2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3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4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5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6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7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8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9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0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1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2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26"/>
          <p:cNvGrpSpPr>
            <a:grpSpLocks noChangeAspect="1"/>
          </p:cNvGrpSpPr>
          <p:nvPr/>
        </p:nvGrpSpPr>
        <p:grpSpPr bwMode="auto">
          <a:xfrm>
            <a:off x="3155950" y="4706938"/>
            <a:ext cx="669925" cy="1189037"/>
            <a:chOff x="2385" y="3172"/>
            <a:chExt cx="313" cy="556"/>
          </a:xfrm>
        </p:grpSpPr>
        <p:sp>
          <p:nvSpPr>
            <p:cNvPr id="13369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2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4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5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6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7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8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9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0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1828800" y="4800600"/>
            <a:ext cx="669925" cy="1189038"/>
            <a:chOff x="2385" y="3172"/>
            <a:chExt cx="313" cy="556"/>
          </a:xfrm>
        </p:grpSpPr>
        <p:sp>
          <p:nvSpPr>
            <p:cNvPr id="13357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0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2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3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4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5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6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7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8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31" name="Textfeld 112"/>
          <p:cNvSpPr txBox="1">
            <a:spLocks noChangeArrowheads="1"/>
          </p:cNvSpPr>
          <p:nvPr/>
        </p:nvSpPr>
        <p:spPr bwMode="auto">
          <a:xfrm>
            <a:off x="5953125" y="4495800"/>
            <a:ext cx="28629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/>
              <a:t>Image </a:t>
            </a:r>
            <a:r>
              <a:rPr lang="de-DE" dirty="0" err="1" smtClean="0"/>
              <a:t>intensity</a:t>
            </a:r>
            <a:r>
              <a:rPr lang="de-DE" dirty="0" smtClean="0"/>
              <a:t> ~ </a:t>
            </a:r>
            <a:r>
              <a:rPr lang="de-DE" dirty="0" err="1" smtClean="0"/>
              <a:t>shower</a:t>
            </a:r>
            <a:r>
              <a:rPr lang="de-DE" dirty="0" smtClean="0"/>
              <a:t> E</a:t>
            </a:r>
            <a:endParaRPr lang="de-DE" dirty="0"/>
          </a:p>
          <a:p>
            <a:pPr>
              <a:lnSpc>
                <a:spcPct val="200000"/>
              </a:lnSpc>
            </a:pPr>
            <a:r>
              <a:rPr lang="de-DE" dirty="0" smtClean="0"/>
              <a:t>X-</a:t>
            </a:r>
            <a:r>
              <a:rPr lang="de-DE" dirty="0" err="1" smtClean="0"/>
              <a:t>point</a:t>
            </a:r>
            <a:r>
              <a:rPr lang="de-DE" dirty="0" smtClean="0"/>
              <a:t> - </a:t>
            </a:r>
            <a:r>
              <a:rPr lang="de-DE" dirty="0" err="1" smtClean="0"/>
              <a:t>impact</a:t>
            </a:r>
            <a:endParaRPr lang="de-DE" dirty="0"/>
          </a:p>
          <a:p>
            <a:pPr>
              <a:lnSpc>
                <a:spcPct val="200000"/>
              </a:lnSpc>
            </a:pPr>
            <a:r>
              <a:rPr lang="de-DE" dirty="0" smtClean="0"/>
              <a:t>Image </a:t>
            </a:r>
            <a:r>
              <a:rPr lang="de-DE" dirty="0" err="1" smtClean="0"/>
              <a:t>shapes</a:t>
            </a:r>
            <a:r>
              <a:rPr lang="de-DE" dirty="0" smtClean="0"/>
              <a:t> ~ </a:t>
            </a:r>
            <a:r>
              <a:rPr lang="de-DE" dirty="0" err="1" smtClean="0"/>
              <a:t>particle</a:t>
            </a:r>
            <a:r>
              <a:rPr lang="de-DE" dirty="0" smtClean="0"/>
              <a:t> type</a:t>
            </a:r>
            <a:endParaRPr lang="de-DE" dirty="0"/>
          </a:p>
        </p:txBody>
      </p:sp>
      <p:grpSp>
        <p:nvGrpSpPr>
          <p:cNvPr id="8" name="Gruppieren 90"/>
          <p:cNvGrpSpPr>
            <a:grpSpLocks/>
          </p:cNvGrpSpPr>
          <p:nvPr/>
        </p:nvGrpSpPr>
        <p:grpSpPr bwMode="auto">
          <a:xfrm>
            <a:off x="6388100" y="2012950"/>
            <a:ext cx="2076450" cy="2286000"/>
            <a:chOff x="6388100" y="2012950"/>
            <a:chExt cx="2076450" cy="2286000"/>
          </a:xfrm>
        </p:grpSpPr>
        <p:grpSp>
          <p:nvGrpSpPr>
            <p:cNvPr id="9" name="Group 104"/>
            <p:cNvGrpSpPr>
              <a:grpSpLocks noChangeAspect="1"/>
            </p:cNvGrpSpPr>
            <p:nvPr/>
          </p:nvGrpSpPr>
          <p:grpSpPr bwMode="auto">
            <a:xfrm>
              <a:off x="6388100" y="2012950"/>
              <a:ext cx="908050" cy="1114425"/>
              <a:chOff x="5760" y="936"/>
              <a:chExt cx="841" cy="1032"/>
            </a:xfrm>
          </p:grpSpPr>
          <p:sp>
            <p:nvSpPr>
              <p:cNvPr id="13355" name="Oval 52"/>
              <p:cNvSpPr>
                <a:spLocks noChangeArrowheads="1"/>
              </p:cNvSpPr>
              <p:nvPr/>
            </p:nvSpPr>
            <p:spPr bwMode="auto">
              <a:xfrm rot="3125935">
                <a:off x="5835" y="1338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Line 53"/>
              <p:cNvSpPr>
                <a:spLocks noChangeShapeType="1"/>
              </p:cNvSpPr>
              <p:nvPr/>
            </p:nvSpPr>
            <p:spPr bwMode="auto">
              <a:xfrm>
                <a:off x="5760" y="936"/>
                <a:ext cx="841" cy="103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6648465" y="2754313"/>
              <a:ext cx="628651" cy="1544637"/>
              <a:chOff x="7427" y="960"/>
              <a:chExt cx="466" cy="1144"/>
            </a:xfrm>
          </p:grpSpPr>
          <p:sp>
            <p:nvSpPr>
              <p:cNvPr id="13353" name="Oval 69"/>
              <p:cNvSpPr>
                <a:spLocks noChangeArrowheads="1"/>
              </p:cNvSpPr>
              <p:nvPr/>
            </p:nvSpPr>
            <p:spPr bwMode="auto">
              <a:xfrm rot="-4080992">
                <a:off x="7314" y="1448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Line 70"/>
              <p:cNvSpPr>
                <a:spLocks noChangeShapeType="1"/>
              </p:cNvSpPr>
              <p:nvPr/>
            </p:nvSpPr>
            <p:spPr bwMode="auto">
              <a:xfrm flipV="1">
                <a:off x="7427" y="960"/>
                <a:ext cx="466" cy="11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352" name="Line 34"/>
            <p:cNvSpPr>
              <a:spLocks noChangeAspect="1" noChangeShapeType="1"/>
            </p:cNvSpPr>
            <p:nvPr/>
          </p:nvSpPr>
          <p:spPr bwMode="auto">
            <a:xfrm flipV="1">
              <a:off x="7072313" y="2822575"/>
              <a:ext cx="1392237" cy="1714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33" name="Freeform 24"/>
          <p:cNvSpPr>
            <a:spLocks noChangeAspect="1"/>
          </p:cNvSpPr>
          <p:nvPr/>
        </p:nvSpPr>
        <p:spPr bwMode="auto">
          <a:xfrm>
            <a:off x="2976563" y="2743200"/>
            <a:ext cx="844550" cy="2725738"/>
          </a:xfrm>
          <a:custGeom>
            <a:avLst/>
            <a:gdLst>
              <a:gd name="T0" fmla="*/ 0 w 626"/>
              <a:gd name="T1" fmla="*/ 0 h 2020"/>
              <a:gd name="T2" fmla="*/ 2147483647 w 626"/>
              <a:gd name="T3" fmla="*/ 2147483647 h 2020"/>
              <a:gd name="T4" fmla="*/ 2147483647 w 626"/>
              <a:gd name="T5" fmla="*/ 2147483647 h 2020"/>
              <a:gd name="T6" fmla="*/ 0 w 626"/>
              <a:gd name="T7" fmla="*/ 0 h 2020"/>
              <a:gd name="T8" fmla="*/ 0 60000 65536"/>
              <a:gd name="T9" fmla="*/ 0 60000 65536"/>
              <a:gd name="T10" fmla="*/ 0 60000 65536"/>
              <a:gd name="T11" fmla="*/ 0 60000 65536"/>
              <a:gd name="T12" fmla="*/ 0 w 626"/>
              <a:gd name="T13" fmla="*/ 0 h 2020"/>
              <a:gd name="T14" fmla="*/ 626 w 626"/>
              <a:gd name="T15" fmla="*/ 2020 h 20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Freeform 25"/>
          <p:cNvSpPr>
            <a:spLocks noChangeAspect="1"/>
          </p:cNvSpPr>
          <p:nvPr/>
        </p:nvSpPr>
        <p:spPr bwMode="auto">
          <a:xfrm>
            <a:off x="3186113" y="4795838"/>
            <a:ext cx="628650" cy="674687"/>
          </a:xfrm>
          <a:custGeom>
            <a:avLst/>
            <a:gdLst>
              <a:gd name="T0" fmla="*/ 0 w 476"/>
              <a:gd name="T1" fmla="*/ 2147483647 h 509"/>
              <a:gd name="T2" fmla="*/ 2147483647 w 476"/>
              <a:gd name="T3" fmla="*/ 0 h 509"/>
              <a:gd name="T4" fmla="*/ 2147483647 w 476"/>
              <a:gd name="T5" fmla="*/ 2147483647 h 509"/>
              <a:gd name="T6" fmla="*/ 0 w 476"/>
              <a:gd name="T7" fmla="*/ 2147483647 h 509"/>
              <a:gd name="T8" fmla="*/ 0 60000 65536"/>
              <a:gd name="T9" fmla="*/ 0 60000 65536"/>
              <a:gd name="T10" fmla="*/ 0 60000 65536"/>
              <a:gd name="T11" fmla="*/ 0 60000 65536"/>
              <a:gd name="T12" fmla="*/ 0 w 476"/>
              <a:gd name="T13" fmla="*/ 0 h 509"/>
              <a:gd name="T14" fmla="*/ 476 w 476"/>
              <a:gd name="T15" fmla="*/ 509 h 5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26"/>
          <p:cNvGrpSpPr>
            <a:grpSpLocks noChangeAspect="1"/>
          </p:cNvGrpSpPr>
          <p:nvPr/>
        </p:nvGrpSpPr>
        <p:grpSpPr bwMode="auto">
          <a:xfrm>
            <a:off x="3157538" y="4706938"/>
            <a:ext cx="669925" cy="1189037"/>
            <a:chOff x="2385" y="3172"/>
            <a:chExt cx="313" cy="556"/>
          </a:xfrm>
        </p:grpSpPr>
        <p:sp>
          <p:nvSpPr>
            <p:cNvPr id="13338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3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4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5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7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8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9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cxnSp>
        <p:nvCxnSpPr>
          <p:cNvPr id="19" name="Gerade Verbindung 18"/>
          <p:cNvCxnSpPr/>
          <p:nvPr/>
        </p:nvCxnSpPr>
        <p:spPr>
          <a:xfrm rot="16200000" flipH="1" flipV="1">
            <a:off x="1498601" y="4222750"/>
            <a:ext cx="2895600" cy="28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7" name="Arc 18"/>
          <p:cNvSpPr>
            <a:spLocks/>
          </p:cNvSpPr>
          <p:nvPr/>
        </p:nvSpPr>
        <p:spPr bwMode="auto">
          <a:xfrm flipV="1">
            <a:off x="2928938" y="2997200"/>
            <a:ext cx="504825" cy="723900"/>
          </a:xfrm>
          <a:custGeom>
            <a:avLst/>
            <a:gdLst>
              <a:gd name="T0" fmla="*/ 0 w 15074"/>
              <a:gd name="T1" fmla="*/ 0 h 21600"/>
              <a:gd name="T2" fmla="*/ 2147483647 w 15074"/>
              <a:gd name="T3" fmla="*/ 2147483647 h 21600"/>
              <a:gd name="T4" fmla="*/ 0 w 15074"/>
              <a:gd name="T5" fmla="*/ 2147483647 h 21600"/>
              <a:gd name="T6" fmla="*/ 0 60000 65536"/>
              <a:gd name="T7" fmla="*/ 0 60000 65536"/>
              <a:gd name="T8" fmla="*/ 0 60000 65536"/>
              <a:gd name="T9" fmla="*/ 0 w 15074"/>
              <a:gd name="T10" fmla="*/ 0 h 21600"/>
              <a:gd name="T11" fmla="*/ 15074 w 150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74" h="21600" fill="none" extrusionOk="0">
                <a:moveTo>
                  <a:pt x="-1" y="0"/>
                </a:moveTo>
                <a:cubicBezTo>
                  <a:pt x="5631" y="0"/>
                  <a:pt x="11040" y="2199"/>
                  <a:pt x="15074" y="6129"/>
                </a:cubicBezTo>
              </a:path>
              <a:path w="15074" h="21600" stroke="0" extrusionOk="0">
                <a:moveTo>
                  <a:pt x="-1" y="0"/>
                </a:moveTo>
                <a:cubicBezTo>
                  <a:pt x="5631" y="0"/>
                  <a:pt x="11040" y="2199"/>
                  <a:pt x="15074" y="612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" name="Gruppieren 37"/>
          <p:cNvGrpSpPr>
            <a:grpSpLocks/>
          </p:cNvGrpSpPr>
          <p:nvPr/>
        </p:nvGrpSpPr>
        <p:grpSpPr bwMode="auto">
          <a:xfrm>
            <a:off x="890588" y="1600200"/>
            <a:ext cx="2308225" cy="1558925"/>
            <a:chOff x="890588" y="1600200"/>
            <a:chExt cx="2308225" cy="1558925"/>
          </a:xfrm>
        </p:grpSpPr>
        <p:pic>
          <p:nvPicPr>
            <p:cNvPr id="89" name="Picture 11" descr="view_yz_004"/>
            <p:cNvPicPr>
              <a:picLocks noChangeAspect="1" noChangeArrowheads="1"/>
            </p:cNvPicPr>
            <p:nvPr/>
          </p:nvPicPr>
          <p:blipFill>
            <a:blip r:embed="rId4" cstate="print"/>
            <a:srcRect l="37279" t="23026" r="33728"/>
            <a:stretch>
              <a:fillRect/>
            </a:stretch>
          </p:blipFill>
          <p:spPr bwMode="auto">
            <a:xfrm>
              <a:off x="2735263" y="1757363"/>
              <a:ext cx="4635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feld 36"/>
            <p:cNvSpPr txBox="1">
              <a:spLocks noChangeArrowheads="1"/>
            </p:cNvSpPr>
            <p:nvPr/>
          </p:nvSpPr>
          <p:spPr bwMode="auto">
            <a:xfrm>
              <a:off x="890588" y="1600200"/>
              <a:ext cx="1928812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dirty="0" err="1" smtClean="0">
                  <a:solidFill>
                    <a:schemeClr val="bg1"/>
                  </a:solidFill>
                </a:rPr>
                <a:t>Particle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shower</a:t>
              </a:r>
              <a:endParaRPr lang="de-DE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uppieren 36"/>
          <p:cNvGrpSpPr>
            <a:grpSpLocks/>
          </p:cNvGrpSpPr>
          <p:nvPr/>
        </p:nvGrpSpPr>
        <p:grpSpPr bwMode="auto">
          <a:xfrm>
            <a:off x="928688" y="1498600"/>
            <a:ext cx="2016125" cy="514350"/>
            <a:chOff x="928688" y="1498600"/>
            <a:chExt cx="2016125" cy="513795"/>
          </a:xfrm>
        </p:grpSpPr>
        <p:cxnSp>
          <p:nvCxnSpPr>
            <p:cNvPr id="92" name="Gerade Verbindung 91"/>
            <p:cNvCxnSpPr/>
            <p:nvPr/>
          </p:nvCxnSpPr>
          <p:spPr>
            <a:xfrm rot="16200000" flipV="1">
              <a:off x="2729144" y="1711094"/>
              <a:ext cx="428163" cy="31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36"/>
            <p:cNvSpPr txBox="1">
              <a:spLocks noChangeArrowheads="1"/>
            </p:cNvSpPr>
            <p:nvPr/>
          </p:nvSpPr>
          <p:spPr bwMode="auto">
            <a:xfrm>
              <a:off x="928688" y="1643063"/>
              <a:ext cx="19288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Original </a:t>
              </a:r>
              <a:r>
                <a:rPr lang="de-DE" dirty="0" err="1" smtClean="0">
                  <a:solidFill>
                    <a:schemeClr val="bg1"/>
                  </a:solidFill>
                </a:rPr>
                <a:t>photon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 Box 20"/>
          <p:cNvSpPr txBox="1">
            <a:spLocks noChangeArrowheads="1"/>
          </p:cNvSpPr>
          <p:nvPr/>
        </p:nvSpPr>
        <p:spPr bwMode="auto">
          <a:xfrm rot="18228467">
            <a:off x="722003" y="3617221"/>
            <a:ext cx="2011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Cherenkov light emission at ~ 1°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Detection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VHE </a:t>
            </a:r>
            <a:r>
              <a:rPr lang="de-DE" sz="3200" dirty="0" smtClean="0">
                <a:latin typeface="Symbol" pitchFamily="18" charset="2"/>
              </a:rPr>
              <a:t>g </a:t>
            </a:r>
            <a:r>
              <a:rPr lang="de-DE" sz="3200" dirty="0" err="1" smtClean="0"/>
              <a:t>radiation</a:t>
            </a:r>
            <a:endParaRPr lang="de-DE" sz="3200" dirty="0" smtClean="0"/>
          </a:p>
        </p:txBody>
      </p:sp>
      <p:sp>
        <p:nvSpPr>
          <p:cNvPr id="99" name="Fußzeilenplatzhalter 9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00" name="Datumsplatzhalter 9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95" name="Foliennummernplatzhalter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>
                <a:latin typeface="+mj-lt"/>
                <a:ea typeface="+mj-ea"/>
                <a:cs typeface="+mj-cs"/>
              </a:rPr>
              <a:t>Flat </a:t>
            </a:r>
            <a:r>
              <a:rPr lang="de-DE" sz="3200" dirty="0" err="1" smtClean="0">
                <a:latin typeface="+mj-lt"/>
                <a:ea typeface="+mj-ea"/>
                <a:cs typeface="+mj-cs"/>
              </a:rPr>
              <a:t>Spectrum</a:t>
            </a:r>
            <a:r>
              <a:rPr lang="de-DE" sz="3200" dirty="0" smtClean="0">
                <a:latin typeface="+mj-lt"/>
                <a:ea typeface="+mj-ea"/>
                <a:cs typeface="+mj-cs"/>
              </a:rPr>
              <a:t> Radio Quasar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>
                <a:latin typeface="+mj-lt"/>
                <a:ea typeface="+mj-ea"/>
                <a:cs typeface="+mj-cs"/>
              </a:rPr>
              <a:t>PKS 1222 +216 (4C 21.35)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23528" y="1844824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Discovered recently by MAGIC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z = 0.432 (after 3C279 2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nd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most distant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(reliable z) measured source)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measured signal strength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~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8.5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in 0.5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Along with 3C279 and PKS 1510-089 this is the 3</a:t>
            </a:r>
            <a:r>
              <a:rPr lang="en-US" sz="2400" baseline="30000" dirty="0" smtClean="0">
                <a:solidFill>
                  <a:srgbClr val="000000"/>
                </a:solidFill>
                <a:latin typeface="+mj-lt"/>
              </a:rPr>
              <a:t>rd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FSRQ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Variability time scale: ~ 10’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Short-time variability conflicts with external Compton model</a:t>
            </a:r>
          </a:p>
          <a:p>
            <a:pPr>
              <a:buFont typeface="Arial" pitchFamily="34" charset="0"/>
              <a:buChar char="•"/>
            </a:pPr>
            <a:endParaRPr lang="de-DE" sz="2400" dirty="0">
              <a:latin typeface="+mj-lt"/>
            </a:endParaRPr>
          </a:p>
        </p:txBody>
      </p:sp>
      <p:pic>
        <p:nvPicPr>
          <p:cNvPr id="6" name="Picture Placeholder 5" descr="SED_PK1222_flare17June2010.pdf"/>
          <p:cNvPicPr>
            <a:picLocks noChangeAspect="1"/>
          </p:cNvPicPr>
          <p:nvPr/>
        </p:nvPicPr>
        <p:blipFill>
          <a:blip r:embed="rId2" cstate="print"/>
          <a:srcRect t="5002" b="1666"/>
          <a:stretch>
            <a:fillRect/>
          </a:stretch>
        </p:blipFill>
        <p:spPr>
          <a:xfrm>
            <a:off x="4427984" y="2417559"/>
            <a:ext cx="4534095" cy="31716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4716016" y="1844824"/>
            <a:ext cx="364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FERMI &amp; MAGIC </a:t>
            </a:r>
            <a:r>
              <a:rPr lang="de-DE" dirty="0" err="1" smtClean="0">
                <a:solidFill>
                  <a:srgbClr val="002060"/>
                </a:solidFill>
              </a:rPr>
              <a:t>data</a:t>
            </a:r>
            <a:r>
              <a:rPr lang="de-DE" dirty="0" smtClean="0">
                <a:solidFill>
                  <a:srgbClr val="002060"/>
                </a:solidFill>
              </a:rPr>
              <a:t>:  0.1 – 400 </a:t>
            </a:r>
            <a:r>
              <a:rPr lang="de-DE" dirty="0" err="1" smtClean="0">
                <a:solidFill>
                  <a:srgbClr val="002060"/>
                </a:solidFill>
              </a:rPr>
              <a:t>GeV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10" name="Picture 7" descr="lc_PKS1222"/>
          <p:cNvPicPr>
            <a:picLocks noChangeAspect="1" noChangeArrowheads="1"/>
          </p:cNvPicPr>
          <p:nvPr/>
        </p:nvPicPr>
        <p:blipFill>
          <a:blip r:embed="rId3" cstate="print"/>
          <a:srcRect t="4707"/>
          <a:stretch>
            <a:fillRect/>
          </a:stretch>
        </p:blipFill>
        <p:spPr bwMode="auto">
          <a:xfrm>
            <a:off x="6300193" y="5517232"/>
            <a:ext cx="1440160" cy="98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59C0A2-0AF8-467A-AC58-6D58B0994582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130" y="274638"/>
            <a:ext cx="75612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Optical </a:t>
            </a:r>
            <a:r>
              <a:rPr lang="en-US" sz="3600" dirty="0" smtClean="0"/>
              <a:t>trigger</a:t>
            </a:r>
            <a:r>
              <a:rPr lang="en-US" sz="3200" dirty="0" smtClean="0"/>
              <a:t> for </a:t>
            </a:r>
            <a:r>
              <a:rPr lang="en-US" sz="3200" dirty="0" err="1" smtClean="0"/>
              <a:t>Blazars</a:t>
            </a:r>
            <a:endParaRPr lang="en-US" sz="3200" dirty="0" smtClean="0"/>
          </a:p>
        </p:txBody>
      </p:sp>
      <p:pic>
        <p:nvPicPr>
          <p:cNvPr id="17412" name="Picture 4" descr="A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338" y="1038225"/>
            <a:ext cx="4646612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7504" y="1696740"/>
            <a:ext cx="4143378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New discovery thanks to optical</a:t>
            </a:r>
            <a:br>
              <a:rPr lang="en-US" sz="2400" dirty="0"/>
            </a:br>
            <a:r>
              <a:rPr lang="en-US" sz="2400" dirty="0"/>
              <a:t>trigger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Why only some AGN are optical</a:t>
            </a:r>
            <a:br>
              <a:rPr lang="en-US" sz="2400" dirty="0"/>
            </a:br>
            <a:r>
              <a:rPr lang="en-US" sz="2400" dirty="0"/>
              <a:t>trigger able ?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3052936"/>
          </a:xfrm>
        </p:spPr>
        <p:txBody>
          <a:bodyPr>
            <a:normAutofit/>
          </a:bodyPr>
          <a:lstStyle/>
          <a:p>
            <a:r>
              <a:rPr lang="de-DE" sz="2000" dirty="0" smtClean="0"/>
              <a:t>In Perseus </a:t>
            </a:r>
            <a:r>
              <a:rPr lang="de-DE" sz="2000" dirty="0" err="1" smtClean="0"/>
              <a:t>cluster</a:t>
            </a:r>
            <a:r>
              <a:rPr lang="de-DE" sz="2000" dirty="0" smtClean="0"/>
              <a:t> @ 80 </a:t>
            </a:r>
            <a:r>
              <a:rPr lang="de-DE" sz="2000" dirty="0" err="1" smtClean="0"/>
              <a:t>Mpc</a:t>
            </a:r>
            <a:endParaRPr lang="de-DE" sz="2000" dirty="0" smtClean="0"/>
          </a:p>
          <a:p>
            <a:r>
              <a:rPr lang="de-DE" sz="2000" dirty="0" smtClean="0"/>
              <a:t>Emission </a:t>
            </a:r>
            <a:r>
              <a:rPr lang="de-DE" sz="2000" dirty="0" err="1" smtClean="0"/>
              <a:t>level</a:t>
            </a:r>
            <a:r>
              <a:rPr lang="de-DE" sz="2000" dirty="0" smtClean="0"/>
              <a:t>: ~ 2.5 % </a:t>
            </a:r>
            <a:r>
              <a:rPr lang="de-DE" sz="2000" dirty="0" err="1" smtClean="0"/>
              <a:t>Crab</a:t>
            </a:r>
            <a:endParaRPr lang="de-DE" sz="2000" dirty="0" smtClean="0"/>
          </a:p>
          <a:p>
            <a:r>
              <a:rPr lang="de-DE" sz="2000" dirty="0" err="1" smtClean="0"/>
              <a:t>Detected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FERMI/LAT &gt;100 </a:t>
            </a:r>
            <a:r>
              <a:rPr lang="de-DE" sz="2000" dirty="0" err="1" smtClean="0"/>
              <a:t>GeV</a:t>
            </a:r>
            <a:r>
              <a:rPr lang="de-DE" sz="2000" dirty="0" smtClean="0"/>
              <a:t> (2-days </a:t>
            </a:r>
            <a:r>
              <a:rPr lang="de-DE" sz="2000" dirty="0" err="1" smtClean="0"/>
              <a:t>earlier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MAGIC)</a:t>
            </a:r>
          </a:p>
          <a:p>
            <a:r>
              <a:rPr lang="de-DE" sz="2000" dirty="0" smtClean="0"/>
              <a:t>Gammas </a:t>
            </a:r>
            <a:r>
              <a:rPr lang="de-DE" sz="2000" dirty="0" err="1" smtClean="0"/>
              <a:t>could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endParaRPr lang="de-DE" sz="2000" dirty="0" smtClean="0"/>
          </a:p>
          <a:p>
            <a:pPr lvl="1"/>
            <a:r>
              <a:rPr lang="de-DE" sz="1600" dirty="0" smtClean="0"/>
              <a:t>Close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central</a:t>
            </a:r>
            <a:r>
              <a:rPr lang="de-DE" sz="1600" dirty="0" smtClean="0"/>
              <a:t> BH (</a:t>
            </a:r>
            <a:r>
              <a:rPr lang="de-DE" sz="1600" dirty="0" err="1" smtClean="0"/>
              <a:t>like</a:t>
            </a:r>
            <a:r>
              <a:rPr lang="de-DE" sz="1600" dirty="0" smtClean="0"/>
              <a:t> M87)</a:t>
            </a:r>
          </a:p>
          <a:p>
            <a:pPr lvl="1"/>
            <a:r>
              <a:rPr lang="de-DE" sz="1600" dirty="0" err="1" smtClean="0"/>
              <a:t>Intercation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relativistic</a:t>
            </a:r>
            <a:r>
              <a:rPr lang="de-DE" sz="1600" dirty="0" smtClean="0"/>
              <a:t> </a:t>
            </a:r>
            <a:r>
              <a:rPr lang="de-DE" sz="1600" dirty="0" err="1" smtClean="0"/>
              <a:t>outflow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intra-cluster</a:t>
            </a:r>
            <a:r>
              <a:rPr lang="de-DE" sz="1600" dirty="0" smtClean="0"/>
              <a:t> medium ?</a:t>
            </a:r>
          </a:p>
          <a:p>
            <a:pPr lvl="1">
              <a:buNone/>
            </a:pPr>
            <a:endParaRPr lang="de-DE" sz="200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340768"/>
            <a:ext cx="2416972" cy="211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288032" y="4725144"/>
            <a:ext cx="3851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de-DE" sz="2000" dirty="0" smtClean="0"/>
              <a:t>Source variable, but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detailed</a:t>
            </a:r>
            <a:r>
              <a:rPr lang="de-DE" sz="2000" dirty="0" smtClean="0"/>
              <a:t> time </a:t>
            </a:r>
            <a:r>
              <a:rPr lang="de-DE" sz="2000" dirty="0" err="1" smtClean="0"/>
              <a:t>behavior</a:t>
            </a:r>
            <a:r>
              <a:rPr lang="de-DE" sz="2000" dirty="0" smtClean="0"/>
              <a:t> </a:t>
            </a:r>
            <a:r>
              <a:rPr lang="de-DE" sz="2000" dirty="0" err="1" smtClean="0"/>
              <a:t>needs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studied</a:t>
            </a:r>
            <a:endParaRPr lang="de-DE" sz="2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7180" r="49606" b="49134"/>
          <a:stretch>
            <a:fillRect/>
          </a:stretch>
        </p:blipFill>
        <p:spPr bwMode="auto">
          <a:xfrm>
            <a:off x="5004048" y="3524083"/>
            <a:ext cx="2952328" cy="271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7771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Radio Galaxy: IC 310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9BFB07-E64E-4E34-8172-D0B11470735F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7771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Radio Galaxy: IC 310</a:t>
            </a:r>
          </a:p>
        </p:txBody>
      </p:sp>
      <p:pic>
        <p:nvPicPr>
          <p:cNvPr id="19460" name="Picture 4" descr="sky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980728"/>
            <a:ext cx="51339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2976"/>
            <a:ext cx="403383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0825" y="1589891"/>
            <a:ext cx="349723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Discovery while observing </a:t>
            </a:r>
            <a:br>
              <a:rPr lang="en-US" sz="2400" dirty="0"/>
            </a:br>
            <a:r>
              <a:rPr lang="en-US" sz="2400" dirty="0"/>
              <a:t>NGC 1275!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51520" y="2535287"/>
            <a:ext cx="27426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Very hard spectrum!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4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Dark Matter </a:t>
            </a:r>
            <a:r>
              <a:rPr lang="de-DE" sz="3200" dirty="0" err="1" smtClean="0"/>
              <a:t>Search</a:t>
            </a:r>
            <a:r>
              <a:rPr lang="de-DE" sz="3200" dirty="0" smtClean="0"/>
              <a:t> (</a:t>
            </a:r>
            <a:r>
              <a:rPr lang="de-DE" sz="3200" dirty="0" err="1" smtClean="0"/>
              <a:t>indirect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2876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5974432" cy="4678362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de-DE" sz="2400" dirty="0" smtClean="0"/>
              <a:t>DM </a:t>
            </a:r>
            <a:r>
              <a:rPr lang="de-DE" sz="2400" dirty="0" err="1" smtClean="0"/>
              <a:t>candidate</a:t>
            </a:r>
            <a:r>
              <a:rPr lang="de-DE" sz="2400" dirty="0" smtClean="0"/>
              <a:t>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endParaRPr lang="de-DE" sz="2400" dirty="0" smtClean="0"/>
          </a:p>
          <a:p>
            <a:r>
              <a:rPr lang="de-DE" sz="2400" dirty="0" err="1" smtClean="0"/>
              <a:t>Dwarf</a:t>
            </a:r>
            <a:r>
              <a:rPr lang="de-DE" sz="2400" dirty="0" smtClean="0"/>
              <a:t> </a:t>
            </a:r>
            <a:r>
              <a:rPr lang="de-DE" sz="2400" dirty="0" err="1" smtClean="0"/>
              <a:t>spheriodals</a:t>
            </a:r>
            <a:r>
              <a:rPr lang="de-DE" sz="2400" dirty="0" smtClean="0"/>
              <a:t> Draco, </a:t>
            </a:r>
            <a:r>
              <a:rPr lang="de-DE" sz="2400" dirty="0" err="1" smtClean="0"/>
              <a:t>Ursa</a:t>
            </a:r>
            <a:r>
              <a:rPr lang="de-DE" sz="2400" dirty="0" smtClean="0"/>
              <a:t> </a:t>
            </a:r>
            <a:r>
              <a:rPr lang="de-DE" sz="2400" dirty="0" err="1" smtClean="0"/>
              <a:t>Minor</a:t>
            </a:r>
            <a:r>
              <a:rPr lang="de-DE" sz="2400" dirty="0" smtClean="0"/>
              <a:t>, </a:t>
            </a:r>
            <a:r>
              <a:rPr lang="de-DE" sz="2400" dirty="0" err="1" smtClean="0"/>
              <a:t>Wilman</a:t>
            </a:r>
            <a:r>
              <a:rPr lang="de-DE" sz="2400" dirty="0" smtClean="0"/>
              <a:t> 1, </a:t>
            </a:r>
            <a:r>
              <a:rPr lang="de-DE" sz="2400" dirty="0" err="1" smtClean="0"/>
              <a:t>Boötes</a:t>
            </a:r>
            <a:r>
              <a:rPr lang="de-DE" sz="2400" dirty="0" smtClean="0"/>
              <a:t> 1, </a:t>
            </a:r>
            <a:r>
              <a:rPr lang="de-DE" sz="2400" dirty="0" err="1" smtClean="0"/>
              <a:t>Canis</a:t>
            </a:r>
            <a:r>
              <a:rPr lang="de-DE" sz="2400" dirty="0" smtClean="0"/>
              <a:t> Major, </a:t>
            </a:r>
            <a:r>
              <a:rPr lang="de-DE" sz="2400" dirty="0" err="1" smtClean="0"/>
              <a:t>Sagittarius</a:t>
            </a:r>
            <a:r>
              <a:rPr lang="de-DE" sz="2400" dirty="0" smtClean="0"/>
              <a:t> </a:t>
            </a:r>
            <a:r>
              <a:rPr lang="de-DE" sz="2400" dirty="0" err="1" smtClean="0"/>
              <a:t>Dwarf</a:t>
            </a:r>
            <a:r>
              <a:rPr lang="de-DE" sz="2400" dirty="0" smtClean="0"/>
              <a:t>, .. (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light</a:t>
            </a:r>
            <a:r>
              <a:rPr lang="de-DE" sz="2400" dirty="0" smtClean="0"/>
              <a:t>/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ratio</a:t>
            </a:r>
            <a:r>
              <a:rPr lang="de-DE" sz="2400" dirty="0" smtClean="0"/>
              <a:t>) </a:t>
            </a:r>
            <a:endParaRPr lang="de-DE" sz="2400" dirty="0"/>
          </a:p>
          <a:p>
            <a:r>
              <a:rPr lang="de-DE" sz="2400" dirty="0" err="1"/>
              <a:t>Galactic</a:t>
            </a:r>
            <a:r>
              <a:rPr lang="de-DE" sz="2400" dirty="0"/>
              <a:t> </a:t>
            </a:r>
            <a:r>
              <a:rPr lang="de-DE" sz="2400" dirty="0" err="1"/>
              <a:t>center</a:t>
            </a:r>
            <a:endParaRPr lang="de-DE" sz="2400" dirty="0"/>
          </a:p>
          <a:p>
            <a:r>
              <a:rPr lang="de-DE" sz="2400" dirty="0" err="1"/>
              <a:t>Globular</a:t>
            </a:r>
            <a:r>
              <a:rPr lang="de-DE" sz="2400" dirty="0"/>
              <a:t> </a:t>
            </a:r>
            <a:r>
              <a:rPr lang="de-DE" sz="2400" dirty="0" err="1" smtClean="0"/>
              <a:t>cluster</a:t>
            </a:r>
            <a:r>
              <a:rPr lang="de-DE" sz="2400" dirty="0" err="1"/>
              <a:t>s</a:t>
            </a:r>
            <a:endParaRPr lang="de-DE" sz="2400" dirty="0" smtClean="0"/>
          </a:p>
          <a:p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group</a:t>
            </a:r>
            <a:r>
              <a:rPr lang="de-DE" sz="2400" dirty="0"/>
              <a:t> </a:t>
            </a:r>
            <a:r>
              <a:rPr lang="de-DE" sz="2400" dirty="0" err="1"/>
              <a:t>galaxies</a:t>
            </a:r>
            <a:r>
              <a:rPr lang="de-DE" sz="2400" dirty="0"/>
              <a:t> M32, </a:t>
            </a:r>
            <a:r>
              <a:rPr lang="de-DE" sz="2400" dirty="0" smtClean="0"/>
              <a:t>M33</a:t>
            </a:r>
          </a:p>
          <a:p>
            <a:r>
              <a:rPr lang="de-DE" sz="2400" dirty="0" smtClean="0"/>
              <a:t>Clusters of </a:t>
            </a:r>
            <a:r>
              <a:rPr lang="de-DE" sz="2400" dirty="0" err="1" smtClean="0"/>
              <a:t>galaxies</a:t>
            </a:r>
            <a:r>
              <a:rPr lang="de-DE" sz="2400" dirty="0" smtClean="0"/>
              <a:t>: Perseus, ...</a:t>
            </a:r>
            <a:endParaRPr lang="de-DE" sz="2400" dirty="0"/>
          </a:p>
          <a:p>
            <a:pPr>
              <a:buFontTx/>
              <a:buNone/>
            </a:pPr>
            <a:r>
              <a:rPr lang="de-DE" sz="2400" dirty="0" err="1" smtClean="0"/>
              <a:t>Though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estimated</a:t>
            </a:r>
            <a:r>
              <a:rPr lang="de-DE" sz="2400" dirty="0" smtClean="0"/>
              <a:t> IACT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fails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orders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magnitude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assumed</a:t>
            </a:r>
            <a:r>
              <a:rPr lang="de-DE" sz="2400" dirty="0" smtClean="0"/>
              <a:t> type „</a:t>
            </a:r>
            <a:r>
              <a:rPr lang="de-DE" sz="2400" dirty="0" err="1" smtClean="0"/>
              <a:t>classical</a:t>
            </a:r>
            <a:r>
              <a:rPr lang="de-DE" sz="2400" dirty="0" smtClean="0"/>
              <a:t>“ DM, still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a </a:t>
            </a:r>
            <a:r>
              <a:rPr lang="de-DE" sz="2400" dirty="0" err="1" smtClean="0"/>
              <a:t>challenge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candidates</a:t>
            </a:r>
            <a:r>
              <a:rPr lang="de-DE" sz="2400" dirty="0" smtClean="0"/>
              <a:t> </a:t>
            </a:r>
          </a:p>
          <a:p>
            <a:pPr>
              <a:buFontTx/>
              <a:buNone/>
            </a:pPr>
            <a:r>
              <a:rPr lang="de-DE" sz="2400" dirty="0" smtClean="0"/>
              <a:t>  </a:t>
            </a:r>
          </a:p>
          <a:p>
            <a:pPr>
              <a:buFontTx/>
              <a:buNone/>
            </a:pPr>
            <a:endParaRPr lang="de-DE" sz="2400" dirty="0" smtClean="0"/>
          </a:p>
          <a:p>
            <a:r>
              <a:rPr lang="de-DE" sz="2400" dirty="0" err="1"/>
              <a:t>Intermediate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 </a:t>
            </a:r>
            <a:r>
              <a:rPr lang="de-DE" sz="2400" dirty="0" err="1"/>
              <a:t>black</a:t>
            </a:r>
            <a:r>
              <a:rPr lang="de-DE" sz="2400" dirty="0"/>
              <a:t> </a:t>
            </a:r>
            <a:r>
              <a:rPr lang="de-DE" sz="2400" dirty="0" err="1"/>
              <a:t>holes</a:t>
            </a:r>
            <a:r>
              <a:rPr lang="de-DE" sz="2400" dirty="0"/>
              <a:t> in </a:t>
            </a:r>
            <a:r>
              <a:rPr lang="de-DE" sz="2400" dirty="0" err="1"/>
              <a:t>Milky</a:t>
            </a:r>
            <a:r>
              <a:rPr lang="de-DE" sz="2400" dirty="0"/>
              <a:t> Way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3111" y="1556792"/>
            <a:ext cx="23613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645224"/>
            <a:ext cx="246088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Gamma Ray Bursts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afterglow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12776"/>
            <a:ext cx="4752528" cy="4525963"/>
          </a:xfrm>
        </p:spPr>
        <p:txBody>
          <a:bodyPr>
            <a:noAutofit/>
          </a:bodyPr>
          <a:lstStyle/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studying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rapid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luminous</a:t>
            </a:r>
            <a:r>
              <a:rPr lang="de-DE" sz="2400" dirty="0" smtClean="0"/>
              <a:t> </a:t>
            </a:r>
            <a:r>
              <a:rPr lang="de-DE" sz="2400" dirty="0" err="1" smtClean="0"/>
              <a:t>objects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Universe</a:t>
            </a:r>
            <a:endParaRPr lang="de-DE" sz="2400" dirty="0" smtClean="0"/>
          </a:p>
          <a:p>
            <a:r>
              <a:rPr lang="de-DE" sz="2400" dirty="0" err="1" smtClean="0"/>
              <a:t>Interesting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LIV </a:t>
            </a:r>
            <a:r>
              <a:rPr lang="de-DE" sz="2400" dirty="0" err="1" smtClean="0"/>
              <a:t>studies</a:t>
            </a:r>
            <a:endParaRPr lang="de-DE" sz="2400" dirty="0" smtClean="0"/>
          </a:p>
          <a:p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help</a:t>
            </a:r>
            <a:r>
              <a:rPr lang="de-DE" sz="2400" dirty="0" smtClean="0"/>
              <a:t> in </a:t>
            </a:r>
            <a:r>
              <a:rPr lang="de-DE" sz="2400" dirty="0" err="1" smtClean="0"/>
              <a:t>modeling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high-energy</a:t>
            </a:r>
            <a:r>
              <a:rPr lang="de-DE" sz="2400" dirty="0" smtClean="0"/>
              <a:t> end </a:t>
            </a:r>
            <a:r>
              <a:rPr lang="de-DE" sz="2400" dirty="0" err="1" smtClean="0"/>
              <a:t>of</a:t>
            </a:r>
            <a:r>
              <a:rPr lang="de-DE" sz="2400" dirty="0" smtClean="0"/>
              <a:t> GRBs</a:t>
            </a:r>
          </a:p>
          <a:p>
            <a:r>
              <a:rPr lang="de-DE" sz="2400" dirty="0" smtClean="0"/>
              <a:t>Propagation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absorption</a:t>
            </a:r>
            <a:r>
              <a:rPr lang="de-DE" sz="2400" dirty="0" smtClean="0"/>
              <a:t>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studied</a:t>
            </a:r>
            <a:endParaRPr lang="de-DE" sz="2400" dirty="0" smtClean="0"/>
          </a:p>
          <a:p>
            <a:r>
              <a:rPr lang="de-DE" sz="2400" dirty="0" smtClean="0"/>
              <a:t>2 </a:t>
            </a:r>
            <a:r>
              <a:rPr lang="de-DE" sz="2400" dirty="0" err="1" smtClean="0"/>
              <a:t>populations</a:t>
            </a:r>
            <a:r>
              <a:rPr lang="de-DE" sz="2400" dirty="0" smtClean="0"/>
              <a:t>: &lt; 1 sec.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tens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seconds</a:t>
            </a:r>
            <a:r>
              <a:rPr lang="de-DE" sz="2400" dirty="0" smtClean="0"/>
              <a:t>;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latter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fast </a:t>
            </a:r>
            <a:r>
              <a:rPr lang="de-DE" sz="2400" dirty="0" err="1" smtClean="0"/>
              <a:t>reaction</a:t>
            </a:r>
            <a:r>
              <a:rPr lang="de-DE" sz="2400" dirty="0" smtClean="0"/>
              <a:t> time</a:t>
            </a:r>
          </a:p>
          <a:p>
            <a:r>
              <a:rPr lang="de-DE" sz="2400" dirty="0" smtClean="0"/>
              <a:t>Also </a:t>
            </a:r>
            <a:r>
              <a:rPr lang="de-DE" sz="2400" dirty="0" err="1" smtClean="0"/>
              <a:t>afterglow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a 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chance</a:t>
            </a:r>
            <a:r>
              <a:rPr lang="de-DE" sz="2400" dirty="0" smtClean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Razmik</a:t>
            </a:r>
            <a:r>
              <a:rPr lang="en-US" dirty="0" smtClean="0"/>
              <a:t> </a:t>
            </a:r>
            <a:r>
              <a:rPr lang="en-US" dirty="0" err="1" smtClean="0"/>
              <a:t>Mirzoyan</a:t>
            </a:r>
            <a:r>
              <a:rPr lang="en-US" dirty="0" smtClean="0"/>
              <a:t>: MAGIC Astrophysics with VHE Gamma Rays</a:t>
            </a:r>
            <a:endParaRPr lang="de-DE" dirty="0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6600" y="2420888"/>
            <a:ext cx="4217400" cy="2708920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5004048" y="1484784"/>
            <a:ext cx="3849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GRB050713A</a:t>
            </a:r>
          </a:p>
          <a:p>
            <a:pPr algn="ctr"/>
            <a:r>
              <a:rPr lang="en-US" dirty="0" smtClean="0"/>
              <a:t>The telescope started measuring in 27s</a:t>
            </a:r>
          </a:p>
          <a:p>
            <a:pPr algn="ctr"/>
            <a:r>
              <a:rPr lang="en-US" dirty="0" smtClean="0"/>
              <a:t>after the GCN signal arrived; no signal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40478" y="5229200"/>
            <a:ext cx="3608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Observed at T</a:t>
            </a:r>
            <a:r>
              <a:rPr lang="da-DK" baseline="-25000" dirty="0" smtClean="0"/>
              <a:t>0</a:t>
            </a:r>
            <a:r>
              <a:rPr lang="da-DK" dirty="0" smtClean="0"/>
              <a:t>+4753s; </a:t>
            </a:r>
            <a:r>
              <a:rPr lang="da-DK" dirty="0" smtClean="0">
                <a:solidFill>
                  <a:srgbClr val="FF0000"/>
                </a:solidFill>
              </a:rPr>
              <a:t>z: 0.76</a:t>
            </a:r>
            <a:r>
              <a:rPr lang="da-DK" dirty="0" smtClean="0"/>
              <a:t>; </a:t>
            </a:r>
          </a:p>
          <a:p>
            <a:r>
              <a:rPr lang="da-DK" dirty="0" smtClean="0"/>
              <a:t>GRB080430; T=16s; energy &gt; 80 GeV</a:t>
            </a:r>
          </a:p>
          <a:p>
            <a:r>
              <a:rPr lang="da-DK" dirty="0" smtClean="0"/>
              <a:t>No detection, upper limit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4788024" y="5805264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Halo </a:t>
            </a:r>
            <a:r>
              <a:rPr lang="de-DE" sz="3200" dirty="0" err="1" smtClean="0"/>
              <a:t>Around</a:t>
            </a:r>
            <a:r>
              <a:rPr lang="de-DE" sz="3200" dirty="0" smtClean="0"/>
              <a:t> AGN </a:t>
            </a:r>
            <a:r>
              <a:rPr lang="de-DE" sz="3200" dirty="0" err="1" smtClean="0"/>
              <a:t>Sources</a:t>
            </a:r>
            <a:endParaRPr lang="de-DE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2387"/>
            <a:ext cx="70866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Halo </a:t>
            </a:r>
            <a:r>
              <a:rPr lang="de-DE" sz="3200" dirty="0" err="1" smtClean="0"/>
              <a:t>Around</a:t>
            </a:r>
            <a:r>
              <a:rPr lang="de-DE" sz="3200" dirty="0" smtClean="0"/>
              <a:t> AGN </a:t>
            </a:r>
            <a:r>
              <a:rPr lang="de-DE" sz="3200" dirty="0" err="1" smtClean="0"/>
              <a:t>Sources</a:t>
            </a:r>
            <a:endParaRPr lang="de-DE" sz="32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12" y="1484784"/>
            <a:ext cx="5865964" cy="3744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184563" y="179430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Mrk-421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2123728" y="1844824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Mrk-501</a:t>
            </a:r>
            <a:endParaRPr lang="de-DE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6228184" y="1556792"/>
            <a:ext cx="29556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VHE </a:t>
            </a:r>
            <a:r>
              <a:rPr lang="de-DE" dirty="0" err="1" smtClean="0">
                <a:latin typeface="Symbol" pitchFamily="18" charset="2"/>
              </a:rPr>
              <a:t>g</a:t>
            </a:r>
            <a:r>
              <a:rPr lang="de-DE" dirty="0" err="1" smtClean="0"/>
              <a:t>s</a:t>
            </a:r>
            <a:r>
              <a:rPr lang="de-DE" dirty="0" smtClean="0"/>
              <a:t> </a:t>
            </a:r>
            <a:r>
              <a:rPr lang="de-DE" dirty="0" err="1" smtClean="0"/>
              <a:t>cascade</a:t>
            </a:r>
            <a:r>
              <a:rPr lang="de-DE" dirty="0" smtClean="0"/>
              <a:t> on EBL/CMB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en-US" dirty="0" smtClean="0"/>
              <a:t> The trajectories of created </a:t>
            </a:r>
          </a:p>
          <a:p>
            <a:r>
              <a:rPr lang="en-US" dirty="0" err="1" smtClean="0"/>
              <a:t>e</a:t>
            </a:r>
            <a:r>
              <a:rPr lang="en-US" baseline="33000" dirty="0" err="1" smtClean="0"/>
              <a:t>+</a:t>
            </a:r>
            <a:r>
              <a:rPr lang="en-US" dirty="0" err="1" smtClean="0"/>
              <a:t>e</a:t>
            </a:r>
            <a:r>
              <a:rPr lang="en-US" baseline="33000" dirty="0" smtClean="0"/>
              <a:t>-</a:t>
            </a:r>
            <a:r>
              <a:rPr lang="en-US" dirty="0" smtClean="0"/>
              <a:t> pairs bend in the </a:t>
            </a:r>
          </a:p>
          <a:p>
            <a:r>
              <a:rPr lang="en-US" dirty="0" smtClean="0"/>
              <a:t>extragalactic magnetic field </a:t>
            </a:r>
          </a:p>
          <a:p>
            <a:r>
              <a:rPr lang="en-US" dirty="0" smtClean="0"/>
              <a:t>(EGMF) → an additional, </a:t>
            </a:r>
          </a:p>
          <a:p>
            <a:r>
              <a:rPr lang="en-US" dirty="0" smtClean="0"/>
              <a:t>extended emission </a:t>
            </a:r>
          </a:p>
          <a:p>
            <a:r>
              <a:rPr lang="en-US" dirty="0" smtClean="0"/>
              <a:t>component can appear</a:t>
            </a:r>
          </a:p>
          <a:p>
            <a:r>
              <a:rPr lang="en-US" dirty="0" smtClean="0"/>
              <a:t>around the projected </a:t>
            </a:r>
          </a:p>
          <a:p>
            <a:r>
              <a:rPr lang="en-US" dirty="0" smtClean="0"/>
              <a:t>direction of the source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 low-level signal may</a:t>
            </a:r>
          </a:p>
          <a:p>
            <a:r>
              <a:rPr lang="en-US" dirty="0" smtClean="0"/>
              <a:t>appear as a quiescent one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39552" y="5385990"/>
            <a:ext cx="5451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checked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compatible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point-like</a:t>
            </a:r>
            <a:endParaRPr lang="de-DE" dirty="0" smtClean="0"/>
          </a:p>
          <a:p>
            <a:r>
              <a:rPr lang="de-DE" dirty="0" err="1" smtClean="0"/>
              <a:t>source</a:t>
            </a:r>
            <a:r>
              <a:rPr lang="de-DE" dirty="0" smtClean="0"/>
              <a:t>.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limit</a:t>
            </a:r>
            <a:r>
              <a:rPr lang="de-DE" dirty="0" smtClean="0"/>
              <a:t> on 4 % </a:t>
            </a:r>
            <a:r>
              <a:rPr lang="de-DE" dirty="0" err="1" smtClean="0"/>
              <a:t>Crab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Mrk-421. </a:t>
            </a:r>
            <a:r>
              <a:rPr lang="de-DE" dirty="0" err="1" smtClean="0"/>
              <a:t>Some</a:t>
            </a:r>
            <a:endParaRPr lang="de-DE" dirty="0" smtClean="0"/>
          </a:p>
          <a:p>
            <a:r>
              <a:rPr lang="de-DE" dirty="0" err="1" smtClean="0"/>
              <a:t>Constraints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EGMF </a:t>
            </a:r>
            <a:r>
              <a:rPr lang="de-DE" dirty="0" err="1" smtClean="0"/>
              <a:t>strength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835696" y="2082334"/>
            <a:ext cx="1180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MAGIC </a:t>
            </a:r>
            <a:r>
              <a:rPr lang="de-DE" sz="1600" dirty="0" err="1" smtClean="0"/>
              <a:t>data</a:t>
            </a:r>
            <a:endParaRPr lang="de-DE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4903524" y="2010326"/>
            <a:ext cx="1180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MAGIC </a:t>
            </a:r>
            <a:r>
              <a:rPr lang="de-DE" sz="1600" dirty="0" err="1" smtClean="0"/>
              <a:t>data</a:t>
            </a:r>
            <a:endParaRPr lang="de-DE" sz="160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MAGIC Upgrade </a:t>
            </a:r>
            <a:r>
              <a:rPr lang="de-DE" sz="3200" dirty="0" err="1" smtClean="0"/>
              <a:t>plans</a:t>
            </a:r>
            <a:endParaRPr lang="de-DE" sz="3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Autofit/>
          </a:bodyPr>
          <a:lstStyle/>
          <a:p>
            <a:r>
              <a:rPr lang="de-DE" sz="2000" dirty="0" smtClean="0"/>
              <a:t>MAGIC-I Upgrade </a:t>
            </a:r>
            <a:r>
              <a:rPr lang="de-DE" sz="2000" dirty="0" err="1" smtClean="0"/>
              <a:t>camera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almost</a:t>
            </a:r>
            <a:r>
              <a:rPr lang="de-DE" sz="2000" dirty="0" smtClean="0"/>
              <a:t> </a:t>
            </a:r>
            <a:r>
              <a:rPr lang="de-DE" sz="2000" dirty="0" err="1" smtClean="0"/>
              <a:t>completed</a:t>
            </a:r>
            <a:r>
              <a:rPr lang="de-DE" sz="2000" dirty="0" smtClean="0"/>
              <a:t> in </a:t>
            </a:r>
            <a:r>
              <a:rPr lang="de-DE" sz="2000" dirty="0" err="1" smtClean="0"/>
              <a:t>our</a:t>
            </a:r>
            <a:r>
              <a:rPr lang="de-DE" sz="2000" dirty="0" smtClean="0"/>
              <a:t> </a:t>
            </a:r>
            <a:r>
              <a:rPr lang="de-DE" sz="2000" dirty="0" err="1" smtClean="0"/>
              <a:t>institute</a:t>
            </a:r>
            <a:r>
              <a:rPr lang="de-DE" sz="2000" dirty="0" smtClean="0"/>
              <a:t>. Final </a:t>
            </a:r>
            <a:r>
              <a:rPr lang="de-DE" sz="2000" dirty="0" err="1" smtClean="0"/>
              <a:t>checks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planned</a:t>
            </a:r>
            <a:r>
              <a:rPr lang="de-DE" sz="2000" dirty="0" smtClean="0"/>
              <a:t> in </a:t>
            </a:r>
            <a:r>
              <a:rPr lang="de-DE" sz="2000" dirty="0" err="1" smtClean="0"/>
              <a:t>early</a:t>
            </a:r>
            <a:r>
              <a:rPr lang="de-DE" sz="2000" dirty="0" smtClean="0"/>
              <a:t> spring 2011. </a:t>
            </a:r>
            <a:r>
              <a:rPr lang="de-DE" sz="2000" dirty="0" err="1" smtClean="0"/>
              <a:t>Could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shipped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La Palma in </a:t>
            </a:r>
            <a:r>
              <a:rPr lang="de-DE" sz="2000" dirty="0" err="1" smtClean="0"/>
              <a:t>coming</a:t>
            </a:r>
            <a:r>
              <a:rPr lang="de-DE" sz="2000" dirty="0" smtClean="0"/>
              <a:t> April</a:t>
            </a:r>
          </a:p>
          <a:p>
            <a:r>
              <a:rPr lang="de-DE" sz="2000" dirty="0" err="1" smtClean="0"/>
              <a:t>Both</a:t>
            </a:r>
            <a:r>
              <a:rPr lang="de-DE" sz="2000" dirty="0" smtClean="0"/>
              <a:t> MAGIC </a:t>
            </a:r>
            <a:r>
              <a:rPr lang="de-DE" sz="2000" dirty="0" err="1" smtClean="0"/>
              <a:t>telescopes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planned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obtain</a:t>
            </a:r>
            <a:r>
              <a:rPr lang="de-DE" sz="2000" dirty="0" smtClean="0"/>
              <a:t> a </a:t>
            </a:r>
            <a:r>
              <a:rPr lang="de-DE" sz="2000" dirty="0" err="1" smtClean="0"/>
              <a:t>new</a:t>
            </a:r>
            <a:r>
              <a:rPr lang="de-DE" sz="2000" dirty="0" smtClean="0"/>
              <a:t>, same 2GSample/s </a:t>
            </a:r>
            <a:r>
              <a:rPr lang="de-DE" sz="2000" dirty="0" err="1" smtClean="0"/>
              <a:t>readout</a:t>
            </a:r>
            <a:r>
              <a:rPr lang="de-DE" sz="2000" dirty="0" smtClean="0"/>
              <a:t>  </a:t>
            </a:r>
            <a:r>
              <a:rPr lang="de-DE" sz="2000" dirty="0" err="1" smtClean="0"/>
              <a:t>based</a:t>
            </a:r>
            <a:r>
              <a:rPr lang="de-DE" sz="2000" dirty="0" smtClean="0"/>
              <a:t> on DRS4 </a:t>
            </a:r>
            <a:r>
              <a:rPr lang="de-DE" sz="2000" dirty="0" err="1" smtClean="0"/>
              <a:t>chips</a:t>
            </a:r>
            <a:r>
              <a:rPr lang="de-DE" sz="2000" dirty="0" smtClean="0"/>
              <a:t>, </a:t>
            </a:r>
            <a:r>
              <a:rPr lang="de-DE" sz="2000" dirty="0" err="1" smtClean="0"/>
              <a:t>under</a:t>
            </a:r>
            <a:r>
              <a:rPr lang="de-DE" sz="2000" dirty="0" smtClean="0"/>
              <a:t> </a:t>
            </a:r>
            <a:r>
              <a:rPr lang="de-DE" sz="2000" dirty="0" err="1" smtClean="0"/>
              <a:t>preparation</a:t>
            </a:r>
            <a:r>
              <a:rPr lang="de-DE" sz="2000" dirty="0" smtClean="0"/>
              <a:t> in Pisa, </a:t>
            </a:r>
            <a:r>
              <a:rPr lang="de-DE" sz="2000" dirty="0" err="1" smtClean="0"/>
              <a:t>Italy</a:t>
            </a:r>
            <a:r>
              <a:rPr lang="de-DE" sz="2000" dirty="0" smtClean="0"/>
              <a:t>. </a:t>
            </a:r>
            <a:r>
              <a:rPr lang="de-DE" sz="2000" dirty="0" err="1" smtClean="0"/>
              <a:t>Depending</a:t>
            </a:r>
            <a:r>
              <a:rPr lang="de-DE" sz="2000" dirty="0" smtClean="0"/>
              <a:t> </a:t>
            </a:r>
            <a:r>
              <a:rPr lang="de-DE" sz="2000" dirty="0" err="1" smtClean="0"/>
              <a:t>their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rate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upgrade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start</a:t>
            </a:r>
            <a:r>
              <a:rPr lang="de-DE" sz="2000" dirty="0" smtClean="0"/>
              <a:t> in </a:t>
            </a:r>
            <a:r>
              <a:rPr lang="de-DE" sz="2000" dirty="0" err="1" smtClean="0"/>
              <a:t>mid-summer</a:t>
            </a:r>
            <a:r>
              <a:rPr lang="de-DE" sz="2000" dirty="0" smtClean="0"/>
              <a:t> 2011.</a:t>
            </a:r>
          </a:p>
          <a:p>
            <a:r>
              <a:rPr lang="de-DE" sz="2000" dirty="0" smtClean="0"/>
              <a:t>The </a:t>
            </a:r>
            <a:r>
              <a:rPr lang="de-DE" sz="2000" dirty="0" err="1" smtClean="0"/>
              <a:t>above</a:t>
            </a:r>
            <a:r>
              <a:rPr lang="de-DE" sz="2000" dirty="0" smtClean="0"/>
              <a:t> </a:t>
            </a:r>
            <a:r>
              <a:rPr lang="de-DE" sz="2000" dirty="0" err="1" smtClean="0"/>
              <a:t>upgrades</a:t>
            </a:r>
            <a:r>
              <a:rPr lang="de-DE" sz="2000" dirty="0" smtClean="0"/>
              <a:t> will </a:t>
            </a:r>
            <a:r>
              <a:rPr lang="de-DE" sz="2000" dirty="0" err="1" smtClean="0"/>
              <a:t>somewhat</a:t>
            </a:r>
            <a:r>
              <a:rPr lang="de-DE" sz="2000" dirty="0" smtClean="0"/>
              <a:t> </a:t>
            </a:r>
            <a:r>
              <a:rPr lang="de-DE" sz="2000" dirty="0" err="1" smtClean="0"/>
              <a:t>improve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sensitivity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testing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GaAsP</a:t>
            </a:r>
            <a:r>
              <a:rPr lang="de-DE" sz="2000" dirty="0" smtClean="0"/>
              <a:t> </a:t>
            </a:r>
            <a:r>
              <a:rPr lang="de-DE" sz="2000" dirty="0" err="1" smtClean="0"/>
              <a:t>based</a:t>
            </a:r>
            <a:r>
              <a:rPr lang="de-DE" sz="2000" dirty="0" smtClean="0"/>
              <a:t> HPD </a:t>
            </a:r>
            <a:r>
              <a:rPr lang="de-DE" sz="2000" dirty="0" err="1" smtClean="0"/>
              <a:t>modules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plan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start</a:t>
            </a:r>
            <a:r>
              <a:rPr lang="de-DE" sz="2000" dirty="0" smtClean="0"/>
              <a:t> </a:t>
            </a:r>
            <a:r>
              <a:rPr lang="de-DE" sz="2000" dirty="0" err="1" smtClean="0"/>
              <a:t>their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in a </a:t>
            </a:r>
            <a:r>
              <a:rPr lang="de-DE" sz="2000" dirty="0" err="1" smtClean="0"/>
              <a:t>few</a:t>
            </a:r>
            <a:r>
              <a:rPr lang="de-DE" sz="2000" dirty="0" smtClean="0"/>
              <a:t> </a:t>
            </a:r>
            <a:r>
              <a:rPr lang="de-DE" sz="2000" dirty="0" err="1" smtClean="0"/>
              <a:t>months</a:t>
            </a:r>
            <a:r>
              <a:rPr lang="de-DE" sz="2000" dirty="0" smtClean="0"/>
              <a:t>. The </a:t>
            </a:r>
            <a:r>
              <a:rPr lang="de-DE" sz="2000" dirty="0" err="1" smtClean="0"/>
              <a:t>central</a:t>
            </a:r>
            <a:r>
              <a:rPr lang="de-DE" sz="2000" dirty="0" smtClean="0"/>
              <a:t> </a:t>
            </a:r>
            <a:r>
              <a:rPr lang="de-DE" sz="2000" dirty="0" err="1" smtClean="0"/>
              <a:t>part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cameras</a:t>
            </a:r>
            <a:r>
              <a:rPr lang="de-DE" sz="2000" dirty="0" smtClean="0"/>
              <a:t> in La Palma will </a:t>
            </a:r>
            <a:r>
              <a:rPr lang="de-DE" sz="2000" dirty="0" err="1" smtClean="0"/>
              <a:t>obtain</a:t>
            </a:r>
            <a:r>
              <a:rPr lang="de-DE" sz="2000" dirty="0" smtClean="0"/>
              <a:t> HPD-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operated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a </a:t>
            </a:r>
            <a:r>
              <a:rPr lang="de-DE" sz="2000" dirty="0" err="1" smtClean="0"/>
              <a:t>twice</a:t>
            </a:r>
            <a:r>
              <a:rPr lang="de-DE" sz="2000" dirty="0" smtClean="0"/>
              <a:t> </a:t>
            </a:r>
            <a:r>
              <a:rPr lang="de-DE" sz="2000" dirty="0" err="1" smtClean="0"/>
              <a:t>lower</a:t>
            </a:r>
            <a:r>
              <a:rPr lang="de-DE" sz="2000" dirty="0" smtClean="0"/>
              <a:t> </a:t>
            </a:r>
            <a:r>
              <a:rPr lang="de-DE" sz="2000" dirty="0" err="1" smtClean="0"/>
              <a:t>threshold</a:t>
            </a:r>
            <a:r>
              <a:rPr lang="de-DE" sz="2000" dirty="0" smtClean="0"/>
              <a:t> (</a:t>
            </a:r>
            <a:r>
              <a:rPr lang="de-DE" sz="2000" dirty="0" err="1" smtClean="0"/>
              <a:t>becoming</a:t>
            </a:r>
            <a:r>
              <a:rPr lang="de-DE" sz="2000" dirty="0" smtClean="0"/>
              <a:t> </a:t>
            </a:r>
            <a:r>
              <a:rPr lang="de-DE" sz="2000" dirty="0" err="1" smtClean="0"/>
              <a:t>comparable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a 23m </a:t>
            </a:r>
            <a:r>
              <a:rPr lang="de-DE" sz="2000" dirty="0" err="1" smtClean="0"/>
              <a:t>diameter</a:t>
            </a:r>
            <a:r>
              <a:rPr lang="de-DE" sz="2000" dirty="0" smtClean="0"/>
              <a:t> </a:t>
            </a:r>
            <a:r>
              <a:rPr lang="de-DE" sz="2000" dirty="0" err="1" smtClean="0"/>
              <a:t>telescope</a:t>
            </a:r>
            <a:r>
              <a:rPr lang="de-DE" sz="2000" dirty="0" smtClean="0"/>
              <a:t>)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practically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absence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afterpulsing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itchFamily="2" charset="2"/>
              </a:rPr>
              <a:t> ideal </a:t>
            </a:r>
            <a:r>
              <a:rPr lang="de-DE" sz="2000" dirty="0" err="1" smtClean="0">
                <a:sym typeface="Wingdings" pitchFamily="2" charset="2"/>
              </a:rPr>
              <a:t>for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pulsar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studies</a:t>
            </a:r>
            <a:r>
              <a:rPr lang="de-DE" sz="2000" dirty="0" smtClean="0"/>
              <a:t>  </a:t>
            </a:r>
          </a:p>
          <a:p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have</a:t>
            </a:r>
            <a:r>
              <a:rPr lang="de-DE" sz="2000" dirty="0" smtClean="0"/>
              <a:t> </a:t>
            </a:r>
            <a:r>
              <a:rPr lang="de-DE" sz="2000" dirty="0" err="1" smtClean="0"/>
              <a:t>entered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stable</a:t>
            </a:r>
            <a:r>
              <a:rPr lang="de-DE" sz="2000" dirty="0" smtClean="0"/>
              <a:t> </a:t>
            </a:r>
            <a:r>
              <a:rPr lang="de-DE" sz="2000" dirty="0" err="1" smtClean="0"/>
              <a:t>performance</a:t>
            </a:r>
            <a:r>
              <a:rPr lang="de-DE" sz="2000" dirty="0" smtClean="0"/>
              <a:t> </a:t>
            </a:r>
            <a:r>
              <a:rPr lang="de-DE" sz="2000" dirty="0" err="1" smtClean="0"/>
              <a:t>phase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instrument</a:t>
            </a:r>
            <a:endParaRPr lang="de-DE" sz="2000" dirty="0" smtClean="0"/>
          </a:p>
          <a:p>
            <a:r>
              <a:rPr lang="de-DE" sz="2000" dirty="0" err="1" smtClean="0"/>
              <a:t>Several</a:t>
            </a:r>
            <a:r>
              <a:rPr lang="de-DE" sz="2000" dirty="0" smtClean="0"/>
              <a:t> </a:t>
            </a:r>
            <a:r>
              <a:rPr lang="de-DE" sz="2000" dirty="0" err="1" smtClean="0"/>
              <a:t>next</a:t>
            </a:r>
            <a:r>
              <a:rPr lang="de-DE" sz="2000" dirty="0" smtClean="0"/>
              <a:t> </a:t>
            </a:r>
            <a:r>
              <a:rPr lang="de-DE" sz="2000" dirty="0" err="1" smtClean="0"/>
              <a:t>years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very</a:t>
            </a:r>
            <a:r>
              <a:rPr lang="de-DE" sz="2000" dirty="0" smtClean="0"/>
              <a:t> promising in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 </a:t>
            </a:r>
            <a:r>
              <a:rPr lang="de-DE" sz="2000" dirty="0" err="1" smtClean="0"/>
              <a:t>harvest</a:t>
            </a:r>
            <a:r>
              <a:rPr lang="de-DE" sz="2000" dirty="0" smtClean="0"/>
              <a:t>! </a:t>
            </a:r>
            <a:endParaRPr lang="de-DE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47159" cy="5589240"/>
          </a:xfrm>
          <a:prstGeom prst="rect">
            <a:avLst/>
          </a:prstGeom>
        </p:spPr>
      </p:pic>
      <p:sp>
        <p:nvSpPr>
          <p:cNvPr id="136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44624"/>
            <a:ext cx="7772400" cy="11521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200" dirty="0" smtClean="0"/>
              <a:t>Cherenkov Telescope Array (CTA) Project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92080" y="1268760"/>
            <a:ext cx="30829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The </a:t>
            </a:r>
            <a:r>
              <a:rPr lang="de-DE" dirty="0" err="1" smtClean="0">
                <a:solidFill>
                  <a:srgbClr val="FFFF00"/>
                </a:solidFill>
              </a:rPr>
              <a:t>array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currently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under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design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prototyping</a:t>
            </a:r>
            <a:r>
              <a:rPr lang="de-DE" dirty="0" smtClean="0">
                <a:solidFill>
                  <a:srgbClr val="FFFF00"/>
                </a:solidFill>
              </a:rPr>
              <a:t>.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~ 100 </a:t>
            </a:r>
            <a:r>
              <a:rPr lang="de-DE" dirty="0" err="1" smtClean="0">
                <a:solidFill>
                  <a:srgbClr val="FFFF00"/>
                </a:solidFill>
              </a:rPr>
              <a:t>telescopes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3 different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sizes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planed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built</a:t>
            </a:r>
            <a:r>
              <a:rPr lang="de-DE" dirty="0" smtClean="0">
                <a:solidFill>
                  <a:srgbClr val="FFFF00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Sensitivity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should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5-10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higher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compared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current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mini-</a:t>
            </a:r>
            <a:r>
              <a:rPr lang="de-DE" dirty="0" err="1" smtClean="0">
                <a:solidFill>
                  <a:srgbClr val="FFFF00"/>
                </a:solidFill>
              </a:rPr>
              <a:t>arrays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much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weaker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sources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could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measured</a:t>
            </a:r>
            <a:endParaRPr lang="de-DE" dirty="0" smtClean="0">
              <a:solidFill>
                <a:srgbClr val="FFFF00"/>
              </a:solidFill>
            </a:endParaRPr>
          </a:p>
          <a:p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Autofit/>
          </a:bodyPr>
          <a:lstStyle/>
          <a:p>
            <a:r>
              <a:rPr lang="de-DE" sz="3200" dirty="0" smtClean="0"/>
              <a:t>H.E.S.S., VERITAS &amp; MAGIC</a:t>
            </a:r>
            <a:br>
              <a:rPr lang="de-DE" sz="3200" dirty="0" smtClean="0"/>
            </a:br>
            <a:endParaRPr lang="de-DE" sz="3200" dirty="0" smtClean="0"/>
          </a:p>
        </p:txBody>
      </p:sp>
      <p:sp>
        <p:nvSpPr>
          <p:cNvPr id="15371" name="Textfeld 5"/>
          <p:cNvSpPr txBox="1">
            <a:spLocks noChangeArrowheads="1"/>
          </p:cNvSpPr>
          <p:nvPr/>
        </p:nvSpPr>
        <p:spPr bwMode="auto">
          <a:xfrm>
            <a:off x="979488" y="4127500"/>
            <a:ext cx="784098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79388">
              <a:tabLst>
                <a:tab pos="2336800" algn="l"/>
                <a:tab pos="4487863" algn="l"/>
              </a:tabLst>
            </a:pPr>
            <a:r>
              <a:rPr lang="de-DE" dirty="0"/>
              <a:t>	H.E.S.S. 	MAGIC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smtClean="0"/>
              <a:t># </a:t>
            </a:r>
            <a:r>
              <a:rPr lang="de-DE" dirty="0" err="1" smtClean="0"/>
              <a:t>telescopes</a:t>
            </a:r>
            <a:r>
              <a:rPr lang="de-DE" dirty="0"/>
              <a:t>	4	</a:t>
            </a:r>
            <a:r>
              <a:rPr lang="de-DE" dirty="0" smtClean="0"/>
              <a:t>2</a:t>
            </a:r>
            <a:endParaRPr lang="de-DE" dirty="0"/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smtClean="0"/>
              <a:t>Field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r>
              <a:rPr lang="de-DE" dirty="0"/>
              <a:t>	5°	3.5°	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Reflector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/>
              <a:t>	</a:t>
            </a:r>
            <a:r>
              <a:rPr lang="de-DE" dirty="0" smtClean="0"/>
              <a:t>12 </a:t>
            </a:r>
            <a:r>
              <a:rPr lang="de-DE" dirty="0"/>
              <a:t>m	17 m	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r>
              <a:rPr lang="de-DE" dirty="0"/>
              <a:t>	</a:t>
            </a:r>
            <a:r>
              <a:rPr lang="de-DE" dirty="0" smtClean="0"/>
              <a:t>160 </a:t>
            </a:r>
            <a:r>
              <a:rPr lang="de-DE" dirty="0" err="1"/>
              <a:t>GeV</a:t>
            </a:r>
            <a:r>
              <a:rPr lang="de-DE" dirty="0"/>
              <a:t>	55 </a:t>
            </a:r>
            <a:r>
              <a:rPr lang="de-DE" dirty="0" err="1"/>
              <a:t>GeV</a:t>
            </a:r>
            <a:r>
              <a:rPr lang="de-DE" dirty="0"/>
              <a:t> (25 </a:t>
            </a:r>
            <a:r>
              <a:rPr lang="de-DE" dirty="0" err="1" smtClean="0"/>
              <a:t>GeV</a:t>
            </a:r>
            <a:r>
              <a:rPr lang="de-DE" dirty="0" smtClean="0"/>
              <a:t> –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)</a:t>
            </a:r>
            <a:endParaRPr lang="de-DE" dirty="0"/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Sensitivity</a:t>
            </a:r>
            <a:r>
              <a:rPr lang="de-DE" dirty="0" smtClean="0"/>
              <a:t>:</a:t>
            </a:r>
            <a:r>
              <a:rPr lang="de-DE" dirty="0"/>
              <a:t>	</a:t>
            </a:r>
            <a:r>
              <a:rPr lang="de-DE" dirty="0" smtClean="0"/>
              <a:t>1.0 % </a:t>
            </a:r>
            <a:r>
              <a:rPr lang="de-DE" dirty="0" err="1"/>
              <a:t>Crab</a:t>
            </a:r>
            <a:r>
              <a:rPr lang="de-DE" dirty="0"/>
              <a:t> (25 h) 	</a:t>
            </a:r>
            <a:r>
              <a:rPr lang="de-DE" dirty="0" smtClean="0"/>
              <a:t>0.8 % </a:t>
            </a:r>
            <a:r>
              <a:rPr lang="de-DE" dirty="0" err="1"/>
              <a:t>Crab</a:t>
            </a:r>
            <a:r>
              <a:rPr lang="de-DE" dirty="0"/>
              <a:t> (50 </a:t>
            </a:r>
            <a:r>
              <a:rPr lang="de-DE" dirty="0" smtClean="0"/>
              <a:t>h, E ≥ 260 </a:t>
            </a:r>
            <a:r>
              <a:rPr lang="de-DE" dirty="0" err="1" smtClean="0"/>
              <a:t>GeV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3" name="Gruppieren 18"/>
          <p:cNvGrpSpPr>
            <a:grpSpLocks noChangeAspect="1"/>
          </p:cNvGrpSpPr>
          <p:nvPr/>
        </p:nvGrpSpPr>
        <p:grpSpPr bwMode="auto">
          <a:xfrm>
            <a:off x="467544" y="980728"/>
            <a:ext cx="2937470" cy="1814320"/>
            <a:chOff x="4800600" y="1430376"/>
            <a:chExt cx="2743200" cy="1693824"/>
          </a:xfrm>
        </p:grpSpPr>
        <p:pic>
          <p:nvPicPr>
            <p:cNvPr id="15367" name="Picture 5" descr="HESS-dark-full"/>
            <p:cNvPicPr>
              <a:picLocks noChangeAspect="1" noChangeArrowheads="1"/>
            </p:cNvPicPr>
            <p:nvPr/>
          </p:nvPicPr>
          <p:blipFill>
            <a:blip r:embed="rId3" cstate="print"/>
            <a:srcRect t="3740" b="3642"/>
            <a:stretch>
              <a:fillRect/>
            </a:stretch>
          </p:blipFill>
          <p:spPr bwMode="auto">
            <a:xfrm>
              <a:off x="4800600" y="1430376"/>
              <a:ext cx="2743200" cy="169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xtfeld 14"/>
            <p:cNvSpPr txBox="1">
              <a:spLocks noChangeAspect="1" noChangeArrowheads="1"/>
            </p:cNvSpPr>
            <p:nvPr/>
          </p:nvSpPr>
          <p:spPr bwMode="auto">
            <a:xfrm>
              <a:off x="4800600" y="1432820"/>
              <a:ext cx="1447393" cy="234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</a:rPr>
                <a:t>H.E.S.S. </a:t>
              </a:r>
            </a:p>
          </p:txBody>
        </p:sp>
      </p:grp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rcRect t="5847"/>
          <a:stretch>
            <a:fillRect/>
          </a:stretch>
        </p:blipFill>
        <p:spPr bwMode="auto">
          <a:xfrm>
            <a:off x="5843637" y="980728"/>
            <a:ext cx="2904827" cy="18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Grafik 12" descr="Veritas.jpg"/>
          <p:cNvPicPr>
            <a:picLocks noChangeAspect="1"/>
          </p:cNvPicPr>
          <p:nvPr/>
        </p:nvPicPr>
        <p:blipFill>
          <a:blip r:embed="rId5" cstate="print"/>
          <a:srcRect r="6176"/>
          <a:stretch>
            <a:fillRect/>
          </a:stretch>
        </p:blipFill>
        <p:spPr>
          <a:xfrm>
            <a:off x="1835696" y="2564904"/>
            <a:ext cx="3983007" cy="151216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868144" y="3140968"/>
            <a:ext cx="3046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Parameters </a:t>
            </a:r>
            <a:r>
              <a:rPr lang="de-DE" dirty="0" err="1" smtClean="0"/>
              <a:t>of</a:t>
            </a:r>
            <a:r>
              <a:rPr lang="de-DE" dirty="0" smtClean="0"/>
              <a:t> VERITAS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H.E.S.S.</a:t>
            </a:r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grpSp>
        <p:nvGrpSpPr>
          <p:cNvPr id="19" name="Group 12"/>
          <p:cNvGrpSpPr/>
          <p:nvPr/>
        </p:nvGrpSpPr>
        <p:grpSpPr>
          <a:xfrm>
            <a:off x="3419872" y="1268760"/>
            <a:ext cx="2230794" cy="1124695"/>
            <a:chOff x="0" y="4142070"/>
            <a:chExt cx="4700648" cy="2715930"/>
          </a:xfrm>
        </p:grpSpPr>
        <p:pic>
          <p:nvPicPr>
            <p:cNvPr id="20" name="Picture 4" descr="aerialShot"/>
            <p:cNvPicPr>
              <a:picLocks noChangeAspect="1" noChangeArrowheads="1"/>
            </p:cNvPicPr>
            <p:nvPr/>
          </p:nvPicPr>
          <p:blipFill>
            <a:blip r:embed="rId6" cstate="print"/>
            <a:srcRect l="3473" t="23148" r="3473" b="4630"/>
            <a:stretch>
              <a:fillRect/>
            </a:stretch>
          </p:blipFill>
          <p:spPr bwMode="auto">
            <a:xfrm>
              <a:off x="0" y="4142070"/>
              <a:ext cx="4700648" cy="2715930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50800" dist="1778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9"/>
            <p:cNvSpPr txBox="1"/>
            <p:nvPr/>
          </p:nvSpPr>
          <p:spPr>
            <a:xfrm>
              <a:off x="363193" y="4290396"/>
              <a:ext cx="14059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MILAGRO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Conclusions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de-DE" sz="2400" dirty="0" smtClean="0"/>
              <a:t>In 2010 MAGIC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reached</a:t>
            </a:r>
            <a:r>
              <a:rPr lang="de-DE" sz="2400" dirty="0" smtClean="0"/>
              <a:t> 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,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comparable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4-telescopes </a:t>
            </a:r>
            <a:r>
              <a:rPr lang="de-DE" sz="2400" dirty="0" err="1" smtClean="0"/>
              <a:t>of</a:t>
            </a:r>
            <a:r>
              <a:rPr lang="de-DE" sz="2400" dirty="0" smtClean="0"/>
              <a:t> H.E.S.S.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VERITAS </a:t>
            </a:r>
            <a:r>
              <a:rPr lang="de-DE" sz="2400" dirty="0" err="1" smtClean="0"/>
              <a:t>above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~250 </a:t>
            </a:r>
            <a:r>
              <a:rPr lang="de-DE" sz="2400" dirty="0" err="1" smtClean="0"/>
              <a:t>GeV</a:t>
            </a:r>
            <a:endParaRPr lang="de-DE" sz="2400" dirty="0" smtClean="0"/>
          </a:p>
          <a:p>
            <a:r>
              <a:rPr lang="de-DE" sz="2400" dirty="0" smtClean="0"/>
              <a:t>Below 200 </a:t>
            </a:r>
            <a:r>
              <a:rPr lang="de-DE" sz="2400" dirty="0" err="1" smtClean="0"/>
              <a:t>GeV</a:t>
            </a:r>
            <a:r>
              <a:rPr lang="de-DE" sz="2400" dirty="0" smtClean="0"/>
              <a:t> </a:t>
            </a:r>
            <a:r>
              <a:rPr lang="de-DE" sz="2400" dirty="0" err="1" smtClean="0"/>
              <a:t>currently</a:t>
            </a:r>
            <a:r>
              <a:rPr lang="de-DE" sz="2400" dirty="0" smtClean="0"/>
              <a:t> MAGIC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sensitive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down </a:t>
            </a:r>
            <a:r>
              <a:rPr lang="de-DE" sz="2400" dirty="0" err="1" smtClean="0"/>
              <a:t>to</a:t>
            </a:r>
            <a:r>
              <a:rPr lang="de-DE" sz="2400" dirty="0" smtClean="0"/>
              <a:t> 50 (25) </a:t>
            </a:r>
            <a:r>
              <a:rPr lang="de-DE" sz="2400" dirty="0" err="1" smtClean="0"/>
              <a:t>GeV</a:t>
            </a:r>
            <a:endParaRPr lang="de-DE" sz="2400" dirty="0" smtClean="0"/>
          </a:p>
          <a:p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extragalactic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discovered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several</a:t>
            </a:r>
            <a:r>
              <a:rPr lang="de-DE" sz="2400" dirty="0" smtClean="0"/>
              <a:t>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monitored</a:t>
            </a:r>
            <a:r>
              <a:rPr lang="de-DE" sz="2400" dirty="0" smtClean="0"/>
              <a:t> </a:t>
            </a:r>
            <a:r>
              <a:rPr lang="de-DE" sz="2400" dirty="0" err="1" smtClean="0"/>
              <a:t>revealing</a:t>
            </a:r>
            <a:r>
              <a:rPr lang="de-DE" sz="2400" dirty="0" smtClean="0"/>
              <a:t> </a:t>
            </a:r>
            <a:r>
              <a:rPr lang="de-DE" sz="2400" dirty="0" err="1" smtClean="0"/>
              <a:t>newer</a:t>
            </a:r>
            <a:r>
              <a:rPr lang="de-DE" sz="2400" dirty="0" smtClean="0"/>
              <a:t> </a:t>
            </a:r>
            <a:r>
              <a:rPr lang="de-DE" sz="2400" dirty="0" err="1" smtClean="0"/>
              <a:t>physics</a:t>
            </a:r>
            <a:r>
              <a:rPr lang="de-DE" sz="2400" dirty="0" smtClean="0"/>
              <a:t> </a:t>
            </a:r>
            <a:r>
              <a:rPr lang="de-DE" sz="2400" dirty="0" err="1" smtClean="0"/>
              <a:t>facets</a:t>
            </a:r>
            <a:endParaRPr lang="de-DE" sz="2400" dirty="0" smtClean="0"/>
          </a:p>
          <a:p>
            <a:r>
              <a:rPr lang="de-DE" sz="2400" dirty="0" err="1" smtClean="0"/>
              <a:t>Several</a:t>
            </a:r>
            <a:r>
              <a:rPr lang="de-DE" sz="2400" dirty="0" smtClean="0"/>
              <a:t> </a:t>
            </a:r>
            <a:r>
              <a:rPr lang="de-DE" sz="2400" dirty="0" err="1" smtClean="0"/>
              <a:t>galactic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monitored</a:t>
            </a:r>
            <a:r>
              <a:rPr lang="de-DE" sz="2400" dirty="0" smtClean="0"/>
              <a:t> </a:t>
            </a:r>
            <a:r>
              <a:rPr lang="de-DE" sz="2400" dirty="0" err="1" smtClean="0"/>
              <a:t>revealing</a:t>
            </a:r>
            <a:r>
              <a:rPr lang="de-DE" sz="2400" dirty="0" smtClean="0"/>
              <a:t> </a:t>
            </a:r>
            <a:r>
              <a:rPr lang="de-DE" sz="2400" dirty="0" err="1" smtClean="0"/>
              <a:t>great</a:t>
            </a:r>
            <a:r>
              <a:rPr lang="de-DE" sz="2400" dirty="0" smtClean="0"/>
              <a:t> </a:t>
            </a:r>
            <a:r>
              <a:rPr lang="de-DE" sz="2400" dirty="0" err="1" smtClean="0"/>
              <a:t>details</a:t>
            </a:r>
            <a:endParaRPr lang="de-DE" sz="2400" dirty="0" smtClean="0"/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project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entered</a:t>
            </a:r>
            <a:r>
              <a:rPr lang="de-DE" sz="2400" dirty="0" smtClean="0"/>
              <a:t> </a:t>
            </a:r>
            <a:r>
              <a:rPr lang="de-DE" sz="2400" dirty="0" err="1" smtClean="0"/>
              <a:t>its</a:t>
            </a:r>
            <a:r>
              <a:rPr lang="de-DE" sz="2400" dirty="0" smtClean="0"/>
              <a:t> </a:t>
            </a:r>
            <a:r>
              <a:rPr lang="de-DE" sz="2400" dirty="0" err="1" smtClean="0"/>
              <a:t>stable</a:t>
            </a:r>
            <a:r>
              <a:rPr lang="de-DE" sz="2400" dirty="0" smtClean="0"/>
              <a:t> </a:t>
            </a:r>
            <a:r>
              <a:rPr lang="de-DE" sz="2400" dirty="0" err="1" smtClean="0"/>
              <a:t>phase</a:t>
            </a:r>
            <a:endParaRPr lang="de-DE" sz="2400" dirty="0" smtClean="0"/>
          </a:p>
          <a:p>
            <a:r>
              <a:rPr lang="de-DE" sz="2400" dirty="0" err="1" smtClean="0"/>
              <a:t>Cooperation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FERMI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beneficial</a:t>
            </a:r>
            <a:endParaRPr lang="de-DE" sz="2400" dirty="0" smtClean="0"/>
          </a:p>
          <a:p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upgrades</a:t>
            </a:r>
            <a:r>
              <a:rPr lang="de-DE" sz="2400" dirty="0" smtClean="0"/>
              <a:t> will </a:t>
            </a:r>
            <a:r>
              <a:rPr lang="de-DE" sz="2400" dirty="0" err="1" smtClean="0"/>
              <a:t>improve</a:t>
            </a:r>
            <a:r>
              <a:rPr lang="de-DE" sz="2400" dirty="0" smtClean="0"/>
              <a:t> </a:t>
            </a:r>
            <a:r>
              <a:rPr lang="de-DE" sz="2400" dirty="0" err="1" smtClean="0"/>
              <a:t>further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performance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Spare </a:t>
            </a:r>
            <a:r>
              <a:rPr lang="de-DE" dirty="0" err="1" smtClean="0"/>
              <a:t>slides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IC310: 1st Head-</a:t>
            </a:r>
            <a:r>
              <a:rPr lang="de-DE" dirty="0" err="1" smtClean="0"/>
              <a:t>Tail</a:t>
            </a:r>
            <a:r>
              <a:rPr lang="de-DE" dirty="0" smtClean="0"/>
              <a:t> </a:t>
            </a:r>
            <a:r>
              <a:rPr lang="de-DE" dirty="0" err="1" smtClean="0"/>
              <a:t>Galaxy</a:t>
            </a:r>
            <a:r>
              <a:rPr lang="de-DE" dirty="0" smtClean="0"/>
              <a:t> in </a:t>
            </a:r>
            <a:r>
              <a:rPr lang="de-DE" dirty="0" err="1" smtClean="0"/>
              <a:t>TeVs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412776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902189" y="404664"/>
            <a:ext cx="4181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 smtClean="0"/>
              <a:t>Blazar</a:t>
            </a:r>
            <a:r>
              <a:rPr lang="de-DE" sz="4800" dirty="0" smtClean="0"/>
              <a:t> </a:t>
            </a:r>
            <a:r>
              <a:rPr lang="de-DE" sz="4800" dirty="0" err="1" smtClean="0"/>
              <a:t>modeling</a:t>
            </a:r>
            <a:endParaRPr lang="de-DE" sz="48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539552" y="1628800"/>
            <a:ext cx="79069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MWL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mandatory</a:t>
            </a:r>
            <a:r>
              <a:rPr lang="de-DE" sz="2400" dirty="0" smtClean="0"/>
              <a:t>, </a:t>
            </a:r>
            <a:r>
              <a:rPr lang="de-DE" sz="2400" dirty="0" err="1" smtClean="0"/>
              <a:t>best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till</a:t>
            </a:r>
            <a:r>
              <a:rPr lang="de-DE" sz="2400" dirty="0" smtClean="0"/>
              <a:t> VHE </a:t>
            </a:r>
            <a:r>
              <a:rPr lang="de-DE" sz="2400" dirty="0" err="1" smtClean="0"/>
              <a:t>gammas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highly</a:t>
            </a:r>
            <a:r>
              <a:rPr lang="de-DE" sz="2400" dirty="0" smtClean="0"/>
              <a:t> variable, SED </a:t>
            </a:r>
            <a:r>
              <a:rPr lang="de-DE" sz="2400" dirty="0" err="1" smtClean="0"/>
              <a:t>changes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Which</a:t>
            </a:r>
            <a:r>
              <a:rPr lang="de-DE" sz="2400" dirty="0" smtClean="0"/>
              <a:t> model </a:t>
            </a:r>
            <a:r>
              <a:rPr lang="de-DE" sz="2400" dirty="0" err="1" smtClean="0"/>
              <a:t>fits</a:t>
            </a:r>
            <a:r>
              <a:rPr lang="de-DE" sz="2400" dirty="0" smtClean="0"/>
              <a:t> </a:t>
            </a:r>
            <a:r>
              <a:rPr lang="de-DE" sz="2400" dirty="0" err="1" smtClean="0"/>
              <a:t>best</a:t>
            </a:r>
            <a:r>
              <a:rPr lang="de-DE" sz="2400" dirty="0" smtClean="0"/>
              <a:t>, </a:t>
            </a:r>
            <a:r>
              <a:rPr lang="de-DE" sz="2400" dirty="0" err="1" smtClean="0"/>
              <a:t>leptonic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hadronic</a:t>
            </a:r>
            <a:r>
              <a:rPr lang="de-DE" sz="2400" dirty="0" smtClean="0"/>
              <a:t> 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types</a:t>
            </a:r>
            <a:r>
              <a:rPr lang="de-DE" sz="2400" dirty="0" smtClean="0"/>
              <a:t> ?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became</a:t>
            </a:r>
            <a:r>
              <a:rPr lang="de-DE" sz="2400" dirty="0" smtClean="0"/>
              <a:t> </a:t>
            </a:r>
            <a:r>
              <a:rPr lang="de-DE" sz="2400" dirty="0" err="1" smtClean="0"/>
              <a:t>usual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start</a:t>
            </a:r>
            <a:r>
              <a:rPr lang="de-DE" sz="2400" dirty="0" smtClean="0"/>
              <a:t> a MWL </a:t>
            </a:r>
            <a:r>
              <a:rPr lang="de-DE" sz="2400" dirty="0" err="1" smtClean="0"/>
              <a:t>with</a:t>
            </a:r>
            <a:r>
              <a:rPr lang="de-DE" sz="2400" dirty="0" smtClean="0"/>
              <a:t> LAT, SWIFT, AGILE, </a:t>
            </a:r>
          </a:p>
          <a:p>
            <a:r>
              <a:rPr lang="de-DE" sz="2400" dirty="0" smtClean="0"/>
              <a:t>Chandra, XMM, RXTE,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other</a:t>
            </a:r>
            <a:r>
              <a:rPr lang="de-DE" sz="2400" dirty="0" smtClean="0"/>
              <a:t>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endParaRPr lang="de-DE" sz="2400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075" y="3645024"/>
            <a:ext cx="3489349" cy="262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7092280" y="544522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3C279</a:t>
            </a:r>
            <a:endParaRPr lang="de-DE" dirty="0"/>
          </a:p>
        </p:txBody>
      </p:sp>
      <p:pic>
        <p:nvPicPr>
          <p:cNvPr id="8" name="図 4" descr="SED_MW.tiff"/>
          <p:cNvPicPr>
            <a:picLocks noChangeAspect="1"/>
          </p:cNvPicPr>
          <p:nvPr/>
        </p:nvPicPr>
        <p:blipFill>
          <a:blip r:embed="rId3" cstate="print"/>
          <a:srcRect t="1398"/>
          <a:stretch>
            <a:fillRect/>
          </a:stretch>
        </p:blipFill>
        <p:spPr bwMode="auto">
          <a:xfrm>
            <a:off x="649411" y="3640752"/>
            <a:ext cx="3706565" cy="259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M87 – Giant </a:t>
            </a:r>
            <a:r>
              <a:rPr lang="de-DE" dirty="0" err="1" smtClean="0"/>
              <a:t>Elliptical</a:t>
            </a:r>
            <a:r>
              <a:rPr lang="de-DE" dirty="0" smtClean="0"/>
              <a:t> Radio </a:t>
            </a:r>
            <a:r>
              <a:rPr lang="de-DE" dirty="0" err="1" smtClean="0"/>
              <a:t>Galaxy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Distance</a:t>
            </a:r>
            <a:r>
              <a:rPr lang="de-DE" sz="2400" dirty="0" smtClean="0"/>
              <a:t>: 16.7 </a:t>
            </a:r>
            <a:r>
              <a:rPr lang="de-DE" sz="2400" dirty="0" err="1" smtClean="0"/>
              <a:t>Mpc</a:t>
            </a:r>
            <a:endParaRPr lang="de-DE" sz="2400" dirty="0" smtClean="0"/>
          </a:p>
          <a:p>
            <a:r>
              <a:rPr lang="de-DE" sz="2400" dirty="0" smtClean="0"/>
              <a:t>Jet angle: 30° (in </a:t>
            </a:r>
            <a:r>
              <a:rPr lang="de-DE" sz="2400" dirty="0" err="1" smtClean="0"/>
              <a:t>inner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</a:p>
          <a:p>
            <a:pPr>
              <a:buNone/>
            </a:pPr>
            <a:r>
              <a:rPr lang="de-DE" sz="2400" dirty="0" smtClean="0"/>
              <a:t>	&lt; 19°)</a:t>
            </a:r>
          </a:p>
          <a:p>
            <a:r>
              <a:rPr lang="de-DE" sz="2400" dirty="0" smtClean="0"/>
              <a:t>Black Hole: 6 x 10</a:t>
            </a:r>
            <a:r>
              <a:rPr lang="de-DE" sz="2400" baseline="30000" dirty="0" smtClean="0"/>
              <a:t>9</a:t>
            </a:r>
            <a:r>
              <a:rPr lang="de-DE" sz="2400" dirty="0" smtClean="0"/>
              <a:t> Solar </a:t>
            </a:r>
            <a:r>
              <a:rPr lang="de-DE" sz="2400" dirty="0" err="1" smtClean="0"/>
              <a:t>mass</a:t>
            </a:r>
            <a:endParaRPr lang="de-DE" sz="2400" dirty="0" smtClean="0"/>
          </a:p>
          <a:p>
            <a:r>
              <a:rPr lang="de-DE" sz="2400" dirty="0" smtClean="0"/>
              <a:t>Giant  </a:t>
            </a:r>
            <a:r>
              <a:rPr lang="de-DE" sz="2400" dirty="0" err="1" smtClean="0"/>
              <a:t>outer</a:t>
            </a:r>
            <a:r>
              <a:rPr lang="de-DE" sz="2400" dirty="0" smtClean="0"/>
              <a:t> </a:t>
            </a:r>
            <a:r>
              <a:rPr lang="de-DE" sz="2400" dirty="0" err="1" smtClean="0"/>
              <a:t>lobs</a:t>
            </a:r>
            <a:r>
              <a:rPr lang="de-DE" sz="2400" dirty="0" smtClean="0"/>
              <a:t>: 0.2° x 0.2°</a:t>
            </a:r>
          </a:p>
          <a:p>
            <a:r>
              <a:rPr lang="de-DE" sz="2400" dirty="0" smtClean="0"/>
              <a:t>High </a:t>
            </a:r>
            <a:r>
              <a:rPr lang="de-DE" sz="2400" dirty="0" err="1" smtClean="0"/>
              <a:t>polarisation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radio</a:t>
            </a:r>
            <a:endParaRPr lang="de-DE" sz="2400" dirty="0" smtClean="0"/>
          </a:p>
          <a:p>
            <a:r>
              <a:rPr lang="de-DE" sz="2400" dirty="0" err="1" smtClean="0"/>
              <a:t>Superluminal</a:t>
            </a:r>
            <a:r>
              <a:rPr lang="de-DE" sz="2400" dirty="0" smtClean="0"/>
              <a:t> </a:t>
            </a:r>
            <a:r>
              <a:rPr lang="de-DE" sz="2400" dirty="0" err="1" smtClean="0"/>
              <a:t>motion</a:t>
            </a:r>
            <a:endParaRPr lang="de-DE" sz="2400" dirty="0" smtClean="0"/>
          </a:p>
          <a:p>
            <a:r>
              <a:rPr lang="de-DE" sz="2400" dirty="0" smtClean="0"/>
              <a:t>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„</a:t>
            </a:r>
            <a:r>
              <a:rPr lang="de-DE" sz="2400" dirty="0" err="1" smtClean="0"/>
              <a:t>nearby</a:t>
            </a:r>
            <a:r>
              <a:rPr lang="de-DE" sz="2400" dirty="0" smtClean="0"/>
              <a:t> </a:t>
            </a:r>
            <a:r>
              <a:rPr lang="de-DE" sz="2400" dirty="0" err="1" smtClean="0"/>
              <a:t>laboratory</a:t>
            </a:r>
            <a:r>
              <a:rPr lang="de-DE" sz="2400" dirty="0" smtClean="0"/>
              <a:t>“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studying</a:t>
            </a:r>
            <a:endParaRPr lang="de-DE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56792"/>
            <a:ext cx="4355977" cy="448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M87 Plasma Jet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Highly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structured</a:t>
            </a:r>
            <a:r>
              <a:rPr lang="de-DE" sz="2400" dirty="0" smtClean="0"/>
              <a:t> </a:t>
            </a:r>
            <a:r>
              <a:rPr lang="de-DE" sz="2400" dirty="0" err="1" smtClean="0"/>
              <a:t>jets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knots</a:t>
            </a:r>
            <a:endParaRPr lang="de-DE" sz="2400" dirty="0" smtClean="0"/>
          </a:p>
          <a:p>
            <a:pPr>
              <a:buNone/>
            </a:pPr>
            <a:r>
              <a:rPr lang="de-DE" sz="2400" dirty="0" smtClean="0"/>
              <a:t>(</a:t>
            </a:r>
            <a:r>
              <a:rPr lang="de-DE" sz="2400" dirty="0" err="1" smtClean="0"/>
              <a:t>shocks</a:t>
            </a:r>
            <a:r>
              <a:rPr lang="de-DE" sz="2400" dirty="0" smtClean="0"/>
              <a:t> ?) in Radio,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, 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r>
              <a:rPr lang="de-DE" sz="2400" dirty="0" smtClean="0"/>
              <a:t>Radio-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</a:t>
            </a:r>
            <a:r>
              <a:rPr lang="de-DE" sz="2400" dirty="0" err="1" smtClean="0"/>
              <a:t>similar</a:t>
            </a:r>
            <a:r>
              <a:rPr lang="de-DE" sz="2400" dirty="0" smtClean="0"/>
              <a:t> </a:t>
            </a:r>
            <a:r>
              <a:rPr lang="de-DE" sz="2400" dirty="0" err="1" smtClean="0"/>
              <a:t>polarisation</a:t>
            </a:r>
            <a:r>
              <a:rPr lang="de-DE" sz="2400" dirty="0" smtClean="0"/>
              <a:t> (also X-</a:t>
            </a:r>
            <a:r>
              <a:rPr lang="de-DE" sz="2400" dirty="0" err="1" smtClean="0"/>
              <a:t>rays</a:t>
            </a:r>
            <a:r>
              <a:rPr lang="de-DE" sz="2400" dirty="0" smtClean="0"/>
              <a:t> ?)</a:t>
            </a:r>
          </a:p>
          <a:p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scale</a:t>
            </a:r>
            <a:r>
              <a:rPr lang="de-DE" sz="2400" dirty="0" smtClean="0"/>
              <a:t>: </a:t>
            </a:r>
            <a:r>
              <a:rPr lang="de-DE" sz="2400" dirty="0" err="1" smtClean="0"/>
              <a:t>weeks</a:t>
            </a:r>
            <a:r>
              <a:rPr lang="de-DE" sz="2400" dirty="0" smtClean="0"/>
              <a:t> – </a:t>
            </a:r>
            <a:r>
              <a:rPr lang="de-DE" sz="2400" dirty="0" err="1" smtClean="0"/>
              <a:t>years</a:t>
            </a:r>
            <a:endParaRPr lang="de-DE" sz="2400" dirty="0" smtClean="0"/>
          </a:p>
          <a:p>
            <a:r>
              <a:rPr lang="de-DE" sz="2400" dirty="0" err="1" smtClean="0"/>
              <a:t>Inner</a:t>
            </a:r>
            <a:r>
              <a:rPr lang="de-DE" sz="2400" dirty="0" smtClean="0"/>
              <a:t> </a:t>
            </a:r>
            <a:r>
              <a:rPr lang="de-DE" sz="2400" dirty="0" err="1" smtClean="0"/>
              <a:t>jet</a:t>
            </a:r>
            <a:r>
              <a:rPr lang="de-DE" sz="2400" dirty="0" smtClean="0"/>
              <a:t>: </a:t>
            </a:r>
            <a:r>
              <a:rPr lang="de-DE" sz="2400" dirty="0" err="1" smtClean="0"/>
              <a:t>superluminal</a:t>
            </a:r>
            <a:r>
              <a:rPr lang="de-DE" sz="2400" dirty="0" smtClean="0"/>
              <a:t> </a:t>
            </a:r>
            <a:r>
              <a:rPr lang="de-DE" sz="2400" dirty="0" err="1" smtClean="0"/>
              <a:t>motion</a:t>
            </a:r>
            <a:r>
              <a:rPr lang="de-DE" sz="2400" dirty="0" smtClean="0"/>
              <a:t> ~ 2 x c (</a:t>
            </a:r>
            <a:r>
              <a:rPr lang="de-DE" sz="2400" dirty="0" err="1" smtClean="0"/>
              <a:t>relativistic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Jet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flare</a:t>
            </a:r>
            <a:r>
              <a:rPr lang="de-DE" sz="2400" dirty="0" smtClean="0"/>
              <a:t>,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pPr>
              <a:buNone/>
            </a:pP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312368" cy="494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267744" y="476672"/>
            <a:ext cx="455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VHE </a:t>
            </a:r>
            <a:r>
              <a:rPr lang="de-DE" sz="3200" dirty="0" err="1" smtClean="0"/>
              <a:t>Active</a:t>
            </a:r>
            <a:r>
              <a:rPr lang="de-DE" sz="3200" dirty="0" smtClean="0"/>
              <a:t> </a:t>
            </a:r>
            <a:r>
              <a:rPr lang="de-DE" sz="3200" dirty="0" err="1" smtClean="0"/>
              <a:t>Galactic</a:t>
            </a:r>
            <a:r>
              <a:rPr lang="de-DE" sz="3200" dirty="0" smtClean="0"/>
              <a:t> </a:t>
            </a:r>
            <a:r>
              <a:rPr lang="de-DE" sz="3200" dirty="0" err="1" smtClean="0"/>
              <a:t>Nuclei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1640989"/>
            <a:ext cx="4680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I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count</a:t>
            </a:r>
            <a:r>
              <a:rPr lang="de-DE" sz="2400" dirty="0" smtClean="0"/>
              <a:t> 27 HBL, 3 LBL, 4 IBL + 4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galaxies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appear</a:t>
            </a:r>
            <a:r>
              <a:rPr lang="de-DE" sz="2400" dirty="0" smtClean="0"/>
              <a:t> </a:t>
            </a:r>
            <a:r>
              <a:rPr lang="de-DE" sz="2400" dirty="0" err="1" smtClean="0"/>
              <a:t>faster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</a:t>
            </a:r>
            <a:r>
              <a:rPr lang="de-DE" sz="2400" dirty="0" err="1" smtClean="0"/>
              <a:t>their</a:t>
            </a:r>
            <a:r>
              <a:rPr lang="de-DE" sz="2400" dirty="0" smtClean="0"/>
              <a:t> </a:t>
            </a:r>
            <a:r>
              <a:rPr lang="de-DE" sz="2400" dirty="0" err="1" smtClean="0"/>
              <a:t>classification</a:t>
            </a:r>
            <a:r>
              <a:rPr lang="de-DE" sz="2400" dirty="0" smtClean="0"/>
              <a:t> </a:t>
            </a:r>
            <a:r>
              <a:rPr lang="de-DE" sz="2400" dirty="0" err="1" smtClean="0"/>
              <a:t>happens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~ 70 % </a:t>
            </a:r>
            <a:r>
              <a:rPr lang="de-DE" sz="2400" dirty="0" err="1" smtClean="0"/>
              <a:t>are</a:t>
            </a:r>
            <a:r>
              <a:rPr lang="de-DE" sz="2400" dirty="0" smtClean="0"/>
              <a:t> HBL (non-HBL </a:t>
            </a:r>
            <a:r>
              <a:rPr lang="de-DE" sz="2400" dirty="0" err="1" smtClean="0"/>
              <a:t>could</a:t>
            </a:r>
            <a:r>
              <a:rPr lang="de-DE" sz="2400" dirty="0" smtClean="0"/>
              <a:t> „catch“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when</a:t>
            </a:r>
            <a:r>
              <a:rPr lang="de-DE" sz="2400" dirty="0" smtClean="0"/>
              <a:t> </a:t>
            </a:r>
            <a:r>
              <a:rPr lang="de-DE" sz="2400" dirty="0" err="1" smtClean="0"/>
              <a:t>flaring</a:t>
            </a:r>
            <a:r>
              <a:rPr lang="de-DE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Due </a:t>
            </a:r>
            <a:r>
              <a:rPr lang="de-DE" sz="2400" dirty="0" err="1" smtClean="0"/>
              <a:t>to</a:t>
            </a:r>
            <a:r>
              <a:rPr lang="de-DE" sz="2400" dirty="0" smtClean="0"/>
              <a:t> EBL </a:t>
            </a:r>
            <a:r>
              <a:rPr lang="de-DE" sz="2400" dirty="0" err="1" smtClean="0"/>
              <a:t>absorption</a:t>
            </a:r>
            <a:r>
              <a:rPr lang="de-DE" sz="2400" dirty="0" smtClean="0"/>
              <a:t>, </a:t>
            </a:r>
            <a:r>
              <a:rPr lang="de-DE" sz="2400" dirty="0" err="1" smtClean="0"/>
              <a:t>threshold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issues</a:t>
            </a:r>
            <a:r>
              <a:rPr lang="de-DE" sz="2400" dirty="0" smtClean="0"/>
              <a:t>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observed</a:t>
            </a:r>
            <a:r>
              <a:rPr lang="de-DE" sz="2400" dirty="0" smtClean="0"/>
              <a:t> &lt; z=0.2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Distant</a:t>
            </a:r>
            <a:r>
              <a:rPr lang="de-DE" sz="2400" dirty="0" smtClean="0"/>
              <a:t> </a:t>
            </a:r>
            <a:r>
              <a:rPr lang="de-DE" sz="2400" dirty="0" err="1" smtClean="0"/>
              <a:t>blazars</a:t>
            </a:r>
            <a:r>
              <a:rPr lang="de-DE" sz="2400" dirty="0" smtClean="0"/>
              <a:t> </a:t>
            </a:r>
            <a:r>
              <a:rPr lang="de-DE" sz="2400" dirty="0" err="1" smtClean="0"/>
              <a:t>harden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</a:t>
            </a:r>
            <a:r>
              <a:rPr lang="de-DE" sz="2400" dirty="0" err="1" smtClean="0"/>
              <a:t>expected</a:t>
            </a:r>
            <a:r>
              <a:rPr lang="de-DE" sz="2400" dirty="0" smtClean="0"/>
              <a:t> (</a:t>
            </a:r>
            <a:r>
              <a:rPr lang="de-DE" sz="2400" dirty="0" err="1" smtClean="0"/>
              <a:t>hint</a:t>
            </a:r>
            <a:r>
              <a:rPr lang="de-DE" sz="2400" dirty="0" smtClean="0"/>
              <a:t> on </a:t>
            </a:r>
            <a:r>
              <a:rPr lang="de-DE" sz="2400" dirty="0" err="1" smtClean="0"/>
              <a:t>low</a:t>
            </a:r>
            <a:r>
              <a:rPr lang="de-DE" sz="2400" dirty="0" smtClean="0"/>
              <a:t> EBL-</a:t>
            </a:r>
            <a:r>
              <a:rPr lang="de-DE" sz="2400" dirty="0" err="1" smtClean="0"/>
              <a:t>level</a:t>
            </a:r>
            <a:r>
              <a:rPr lang="de-DE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time </a:t>
            </a:r>
            <a:r>
              <a:rPr lang="de-DE" sz="2400" dirty="0" err="1" smtClean="0"/>
              <a:t>scale</a:t>
            </a:r>
            <a:r>
              <a:rPr lang="de-DE" sz="2400" dirty="0" smtClean="0"/>
              <a:t> ≥ 2 min.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092658"/>
            <a:ext cx="2929508" cy="221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00" y="1429532"/>
            <a:ext cx="3162672" cy="264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7550503" y="3356992"/>
            <a:ext cx="909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Fossati</a:t>
            </a:r>
            <a:r>
              <a:rPr lang="de-DE" sz="1400" dirty="0" smtClean="0"/>
              <a:t> 98</a:t>
            </a:r>
            <a:endParaRPr lang="de-DE" sz="14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01F226-921A-4076-9B1A-A424739C3784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 lIns="45668" tIns="45668" rIns="45668" bIns="45668">
            <a:normAutofit/>
          </a:bodyPr>
          <a:lstStyle/>
          <a:p>
            <a:pPr eaLnBrk="1" hangingPunct="1">
              <a:defRPr/>
            </a:pPr>
            <a:r>
              <a:rPr lang="en-US" altLang="ja-JP" sz="3200" dirty="0" smtClean="0">
                <a:ea typeface="ＭＳ Ｐゴシック" pitchFamily="34" charset="-128"/>
              </a:rPr>
              <a:t>The MAGIC collaboration</a:t>
            </a:r>
            <a:endParaRPr lang="ja-JP" altLang="en-US" sz="3200" smtClean="0">
              <a:ea typeface="ＭＳ Ｐゴシック" pitchFamily="34" charset="-128"/>
            </a:endParaRP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half" idx="4294967295"/>
          </p:nvPr>
        </p:nvSpPr>
        <p:spPr>
          <a:xfrm>
            <a:off x="5143500" y="1357313"/>
            <a:ext cx="4000500" cy="5119687"/>
          </a:xfrm>
          <a:gradFill rotWithShape="1">
            <a:gsLst>
              <a:gs pos="0">
                <a:schemeClr val="accent2">
                  <a:alpha val="64999"/>
                </a:schemeClr>
              </a:gs>
              <a:gs pos="100000">
                <a:schemeClr val="accent2">
                  <a:gamma/>
                  <a:shade val="46275"/>
                  <a:invGamma/>
                  <a:alpha val="64999"/>
                </a:schemeClr>
              </a:gs>
            </a:gsLst>
            <a:lin ang="5400000" scaled="1"/>
          </a:gradFill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  <p:txBody>
          <a:bodyPr lIns="91339" tIns="45668" rIns="91339" bIns="45668">
            <a:normAutofit lnSpcReduction="10000"/>
          </a:bodyPr>
          <a:lstStyle/>
          <a:p>
            <a:pPr marL="417513" indent="-381000" eaLnBrk="1" hangingPunct="1">
              <a:buFontTx/>
              <a:buNone/>
              <a:defRPr/>
            </a:pP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~150 Scientists from 8 countries</a:t>
            </a:r>
            <a:endParaRPr lang="en-US" altLang="ja-JP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Bulgaria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Sofia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Croatia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Consortium 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Finland	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Tuorla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Observatory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Germany 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DESY, Dortmund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MPI Munich,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Wuerzburg</a:t>
            </a:r>
            <a:endParaRPr lang="en-US" altLang="ja-JP" sz="1600" b="1" dirty="0" smtClean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Italy  	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INFN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Padova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, INFN Siena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INFN Udine, INFN Como, 	INAF Rome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Poland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INRNE Lodz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Spain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U. Barcelona, UAB Barcelona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IEEC-CSIC Barcelona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IFAE Barcelona, IAA Granada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IAC Tenerife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U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Compultense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Madrid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Switzerland  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ETH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357313"/>
            <a:ext cx="44291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円/楕円 3"/>
          <p:cNvSpPr/>
          <p:nvPr/>
        </p:nvSpPr>
        <p:spPr>
          <a:xfrm>
            <a:off x="2462213" y="4357688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536825" y="5072063"/>
            <a:ext cx="150813" cy="14287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112838" y="5500688"/>
            <a:ext cx="15081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3286125" y="4000500"/>
            <a:ext cx="150813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511550" y="2571750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236788" y="4786313"/>
            <a:ext cx="15081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960813" y="5214938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062288" y="5000625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323850" y="1412875"/>
            <a:ext cx="1368425" cy="1584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Where</a:t>
            </a:r>
            <a:r>
              <a:rPr lang="de-DE" sz="3200" dirty="0" smtClean="0"/>
              <a:t> </a:t>
            </a:r>
            <a:r>
              <a:rPr lang="de-DE" sz="3200" dirty="0" err="1" smtClean="0"/>
              <a:t>are</a:t>
            </a:r>
            <a:r>
              <a:rPr lang="de-DE" sz="3200" dirty="0" smtClean="0"/>
              <a:t> </a:t>
            </a:r>
            <a:r>
              <a:rPr lang="de-DE" sz="3200" dirty="0" err="1" smtClean="0"/>
              <a:t>we</a:t>
            </a:r>
            <a:r>
              <a:rPr lang="de-DE" sz="3200" dirty="0" smtClean="0"/>
              <a:t> in </a:t>
            </a:r>
            <a:r>
              <a:rPr lang="de-DE" sz="3200" dirty="0" err="1" smtClean="0"/>
              <a:t>ground-based</a:t>
            </a:r>
            <a:r>
              <a:rPr lang="de-DE" sz="3200" dirty="0" smtClean="0"/>
              <a:t> VHE </a:t>
            </a:r>
            <a:br>
              <a:rPr lang="de-DE" sz="3200" dirty="0" smtClean="0"/>
            </a:b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-</a:t>
            </a:r>
            <a:r>
              <a:rPr lang="de-DE" sz="3200" dirty="0" err="1" smtClean="0"/>
              <a:t>astrophysics</a:t>
            </a:r>
            <a:r>
              <a:rPr lang="de-DE" sz="3200" dirty="0" smtClean="0"/>
              <a:t> ?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686447" y="1556792"/>
            <a:ext cx="79180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/>
              <a:t> The 1st strong </a:t>
            </a:r>
            <a:r>
              <a:rPr lang="de-DE" sz="2000" dirty="0" err="1" smtClean="0"/>
              <a:t>signal</a:t>
            </a:r>
            <a:r>
              <a:rPr lang="de-DE" sz="2000" dirty="0" smtClean="0"/>
              <a:t> (9</a:t>
            </a:r>
            <a:r>
              <a:rPr lang="de-DE" sz="2000" dirty="0" smtClean="0">
                <a:latin typeface="Symbol" pitchFamily="18" charset="2"/>
              </a:rPr>
              <a:t>s)</a:t>
            </a:r>
            <a:r>
              <a:rPr lang="de-DE" sz="2000" dirty="0" smtClean="0"/>
              <a:t> </a:t>
            </a:r>
            <a:r>
              <a:rPr lang="de-DE" sz="2000" dirty="0" err="1" smtClean="0"/>
              <a:t>reported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Whipple </a:t>
            </a:r>
            <a:r>
              <a:rPr lang="de-DE" sz="2000" dirty="0" err="1" smtClean="0"/>
              <a:t>team</a:t>
            </a:r>
            <a:r>
              <a:rPr lang="de-DE" sz="2000" dirty="0" smtClean="0"/>
              <a:t> in Arizona was </a:t>
            </a:r>
          </a:p>
          <a:p>
            <a:r>
              <a:rPr lang="de-DE" sz="2000" dirty="0" err="1" smtClean="0"/>
              <a:t>measured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Crab</a:t>
            </a:r>
            <a:r>
              <a:rPr lang="de-DE" sz="2000" dirty="0" smtClean="0"/>
              <a:t> </a:t>
            </a:r>
            <a:r>
              <a:rPr lang="de-DE" sz="2000" dirty="0" err="1" smtClean="0"/>
              <a:t>Nebula</a:t>
            </a:r>
            <a:r>
              <a:rPr lang="de-DE" sz="2000" dirty="0" smtClean="0"/>
              <a:t> in 1989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The 1st </a:t>
            </a:r>
            <a:r>
              <a:rPr lang="de-DE" sz="2000" dirty="0" err="1" smtClean="0"/>
              <a:t>Extragalactic</a:t>
            </a:r>
            <a:r>
              <a:rPr lang="de-DE" sz="2000" dirty="0" smtClean="0"/>
              <a:t> </a:t>
            </a:r>
            <a:r>
              <a:rPr lang="de-DE" sz="2000" dirty="0" err="1" smtClean="0"/>
              <a:t>source</a:t>
            </a:r>
            <a:r>
              <a:rPr lang="de-DE" sz="2000" dirty="0" smtClean="0"/>
              <a:t> (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2nd </a:t>
            </a:r>
            <a:r>
              <a:rPr lang="de-DE" sz="2000" dirty="0" err="1" smtClean="0"/>
              <a:t>source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all) Mkn-421 was </a:t>
            </a:r>
          </a:p>
          <a:p>
            <a:r>
              <a:rPr lang="de-DE" sz="2000" dirty="0" err="1" smtClean="0"/>
              <a:t>reported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Whipple </a:t>
            </a:r>
            <a:r>
              <a:rPr lang="de-DE" sz="2000" dirty="0" err="1" smtClean="0"/>
              <a:t>team</a:t>
            </a:r>
            <a:r>
              <a:rPr lang="de-DE" sz="2000" dirty="0" smtClean="0"/>
              <a:t> in 1992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Today, after ~ 20 </a:t>
            </a:r>
            <a:r>
              <a:rPr lang="de-DE" sz="2000" dirty="0" err="1" smtClean="0"/>
              <a:t>years</a:t>
            </a:r>
            <a:r>
              <a:rPr lang="de-DE" sz="2000" dirty="0" smtClean="0"/>
              <a:t>, </a:t>
            </a:r>
            <a:r>
              <a:rPr lang="de-DE" sz="2000" dirty="0" err="1" smtClean="0"/>
              <a:t>there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~120 VHE </a:t>
            </a:r>
            <a:r>
              <a:rPr lang="de-DE" sz="2000" dirty="0" err="1" smtClean="0"/>
              <a:t>gamma</a:t>
            </a:r>
            <a:r>
              <a:rPr lang="de-DE" sz="2000" dirty="0" smtClean="0"/>
              <a:t>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reported</a:t>
            </a:r>
            <a:r>
              <a:rPr lang="de-DE" sz="2000" dirty="0" smtClean="0"/>
              <a:t> </a:t>
            </a:r>
          </a:p>
          <a:p>
            <a:r>
              <a:rPr lang="de-DE" sz="2000" dirty="0" smtClean="0"/>
              <a:t>(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number</a:t>
            </a:r>
            <a:r>
              <a:rPr lang="de-DE" sz="2000" dirty="0" smtClean="0"/>
              <a:t>,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yesterday</a:t>
            </a:r>
            <a:r>
              <a:rPr lang="de-DE" sz="2000" dirty="0" smtClean="0"/>
              <a:t>, was </a:t>
            </a:r>
            <a:r>
              <a:rPr lang="de-DE" sz="2000" dirty="0" err="1" smtClean="0"/>
              <a:t>taken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http://tevcat.uchicago.edu/)</a:t>
            </a:r>
            <a:endParaRPr lang="de-DE" sz="20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644" y="3645024"/>
            <a:ext cx="50425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573016"/>
            <a:ext cx="1800200" cy="26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1115616" y="3645024"/>
            <a:ext cx="1791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FF00"/>
                </a:solidFill>
              </a:rPr>
              <a:t>H.E.S.S., VERITAS, MAGIC</a:t>
            </a:r>
            <a:endParaRPr lang="de-DE" sz="1200" b="1" dirty="0">
              <a:solidFill>
                <a:srgbClr val="FFFF00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700351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Where</a:t>
            </a:r>
            <a:r>
              <a:rPr lang="de-DE" sz="3200" dirty="0" smtClean="0"/>
              <a:t> </a:t>
            </a:r>
            <a:r>
              <a:rPr lang="de-DE" sz="3200" dirty="0" err="1" smtClean="0"/>
              <a:t>are</a:t>
            </a:r>
            <a:r>
              <a:rPr lang="de-DE" sz="3200" dirty="0" smtClean="0"/>
              <a:t> </a:t>
            </a:r>
            <a:r>
              <a:rPr lang="de-DE" sz="3200" dirty="0" err="1" smtClean="0"/>
              <a:t>we</a:t>
            </a:r>
            <a:r>
              <a:rPr lang="de-DE" sz="3200" dirty="0" smtClean="0"/>
              <a:t> in </a:t>
            </a:r>
            <a:r>
              <a:rPr lang="de-DE" sz="3200" dirty="0" err="1" smtClean="0"/>
              <a:t>GeV</a:t>
            </a:r>
            <a:r>
              <a:rPr lang="de-DE" sz="3200" dirty="0" smtClean="0"/>
              <a:t> - </a:t>
            </a:r>
            <a:r>
              <a:rPr lang="de-DE" sz="3200" dirty="0" err="1" smtClean="0"/>
              <a:t>TeV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-</a:t>
            </a:r>
            <a:r>
              <a:rPr lang="de-DE" sz="3200" dirty="0" err="1" smtClean="0"/>
              <a:t>astrophysics</a:t>
            </a:r>
            <a:r>
              <a:rPr lang="de-DE" sz="3200" dirty="0" smtClean="0"/>
              <a:t> ?</a:t>
            </a:r>
            <a:endParaRPr lang="de-DE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077078"/>
            <a:ext cx="1800200" cy="26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67544" y="1916832"/>
            <a:ext cx="7243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The FERMI </a:t>
            </a:r>
            <a:r>
              <a:rPr lang="de-DE" sz="2000" dirty="0" err="1" smtClean="0"/>
              <a:t>satellite</a:t>
            </a:r>
            <a:r>
              <a:rPr lang="de-DE" sz="2000" dirty="0" smtClean="0"/>
              <a:t> </a:t>
            </a:r>
            <a:r>
              <a:rPr lang="de-DE" sz="2000" dirty="0" err="1" smtClean="0"/>
              <a:t>mission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 err="1" smtClean="0"/>
              <a:t>revolutionized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&gt; 100 </a:t>
            </a:r>
            <a:r>
              <a:rPr lang="de-DE" sz="2000" dirty="0" err="1" smtClean="0"/>
              <a:t>MeV</a:t>
            </a:r>
            <a:r>
              <a:rPr lang="de-DE" sz="2000" dirty="0" smtClean="0"/>
              <a:t> </a:t>
            </a:r>
            <a:r>
              <a:rPr lang="de-DE" sz="2000" dirty="0" smtClean="0">
                <a:latin typeface="Symbol" pitchFamily="18" charset="2"/>
              </a:rPr>
              <a:t>g</a:t>
            </a:r>
            <a:r>
              <a:rPr lang="de-DE" sz="2000" dirty="0" smtClean="0"/>
              <a:t> </a:t>
            </a:r>
            <a:r>
              <a:rPr lang="de-DE" sz="2000" dirty="0" err="1" smtClean="0"/>
              <a:t>sky</a:t>
            </a:r>
            <a:r>
              <a:rPr lang="de-DE" sz="2000" dirty="0" smtClean="0"/>
              <a:t>, </a:t>
            </a:r>
          </a:p>
          <a:p>
            <a:r>
              <a:rPr lang="de-DE" sz="2000" dirty="0" smtClean="0"/>
              <a:t>after 2.5 </a:t>
            </a:r>
            <a:r>
              <a:rPr lang="de-DE" sz="2000" dirty="0" err="1" smtClean="0"/>
              <a:t>years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flight</a:t>
            </a:r>
            <a:r>
              <a:rPr lang="de-DE" sz="2000" dirty="0" smtClean="0"/>
              <a:t> </a:t>
            </a:r>
            <a:r>
              <a:rPr lang="de-DE" sz="2000" dirty="0" err="1" smtClean="0"/>
              <a:t>some</a:t>
            </a:r>
            <a:r>
              <a:rPr lang="de-DE" sz="2000" dirty="0" smtClean="0"/>
              <a:t> 1500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reported</a:t>
            </a:r>
            <a:endParaRPr lang="de-DE" sz="200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Number-gamma-source-red-shift.QP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4753870" cy="4067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03393" y="476672"/>
            <a:ext cx="4072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/>
              <a:t>Number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known</a:t>
            </a:r>
            <a:r>
              <a:rPr lang="de-DE" sz="3200" dirty="0" smtClean="0"/>
              <a:t> VHE </a:t>
            </a:r>
            <a:r>
              <a:rPr lang="de-DE" sz="3200" dirty="0" err="1" smtClean="0"/>
              <a:t>extragalactic</a:t>
            </a:r>
            <a:r>
              <a:rPr lang="de-DE" sz="3200" dirty="0" smtClean="0"/>
              <a:t> </a:t>
            </a:r>
          </a:p>
          <a:p>
            <a:pPr algn="ctr"/>
            <a:r>
              <a:rPr lang="de-DE" sz="3200" dirty="0" err="1" smtClean="0"/>
              <a:t>sources</a:t>
            </a:r>
            <a:r>
              <a:rPr lang="de-DE" sz="3200" dirty="0" smtClean="0"/>
              <a:t> versus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</a:p>
          <a:p>
            <a:pPr algn="ctr"/>
            <a:r>
              <a:rPr lang="de-DE" sz="3200" dirty="0" err="1" smtClean="0"/>
              <a:t>red</a:t>
            </a:r>
            <a:r>
              <a:rPr lang="de-DE" sz="3200" dirty="0" smtClean="0"/>
              <a:t> </a:t>
            </a:r>
            <a:r>
              <a:rPr lang="de-DE" sz="3200" dirty="0" err="1" smtClean="0"/>
              <a:t>shift</a:t>
            </a:r>
            <a:r>
              <a:rPr lang="de-DE" sz="3200" dirty="0" smtClean="0"/>
              <a:t> </a:t>
            </a:r>
            <a:endParaRPr lang="de-DE" sz="32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7721" b="5080"/>
          <a:stretch>
            <a:fillRect/>
          </a:stretch>
        </p:blipFill>
        <p:spPr bwMode="auto">
          <a:xfrm>
            <a:off x="4860032" y="3284984"/>
            <a:ext cx="4236487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5191928" y="2420888"/>
            <a:ext cx="3613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VHE </a:t>
            </a:r>
            <a:r>
              <a:rPr lang="de-DE" sz="2400" dirty="0" err="1" smtClean="0"/>
              <a:t>discovered</a:t>
            </a:r>
            <a:r>
              <a:rPr lang="de-DE" sz="2400" dirty="0" smtClean="0"/>
              <a:t> </a:t>
            </a:r>
          </a:p>
          <a:p>
            <a:pPr algn="ctr"/>
            <a:r>
              <a:rPr lang="de-DE" sz="2400" dirty="0" err="1" smtClean="0"/>
              <a:t>Sources</a:t>
            </a:r>
            <a:r>
              <a:rPr lang="de-DE" sz="2400" dirty="0" smtClean="0"/>
              <a:t> vs. time</a:t>
            </a:r>
            <a:endParaRPr lang="de-DE" sz="24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AC1287-B81A-493D-9B27-0F8536D3ED8A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Galactic Source Targets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168" y="5085184"/>
            <a:ext cx="3024187" cy="792163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MAGIC mainly pointed at candidate sources</a:t>
            </a:r>
          </a:p>
        </p:txBody>
      </p:sp>
      <p:pic>
        <p:nvPicPr>
          <p:cNvPr id="21509" name="Picture 4" descr="crab_compo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268413"/>
            <a:ext cx="1728787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ss433_co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939" y="3716338"/>
            <a:ext cx="1801813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largem15"/>
          <p:cNvPicPr>
            <a:picLocks noChangeAspect="1" noChangeArrowheads="1"/>
          </p:cNvPicPr>
          <p:nvPr/>
        </p:nvPicPr>
        <p:blipFill>
          <a:blip r:embed="rId5" cstate="print"/>
          <a:srcRect t="9113" b="19872"/>
          <a:stretch>
            <a:fillRect/>
          </a:stretch>
        </p:blipFill>
        <p:spPr bwMode="auto">
          <a:xfrm>
            <a:off x="6732588" y="1268413"/>
            <a:ext cx="17287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6659563" y="3068638"/>
            <a:ext cx="1778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Globular Cluster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250825" y="3068638"/>
            <a:ext cx="6111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SNR</a:t>
            </a: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2627313" y="3068638"/>
            <a:ext cx="6572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PWN</a:t>
            </a:r>
          </a:p>
        </p:txBody>
      </p:sp>
      <p:sp>
        <p:nvSpPr>
          <p:cNvPr id="21515" name="Text Box 10"/>
          <p:cNvSpPr txBox="1">
            <a:spLocks noChangeArrowheads="1"/>
          </p:cNvSpPr>
          <p:nvPr/>
        </p:nvSpPr>
        <p:spPr bwMode="auto">
          <a:xfrm>
            <a:off x="4787900" y="3068638"/>
            <a:ext cx="9175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Pulsars</a:t>
            </a: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524347" y="6021288"/>
            <a:ext cx="21034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/>
              <a:t>Microquasar</a:t>
            </a:r>
            <a:r>
              <a:rPr lang="en-US" sz="1600" dirty="0"/>
              <a:t>, HMXB</a:t>
            </a:r>
          </a:p>
        </p:txBody>
      </p:sp>
      <p:pic>
        <p:nvPicPr>
          <p:cNvPr id="21517" name="Picture 12" descr="MAGIC_unchang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789040"/>
            <a:ext cx="159861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3" descr="tycho_chand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268413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4" descr="tycho_chand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268413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5" descr="Crab_xray_widefiel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268413"/>
            <a:ext cx="17287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 December 2010                   MPI Project Review</a:t>
            </a:r>
            <a:endParaRPr lang="de-DE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2631</Words>
  <Application>Microsoft Office PowerPoint</Application>
  <PresentationFormat>Bildschirmpräsentation (4:3)</PresentationFormat>
  <Paragraphs>497</Paragraphs>
  <Slides>46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Larissa-Design</vt:lpstr>
      <vt:lpstr>MAGIC Astrophysics with Very High Energy Gamma Rays</vt:lpstr>
      <vt:lpstr>Detection of VHE g radiation</vt:lpstr>
      <vt:lpstr>Detection of VHE g radiation</vt:lpstr>
      <vt:lpstr>H.E.S.S., VERITAS &amp; MAGIC </vt:lpstr>
      <vt:lpstr>The MAGIC collaboration</vt:lpstr>
      <vt:lpstr>Where are we in ground-based VHE  g-astrophysics ?</vt:lpstr>
      <vt:lpstr>Where are we in GeV - TeV  g-astrophysics ?</vt:lpstr>
      <vt:lpstr>Folie 8</vt:lpstr>
      <vt:lpstr>Galactic Source Targets</vt:lpstr>
      <vt:lpstr>Crab Nebula observed with 2 MAGICs</vt:lpstr>
      <vt:lpstr>γ-ray emission from binaries</vt:lpstr>
      <vt:lpstr>The binary system LS I +61 303</vt:lpstr>
      <vt:lpstr> LS I +61 303 observations</vt:lpstr>
      <vt:lpstr>Summary of “mono” LS I +61 303 observations</vt:lpstr>
      <vt:lpstr>Explanation of the VHE emission</vt:lpstr>
      <vt:lpstr>New measurements show different picture !</vt:lpstr>
      <vt:lpstr>Implications for LS I+61 303</vt:lpstr>
      <vt:lpstr>Origin of cosmic rays</vt:lpstr>
      <vt:lpstr>Interesting candidate SNR W51</vt:lpstr>
      <vt:lpstr>Supernova remnant: W51</vt:lpstr>
      <vt:lpstr>W51 as seen by MAGIC</vt:lpstr>
      <vt:lpstr>Proton accelerator could make a good match</vt:lpstr>
      <vt:lpstr>EBL studies</vt:lpstr>
      <vt:lpstr>Mkn-421 Flare on Jan. 14 2010</vt:lpstr>
      <vt:lpstr>„Full energy“ coverage by FERMI &amp; MAGIC</vt:lpstr>
      <vt:lpstr>Radio Galaxies</vt:lpstr>
      <vt:lpstr>M87: Radio + VHE Instruments</vt:lpstr>
      <vt:lpstr>3C 66A</vt:lpstr>
      <vt:lpstr>New Discoveries</vt:lpstr>
      <vt:lpstr>Folie 30</vt:lpstr>
      <vt:lpstr>Optical trigger for Blazars</vt:lpstr>
      <vt:lpstr>Radio Galaxy: IC 310</vt:lpstr>
      <vt:lpstr>Radio Galaxy: IC 310</vt:lpstr>
      <vt:lpstr>Dark Matter Search (indirect)</vt:lpstr>
      <vt:lpstr>Gamma Ray Bursts and afterglow</vt:lpstr>
      <vt:lpstr>Halo Around AGN Sources</vt:lpstr>
      <vt:lpstr>Halo Around AGN Sources</vt:lpstr>
      <vt:lpstr>MAGIC Upgrade plans</vt:lpstr>
      <vt:lpstr>Cherenkov Telescope Array (CTA) Project</vt:lpstr>
      <vt:lpstr>Conclusions</vt:lpstr>
      <vt:lpstr>Spare slides</vt:lpstr>
      <vt:lpstr>IC310: 1st Head-Tail Galaxy in TeVs </vt:lpstr>
      <vt:lpstr>Folie 43</vt:lpstr>
      <vt:lpstr>M87 – Giant Elliptical Radio Galaxy</vt:lpstr>
      <vt:lpstr>M87 Plasma Jet</vt:lpstr>
      <vt:lpstr>Folie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Extragalactic Sources of Very High Energy Gamma Rays</dc:title>
  <dc:creator>Mir</dc:creator>
  <cp:lastModifiedBy>Mir</cp:lastModifiedBy>
  <cp:revision>225</cp:revision>
  <dcterms:created xsi:type="dcterms:W3CDTF">2010-12-09T15:39:37Z</dcterms:created>
  <dcterms:modified xsi:type="dcterms:W3CDTF">2010-12-20T07:51:56Z</dcterms:modified>
</cp:coreProperties>
</file>