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8" r:id="rId1"/>
  </p:sldMasterIdLst>
  <p:notesMasterIdLst>
    <p:notesMasterId r:id="rId39"/>
  </p:notesMasterIdLst>
  <p:handoutMasterIdLst>
    <p:handoutMasterId r:id="rId40"/>
  </p:handoutMasterIdLst>
  <p:sldIdLst>
    <p:sldId id="669" r:id="rId2"/>
    <p:sldId id="684" r:id="rId3"/>
    <p:sldId id="730" r:id="rId4"/>
    <p:sldId id="731" r:id="rId5"/>
    <p:sldId id="732" r:id="rId6"/>
    <p:sldId id="772" r:id="rId7"/>
    <p:sldId id="725" r:id="rId8"/>
    <p:sldId id="688" r:id="rId9"/>
    <p:sldId id="776" r:id="rId10"/>
    <p:sldId id="775" r:id="rId11"/>
    <p:sldId id="778" r:id="rId12"/>
    <p:sldId id="698" r:id="rId13"/>
    <p:sldId id="699" r:id="rId14"/>
    <p:sldId id="753" r:id="rId15"/>
    <p:sldId id="755" r:id="rId16"/>
    <p:sldId id="779" r:id="rId17"/>
    <p:sldId id="780" r:id="rId18"/>
    <p:sldId id="760" r:id="rId19"/>
    <p:sldId id="761" r:id="rId20"/>
    <p:sldId id="783" r:id="rId21"/>
    <p:sldId id="784" r:id="rId22"/>
    <p:sldId id="792" r:id="rId23"/>
    <p:sldId id="752" r:id="rId24"/>
    <p:sldId id="762" r:id="rId25"/>
    <p:sldId id="793" r:id="rId26"/>
    <p:sldId id="794" r:id="rId27"/>
    <p:sldId id="769" r:id="rId28"/>
    <p:sldId id="770" r:id="rId29"/>
    <p:sldId id="708" r:id="rId30"/>
    <p:sldId id="774" r:id="rId31"/>
    <p:sldId id="723" r:id="rId32"/>
    <p:sldId id="719" r:id="rId33"/>
    <p:sldId id="694" r:id="rId34"/>
    <p:sldId id="701" r:id="rId35"/>
    <p:sldId id="673" r:id="rId36"/>
    <p:sldId id="689" r:id="rId37"/>
    <p:sldId id="788" r:id="rId3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BD8"/>
    <a:srgbClr val="7CA6B1"/>
    <a:srgbClr val="FF9900"/>
    <a:srgbClr val="7CA6A6"/>
    <a:srgbClr val="F75309"/>
    <a:srgbClr val="FF9933"/>
    <a:srgbClr val="E6C1B2"/>
    <a:srgbClr val="D9D9D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92" autoAdjust="0"/>
    <p:restoredTop sz="96454" autoAdjust="0"/>
  </p:normalViewPr>
  <p:slideViewPr>
    <p:cSldViewPr snapToGrid="0">
      <p:cViewPr varScale="1">
        <p:scale>
          <a:sx n="90" d="100"/>
          <a:sy n="90" d="100"/>
        </p:scale>
        <p:origin x="-11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3" d="100"/>
        <a:sy n="53" d="100"/>
      </p:scale>
      <p:origin x="0" y="684"/>
    </p:cViewPr>
  </p:sorterViewPr>
  <p:notesViewPr>
    <p:cSldViewPr snapToGrid="0">
      <p:cViewPr varScale="1">
        <p:scale>
          <a:sx n="94" d="100"/>
          <a:sy n="94" d="100"/>
        </p:scale>
        <p:origin x="-2178" y="-114"/>
      </p:cViewPr>
      <p:guideLst>
        <p:guide orient="horz" pos="3023"/>
        <p:guide pos="2303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2" tIns="48198" rIns="96392" bIns="48198" numCol="1" anchor="t" anchorCtr="0" compatLnSpc="1">
            <a:prstTxWarp prst="textNoShape">
              <a:avLst/>
            </a:prstTxWarp>
          </a:bodyPr>
          <a:lstStyle>
            <a:lvl1pPr algn="l" defTabSz="963999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2" tIns="48198" rIns="96392" bIns="48198" numCol="1" anchor="t" anchorCtr="0" compatLnSpc="1">
            <a:prstTxWarp prst="textNoShape">
              <a:avLst/>
            </a:prstTxWarp>
          </a:bodyPr>
          <a:lstStyle>
            <a:lvl1pPr algn="r" defTabSz="963999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A9D25BF-2D12-49AD-8192-74A1E318DB90}" type="datetime1">
              <a:rPr lang="en-US"/>
              <a:pPr>
                <a:defRPr/>
              </a:pPr>
              <a:t>12/17/2010</a:t>
            </a:fld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2" tIns="48198" rIns="96392" bIns="48198" numCol="1" anchor="b" anchorCtr="0" compatLnSpc="1">
            <a:prstTxWarp prst="textNoShape">
              <a:avLst/>
            </a:prstTxWarp>
          </a:bodyPr>
          <a:lstStyle>
            <a:lvl1pPr algn="l" defTabSz="963999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Ladislav Andricek, MPI Munich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2" tIns="48198" rIns="96392" bIns="48198" numCol="1" anchor="b" anchorCtr="0" compatLnSpc="1">
            <a:prstTxWarp prst="textNoShape">
              <a:avLst/>
            </a:prstTxWarp>
          </a:bodyPr>
          <a:lstStyle>
            <a:lvl1pPr algn="r" defTabSz="963999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A136194-EF25-4416-967A-173CCDC0E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2" tIns="48198" rIns="96392" bIns="48198" numCol="1" anchor="t" anchorCtr="0" compatLnSpc="1">
            <a:prstTxWarp prst="textNoShape">
              <a:avLst/>
            </a:prstTxWarp>
          </a:bodyPr>
          <a:lstStyle>
            <a:lvl1pPr algn="l" defTabSz="963999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2" tIns="48198" rIns="96392" bIns="48198" numCol="1" anchor="t" anchorCtr="0" compatLnSpc="1">
            <a:prstTxWarp prst="textNoShape">
              <a:avLst/>
            </a:prstTxWarp>
          </a:bodyPr>
          <a:lstStyle>
            <a:lvl1pPr algn="r" defTabSz="963999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7A9C6A5-7EFF-417E-88B8-5EDB1DB5943E}" type="datetime1">
              <a:rPr lang="en-US"/>
              <a:pPr>
                <a:defRPr/>
              </a:pPr>
              <a:t>12/17/2010</a:t>
            </a:fld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2" tIns="48198" rIns="96392" bIns="481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2" tIns="48198" rIns="96392" bIns="48198" numCol="1" anchor="b" anchorCtr="0" compatLnSpc="1">
            <a:prstTxWarp prst="textNoShape">
              <a:avLst/>
            </a:prstTxWarp>
          </a:bodyPr>
          <a:lstStyle>
            <a:lvl1pPr algn="l" defTabSz="963999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Ladislav Andricek, MPI Munich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2" tIns="48198" rIns="96392" bIns="48198" numCol="1" anchor="b" anchorCtr="0" compatLnSpc="1">
            <a:prstTxWarp prst="textNoShape">
              <a:avLst/>
            </a:prstTxWarp>
          </a:bodyPr>
          <a:lstStyle>
            <a:lvl1pPr algn="r" defTabSz="963999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096E7DA-2E52-4439-91F7-08A2A35F3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963613"/>
            <a:fld id="{FE175739-4A73-49DC-819C-D259C92C10BC}" type="datetime1">
              <a:rPr lang="en-US" smtClean="0"/>
              <a:pPr defTabSz="963613"/>
              <a:t>12/19/2010</a:t>
            </a:fld>
            <a:endParaRPr lang="en-US" smtClean="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63613"/>
            <a:r>
              <a:rPr lang="en-US" smtClean="0"/>
              <a:t>Ladislav Andricek, MPI Munich</a:t>
            </a: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16B63CD-1F48-446C-8D94-B1E9EF512B58}" type="datetime1">
              <a:rPr lang="en-US" smtClean="0"/>
              <a:pPr/>
              <a:t>12/18/2010</a:t>
            </a:fld>
            <a:endParaRPr lang="en-US" smtClean="0"/>
          </a:p>
        </p:txBody>
      </p:sp>
      <p:sp>
        <p:nvSpPr>
          <p:cNvPr id="583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962025"/>
            <a:fld id="{DF566367-67B1-45D6-B8D2-D408551C53CE}" type="datetime1">
              <a:rPr lang="en-US" smtClean="0"/>
              <a:pPr defTabSz="962025"/>
              <a:t>12/17/2010</a:t>
            </a:fld>
            <a:endParaRPr lang="en-US" smtClean="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62025"/>
            <a:r>
              <a:rPr lang="en-US" smtClean="0"/>
              <a:t>Ladislav Andricek, MPI Munich</a:t>
            </a: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963613"/>
            <a:fld id="{4F73103D-2C74-40EB-BEFF-1DC6DA9C5BB7}" type="datetime1">
              <a:rPr lang="en-US" smtClean="0"/>
              <a:pPr defTabSz="963613"/>
              <a:t>12/17/2010</a:t>
            </a:fld>
            <a:endParaRPr lang="en-US" smtClean="0"/>
          </a:p>
        </p:txBody>
      </p:sp>
      <p:sp>
        <p:nvSpPr>
          <p:cNvPr id="3993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63613"/>
            <a:r>
              <a:rPr lang="en-US" smtClean="0"/>
              <a:t>Ladislav Andricek, MPI Munich</a:t>
            </a:r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E8BC1E4C-B3D7-45F8-AE9A-76F4FB2F1B1F}" type="slidenum">
              <a:rPr lang="de-DE" smtClean="0">
                <a:cs typeface="Arial" charset="0"/>
              </a:rPr>
              <a:pPr defTabSz="963613"/>
              <a:t>36</a:t>
            </a:fld>
            <a:endParaRPr lang="de-DE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9354A74-A7F5-4179-AEC4-0A369CA3A264}" type="datetime1">
              <a:rPr lang="en-US" smtClean="0"/>
              <a:pPr/>
              <a:t>12/19/2010</a:t>
            </a:fld>
            <a:endParaRPr lang="en-US" smtClean="0"/>
          </a:p>
        </p:txBody>
      </p:sp>
      <p:sp>
        <p:nvSpPr>
          <p:cNvPr id="573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963613"/>
            <a:fld id="{C7B48B99-50D1-4470-8292-83B41B466345}" type="datetime1">
              <a:rPr lang="en-US" smtClean="0"/>
              <a:pPr defTabSz="963613"/>
              <a:t>12/19/2010</a:t>
            </a:fld>
            <a:endParaRPr lang="en-US" smtClean="0"/>
          </a:p>
        </p:txBody>
      </p:sp>
      <p:sp>
        <p:nvSpPr>
          <p:cNvPr id="3481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63613"/>
            <a:r>
              <a:rPr lang="en-US" smtClean="0"/>
              <a:t>Ladislav Andricek, MPI Munich</a:t>
            </a: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963613"/>
            <a:fld id="{F14801BF-9F1B-4758-A0E9-DB8C6C14501D}" type="datetime1">
              <a:rPr lang="en-US" smtClean="0"/>
              <a:pPr defTabSz="963613"/>
              <a:t>12/17/2010</a:t>
            </a:fld>
            <a:endParaRPr lang="en-US" smtClean="0"/>
          </a:p>
        </p:txBody>
      </p:sp>
      <p:sp>
        <p:nvSpPr>
          <p:cNvPr id="3584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63613"/>
            <a:r>
              <a:rPr lang="en-US" smtClean="0"/>
              <a:t>Ladislav Andricek, MPI Munich</a:t>
            </a: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962025"/>
            <a:fld id="{0C391A02-5B47-4F81-B5AE-0377903AD6AC}" type="datetime1">
              <a:rPr lang="en-US" smtClean="0"/>
              <a:pPr defTabSz="962025"/>
              <a:t>12/17/2010</a:t>
            </a:fld>
            <a:endParaRPr lang="en-US" smtClean="0"/>
          </a:p>
        </p:txBody>
      </p:sp>
      <p:sp>
        <p:nvSpPr>
          <p:cNvPr id="3686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62025"/>
            <a:r>
              <a:rPr lang="en-US" smtClean="0"/>
              <a:t>Ladislav Andricek, MPI Munich</a:t>
            </a: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9CDE9C1-E50A-45A7-857A-AD94858CF888}" type="datetime1">
              <a:rPr lang="en-US" smtClean="0"/>
              <a:pPr/>
              <a:t>12/17/2010</a:t>
            </a:fld>
            <a:endParaRPr lang="en-US" smtClean="0"/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9CDE9C1-E50A-45A7-857A-AD94858CF888}" type="datetime1">
              <a:rPr lang="en-US" smtClean="0"/>
              <a:pPr/>
              <a:t>12/19/2010</a:t>
            </a:fld>
            <a:endParaRPr lang="en-US" smtClean="0"/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E7148A2-4131-42D8-B912-1CDCCA355708}" type="datetime1">
              <a:rPr lang="en-US" smtClean="0"/>
              <a:pPr/>
              <a:t>12/19/2010</a:t>
            </a:fld>
            <a:endParaRPr lang="en-US" smtClean="0"/>
          </a:p>
        </p:txBody>
      </p:sp>
      <p:sp>
        <p:nvSpPr>
          <p:cNvPr id="686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D8585C3-D8BD-4185-AFFF-2E4826CEAEE5}" type="datetime1">
              <a:rPr lang="en-US" smtClean="0">
                <a:solidFill>
                  <a:prstClr val="black"/>
                </a:solidFill>
              </a:rPr>
              <a:pPr/>
              <a:t>12/17/2010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Ladislav Andricek, MPI Munich</a:t>
            </a: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MPP Project Review, Dec. 2010</a:t>
            </a:r>
            <a:endParaRPr lang="de-DE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Ladislav Andricek, MPI für Physik, HLL</a:t>
            </a:r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14B65-4D57-4DDA-8122-7A4F7D3B55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MPP Project Review, Dec. 2010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DA72B3-6D3A-4F50-9FA4-6C33EF6F397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MPP Project Review, Dec. 2010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7B257-2A39-40EF-90A1-DDE6C5B3A0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MPP Project Review, Dec. 2010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EB1EC-A758-4071-8C82-84CA847D5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ChangeArrowheads="1"/>
          </p:cNvSpPr>
          <p:nvPr userDrawn="1"/>
        </p:nvSpPr>
        <p:spPr bwMode="auto">
          <a:xfrm>
            <a:off x="119063" y="0"/>
            <a:ext cx="133350" cy="6669088"/>
          </a:xfrm>
          <a:prstGeom prst="rect">
            <a:avLst/>
          </a:prstGeom>
          <a:solidFill>
            <a:srgbClr val="C9DBD8"/>
          </a:solidFill>
          <a:ln w="9525">
            <a:solidFill>
              <a:srgbClr val="C9DBD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97699" name="Rectangle 3"/>
          <p:cNvSpPr>
            <a:spLocks noChangeArrowheads="1"/>
          </p:cNvSpPr>
          <p:nvPr userDrawn="1"/>
        </p:nvSpPr>
        <p:spPr bwMode="auto">
          <a:xfrm>
            <a:off x="252413" y="0"/>
            <a:ext cx="131762" cy="6858000"/>
          </a:xfrm>
          <a:prstGeom prst="rect">
            <a:avLst/>
          </a:prstGeom>
          <a:solidFill>
            <a:srgbClr val="E6F2F2"/>
          </a:solidFill>
          <a:ln w="9525">
            <a:solidFill>
              <a:srgbClr val="E6F2F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97700" name="Rectangle 4"/>
          <p:cNvSpPr>
            <a:spLocks noChangeArrowheads="1"/>
          </p:cNvSpPr>
          <p:nvPr userDrawn="1"/>
        </p:nvSpPr>
        <p:spPr bwMode="auto">
          <a:xfrm>
            <a:off x="0" y="6642100"/>
            <a:ext cx="9144000" cy="215900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5763" y="188913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4008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Title</a:t>
            </a:r>
          </a:p>
        </p:txBody>
      </p:sp>
      <p:sp>
        <p:nvSpPr>
          <p:cNvPr id="797702" name="Rectangle 6"/>
          <p:cNvSpPr>
            <a:spLocks noChangeArrowheads="1"/>
          </p:cNvSpPr>
          <p:nvPr userDrawn="1"/>
        </p:nvSpPr>
        <p:spPr bwMode="auto">
          <a:xfrm>
            <a:off x="0" y="0"/>
            <a:ext cx="119063" cy="6669088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97703" name="Rectangle 7"/>
          <p:cNvSpPr>
            <a:spLocks noChangeArrowheads="1"/>
          </p:cNvSpPr>
          <p:nvPr userDrawn="1"/>
        </p:nvSpPr>
        <p:spPr bwMode="auto">
          <a:xfrm>
            <a:off x="0" y="-26988"/>
            <a:ext cx="9144000" cy="142876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97704" name="Line 8"/>
          <p:cNvSpPr>
            <a:spLocks noChangeShapeType="1"/>
          </p:cNvSpPr>
          <p:nvPr/>
        </p:nvSpPr>
        <p:spPr bwMode="auto">
          <a:xfrm>
            <a:off x="296863" y="908050"/>
            <a:ext cx="7124700" cy="0"/>
          </a:xfrm>
          <a:prstGeom prst="line">
            <a:avLst/>
          </a:prstGeom>
          <a:noFill/>
          <a:ln w="38100">
            <a:solidFill>
              <a:srgbClr val="E6F2F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977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7638" y="6669088"/>
            <a:ext cx="33115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chemeClr val="bg1"/>
                </a:solidFill>
                <a:latin typeface="Tahoma" charset="0"/>
              </a:defRPr>
            </a:lvl1pPr>
          </a:lstStyle>
          <a:p>
            <a:pPr>
              <a:defRPr/>
            </a:pPr>
            <a:r>
              <a:rPr lang="en-US" smtClean="0"/>
              <a:t>MPP Project Review, Dec. 2010</a:t>
            </a:r>
            <a:endParaRPr lang="de-DE" dirty="0"/>
          </a:p>
        </p:txBody>
      </p:sp>
      <p:sp>
        <p:nvSpPr>
          <p:cNvPr id="7977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16675" y="6677025"/>
            <a:ext cx="25463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bg1"/>
                </a:solidFill>
                <a:latin typeface="Tahoma" charset="0"/>
              </a:defRPr>
            </a:lvl1pPr>
          </a:lstStyle>
          <a:p>
            <a:pPr>
              <a:defRPr/>
            </a:pPr>
            <a:r>
              <a:rPr lang="de-DE"/>
              <a:t>Ladislav Andricek, MPI für Physik, HLL</a:t>
            </a: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288" y="14938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pic>
        <p:nvPicPr>
          <p:cNvPr id="5132" name="Picture 12" descr="hll-logo-2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704138" y="142875"/>
            <a:ext cx="1439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7709" name="Oval 13"/>
          <p:cNvSpPr>
            <a:spLocks noChangeArrowheads="1"/>
          </p:cNvSpPr>
          <p:nvPr userDrawn="1"/>
        </p:nvSpPr>
        <p:spPr bwMode="auto">
          <a:xfrm>
            <a:off x="566738" y="414338"/>
            <a:ext cx="179387" cy="180975"/>
          </a:xfrm>
          <a:prstGeom prst="ellipse">
            <a:avLst/>
          </a:prstGeom>
          <a:gradFill rotWithShape="1">
            <a:gsLst>
              <a:gs pos="0">
                <a:srgbClr val="7CA6A6">
                  <a:gamma/>
                  <a:shade val="46275"/>
                  <a:invGamma/>
                </a:srgbClr>
              </a:gs>
              <a:gs pos="50000">
                <a:srgbClr val="7CA6A6"/>
              </a:gs>
              <a:gs pos="100000">
                <a:srgbClr val="7CA6A6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4265613" y="6670675"/>
            <a:ext cx="455612" cy="1555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bg1"/>
                </a:solidFill>
                <a:latin typeface="Tahoma" charset="0"/>
              </a:defRPr>
            </a:lvl1pPr>
          </a:lstStyle>
          <a:p>
            <a:pPr>
              <a:defRPr/>
            </a:pPr>
            <a:fld id="{2ADA72B3-6D3A-4F50-9FA4-6C33EF6F39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9pPr>
    </p:titleStyle>
    <p:bodyStyle>
      <a:lvl1pPr marL="812800" indent="-8128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168400" indent="-711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+mn-lt"/>
        </a:defRPr>
      </a:lvl2pPr>
      <a:lvl3pPr marL="1524000" indent="-609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3pPr>
      <a:lvl4pPr marL="18796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4pPr>
      <a:lvl5pPr marL="23368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5pPr>
      <a:lvl6pPr marL="27940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6pPr>
      <a:lvl7pPr marL="32512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7pPr>
      <a:lvl8pPr marL="37084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8pPr>
      <a:lvl9pPr marL="41656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97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6147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dirty="0" smtClean="0">
              <a:latin typeface="Tahoma" pitchFamily="34" charset="0"/>
            </a:endParaRPr>
          </a:p>
        </p:txBody>
      </p:sp>
      <p:sp>
        <p:nvSpPr>
          <p:cNvPr id="6148" name="Footer Placeholder 2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</a:p>
        </p:txBody>
      </p:sp>
      <p:sp>
        <p:nvSpPr>
          <p:cNvPr id="6149" name="Slide Number Placeholder 2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B127C1-971C-4CE0-B785-5DE188D378DB}" type="slidenum">
              <a:rPr lang="en-US" smtClean="0">
                <a:latin typeface="Tahoma" pitchFamily="34" charset="0"/>
              </a:rPr>
              <a:pPr/>
              <a:t>1</a:t>
            </a:fld>
            <a:endParaRPr lang="en-US" smtClean="0">
              <a:latin typeface="Tahoma" pitchFamily="34" charset="0"/>
            </a:endParaRPr>
          </a:p>
        </p:txBody>
      </p:sp>
      <p:sp>
        <p:nvSpPr>
          <p:cNvPr id="22" name="Text Box 84"/>
          <p:cNvSpPr txBox="1">
            <a:spLocks noChangeArrowheads="1"/>
          </p:cNvSpPr>
          <p:nvPr/>
        </p:nvSpPr>
        <p:spPr bwMode="auto">
          <a:xfrm>
            <a:off x="4061639" y="5312082"/>
            <a:ext cx="5082361" cy="123110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i="1" dirty="0" smtClean="0"/>
              <a:t>The MPP HLL Team: L. </a:t>
            </a:r>
            <a:r>
              <a:rPr lang="en-US" sz="1200" i="1" dirty="0" err="1" smtClean="0"/>
              <a:t>Andricek</a:t>
            </a:r>
            <a:r>
              <a:rPr lang="en-US" sz="1200" i="1" dirty="0" smtClean="0"/>
              <a:t>, Z. </a:t>
            </a:r>
            <a:r>
              <a:rPr lang="en-US" sz="1200" i="1" dirty="0" err="1" smtClean="0"/>
              <a:t>Albrechtskirchinger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G.Fuchs</a:t>
            </a:r>
            <a:r>
              <a:rPr lang="en-US" sz="1200" i="1" dirty="0" smtClean="0"/>
              <a:t>, </a:t>
            </a:r>
          </a:p>
          <a:p>
            <a:r>
              <a:rPr lang="en-US" sz="1200" i="1" dirty="0" smtClean="0"/>
              <a:t>C. </a:t>
            </a:r>
            <a:r>
              <a:rPr lang="en-US" sz="1200" i="1" dirty="0" err="1" smtClean="0"/>
              <a:t>Jendrysik</a:t>
            </a:r>
            <a:r>
              <a:rPr lang="en-US" sz="1200" i="1" dirty="0" smtClean="0"/>
              <a:t>, C. </a:t>
            </a:r>
            <a:r>
              <a:rPr lang="en-US" sz="1200" i="1" dirty="0" err="1" smtClean="0"/>
              <a:t>Koffmane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G.Liemann</a:t>
            </a:r>
            <a:r>
              <a:rPr lang="en-US" sz="1200" i="1" dirty="0" smtClean="0"/>
              <a:t>, D. </a:t>
            </a:r>
            <a:r>
              <a:rPr lang="en-US" sz="1200" i="1" dirty="0" err="1" smtClean="0"/>
              <a:t>Malisch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H.-G.Moser</a:t>
            </a:r>
            <a:r>
              <a:rPr lang="en-US" sz="1200" i="1" dirty="0" smtClean="0"/>
              <a:t>, P. </a:t>
            </a:r>
            <a:r>
              <a:rPr lang="en-US" sz="1200" i="1" dirty="0" err="1" smtClean="0"/>
              <a:t>Müller</a:t>
            </a:r>
            <a:r>
              <a:rPr lang="en-US" sz="1200" i="1" dirty="0" smtClean="0"/>
              <a:t>, </a:t>
            </a:r>
          </a:p>
          <a:p>
            <a:r>
              <a:rPr lang="en-US" sz="1200" i="1" dirty="0" smtClean="0"/>
              <a:t>J. </a:t>
            </a:r>
            <a:r>
              <a:rPr lang="en-US" sz="1200" i="1" dirty="0" err="1" smtClean="0"/>
              <a:t>Ninkovic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A.Plis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R.Richter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A.Ritter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A.Wassatsch</a:t>
            </a:r>
            <a:r>
              <a:rPr lang="en-US" sz="1200" i="1" dirty="0" smtClean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i="1" dirty="0" smtClean="0"/>
              <a:t>from ATLAS/SCT: M. </a:t>
            </a:r>
            <a:r>
              <a:rPr lang="en-US" sz="1200" i="1" dirty="0" err="1" smtClean="0"/>
              <a:t>Beimforde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A.Macchiolo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R.Nisius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P.Weigell</a:t>
            </a:r>
            <a:r>
              <a:rPr lang="en-US" sz="1200" i="1" dirty="0" smtClean="0"/>
              <a:t>   </a:t>
            </a:r>
            <a:r>
              <a:rPr lang="en-US" dirty="0" smtClean="0"/>
              <a:t>	</a:t>
            </a:r>
          </a:p>
          <a:p>
            <a:r>
              <a:rPr lang="en-US" dirty="0" smtClean="0"/>
              <a:t> </a:t>
            </a:r>
            <a:r>
              <a:rPr lang="en-US" sz="1200" i="1" dirty="0" smtClean="0"/>
              <a:t>&amp; </a:t>
            </a:r>
            <a:r>
              <a:rPr lang="en-US" sz="1200" i="1" dirty="0" smtClean="0"/>
              <a:t>many colleagues from MPE and </a:t>
            </a:r>
            <a:r>
              <a:rPr lang="en-US" sz="1200" i="1" dirty="0" err="1" smtClean="0"/>
              <a:t>PNSensor</a:t>
            </a:r>
            <a:r>
              <a:rPr lang="en-US" sz="1200" i="1" dirty="0" smtClean="0"/>
              <a:t> </a:t>
            </a:r>
            <a:endParaRPr lang="en-US" sz="1200" i="1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13" y="5546608"/>
            <a:ext cx="1573605" cy="101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2971" y="1148316"/>
            <a:ext cx="1694363" cy="125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7" name="Picture 23" descr="rover_image"/>
          <p:cNvPicPr>
            <a:picLocks noChangeAspect="1" noChangeArrowheads="1"/>
          </p:cNvPicPr>
          <p:nvPr/>
        </p:nvPicPr>
        <p:blipFill>
          <a:blip r:embed="rId5"/>
          <a:srcRect l="10754" r="4315"/>
          <a:stretch>
            <a:fillRect/>
          </a:stretch>
        </p:blipFill>
        <p:spPr bwMode="auto">
          <a:xfrm>
            <a:off x="5920785" y="1913860"/>
            <a:ext cx="1282586" cy="1208641"/>
          </a:xfrm>
          <a:prstGeom prst="rect">
            <a:avLst/>
          </a:prstGeom>
          <a:noFill/>
        </p:spPr>
      </p:pic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8016" y="3487477"/>
            <a:ext cx="1346202" cy="117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9" name="Picture 2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86908" y="4547580"/>
            <a:ext cx="1379575" cy="91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1" name="Picture 2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55275" y="2867690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2030819" y="6220046"/>
            <a:ext cx="914400" cy="3083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200" i="1" dirty="0" smtClean="0"/>
              <a:t>ATLAS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48763" y="5128437"/>
            <a:ext cx="914400" cy="3083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200" i="1" dirty="0" smtClean="0"/>
              <a:t>Belle II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37320" y="4373525"/>
            <a:ext cx="2027275" cy="3083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200" i="1" dirty="0" smtClean="0"/>
              <a:t>XFEL, FLASH, LCLS, Spring8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98287" y="3533553"/>
            <a:ext cx="914400" cy="3083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200" i="1" dirty="0" smtClean="0"/>
              <a:t>MAGIC, CTA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23052" y="2799906"/>
            <a:ext cx="1772092" cy="3083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200" i="1" dirty="0" smtClean="0"/>
              <a:t>Mars </a:t>
            </a:r>
            <a:r>
              <a:rPr lang="en-US" sz="1200" i="1" dirty="0" smtClean="0"/>
              <a:t>Rover</a:t>
            </a:r>
            <a:endParaRPr lang="en-US" sz="1200" i="1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6234223" y="1151858"/>
            <a:ext cx="1027813" cy="4430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200" i="1" dirty="0" smtClean="0"/>
              <a:t>IXO, </a:t>
            </a:r>
            <a:r>
              <a:rPr lang="en-US" sz="1200" i="1" dirty="0" err="1" smtClean="0"/>
              <a:t>eRosita</a:t>
            </a:r>
            <a:r>
              <a:rPr lang="en-US" sz="1200" i="1" dirty="0" smtClean="0"/>
              <a:t>,</a:t>
            </a:r>
          </a:p>
          <a:p>
            <a:r>
              <a:rPr lang="en-US" sz="1200" i="1" dirty="0" err="1" smtClean="0"/>
              <a:t>BepiColombo</a:t>
            </a:r>
            <a:endParaRPr lang="en-US" sz="1200" i="1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639879" y="1371884"/>
            <a:ext cx="496975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The MPI Semiconductor </a:t>
            </a:r>
            <a:r>
              <a:rPr lang="en-US" sz="2400" dirty="0" smtClean="0"/>
              <a:t>Laboratory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000" i="1" dirty="0" smtClean="0"/>
              <a:t>Projects  -</a:t>
            </a:r>
            <a:r>
              <a:rPr lang="en-US" sz="2000" i="1" dirty="0" smtClean="0"/>
              <a:t> Devices </a:t>
            </a:r>
            <a:r>
              <a:rPr lang="en-US" sz="2000" i="1" dirty="0" smtClean="0"/>
              <a:t>- Technology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PXD6 Batch: Prototyping for Belle II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MPP Project Review, Dec. 2010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DA72B3-6D3A-4F50-9FA4-6C33EF6F397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3" y="981075"/>
            <a:ext cx="8650287" cy="481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TextBox 7"/>
          <p:cNvSpPr txBox="1">
            <a:spLocks noChangeArrowheads="1"/>
          </p:cNvSpPr>
          <p:nvPr/>
        </p:nvSpPr>
        <p:spPr bwMode="auto">
          <a:xfrm>
            <a:off x="2008948" y="6067204"/>
            <a:ext cx="5816616" cy="307777"/>
          </a:xfrm>
          <a:prstGeom prst="rect">
            <a:avLst/>
          </a:prstGeom>
          <a:solidFill>
            <a:srgbClr val="C9DBD8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We are now here: handle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wafers </a:t>
            </a:r>
            <a:r>
              <a:rPr lang="en-US" dirty="0" smtClean="0">
                <a:latin typeface="+mj-lt"/>
              </a:rPr>
              <a:t>of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first three PXD6 wafers are etched!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31076" name="TextBox 10"/>
          <p:cNvSpPr txBox="1">
            <a:spLocks noChangeArrowheads="1"/>
          </p:cNvSpPr>
          <p:nvPr/>
        </p:nvSpPr>
        <p:spPr bwMode="auto">
          <a:xfrm>
            <a:off x="2404287" y="2762411"/>
            <a:ext cx="5889108" cy="293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  9 Implantations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  19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</a:rPr>
              <a:t>Lithographies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  2 Poly-layers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  2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</a:rPr>
              <a:t>Alu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-layers</a:t>
            </a:r>
          </a:p>
          <a:p>
            <a:pPr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de-DE" dirty="0" smtClean="0"/>
              <a:t>  sums up to </a:t>
            </a:r>
            <a:r>
              <a:rPr lang="en-US" dirty="0" smtClean="0"/>
              <a:t>89 </a:t>
            </a:r>
            <a:r>
              <a:rPr lang="en-US" dirty="0" smtClean="0"/>
              <a:t>steps </a:t>
            </a:r>
            <a:r>
              <a:rPr lang="en-US" dirty="0" smtClean="0"/>
              <a:t>with 1-5 </a:t>
            </a:r>
            <a:r>
              <a:rPr lang="en-US" dirty="0" smtClean="0"/>
              <a:t>WD </a:t>
            </a:r>
            <a:r>
              <a:rPr lang="en-US" dirty="0" smtClean="0"/>
              <a:t>each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  in between: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dirty="0" smtClean="0">
                <a:latin typeface="+mn-lt"/>
              </a:rPr>
              <a:t>  a lot of inspection steps!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process</a:t>
            </a:r>
            <a:r>
              <a:rPr kumimoji="0" lang="en-US" b="0" i="0" u="none" strike="noStrike" cap="none" normalizeH="0" dirty="0" smtClean="0">
                <a:ln>
                  <a:noFill/>
                </a:ln>
                <a:effectLst/>
                <a:latin typeface="+mn-lt"/>
              </a:rPr>
              <a:t> control, dummy wafer production..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		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dirty="0" smtClean="0">
                <a:latin typeface="+mn-lt"/>
              </a:rPr>
              <a:t> </a:t>
            </a:r>
            <a:r>
              <a:rPr lang="en-US" b="1" dirty="0" smtClean="0">
                <a:latin typeface="+mn-lt"/>
                <a:sym typeface="Wingdings" pitchFamily="2" charset="2"/>
              </a:rPr>
              <a:t>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19 months processing time (16 after SOI pre-processing)</a:t>
            </a:r>
            <a:endParaRPr kumimoji="0" lang="en-US" sz="1800" b="1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  <p:cxnSp>
        <p:nvCxnSpPr>
          <p:cNvPr id="14" name="Straight Arrow Connector 13"/>
          <p:cNvCxnSpPr>
            <a:stCxn id="131075" idx="3"/>
          </p:cNvCxnSpPr>
          <p:nvPr/>
        </p:nvCxnSpPr>
        <p:spPr>
          <a:xfrm flipV="1">
            <a:off x="7825564" y="5582093"/>
            <a:ext cx="616687" cy="639000"/>
          </a:xfrm>
          <a:prstGeom prst="straightConnector1">
            <a:avLst/>
          </a:prstGeom>
          <a:ln w="38100">
            <a:solidFill>
              <a:srgbClr val="7CA6B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9" descr="stack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4087" y="1251727"/>
            <a:ext cx="1607104" cy="77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32698" y="1466067"/>
            <a:ext cx="1845217" cy="204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D:\Laci\1-Conferences-Talks\DEPFET-MEETINGS\2010-09-Valencia\pictures\Box 029.jpg"/>
          <p:cNvPicPr>
            <a:picLocks noChangeAspect="1" noChangeArrowheads="1"/>
          </p:cNvPicPr>
          <p:nvPr/>
        </p:nvPicPr>
        <p:blipFill>
          <a:blip r:embed="rId6" cstate="print"/>
          <a:srcRect l="24432" t="22319" r="26648" b="15642"/>
          <a:stretch>
            <a:fillRect/>
          </a:stretch>
        </p:blipFill>
        <p:spPr bwMode="auto">
          <a:xfrm>
            <a:off x="7447698" y="3637373"/>
            <a:ext cx="1558078" cy="1317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and </a:t>
            </a:r>
            <a:r>
              <a:rPr lang="en-US" dirty="0" smtClean="0"/>
              <a:t>T</a:t>
            </a:r>
            <a:r>
              <a:rPr lang="en-US" dirty="0" smtClean="0"/>
              <a:t>hermal Dummies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MPP Project Review, Dec. 2010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DA72B3-6D3A-4F50-9FA4-6C33EF6F397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pic>
        <p:nvPicPr>
          <p:cNvPr id="8" name="Picture 2" descr="D:\Laci\2-PROJECTS\Belle-II\Dummies\ThinDummies\Uwe-pics\IMG_149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42118" y="1020720"/>
            <a:ext cx="4381345" cy="3051544"/>
          </a:xfrm>
          <a:prstGeom prst="rect">
            <a:avLst/>
          </a:prstGeom>
          <a:noFill/>
        </p:spPr>
      </p:pic>
      <p:pic>
        <p:nvPicPr>
          <p:cNvPr id="9" name="Picture 2" descr="D:\Laci\1-Conferences-Talks\DEPFET-MEETINGS\2010-05-ringberg\Resistorwafer 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059" y="3285460"/>
            <a:ext cx="4210493" cy="315786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241850" y="1158948"/>
            <a:ext cx="3508745" cy="1977655"/>
          </a:xfrm>
          <a:prstGeom prst="rect">
            <a:avLst/>
          </a:prstGeom>
          <a:solidFill>
            <a:srgbClr val="C9DBD8"/>
          </a:solidFill>
          <a:ln>
            <a:noFill/>
          </a:ln>
          <a:effectLst>
            <a:outerShdw blurRad="50800" dist="50800" dir="5400000" algn="ctr" rotWithShape="0">
              <a:srgbClr val="000000">
                <a:alpha val="48000"/>
              </a:srgbClr>
            </a:outerShdw>
          </a:effectLst>
        </p:spPr>
        <p:txBody>
          <a:bodyPr wrap="none" rtlCol="0">
            <a:noAutofit/>
          </a:bodyPr>
          <a:lstStyle/>
          <a:p>
            <a:r>
              <a:rPr lang="en-US" sz="1200" dirty="0" smtClean="0"/>
              <a:t>Goals:</a:t>
            </a:r>
          </a:p>
          <a:p>
            <a:endParaRPr lang="en-US" sz="1200" dirty="0" smtClean="0"/>
          </a:p>
          <a:p>
            <a:r>
              <a:rPr lang="en-US" sz="1200" dirty="0" smtClean="0"/>
              <a:t>-: practice back-etching (50 µ</a:t>
            </a:r>
            <a:r>
              <a:rPr lang="en-US" sz="1200" dirty="0" smtClean="0"/>
              <a:t>)</a:t>
            </a:r>
          </a:p>
          <a:p>
            <a:endParaRPr lang="en-US" sz="1200" dirty="0" smtClean="0"/>
          </a:p>
          <a:p>
            <a:r>
              <a:rPr lang="en-US" sz="1200" dirty="0" smtClean="0"/>
              <a:t>-: lithography on thin areas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-: provide samples for thermal mock-ups</a:t>
            </a:r>
          </a:p>
          <a:p>
            <a:r>
              <a:rPr lang="en-US" sz="1200" dirty="0" smtClean="0"/>
              <a:t>    (integrated heaters …) </a:t>
            </a:r>
          </a:p>
          <a:p>
            <a:endParaRPr lang="en-US" sz="1200" dirty="0" smtClean="0"/>
          </a:p>
          <a:p>
            <a:r>
              <a:rPr lang="en-US" sz="1200" dirty="0" smtClean="0"/>
              <a:t>-: test the micro joint between the half-ladders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33122" name="Picture 2" descr="D:\Laci\2-PROJECTS\Belle-II\PXD6-diode\PXD6-Alu-dummies\IMG_7633-cro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756" y="4198328"/>
            <a:ext cx="2846905" cy="22632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 smtClean="0">
                <a:cs typeface="Arial" charset="0"/>
              </a:rPr>
              <a:t>Self-supporting All-Silicon </a:t>
            </a:r>
            <a:r>
              <a:rPr lang="en-US" sz="1800" dirty="0" smtClean="0">
                <a:cs typeface="Arial" charset="0"/>
              </a:rPr>
              <a:t>Module</a:t>
            </a:r>
          </a:p>
        </p:txBody>
      </p:sp>
      <p:sp>
        <p:nvSpPr>
          <p:cNvPr id="15363" name="Date Placeholder 2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15364" name="Footer Placeholder 3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</a:p>
        </p:txBody>
      </p:sp>
      <p:sp>
        <p:nvSpPr>
          <p:cNvPr id="15365" name="Slide Number Placeholder 3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1F8735-BD30-4C4C-B5B8-4243D918E085}" type="slidenum">
              <a:rPr lang="en-US" smtClean="0">
                <a:latin typeface="Tahoma" pitchFamily="34" charset="0"/>
              </a:rPr>
              <a:pPr/>
              <a:t>12</a:t>
            </a:fld>
            <a:endParaRPr lang="en-US" smtClean="0">
              <a:latin typeface="Tahoma" pitchFamily="34" charset="0"/>
            </a:endParaRPr>
          </a:p>
        </p:txBody>
      </p:sp>
      <p:sp>
        <p:nvSpPr>
          <p:cNvPr id="15366" name="Text Box 17"/>
          <p:cNvSpPr txBox="1">
            <a:spLocks noChangeArrowheads="1"/>
          </p:cNvSpPr>
          <p:nvPr/>
        </p:nvSpPr>
        <p:spPr bwMode="auto">
          <a:xfrm rot="5400000">
            <a:off x="3952875" y="4478338"/>
            <a:ext cx="2989263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Belle II mechanical sample</a:t>
            </a:r>
          </a:p>
        </p:txBody>
      </p:sp>
      <p:pic>
        <p:nvPicPr>
          <p:cNvPr id="15367" name="Picture 22" descr="flex-silicon-4jpg.jpg"/>
          <p:cNvPicPr>
            <a:picLocks noChangeAspect="1"/>
          </p:cNvPicPr>
          <p:nvPr/>
        </p:nvPicPr>
        <p:blipFill>
          <a:blip r:embed="rId2"/>
          <a:srcRect l="6873" r="30713"/>
          <a:stretch>
            <a:fillRect/>
          </a:stretch>
        </p:blipFill>
        <p:spPr bwMode="auto">
          <a:xfrm>
            <a:off x="681038" y="1190625"/>
            <a:ext cx="4140200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TextBox 23"/>
          <p:cNvSpPr txBox="1">
            <a:spLocks noChangeArrowheads="1"/>
          </p:cNvSpPr>
          <p:nvPr/>
        </p:nvSpPr>
        <p:spPr bwMode="auto">
          <a:xfrm>
            <a:off x="714375" y="4784725"/>
            <a:ext cx="1933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50µm Si, unsupported</a:t>
            </a:r>
          </a:p>
        </p:txBody>
      </p:sp>
      <p:pic>
        <p:nvPicPr>
          <p:cNvPr id="15369" name="Picture 3" descr="D:\Laci\2-PROJECTS\Belle-II\Dummies\ThinDummies\Pictures\AfterCutI\IMG_80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4313" y="1212850"/>
            <a:ext cx="3660775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23"/>
          <p:cNvSpPr txBox="1">
            <a:spLocks noChangeArrowheads="1"/>
          </p:cNvSpPr>
          <p:nvPr/>
        </p:nvSpPr>
        <p:spPr bwMode="auto">
          <a:xfrm>
            <a:off x="5332413" y="5989638"/>
            <a:ext cx="2103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50µm Si in Silicon frame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7801" y="5299075"/>
            <a:ext cx="4178115" cy="1049338"/>
          </a:xfrm>
          <a:prstGeom prst="rect">
            <a:avLst/>
          </a:prstGeom>
          <a:solidFill>
            <a:srgbClr val="7CA6A6"/>
          </a:solidFill>
          <a:ln>
            <a:noFill/>
          </a:ln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spPr>
        <p:txBody>
          <a:bodyPr wrap="none"/>
          <a:lstStyle/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chemeClr val="bg1"/>
                </a:solidFill>
              </a:rPr>
              <a:t>  Half-ladders (modules) are laser-cut 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chemeClr val="bg1"/>
                </a:solidFill>
              </a:rPr>
              <a:t>  Modules are supported by a monolithic silicon  frame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chemeClr val="bg1"/>
                </a:solidFill>
              </a:rPr>
              <a:t>  Two </a:t>
            </a:r>
            <a:r>
              <a:rPr lang="en-US" sz="1200" dirty="0" smtClean="0">
                <a:solidFill>
                  <a:schemeClr val="bg1"/>
                </a:solidFill>
              </a:rPr>
              <a:t>modules </a:t>
            </a:r>
            <a:r>
              <a:rPr lang="en-US" sz="1200" dirty="0">
                <a:solidFill>
                  <a:schemeClr val="bg1"/>
                </a:solidFill>
              </a:rPr>
              <a:t>are assembled to </a:t>
            </a:r>
            <a:r>
              <a:rPr lang="en-US" sz="1200" dirty="0" smtClean="0">
                <a:solidFill>
                  <a:schemeClr val="bg1"/>
                </a:solidFill>
              </a:rPr>
              <a:t>one ladder</a:t>
            </a:r>
            <a:endParaRPr lang="en-US" sz="1200" dirty="0">
              <a:solidFill>
                <a:schemeClr val="bg1"/>
              </a:solidFill>
            </a:endParaRP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chemeClr val="bg1"/>
                </a:solidFill>
              </a:rPr>
              <a:t>  overall length is 136 mm (inner) and 169 mm (outer)</a:t>
            </a:r>
          </a:p>
          <a:p>
            <a:pPr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>
                <a:cs typeface="Arial" charset="0"/>
              </a:rPr>
              <a:t>Micro joint between half-ladders</a:t>
            </a:r>
          </a:p>
        </p:txBody>
      </p:sp>
      <p:sp>
        <p:nvSpPr>
          <p:cNvPr id="16387" name="Date Placeholder 9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16388" name="Footer Placeholder 1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</a:p>
        </p:txBody>
      </p:sp>
      <p:sp>
        <p:nvSpPr>
          <p:cNvPr id="16389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9AA06F1-4F45-4394-8A92-73F8739142A9}" type="slidenum">
              <a:rPr lang="en-US" smtClean="0">
                <a:latin typeface="Tahoma" pitchFamily="34" charset="0"/>
              </a:rPr>
              <a:pPr/>
              <a:t>13</a:t>
            </a:fld>
            <a:endParaRPr lang="en-US" smtClean="0">
              <a:latin typeface="Tahoma" pitchFamily="34" charset="0"/>
            </a:endParaRPr>
          </a:p>
        </p:txBody>
      </p:sp>
      <p:pic>
        <p:nvPicPr>
          <p:cNvPr id="16390" name="Picture 4" descr="D:\Laci\2-PROJECTS\Belle-II\Dummies\ThinDummies\Pictures\AfterCutI\Image7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1725" y="966788"/>
            <a:ext cx="3248025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22"/>
          <p:cNvSpPr txBox="1">
            <a:spLocks noChangeArrowheads="1"/>
          </p:cNvSpPr>
          <p:nvPr/>
        </p:nvSpPr>
        <p:spPr bwMode="auto">
          <a:xfrm>
            <a:off x="444500" y="1836738"/>
            <a:ext cx="3127375" cy="1246187"/>
          </a:xfrm>
          <a:prstGeom prst="rect">
            <a:avLst/>
          </a:prstGeom>
          <a:solidFill>
            <a:srgbClr val="C9DBD8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>
                <a:latin typeface="+mj-lt"/>
                <a:cs typeface="Arial" pitchFamily="34" charset="0"/>
              </a:rPr>
              <a:t>  butt-joint between two half-ladders</a:t>
            </a:r>
          </a:p>
          <a:p>
            <a:pPr>
              <a:buFont typeface="Wingdings" pitchFamily="2" charset="2"/>
              <a:buChar char="§"/>
              <a:defRPr/>
            </a:pPr>
            <a:endParaRPr lang="en-US" dirty="0">
              <a:latin typeface="+mj-lt"/>
              <a:cs typeface="Arial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dirty="0">
                <a:latin typeface="+mj-lt"/>
                <a:cs typeface="Arial" pitchFamily="34" charset="0"/>
              </a:rPr>
              <a:t>  reinforced with 3 ceramic inserts</a:t>
            </a:r>
          </a:p>
          <a:p>
            <a:pPr>
              <a:buFont typeface="Wingdings" pitchFamily="2" charset="2"/>
              <a:buChar char="§"/>
              <a:defRPr/>
            </a:pPr>
            <a:endParaRPr lang="en-US" dirty="0">
              <a:latin typeface="+mj-lt"/>
              <a:cs typeface="Arial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dirty="0">
                <a:latin typeface="+mj-lt"/>
                <a:cs typeface="Arial" pitchFamily="34" charset="0"/>
              </a:rPr>
              <a:t>  2x300µm dead area per ladder</a:t>
            </a:r>
          </a:p>
        </p:txBody>
      </p:sp>
      <p:pic>
        <p:nvPicPr>
          <p:cNvPr id="16392" name="Picture 13" descr="D:\Laci\2-PROJECTS\Belle-II\Dummies\ThinDummies\Klebung\nachKlebungGrosseLadder\DSC_00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7425" y="4059238"/>
            <a:ext cx="753903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5" descr="D:\Laci\2-PROJECTS\Belle-II\Dummies\ThinDummies\Pictures\AfterCutI\v-groove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3163" y="2336800"/>
            <a:ext cx="2638425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 smtClean="0"/>
              <a:t>Evaluation of previous batch: Beam Tests at CERN H6</a:t>
            </a:r>
            <a:endParaRPr lang="en-US" sz="1800" dirty="0" smtClean="0"/>
          </a:p>
        </p:txBody>
      </p:sp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1627188" y="5857875"/>
            <a:ext cx="5273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MPP Project Review, Dec. 2010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sp>
        <p:nvSpPr>
          <p:cNvPr id="19" name="Oval 17"/>
          <p:cNvSpPr>
            <a:spLocks/>
          </p:cNvSpPr>
          <p:nvPr/>
        </p:nvSpPr>
        <p:spPr bwMode="auto">
          <a:xfrm>
            <a:off x="3490938" y="3241675"/>
            <a:ext cx="1223963" cy="534988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457200">
              <a:lnSpc>
                <a:spcPct val="100000"/>
              </a:lnSpc>
              <a:buClrTx/>
              <a:buSzTx/>
              <a:buFontTx/>
              <a:buNone/>
            </a:pPr>
            <a:endParaRPr kumimoji="1" lang="ja-JP" altLang="en-US" sz="1800">
              <a:solidFill>
                <a:schemeClr val="tx1"/>
              </a:solidFill>
              <a:ea typeface="ＭＳ Ｐゴシック" pitchFamily="50" charset="-128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 l="4286" t="41097" r="15556" b="33573"/>
          <a:stretch>
            <a:fillRect/>
          </a:stretch>
        </p:blipFill>
        <p:spPr bwMode="auto">
          <a:xfrm>
            <a:off x="679724" y="1020717"/>
            <a:ext cx="7698731" cy="152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0871" y="2828260"/>
            <a:ext cx="3337189" cy="356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 Box 11"/>
          <p:cNvSpPr txBox="1">
            <a:spLocks noChangeArrowheads="1"/>
          </p:cNvSpPr>
          <p:nvPr/>
        </p:nvSpPr>
        <p:spPr bwMode="auto">
          <a:xfrm>
            <a:off x="4019106" y="2611100"/>
            <a:ext cx="4965406" cy="397031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endParaRPr lang="en-US" sz="1200" dirty="0" smtClean="0"/>
          </a:p>
          <a:p>
            <a:pPr>
              <a:buFont typeface="Wingdings" pitchFamily="2" charset="2"/>
              <a:buChar char="§"/>
            </a:pPr>
            <a:r>
              <a:rPr lang="en-US" sz="1200" dirty="0" smtClean="0"/>
              <a:t>  5 telescope planes with “standard” DEPFET matrices, 450 µm thick</a:t>
            </a:r>
          </a:p>
          <a:p>
            <a:pPr lvl="1">
              <a:buFont typeface="Wingdings" pitchFamily="2" charset="2"/>
              <a:buChar char="§"/>
            </a:pPr>
            <a:r>
              <a:rPr lang="en-US" sz="1200" dirty="0" smtClean="0"/>
              <a:t> 24x32 µm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pixel size</a:t>
            </a:r>
          </a:p>
          <a:p>
            <a:pPr lvl="1">
              <a:buFont typeface="Wingdings" pitchFamily="2" charset="2"/>
              <a:buChar char="§"/>
            </a:pPr>
            <a:r>
              <a:rPr lang="en-US" sz="1200" dirty="0" smtClean="0"/>
              <a:t> 2008: 64x128 pixels</a:t>
            </a:r>
          </a:p>
          <a:p>
            <a:pPr lvl="1">
              <a:buFont typeface="Wingdings" pitchFamily="2" charset="2"/>
              <a:buChar char="§"/>
            </a:pPr>
            <a:r>
              <a:rPr lang="en-US" sz="1200" dirty="0" smtClean="0"/>
              <a:t> 2009:  new readout board for 64x256 matrices</a:t>
            </a:r>
          </a:p>
          <a:p>
            <a:pPr lvl="1">
              <a:buFont typeface="Wingdings" pitchFamily="2" charset="2"/>
              <a:buChar char="§"/>
            </a:pPr>
            <a:endParaRPr lang="en-US" sz="1200" dirty="0" smtClean="0"/>
          </a:p>
          <a:p>
            <a:pPr>
              <a:buFont typeface="Wingdings" pitchFamily="2" charset="2"/>
              <a:buChar char="§"/>
            </a:pPr>
            <a:r>
              <a:rPr lang="en-US" sz="1200" dirty="0" smtClean="0"/>
              <a:t>  one device under test (DUT) on the rotation stage</a:t>
            </a:r>
          </a:p>
          <a:p>
            <a:pPr lvl="1">
              <a:buFont typeface="Wingdings" pitchFamily="2" charset="2"/>
              <a:buChar char="§"/>
            </a:pPr>
            <a:r>
              <a:rPr lang="en-US" sz="1200" dirty="0" smtClean="0"/>
              <a:t> 2008: 64x128 pixels, 24x24 µm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</a:t>
            </a:r>
          </a:p>
          <a:p>
            <a:pPr lvl="1">
              <a:buFont typeface="Wingdings" pitchFamily="2" charset="2"/>
              <a:buChar char="§"/>
            </a:pPr>
            <a:r>
              <a:rPr lang="en-US" sz="1200" dirty="0" smtClean="0"/>
              <a:t> 2009: 64x256 pixels</a:t>
            </a:r>
          </a:p>
          <a:p>
            <a:pPr lvl="2">
              <a:buFont typeface="Wingdings" pitchFamily="2" charset="2"/>
              <a:buChar char="§"/>
            </a:pPr>
            <a:r>
              <a:rPr lang="en-US" sz="1200" dirty="0" smtClean="0"/>
              <a:t> 20x20 µm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with shorter gate length</a:t>
            </a:r>
          </a:p>
          <a:p>
            <a:pPr lvl="2">
              <a:buFont typeface="Wingdings" pitchFamily="2" charset="2"/>
              <a:buChar char="§"/>
            </a:pPr>
            <a:r>
              <a:rPr lang="en-US" sz="1200" dirty="0" smtClean="0"/>
              <a:t> </a:t>
            </a:r>
            <a:r>
              <a:rPr lang="en-US" sz="1200" dirty="0" err="1" smtClean="0"/>
              <a:t>capacitively</a:t>
            </a:r>
            <a:r>
              <a:rPr lang="en-US" sz="1200" dirty="0" smtClean="0"/>
              <a:t> coupled clear gate (…better clear)</a:t>
            </a:r>
          </a:p>
          <a:p>
            <a:pPr lvl="2">
              <a:buFont typeface="Wingdings" pitchFamily="2" charset="2"/>
              <a:buChar char="§"/>
            </a:pPr>
            <a:endParaRPr lang="en-US" sz="1200" dirty="0" smtClean="0"/>
          </a:p>
          <a:p>
            <a:pPr>
              <a:buFont typeface="Wingdings" pitchFamily="2" charset="2"/>
              <a:buChar char="§"/>
            </a:pPr>
            <a:r>
              <a:rPr lang="en-US" sz="1200" dirty="0" smtClean="0"/>
              <a:t>  all devices characterized in the lab before test beam (laser, source..)</a:t>
            </a:r>
          </a:p>
          <a:p>
            <a:pPr>
              <a:buFont typeface="Wingdings" pitchFamily="2" charset="2"/>
              <a:buChar char="§"/>
            </a:pPr>
            <a:endParaRPr lang="en-US" sz="1200" dirty="0" smtClean="0"/>
          </a:p>
          <a:p>
            <a:pPr algn="l">
              <a:buFont typeface="Wingdings" pitchFamily="2" charset="2"/>
              <a:buChar char="§"/>
            </a:pPr>
            <a:r>
              <a:rPr lang="en-US" sz="1200" dirty="0" smtClean="0"/>
              <a:t>  </a:t>
            </a:r>
            <a:r>
              <a:rPr lang="en-US" sz="1200" dirty="0" smtClean="0">
                <a:sym typeface="Wingdings" pitchFamily="2" charset="2"/>
              </a:rPr>
              <a:t>Test beam program:</a:t>
            </a:r>
          </a:p>
          <a:p>
            <a:pPr lvl="1">
              <a:buFont typeface="Wingdings" pitchFamily="2" charset="2"/>
              <a:buChar char="§"/>
            </a:pPr>
            <a:r>
              <a:rPr lang="en-US" sz="1200" dirty="0" smtClean="0">
                <a:sym typeface="Wingdings" pitchFamily="2" charset="2"/>
              </a:rPr>
              <a:t> high statistics run for in-pixel studies</a:t>
            </a:r>
          </a:p>
          <a:p>
            <a:pPr lvl="1">
              <a:buFont typeface="Wingdings" pitchFamily="2" charset="2"/>
              <a:buChar char="§"/>
            </a:pPr>
            <a:r>
              <a:rPr lang="en-US" sz="1200" dirty="0" smtClean="0">
                <a:sym typeface="Wingdings" pitchFamily="2" charset="2"/>
              </a:rPr>
              <a:t> angular scans</a:t>
            </a:r>
          </a:p>
          <a:p>
            <a:pPr lvl="1">
              <a:buFont typeface="Wingdings" pitchFamily="2" charset="2"/>
              <a:buChar char="§"/>
            </a:pPr>
            <a:r>
              <a:rPr lang="en-US" sz="1200" dirty="0" smtClean="0">
                <a:sym typeface="Wingdings" pitchFamily="2" charset="2"/>
              </a:rPr>
              <a:t> “clear” parameter and depletion voltage scans</a:t>
            </a:r>
          </a:p>
          <a:p>
            <a:pPr lvl="1">
              <a:buFont typeface="Wingdings" pitchFamily="2" charset="2"/>
              <a:buChar char="§"/>
            </a:pPr>
            <a:r>
              <a:rPr lang="en-US" sz="1200" dirty="0" smtClean="0">
                <a:sym typeface="Wingdings" pitchFamily="2" charset="2"/>
              </a:rPr>
              <a:t> Beam energy scan</a:t>
            </a:r>
          </a:p>
          <a:p>
            <a:pPr lvl="1">
              <a:buFont typeface="Wingdings" pitchFamily="2" charset="2"/>
              <a:buChar char="§"/>
            </a:pPr>
            <a:r>
              <a:rPr lang="en-US" sz="1200" dirty="0" smtClean="0">
                <a:sym typeface="Wingdings" pitchFamily="2" charset="2"/>
              </a:rPr>
              <a:t> …</a:t>
            </a:r>
          </a:p>
          <a:p>
            <a:pPr algn="l">
              <a:buFont typeface="Wingdings" pitchFamily="2" charset="2"/>
              <a:buChar char="§"/>
            </a:pP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 smtClean="0"/>
              <a:t>Data Analysis finished 2010, with a world record ..</a:t>
            </a:r>
            <a:endParaRPr lang="en-US" sz="18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MPP Project Review, Dec. 2010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sp>
        <p:nvSpPr>
          <p:cNvPr id="19" name="Oval 17"/>
          <p:cNvSpPr>
            <a:spLocks/>
          </p:cNvSpPr>
          <p:nvPr/>
        </p:nvSpPr>
        <p:spPr bwMode="auto">
          <a:xfrm>
            <a:off x="7250389" y="3060922"/>
            <a:ext cx="1223963" cy="534988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457200">
              <a:lnSpc>
                <a:spcPct val="100000"/>
              </a:lnSpc>
              <a:buClrTx/>
              <a:buSzTx/>
              <a:buFontTx/>
              <a:buNone/>
            </a:pPr>
            <a:endParaRPr kumimoji="1" lang="ja-JP" altLang="en-US" sz="1800">
              <a:solidFill>
                <a:schemeClr val="tx1"/>
              </a:solidFill>
              <a:ea typeface="ＭＳ Ｐゴシック" pitchFamily="50" charset="-128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094501" y="1818167"/>
            <a:ext cx="3709257" cy="1477328"/>
          </a:xfrm>
          <a:prstGeom prst="rect">
            <a:avLst/>
          </a:prstGeom>
          <a:solidFill>
            <a:srgbClr val="C9DBD8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SzPct val="120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 120 </a:t>
            </a:r>
            <a:r>
              <a:rPr lang="en-US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GeV</a:t>
            </a: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pions</a:t>
            </a: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90˚, 20 x 20 µm</a:t>
            </a:r>
            <a:r>
              <a:rPr lang="en-US" baseline="33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pixel</a:t>
            </a:r>
            <a:endParaRPr lang="en-US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>
              <a:spcBef>
                <a:spcPts val="600"/>
              </a:spcBef>
              <a:buSzPct val="120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 </a:t>
            </a: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DEPFET Gate L=5 µm</a:t>
            </a:r>
          </a:p>
          <a:p>
            <a:pPr>
              <a:spcBef>
                <a:spcPts val="600"/>
              </a:spcBef>
              <a:buSzPct val="120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  <a:sym typeface="Wingdings" pitchFamily="2" charset="2"/>
              </a:rPr>
              <a:t>  </a:t>
            </a: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  <a:sym typeface="Wingdings" pitchFamily="2" charset="2"/>
              </a:rPr>
              <a:t>higher </a:t>
            </a:r>
            <a:r>
              <a:rPr lang="en-US" dirty="0" err="1" smtClean="0">
                <a:solidFill>
                  <a:srgbClr val="000000"/>
                </a:solidFill>
                <a:ea typeface="DejaVu LGC Sans" charset="0"/>
                <a:cs typeface="DejaVu LGC Sans" charset="0"/>
                <a:sym typeface="Wingdings" pitchFamily="2" charset="2"/>
              </a:rPr>
              <a:t>g</a:t>
            </a:r>
            <a:r>
              <a:rPr lang="en-US" baseline="-250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  <a:sym typeface="Wingdings" pitchFamily="2" charset="2"/>
              </a:rPr>
              <a:t>q</a:t>
            </a: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  <a:sym typeface="Wingdings" pitchFamily="2" charset="2"/>
              </a:rPr>
              <a:t>≈ </a:t>
            </a: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650 </a:t>
            </a:r>
            <a:r>
              <a:rPr lang="en-US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pA</a:t>
            </a: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/e</a:t>
            </a:r>
            <a:r>
              <a:rPr lang="en-US" baseline="30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-</a:t>
            </a: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  <a:sym typeface="Wingdings" pitchFamily="2" charset="2"/>
              </a:rPr>
              <a:t> </a:t>
            </a:r>
            <a:endParaRPr lang="en-US" baseline="-25000" dirty="0" smtClean="0">
              <a:solidFill>
                <a:srgbClr val="000000"/>
              </a:solidFill>
              <a:ea typeface="DejaVu LGC Sans" charset="0"/>
              <a:cs typeface="DejaVu LGC Sans" charset="0"/>
              <a:sym typeface="Wingdings" pitchFamily="2" charset="2"/>
            </a:endParaRPr>
          </a:p>
          <a:p>
            <a:pPr>
              <a:spcBef>
                <a:spcPts val="600"/>
              </a:spcBef>
              <a:buSzPct val="120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  <a:sym typeface="Wingdings" pitchFamily="2" charset="2"/>
              </a:rPr>
              <a:t> S/N ≈ </a:t>
            </a: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200</a:t>
            </a:r>
          </a:p>
          <a:p>
            <a:pPr>
              <a:spcBef>
                <a:spcPts val="600"/>
              </a:spcBef>
              <a:buSzPct val="120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≈ </a:t>
            </a:r>
            <a:r>
              <a:rPr lang="en-US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1 </a:t>
            </a:r>
            <a:r>
              <a:rPr lang="en-US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µm resolution!</a:t>
            </a:r>
            <a:endParaRPr lang="en-US" b="1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/>
          <a:srcRect l="3837" r="2748"/>
          <a:stretch>
            <a:fillRect/>
          </a:stretch>
        </p:blipFill>
        <p:spPr bwMode="auto">
          <a:xfrm>
            <a:off x="542261" y="1065544"/>
            <a:ext cx="4338083" cy="2868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 l="4700" t="36894" r="4855" b="32272"/>
          <a:stretch>
            <a:fillRect/>
          </a:stretch>
        </p:blipFill>
        <p:spPr bwMode="auto">
          <a:xfrm>
            <a:off x="787119" y="4082904"/>
            <a:ext cx="7768452" cy="211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Tolerance of DEPFETs in Belle II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MPP Project Review, Dec. 2010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DA72B3-6D3A-4F50-9FA4-6C33EF6F397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pic>
        <p:nvPicPr>
          <p:cNvPr id="134146" name="Picture 2" descr="depfet-cross-section-chann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3497" y="1592840"/>
            <a:ext cx="3316883" cy="2596388"/>
          </a:xfrm>
          <a:prstGeom prst="rect">
            <a:avLst/>
          </a:prstGeom>
          <a:noFill/>
        </p:spPr>
      </p:pic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4731763" y="1219076"/>
            <a:ext cx="4273550" cy="2416046"/>
          </a:xfrm>
          <a:prstGeom prst="rect">
            <a:avLst/>
          </a:prstGeom>
          <a:solidFill>
            <a:srgbClr val="C9DBD8"/>
          </a:solidFill>
          <a:ln w="2540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48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The </a:t>
            </a:r>
            <a:r>
              <a:rPr lang="en-US" sz="1200" dirty="0" smtClean="0"/>
              <a:t>radiation field in Belle II is still not completely clear.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/>
              <a:t>The expected numbers after 5 years of operation are:</a:t>
            </a:r>
            <a:endParaRPr kumimoji="0" lang="en-US" sz="12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200"/>
              <a:buFont typeface="Tahoma" pitchFamily="34" charset="0"/>
              <a:buChar char="•"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  5-10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Mrad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TID (total ionizing dose)</a:t>
            </a:r>
          </a:p>
          <a:p>
            <a:pPr lvl="1">
              <a:spcBef>
                <a:spcPts val="300"/>
              </a:spcBef>
              <a:buClr>
                <a:schemeClr val="tx1"/>
              </a:buClr>
              <a:buSzPts val="1200"/>
              <a:buFont typeface="Tahoma" pitchFamily="34" charset="0"/>
              <a:buChar char="•"/>
            </a:pPr>
            <a:r>
              <a:rPr lang="en-US" sz="1200" dirty="0" smtClean="0">
                <a:sym typeface="Wingdings" pitchFamily="2" charset="2"/>
              </a:rPr>
              <a:t> build up of positive oxide charge </a:t>
            </a:r>
            <a:r>
              <a:rPr lang="en-US" sz="1200" dirty="0" smtClean="0"/>
              <a:t>∆</a:t>
            </a:r>
            <a:r>
              <a:rPr lang="en-US" sz="1200" dirty="0" err="1" smtClean="0"/>
              <a:t>Q</a:t>
            </a:r>
            <a:r>
              <a:rPr lang="en-US" sz="1200" baseline="-25000" dirty="0" err="1" smtClean="0"/>
              <a:t>ox</a:t>
            </a:r>
            <a:r>
              <a:rPr lang="en-US" sz="1200" dirty="0" smtClean="0">
                <a:sym typeface="Wingdings" pitchFamily="2" charset="2"/>
              </a:rPr>
              <a:t> - </a:t>
            </a:r>
            <a:r>
              <a:rPr lang="en-US" sz="1200" dirty="0" smtClean="0"/>
              <a:t>∆</a:t>
            </a:r>
            <a:r>
              <a:rPr lang="en-US" sz="1200" dirty="0" smtClean="0"/>
              <a:t>V</a:t>
            </a:r>
            <a:r>
              <a:rPr lang="en-US" sz="1200" baseline="-25000" dirty="0" smtClean="0"/>
              <a:t>T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200"/>
              <a:buFont typeface="Tahoma" pitchFamily="34" charset="0"/>
              <a:buChar char="•"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  10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11 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to 10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12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n</a:t>
            </a:r>
            <a:r>
              <a:rPr kumimoji="0" lang="en-US" sz="1200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eq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/cm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2 </a:t>
            </a:r>
          </a:p>
          <a:p>
            <a:pPr lvl="1">
              <a:spcBef>
                <a:spcPts val="300"/>
              </a:spcBef>
              <a:buClr>
                <a:schemeClr val="tx1"/>
              </a:buClr>
              <a:buSzPts val="1200"/>
              <a:buFont typeface="Tahoma" pitchFamily="34" charset="0"/>
              <a:buChar char="•"/>
            </a:pPr>
            <a:r>
              <a:rPr lang="en-US" sz="1200" dirty="0" smtClean="0"/>
              <a:t> </a:t>
            </a:r>
            <a:r>
              <a:rPr lang="en-US" sz="1200" dirty="0" smtClean="0"/>
              <a:t>higher leakage current </a:t>
            </a:r>
            <a:r>
              <a:rPr lang="en-US" sz="1200" dirty="0" smtClean="0">
                <a:sym typeface="Wingdings" pitchFamily="2" charset="2"/>
              </a:rPr>
              <a:t> shot noise</a:t>
            </a:r>
            <a:endParaRPr kumimoji="0" lang="en-US" sz="12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200"/>
              <a:buFont typeface="Tahoma" pitchFamily="34" charset="0"/>
              <a:buChar char="•"/>
              <a:tabLst/>
            </a:pPr>
            <a:endParaRPr lang="en-US" sz="1200" baseline="30000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200"/>
              <a:tabLst/>
            </a:pPr>
            <a:r>
              <a:rPr lang="en-US" sz="1200" dirty="0" smtClean="0"/>
              <a:t>Mostly due to QED background, synchrotron rad., beam-gas, intra-beam scattering</a:t>
            </a:r>
            <a:endParaRPr kumimoji="0" lang="en-US" sz="12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200"/>
              <a:buFont typeface="Tahoma" pitchFamily="34" charset="0"/>
              <a:buChar char="•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565224" y="4419121"/>
            <a:ext cx="3996143" cy="1754326"/>
          </a:xfrm>
          <a:prstGeom prst="rect">
            <a:avLst/>
          </a:prstGeom>
          <a:solidFill>
            <a:srgbClr val="7CA6A6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48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z="1200" dirty="0" smtClean="0">
                <a:solidFill>
                  <a:schemeClr val="bg1"/>
                </a:solidFill>
              </a:rPr>
              <a:t>For the standard oxide thickness </a:t>
            </a:r>
            <a:r>
              <a:rPr lang="en-US" sz="1200" dirty="0" smtClean="0">
                <a:solidFill>
                  <a:schemeClr val="bg1"/>
                </a:solidFill>
              </a:rPr>
              <a:t>∆</a:t>
            </a:r>
            <a:r>
              <a:rPr lang="en-US" sz="1200" dirty="0" smtClean="0">
                <a:solidFill>
                  <a:schemeClr val="bg1"/>
                </a:solidFill>
              </a:rPr>
              <a:t>V</a:t>
            </a:r>
            <a:r>
              <a:rPr lang="en-US" sz="1200" baseline="-25000" dirty="0" smtClean="0">
                <a:solidFill>
                  <a:schemeClr val="bg1"/>
                </a:solidFill>
              </a:rPr>
              <a:t>T</a:t>
            </a:r>
            <a:r>
              <a:rPr lang="en-US" sz="1200" dirty="0" smtClean="0">
                <a:solidFill>
                  <a:schemeClr val="bg1"/>
                </a:solidFill>
              </a:rPr>
              <a:t> can be very high!</a:t>
            </a:r>
          </a:p>
          <a:p>
            <a:pPr lvl="0"/>
            <a:endParaRPr lang="en-US" sz="1200" dirty="0" smtClean="0">
              <a:solidFill>
                <a:schemeClr val="bg1"/>
              </a:solidFill>
            </a:endParaRPr>
          </a:p>
          <a:p>
            <a:pPr lvl="0"/>
            <a:r>
              <a:rPr lang="en-US" sz="1200" dirty="0" smtClean="0">
                <a:solidFill>
                  <a:schemeClr val="bg1"/>
                </a:solidFill>
              </a:rPr>
              <a:t>For inhomogeneous irradiation it becomes difficult to find a common operating point for the entire matrix! </a:t>
            </a:r>
            <a:endParaRPr lang="en-US" sz="1200" dirty="0" smtClean="0">
              <a:solidFill>
                <a:schemeClr val="bg1"/>
              </a:solidFill>
            </a:endParaRPr>
          </a:p>
          <a:p>
            <a:pPr lvl="0"/>
            <a:endParaRPr kumimoji="0" lang="en-US" sz="1200" b="0" i="0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  <a:p>
            <a:pPr lvl="0"/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Solutions:</a:t>
            </a:r>
          </a:p>
          <a:p>
            <a:pPr lvl="0"/>
            <a:r>
              <a:rPr kumimoji="0" lang="en-US" sz="1200" b="0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sym typeface="Wingdings" pitchFamily="2" charset="2"/>
              </a:rPr>
              <a:t>	</a:t>
            </a:r>
            <a:r>
              <a:rPr kumimoji="0" lang="en-US" sz="1200" b="0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sym typeface="Wingdings" pitchFamily="2" charset="2"/>
              </a:rPr>
              <a:t>a. thinner oxides (</a:t>
            </a:r>
            <a:r>
              <a:rPr lang="en-US" sz="1200" dirty="0" smtClean="0">
                <a:solidFill>
                  <a:schemeClr val="bg1"/>
                </a:solidFill>
              </a:rPr>
              <a:t>∆</a:t>
            </a:r>
            <a:r>
              <a:rPr lang="en-US" sz="1200" dirty="0" err="1" smtClean="0">
                <a:solidFill>
                  <a:schemeClr val="bg1"/>
                </a:solidFill>
              </a:rPr>
              <a:t>Q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ox</a:t>
            </a:r>
            <a:r>
              <a:rPr lang="en-US" sz="1200" baseline="-250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~ </a:t>
            </a:r>
            <a:r>
              <a:rPr lang="en-US" sz="1200" dirty="0" err="1" smtClean="0">
                <a:solidFill>
                  <a:schemeClr val="bg1"/>
                </a:solidFill>
              </a:rPr>
              <a:t>t</a:t>
            </a:r>
            <a:r>
              <a:rPr lang="en-US" sz="1200" baseline="30000" dirty="0" err="1" smtClean="0">
                <a:solidFill>
                  <a:schemeClr val="bg1"/>
                </a:solidFill>
              </a:rPr>
              <a:t>n</a:t>
            </a:r>
            <a:r>
              <a:rPr lang="en-US" sz="1200" dirty="0" smtClean="0">
                <a:solidFill>
                  <a:schemeClr val="bg1"/>
                </a:solidFill>
              </a:rPr>
              <a:t>, n=1..2)</a:t>
            </a:r>
          </a:p>
          <a:p>
            <a:pPr lvl="0"/>
            <a:r>
              <a:rPr kumimoji="0" lang="en-US" sz="1200" b="0" i="0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	</a:t>
            </a:r>
            <a:r>
              <a:rPr kumimoji="0" lang="en-US" sz="1200" b="0" i="0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b. compensate positive charges with</a:t>
            </a:r>
          </a:p>
          <a:p>
            <a:pPr lvl="0"/>
            <a:r>
              <a:rPr lang="en-US" sz="1200" dirty="0" smtClean="0">
                <a:solidFill>
                  <a:schemeClr val="bg1"/>
                </a:solidFill>
              </a:rPr>
              <a:t>	</a:t>
            </a:r>
            <a:r>
              <a:rPr lang="en-US" sz="1200" dirty="0" smtClean="0">
                <a:solidFill>
                  <a:schemeClr val="bg1"/>
                </a:solidFill>
              </a:rPr>
              <a:t>    trapped electrons 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 add Si</a:t>
            </a:r>
            <a:r>
              <a:rPr lang="en-US" sz="1200" baseline="-25000" dirty="0" smtClean="0">
                <a:solidFill>
                  <a:schemeClr val="bg1"/>
                </a:solidFill>
                <a:sym typeface="Wingdings" pitchFamily="2" charset="2"/>
              </a:rPr>
              <a:t>3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N</a:t>
            </a:r>
            <a:r>
              <a:rPr lang="en-US" sz="1200" baseline="-25000" dirty="0" smtClean="0">
                <a:solidFill>
                  <a:schemeClr val="bg1"/>
                </a:solidFill>
                <a:sym typeface="Wingdings" pitchFamily="2" charset="2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 layer</a:t>
            </a:r>
            <a:endParaRPr kumimoji="0" lang="en-US" sz="1200" b="0" i="0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0" name="Inhaltsplatzhalter 12" descr="fixed_bias_gate_shift_factor_0p47.png"/>
          <p:cNvPicPr>
            <a:picLocks noChangeAspect="1"/>
          </p:cNvPicPr>
          <p:nvPr/>
        </p:nvPicPr>
        <p:blipFill>
          <a:blip r:embed="rId3"/>
          <a:srcRect l="7353" t="8315" r="13235" b="4382"/>
          <a:stretch>
            <a:fillRect/>
          </a:stretch>
        </p:blipFill>
        <p:spPr bwMode="auto">
          <a:xfrm>
            <a:off x="4736259" y="3774558"/>
            <a:ext cx="3659739" cy="283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720316" y="5624623"/>
            <a:ext cx="2658140" cy="32960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200" dirty="0" smtClean="0"/>
              <a:t>|∆V</a:t>
            </a:r>
            <a:r>
              <a:rPr lang="en-US" sz="1200" baseline="-25000" dirty="0" smtClean="0"/>
              <a:t>T</a:t>
            </a:r>
            <a:r>
              <a:rPr lang="en-US" sz="1200" dirty="0" smtClean="0"/>
              <a:t>| for a standard SiO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/Si</a:t>
            </a:r>
            <a:r>
              <a:rPr lang="en-US" sz="1200" baseline="-25000" dirty="0" smtClean="0"/>
              <a:t>3</a:t>
            </a:r>
            <a:r>
              <a:rPr lang="en-US" sz="1200" dirty="0" smtClean="0"/>
              <a:t>N</a:t>
            </a:r>
            <a:r>
              <a:rPr lang="en-US" sz="1200" baseline="-25000" dirty="0" smtClean="0"/>
              <a:t>4</a:t>
            </a:r>
            <a:r>
              <a:rPr lang="en-US" sz="1200" dirty="0" smtClean="0"/>
              <a:t> layer </a:t>
            </a:r>
            <a:endParaRPr lang="en-US" sz="12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073887" y="1031358"/>
            <a:ext cx="2700671" cy="44656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/>
              <a:t>DEPFET is a MOS device and therefore</a:t>
            </a:r>
          </a:p>
          <a:p>
            <a:pPr algn="ctr"/>
            <a:r>
              <a:rPr lang="en-US" sz="1200" dirty="0" smtClean="0"/>
              <a:t>susceptible to ionizing radiation!</a:t>
            </a: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Project PXD_TO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MPP Project Review, Dec. 2010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DA72B3-6D3A-4F50-9FA4-6C33EF6F397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pic>
        <p:nvPicPr>
          <p:cNvPr id="7" name="Picture 6" descr="PXDTO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119" y="1002817"/>
            <a:ext cx="2507365" cy="191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nhaltsplatzhalter 8" descr="GCD-T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14419" y="2342656"/>
            <a:ext cx="1521648" cy="1515242"/>
          </a:xfrm>
          <a:prstGeom prst="rect">
            <a:avLst/>
          </a:prstGeom>
        </p:spPr>
      </p:pic>
      <p:pic>
        <p:nvPicPr>
          <p:cNvPr id="9" name="Inhaltsplatzhalter 9" descr="Q07_ShiftVsDose.png"/>
          <p:cNvPicPr>
            <a:picLocks noChangeAspect="1"/>
          </p:cNvPicPr>
          <p:nvPr/>
        </p:nvPicPr>
        <p:blipFill>
          <a:blip r:embed="rId4" cstate="print"/>
          <a:srcRect l="8763" t="7767" r="9155" b="3238"/>
          <a:stretch>
            <a:fillRect/>
          </a:stretch>
        </p:blipFill>
        <p:spPr>
          <a:xfrm>
            <a:off x="4570245" y="949750"/>
            <a:ext cx="3992090" cy="3037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1748" y="4008472"/>
            <a:ext cx="7995684" cy="257308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  <a:buBlip>
                <a:blip r:embed="rId5"/>
              </a:buBlip>
            </a:pPr>
            <a:r>
              <a:rPr lang="en-US" sz="1200" dirty="0" smtClean="0"/>
              <a:t>  Design DEPFET-like structures with various oxide/nitride combinations and maintain the basic transistor properties.</a:t>
            </a:r>
          </a:p>
          <a:p>
            <a:pPr>
              <a:lnSpc>
                <a:spcPct val="150000"/>
              </a:lnSpc>
              <a:buBlip>
                <a:blip r:embed="rId5"/>
              </a:buBlip>
            </a:pPr>
            <a:r>
              <a:rPr lang="en-US" sz="1200" dirty="0" smtClean="0"/>
              <a:t> </a:t>
            </a:r>
            <a:r>
              <a:rPr lang="en-US" sz="1200" dirty="0" smtClean="0"/>
              <a:t> Wafers </a:t>
            </a:r>
            <a:r>
              <a:rPr lang="en-US" sz="1200" dirty="0" smtClean="0"/>
              <a:t>have four quadrants with four different oxide/nitride combinations.</a:t>
            </a:r>
            <a:endParaRPr lang="en-US" sz="1200" dirty="0" smtClean="0"/>
          </a:p>
          <a:p>
            <a:pPr>
              <a:lnSpc>
                <a:spcPct val="150000"/>
              </a:lnSpc>
              <a:buBlip>
                <a:blip r:embed="rId5"/>
              </a:buBlip>
            </a:pPr>
            <a:r>
              <a:rPr lang="en-US" sz="1200" dirty="0" smtClean="0"/>
              <a:t>  Chips have MOS caps., diodes, gate controlled diodes, etc., surrounded by 14 MOSFETs with various W/L ratios.</a:t>
            </a:r>
          </a:p>
          <a:p>
            <a:endParaRPr lang="en-US" sz="1200" dirty="0" smtClean="0"/>
          </a:p>
          <a:p>
            <a:pPr algn="ctr"/>
            <a:r>
              <a:rPr lang="en-US" sz="1200" dirty="0" smtClean="0"/>
              <a:t>Test project finished summer 2010, followed by extensive irradiation tests in Karlsruhe and at DESY.</a:t>
            </a:r>
          </a:p>
          <a:p>
            <a:endParaRPr lang="en-US" sz="1200" dirty="0" smtClean="0"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1200" dirty="0" smtClean="0">
                <a:sym typeface="Wingdings" pitchFamily="2" charset="2"/>
              </a:rPr>
              <a:t>	</a:t>
            </a:r>
            <a:r>
              <a:rPr lang="en-US" sz="1200" dirty="0" smtClean="0">
                <a:sym typeface="Wingdings" pitchFamily="2" charset="2"/>
              </a:rPr>
              <a:t> </a:t>
            </a:r>
            <a:r>
              <a:rPr lang="en-US" sz="1200" dirty="0" smtClean="0"/>
              <a:t>The best gate dielectric in both irradiations was found to be the one with the thinnest nitride!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	</a:t>
            </a:r>
            <a:r>
              <a:rPr lang="en-US" sz="1200" dirty="0" smtClean="0">
                <a:sym typeface="Wingdings" pitchFamily="2" charset="2"/>
              </a:rPr>
              <a:t>  </a:t>
            </a:r>
            <a:r>
              <a:rPr lang="el-GR" sz="1200" dirty="0" smtClean="0">
                <a:sym typeface="Wingdings" pitchFamily="2" charset="2"/>
              </a:rPr>
              <a:t>Δ</a:t>
            </a:r>
            <a:r>
              <a:rPr lang="de-DE" sz="1200" dirty="0" err="1" smtClean="0">
                <a:sym typeface="Wingdings" pitchFamily="2" charset="2"/>
              </a:rPr>
              <a:t>Vt</a:t>
            </a:r>
            <a:r>
              <a:rPr lang="de-DE" sz="1200" dirty="0" smtClean="0">
                <a:sym typeface="Wingdings" pitchFamily="2" charset="2"/>
              </a:rPr>
              <a:t> ≈ -</a:t>
            </a:r>
            <a:r>
              <a:rPr lang="en-US" sz="1200" dirty="0" smtClean="0">
                <a:sym typeface="Wingdings" pitchFamily="2" charset="2"/>
              </a:rPr>
              <a:t>2.5 V after 3 </a:t>
            </a:r>
            <a:r>
              <a:rPr lang="en-US" sz="1200" dirty="0" err="1" smtClean="0">
                <a:sym typeface="Wingdings" pitchFamily="2" charset="2"/>
              </a:rPr>
              <a:t>Mrad</a:t>
            </a:r>
            <a:r>
              <a:rPr lang="en-US" sz="1200" dirty="0" smtClean="0">
                <a:sym typeface="Wingdings" pitchFamily="2" charset="2"/>
              </a:rPr>
              <a:t> at Karlsruhe (Belle devices)</a:t>
            </a:r>
          </a:p>
          <a:p>
            <a:pPr>
              <a:lnSpc>
                <a:spcPct val="150000"/>
              </a:lnSpc>
            </a:pPr>
            <a:r>
              <a:rPr lang="en-US" sz="1200" dirty="0" smtClean="0">
                <a:sym typeface="Wingdings" pitchFamily="2" charset="2"/>
              </a:rPr>
              <a:t>	  </a:t>
            </a:r>
            <a:r>
              <a:rPr lang="el-GR" sz="1200" dirty="0" smtClean="0">
                <a:sym typeface="Wingdings" pitchFamily="2" charset="2"/>
              </a:rPr>
              <a:t>Δ</a:t>
            </a:r>
            <a:r>
              <a:rPr lang="de-DE" sz="1200" dirty="0" err="1" smtClean="0">
                <a:sym typeface="Wingdings" pitchFamily="2" charset="2"/>
              </a:rPr>
              <a:t>Vt</a:t>
            </a:r>
            <a:r>
              <a:rPr lang="de-DE" sz="1200" dirty="0" smtClean="0">
                <a:sym typeface="Wingdings" pitchFamily="2" charset="2"/>
              </a:rPr>
              <a:t> ≈ -</a:t>
            </a:r>
            <a:r>
              <a:rPr lang="en-US" sz="1200" dirty="0" smtClean="0">
                <a:sym typeface="Wingdings" pitchFamily="2" charset="2"/>
              </a:rPr>
              <a:t>3.5 V after 100 </a:t>
            </a:r>
            <a:r>
              <a:rPr lang="en-US" sz="1200" dirty="0" err="1" smtClean="0">
                <a:sym typeface="Wingdings" pitchFamily="2" charset="2"/>
              </a:rPr>
              <a:t>Mrad</a:t>
            </a:r>
            <a:r>
              <a:rPr lang="en-US" sz="1200" dirty="0" smtClean="0">
                <a:sym typeface="Wingdings" pitchFamily="2" charset="2"/>
              </a:rPr>
              <a:t> at DESY (XFEL devices)</a:t>
            </a:r>
          </a:p>
          <a:p>
            <a:pPr algn="ctr">
              <a:lnSpc>
                <a:spcPct val="150000"/>
              </a:lnSpc>
            </a:pPr>
            <a:r>
              <a:rPr lang="en-US" sz="1200" b="1" dirty="0" smtClean="0">
                <a:sym typeface="Wingdings" pitchFamily="2" charset="2"/>
              </a:rPr>
              <a:t>These results will be used for the design and technology definition for the final Belle II production.</a:t>
            </a:r>
          </a:p>
          <a:p>
            <a:pPr>
              <a:lnSpc>
                <a:spcPct val="150000"/>
              </a:lnSpc>
            </a:pPr>
            <a:endParaRPr lang="en-US" sz="1200" dirty="0" smtClean="0"/>
          </a:p>
          <a:p>
            <a:r>
              <a:rPr lang="en-US" sz="1200" dirty="0" smtClean="0"/>
              <a:t> </a:t>
            </a: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 smtClean="0"/>
              <a:t>SOI II: Thin Pixel Sensors for ATLAS </a:t>
            </a:r>
            <a:r>
              <a:rPr lang="en-US" sz="1800" dirty="0" err="1" smtClean="0"/>
              <a:t>sLHC</a:t>
            </a:r>
            <a:r>
              <a:rPr lang="en-US" sz="1800" dirty="0" smtClean="0"/>
              <a:t> and IBL</a:t>
            </a:r>
            <a:endParaRPr lang="en-US" sz="1800" dirty="0"/>
          </a:p>
        </p:txBody>
      </p:sp>
      <p:sp>
        <p:nvSpPr>
          <p:cNvPr id="14339" name="Date Placeholder 2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14340" name="Footer Placeholder 3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14341" name="Slide Number Placeholder 3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33D439-81EF-42FF-8849-C7E2E8B9CCEF}" type="slidenum">
              <a:rPr lang="en-US" smtClean="0">
                <a:latin typeface="Tahoma" pitchFamily="34" charset="0"/>
              </a:rPr>
              <a:pPr/>
              <a:t>18</a:t>
            </a:fld>
            <a:endParaRPr lang="en-US" smtClean="0">
              <a:latin typeface="Tahoma" pitchFamily="34" charset="0"/>
            </a:endParaRPr>
          </a:p>
        </p:txBody>
      </p:sp>
      <p:pic>
        <p:nvPicPr>
          <p:cNvPr id="14342" name="Picture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069975"/>
            <a:ext cx="1865313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288" y="1423988"/>
            <a:ext cx="17938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5163" y="1243013"/>
            <a:ext cx="204311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1423988"/>
            <a:ext cx="19685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5039833" y="2247405"/>
            <a:ext cx="37745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</a:t>
            </a:r>
            <a:r>
              <a:rPr lang="en-US" b="1" dirty="0" smtClean="0"/>
              <a:t>dvantages </a:t>
            </a:r>
            <a:r>
              <a:rPr lang="en-US" b="1" dirty="0"/>
              <a:t>of thin sensors</a:t>
            </a:r>
            <a:r>
              <a:rPr lang="en-US" b="1" dirty="0" smtClean="0"/>
              <a:t>:</a:t>
            </a:r>
          </a:p>
          <a:p>
            <a:endParaRPr lang="en-US" b="1" dirty="0"/>
          </a:p>
          <a:p>
            <a:pPr>
              <a:lnSpc>
                <a:spcPct val="150000"/>
              </a:lnSpc>
              <a:buBlip>
                <a:blip r:embed="rId6"/>
              </a:buBlip>
            </a:pPr>
            <a:r>
              <a:rPr lang="en-US" dirty="0" smtClean="0"/>
              <a:t>  Lower </a:t>
            </a:r>
            <a:r>
              <a:rPr lang="en-US" dirty="0"/>
              <a:t>leakage currents: I ~ V </a:t>
            </a:r>
          </a:p>
          <a:p>
            <a:pPr>
              <a:lnSpc>
                <a:spcPct val="150000"/>
              </a:lnSpc>
              <a:buBlip>
                <a:blip r:embed="rId6"/>
              </a:buBlip>
            </a:pPr>
            <a:r>
              <a:rPr lang="en-US" dirty="0" smtClean="0"/>
              <a:t>  Lower </a:t>
            </a:r>
            <a:r>
              <a:rPr lang="en-US" dirty="0"/>
              <a:t>full depletion voltage:  </a:t>
            </a:r>
            <a:r>
              <a:rPr lang="en-US" dirty="0" err="1"/>
              <a:t>U</a:t>
            </a:r>
            <a:r>
              <a:rPr lang="en-US" baseline="-25000" dirty="0" err="1"/>
              <a:t>fd</a:t>
            </a:r>
            <a:r>
              <a:rPr lang="en-US" dirty="0"/>
              <a:t>~ d</a:t>
            </a:r>
            <a:r>
              <a:rPr lang="en-US" baseline="30000" dirty="0"/>
              <a:t>2 </a:t>
            </a:r>
            <a:endParaRPr lang="en-US" dirty="0"/>
          </a:p>
          <a:p>
            <a:pPr>
              <a:lnSpc>
                <a:spcPct val="150000"/>
              </a:lnSpc>
              <a:buBlip>
                <a:blip r:embed="rId6"/>
              </a:buBlip>
            </a:pPr>
            <a:r>
              <a:rPr lang="en-US" dirty="0" smtClean="0"/>
              <a:t>  Potentially better radiation tolerance  </a:t>
            </a:r>
          </a:p>
          <a:p>
            <a:pPr>
              <a:lnSpc>
                <a:spcPct val="150000"/>
              </a:lnSpc>
              <a:buBlip>
                <a:blip r:embed="rId6"/>
              </a:buBlip>
            </a:pPr>
            <a:r>
              <a:rPr lang="en-US" dirty="0" smtClean="0"/>
              <a:t>  … less material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082362" y="4310123"/>
            <a:ext cx="3296093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First thin sensor production</a:t>
            </a:r>
            <a:r>
              <a:rPr lang="en-US" b="1" dirty="0" smtClean="0"/>
              <a:t>:</a:t>
            </a:r>
          </a:p>
          <a:p>
            <a:endParaRPr lang="en-US" b="1" dirty="0"/>
          </a:p>
          <a:p>
            <a:pPr>
              <a:lnSpc>
                <a:spcPct val="150000"/>
              </a:lnSpc>
              <a:buBlip>
                <a:blip r:embed="rId6"/>
              </a:buBlip>
            </a:pPr>
            <a:r>
              <a:rPr lang="en-US" dirty="0" smtClean="0"/>
              <a:t>  8 </a:t>
            </a:r>
            <a:r>
              <a:rPr lang="en-US" dirty="0"/>
              <a:t>n-in-p </a:t>
            </a:r>
            <a:r>
              <a:rPr lang="en-US" dirty="0" smtClean="0"/>
              <a:t>wafers, 4 n-in-n wafers</a:t>
            </a:r>
            <a:endParaRPr lang="en-US" dirty="0"/>
          </a:p>
          <a:p>
            <a:pPr>
              <a:lnSpc>
                <a:spcPct val="150000"/>
              </a:lnSpc>
              <a:buBlip>
                <a:blip r:embed="rId6"/>
              </a:buBlip>
            </a:pPr>
            <a:r>
              <a:rPr lang="en-US" dirty="0" smtClean="0"/>
              <a:t>  t= 75 </a:t>
            </a:r>
            <a:r>
              <a:rPr lang="en-US" dirty="0" err="1"/>
              <a:t>μm</a:t>
            </a:r>
            <a:r>
              <a:rPr lang="en-US" dirty="0"/>
              <a:t> and 150 </a:t>
            </a:r>
            <a:r>
              <a:rPr lang="en-US" dirty="0" err="1"/>
              <a:t>μm</a:t>
            </a:r>
            <a:endParaRPr lang="en-US" dirty="0"/>
          </a:p>
          <a:p>
            <a:pPr>
              <a:lnSpc>
                <a:spcPct val="150000"/>
              </a:lnSpc>
              <a:buBlip>
                <a:blip r:embed="rId6"/>
              </a:buBlip>
            </a:pPr>
            <a:r>
              <a:rPr lang="en-US" dirty="0" smtClean="0"/>
              <a:t>  Diodes</a:t>
            </a:r>
            <a:r>
              <a:rPr lang="en-US" dirty="0"/>
              <a:t>: </a:t>
            </a:r>
            <a:r>
              <a:rPr lang="en-US" dirty="0" smtClean="0"/>
              <a:t>technology monitoring</a:t>
            </a:r>
            <a:endParaRPr lang="en-US" dirty="0"/>
          </a:p>
          <a:p>
            <a:pPr>
              <a:lnSpc>
                <a:spcPct val="150000"/>
              </a:lnSpc>
              <a:buBlip>
                <a:blip r:embed="rId6"/>
              </a:buBlip>
            </a:pPr>
            <a:r>
              <a:rPr lang="en-US" dirty="0" smtClean="0"/>
              <a:t>  Pixel </a:t>
            </a:r>
            <a:r>
              <a:rPr lang="en-US" dirty="0"/>
              <a:t>sensors: prototype modules</a:t>
            </a:r>
          </a:p>
          <a:p>
            <a:pPr>
              <a:lnSpc>
                <a:spcPct val="150000"/>
              </a:lnSpc>
              <a:buBlip>
                <a:blip r:embed="rId6"/>
              </a:buBlip>
            </a:pPr>
            <a:r>
              <a:rPr lang="en-US" dirty="0" smtClean="0"/>
              <a:t>  Strip </a:t>
            </a:r>
            <a:r>
              <a:rPr lang="en-US" dirty="0"/>
              <a:t>sensors: charge measurements</a:t>
            </a:r>
          </a:p>
        </p:txBody>
      </p:sp>
      <p:pic>
        <p:nvPicPr>
          <p:cNvPr id="109569" name="Picture 1" descr="C:\Dokumente und Einstellungen\laci\Desktop\Picture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364" y="2286000"/>
            <a:ext cx="4356358" cy="4131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 smtClean="0"/>
              <a:t>ATLAS </a:t>
            </a:r>
            <a:r>
              <a:rPr lang="en-US" sz="1800" dirty="0" err="1" smtClean="0"/>
              <a:t>sLHC</a:t>
            </a:r>
            <a:r>
              <a:rPr lang="en-US" sz="1800" dirty="0" smtClean="0"/>
              <a:t> and </a:t>
            </a:r>
            <a:r>
              <a:rPr lang="en-US" sz="1800" dirty="0" smtClean="0"/>
              <a:t>IBL – </a:t>
            </a:r>
            <a:r>
              <a:rPr lang="en-US" sz="1800" dirty="0" smtClean="0"/>
              <a:t>Test Results</a:t>
            </a:r>
          </a:p>
        </p:txBody>
      </p:sp>
      <p:sp>
        <p:nvSpPr>
          <p:cNvPr id="10243" name="15 Marcador de fecha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10244" name="Footer Placeholder 1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10245" name="Slide Number Placeholder 1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377814-6B6C-41EE-B2AE-A4DD2006D3BB}" type="slidenum">
              <a:rPr lang="en-US" smtClean="0">
                <a:latin typeface="Tahoma" pitchFamily="34" charset="0"/>
              </a:rPr>
              <a:pPr/>
              <a:t>19</a:t>
            </a:fld>
            <a:endParaRPr lang="en-US" smtClean="0">
              <a:latin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39873" y="1189263"/>
            <a:ext cx="4048946" cy="1585836"/>
          </a:xfrm>
          <a:prstGeom prst="rect">
            <a:avLst/>
          </a:prstGeom>
          <a:solidFill>
            <a:srgbClr val="C9DBD8"/>
          </a:solidFill>
          <a:ln>
            <a:noFill/>
          </a:ln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txBody>
          <a:bodyPr wrap="none"/>
          <a:lstStyle/>
          <a:p>
            <a:pPr algn="ctr"/>
            <a:r>
              <a:rPr lang="en-US" b="1" dirty="0" smtClean="0"/>
              <a:t>IV Pixel </a:t>
            </a:r>
            <a:r>
              <a:rPr lang="en-US" b="1" dirty="0"/>
              <a:t>and mini strip sensors</a:t>
            </a:r>
            <a:r>
              <a:rPr lang="en-US" b="1" dirty="0" smtClean="0"/>
              <a:t>: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/>
              <a:t>  </a:t>
            </a:r>
            <a:r>
              <a:rPr lang="en-US" dirty="0" smtClean="0"/>
              <a:t>Break </a:t>
            </a:r>
            <a:r>
              <a:rPr lang="en-US" dirty="0"/>
              <a:t>down voltage much higher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than </a:t>
            </a:r>
            <a:r>
              <a:rPr lang="en-US" dirty="0"/>
              <a:t>depletion voltage.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/>
              <a:t>  Low </a:t>
            </a:r>
            <a:r>
              <a:rPr lang="en-US" dirty="0"/>
              <a:t>currents before irradiation </a:t>
            </a:r>
            <a:r>
              <a:rPr lang="en-US" dirty="0" smtClean="0"/>
              <a:t>(&lt;</a:t>
            </a:r>
            <a:r>
              <a:rPr lang="en-US" dirty="0"/>
              <a:t>10nA/cm</a:t>
            </a:r>
            <a:r>
              <a:rPr lang="en-US" baseline="30000" dirty="0"/>
              <a:t>2</a:t>
            </a:r>
            <a:r>
              <a:rPr lang="en-US" dirty="0" smtClean="0"/>
              <a:t>).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/>
              <a:t>High device yield (98%)</a:t>
            </a:r>
            <a:endParaRPr lang="en-US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784" y="3689500"/>
            <a:ext cx="4294809" cy="291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832" y="1222743"/>
            <a:ext cx="4150961" cy="246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488556" y="914395"/>
            <a:ext cx="2541181" cy="3189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dirty="0" smtClean="0"/>
              <a:t>Pixel sensors 150 &amp; 75 µm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4822152" y="2977116"/>
            <a:ext cx="4089642" cy="3413051"/>
          </a:xfrm>
          <a:prstGeom prst="rect">
            <a:avLst/>
          </a:prstGeom>
          <a:solidFill>
            <a:srgbClr val="C9DBD8"/>
          </a:solidFill>
          <a:ln>
            <a:noFill/>
          </a:ln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txBody>
          <a:bodyPr wrap="none"/>
          <a:lstStyle/>
          <a:p>
            <a:pPr algn="ctr"/>
            <a:r>
              <a:rPr lang="en-US" b="1" dirty="0" smtClean="0"/>
              <a:t>CCE after irradiation:</a:t>
            </a:r>
            <a:endParaRPr lang="en-US" b="1" dirty="0" smtClean="0"/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/>
              <a:t>  CCE better than expected, </a:t>
            </a:r>
            <a:br>
              <a:rPr lang="en-US" dirty="0" smtClean="0"/>
            </a:br>
            <a:r>
              <a:rPr lang="en-US" dirty="0" smtClean="0"/>
              <a:t>     even after 10</a:t>
            </a:r>
            <a:r>
              <a:rPr lang="en-US" baseline="30000" dirty="0" smtClean="0"/>
              <a:t>16</a:t>
            </a:r>
            <a:r>
              <a:rPr lang="en-US" dirty="0" smtClean="0"/>
              <a:t>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eq</a:t>
            </a:r>
            <a:r>
              <a:rPr lang="en-US" dirty="0" smtClean="0"/>
              <a:t>/cm</a:t>
            </a:r>
            <a:r>
              <a:rPr lang="en-US" baseline="30000" dirty="0" smtClean="0"/>
              <a:t>2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/>
              <a:t> </a:t>
            </a:r>
            <a:r>
              <a:rPr lang="en-US" dirty="0" smtClean="0"/>
              <a:t> Charge multiplication effect also seen by</a:t>
            </a:r>
            <a:br>
              <a:rPr lang="en-US" dirty="0" smtClean="0"/>
            </a:br>
            <a:r>
              <a:rPr lang="en-US" dirty="0" smtClean="0"/>
              <a:t>     by other groups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/>
              <a:t>  </a:t>
            </a:r>
            <a:r>
              <a:rPr lang="en-US" dirty="0" smtClean="0"/>
              <a:t>based on this results: MPP n-on-p sensors</a:t>
            </a:r>
            <a:br>
              <a:rPr lang="en-US" dirty="0" smtClean="0"/>
            </a:br>
            <a:r>
              <a:rPr lang="en-US" dirty="0" smtClean="0"/>
              <a:t>     are one of the candidates for ATLAS IBL</a:t>
            </a:r>
            <a:endParaRPr lang="en-US" dirty="0" smtClean="0"/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n-on-p 150µm sensors finished  recently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/>
              <a:t> </a:t>
            </a:r>
            <a:r>
              <a:rPr lang="en-US" dirty="0" smtClean="0"/>
              <a:t> some issues during processing on R&amp;D line</a:t>
            </a:r>
            <a:br>
              <a:rPr lang="en-US" dirty="0" smtClean="0"/>
            </a:br>
            <a:r>
              <a:rPr lang="en-US" dirty="0" smtClean="0"/>
              <a:t>     which were fixed by re-work (poor yield!!)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/>
              <a:t> </a:t>
            </a:r>
            <a:r>
              <a:rPr lang="en-US" dirty="0" smtClean="0"/>
              <a:t> Some of the sensors will be bump bonded</a:t>
            </a:r>
            <a:br>
              <a:rPr lang="en-US" dirty="0" smtClean="0"/>
            </a:br>
            <a:r>
              <a:rPr lang="en-US" dirty="0" smtClean="0"/>
              <a:t>     to FE-I4 chips for IBL qualification</a:t>
            </a:r>
            <a:br>
              <a:rPr lang="en-US" dirty="0" smtClean="0"/>
            </a:br>
            <a:r>
              <a:rPr lang="en-US" dirty="0" smtClean="0"/>
              <a:t>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HLL</a:t>
            </a:r>
          </a:p>
        </p:txBody>
      </p:sp>
      <p:sp>
        <p:nvSpPr>
          <p:cNvPr id="7172" name="16 Marcador de fecha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7173" name="Footer Placeholder 1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</a:p>
        </p:txBody>
      </p:sp>
      <p:sp>
        <p:nvSpPr>
          <p:cNvPr id="7174" name="Slide Number Placeholder 1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0511B8-513A-4856-B26E-C975104F50DA}" type="slidenum">
              <a:rPr lang="en-US" smtClean="0">
                <a:latin typeface="Tahoma" pitchFamily="34" charset="0"/>
              </a:rPr>
              <a:pPr/>
              <a:t>2</a:t>
            </a:fld>
            <a:endParaRPr lang="en-US" smtClean="0">
              <a:latin typeface="Tahoma" pitchFamily="34" charset="0"/>
            </a:endParaRPr>
          </a:p>
        </p:txBody>
      </p:sp>
      <p:pic>
        <p:nvPicPr>
          <p:cNvPr id="7192" name="Picture 24" descr="D:\Laci\1-Conferences-Talks\Jahresberichte-Fachbeirat-Project-Reviews\projekt-reviews\PR-Freimann-2010\RR-status-qu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331" y="2650127"/>
            <a:ext cx="6100088" cy="3065598"/>
          </a:xfrm>
          <a:prstGeom prst="rect">
            <a:avLst/>
          </a:prstGeom>
          <a:noFill/>
        </p:spPr>
      </p:pic>
      <p:pic>
        <p:nvPicPr>
          <p:cNvPr id="7193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796" y="946296"/>
            <a:ext cx="2241732" cy="168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5911" y="5056144"/>
            <a:ext cx="1634970" cy="122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0565" y="1270979"/>
            <a:ext cx="1914514" cy="143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70880" y="3321590"/>
            <a:ext cx="1623132" cy="121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06722" y="1206325"/>
            <a:ext cx="1322608" cy="176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55429" y="1109296"/>
            <a:ext cx="1980065" cy="14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913320" y="850605"/>
            <a:ext cx="967564" cy="3721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200" b="1" i="1" dirty="0" smtClean="0"/>
              <a:t>Cleaning</a:t>
            </a:r>
            <a:endParaRPr lang="en-US" sz="1200" b="1" i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938128" y="2300178"/>
            <a:ext cx="1803991" cy="3721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200" b="1" i="1" dirty="0" smtClean="0"/>
              <a:t>Hot H</a:t>
            </a:r>
            <a:r>
              <a:rPr lang="en-US" sz="1200" b="1" i="1" baseline="-25000" dirty="0" smtClean="0"/>
              <a:t>2</a:t>
            </a:r>
            <a:r>
              <a:rPr lang="en-US" sz="1200" b="1" i="1" dirty="0" smtClean="0"/>
              <a:t>SO</a:t>
            </a:r>
            <a:r>
              <a:rPr lang="en-US" sz="1200" b="1" i="1" baseline="-25000" dirty="0" smtClean="0"/>
              <a:t>4</a:t>
            </a:r>
            <a:r>
              <a:rPr lang="en-US" sz="1200" b="1" i="1" dirty="0" smtClean="0"/>
              <a:t>/H</a:t>
            </a:r>
            <a:r>
              <a:rPr lang="en-US" sz="1200" b="1" i="1" baseline="-25000" dirty="0" smtClean="0"/>
              <a:t>2</a:t>
            </a:r>
            <a:r>
              <a:rPr lang="en-US" sz="1200" b="1" i="1" dirty="0" smtClean="0"/>
              <a:t>O</a:t>
            </a:r>
            <a:r>
              <a:rPr lang="en-US" sz="1200" b="1" i="1" baseline="-25000" dirty="0" smtClean="0"/>
              <a:t>2</a:t>
            </a:r>
            <a:endParaRPr lang="en-US" sz="1200" b="1" i="1" baseline="-250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7308110" y="2927497"/>
            <a:ext cx="974653" cy="5068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200" b="1" i="1" dirty="0" smtClean="0"/>
              <a:t>Thermal  processing</a:t>
            </a:r>
            <a:endParaRPr lang="en-US" sz="1200" b="1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589180" y="1017182"/>
            <a:ext cx="1236923" cy="36505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200" b="1" i="1" dirty="0" smtClean="0"/>
              <a:t>Lithography</a:t>
            </a:r>
            <a:endParaRPr lang="en-US" sz="1200" b="1" i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7272668" y="4486941"/>
            <a:ext cx="1236923" cy="36505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200" b="1" i="1" dirty="0" smtClean="0"/>
              <a:t>Inspection</a:t>
            </a:r>
            <a:endParaRPr lang="en-US" sz="1200" b="1" i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7361273" y="6212959"/>
            <a:ext cx="1463751" cy="3898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200" b="1" i="1" dirty="0" smtClean="0"/>
              <a:t>Plasma Processes</a:t>
            </a:r>
            <a:endParaRPr lang="en-US" sz="1200" b="1" i="1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606055" y="5932962"/>
            <a:ext cx="6390168" cy="531628"/>
          </a:xfrm>
          <a:prstGeom prst="rect">
            <a:avLst/>
          </a:prstGeom>
          <a:solidFill>
            <a:srgbClr val="C9DBD8"/>
          </a:solidFill>
          <a:ln>
            <a:noFill/>
          </a:ln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en-US" dirty="0" smtClean="0"/>
              <a:t>MPI HLL is the only lab worldwide doing fully depleted silicon radiation sensors</a:t>
            </a:r>
            <a:endParaRPr lang="en-US" dirty="0" smtClean="0"/>
          </a:p>
          <a:p>
            <a:pPr algn="ctr"/>
            <a:r>
              <a:rPr lang="en-US" dirty="0" smtClean="0"/>
              <a:t>w</a:t>
            </a:r>
            <a:r>
              <a:rPr lang="en-US" dirty="0" smtClean="0"/>
              <a:t>ith integrated electronics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 smtClean="0"/>
              <a:t>SOI III: Geiger-mode APDs </a:t>
            </a:r>
            <a:r>
              <a:rPr lang="en-US" sz="1800" dirty="0" smtClean="0">
                <a:sym typeface="Wingdings" pitchFamily="2" charset="2"/>
              </a:rPr>
              <a:t> </a:t>
            </a:r>
            <a:r>
              <a:rPr lang="en-US" sz="1800" dirty="0" err="1" smtClean="0">
                <a:sym typeface="Wingdings" pitchFamily="2" charset="2"/>
              </a:rPr>
              <a:t>SiPM</a:t>
            </a:r>
            <a:r>
              <a:rPr lang="en-US" sz="1800" dirty="0" smtClean="0">
                <a:sym typeface="Wingdings" pitchFamily="2" charset="2"/>
              </a:rPr>
              <a:t>  </a:t>
            </a:r>
            <a:r>
              <a:rPr lang="en-US" sz="1800" dirty="0" err="1" smtClean="0">
                <a:sym typeface="Wingdings" pitchFamily="2" charset="2"/>
              </a:rPr>
              <a:t>SiMPL</a:t>
            </a:r>
            <a:endParaRPr lang="en-US" sz="1800" dirty="0"/>
          </a:p>
        </p:txBody>
      </p:sp>
      <p:sp>
        <p:nvSpPr>
          <p:cNvPr id="14339" name="Date Placeholder 2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14340" name="Footer Placeholder 3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14341" name="Slide Number Placeholder 3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33D439-81EF-42FF-8849-C7E2E8B9CCEF}" type="slidenum">
              <a:rPr lang="en-US" smtClean="0">
                <a:latin typeface="Tahoma" pitchFamily="34" charset="0"/>
              </a:rPr>
              <a:pPr/>
              <a:t>20</a:t>
            </a:fld>
            <a:endParaRPr lang="en-US" smtClean="0">
              <a:latin typeface="Tahoma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556705" y="935918"/>
            <a:ext cx="2611260" cy="2144486"/>
            <a:chOff x="2659108" y="3766672"/>
            <a:chExt cx="2148245" cy="2353036"/>
          </a:xfrm>
        </p:grpSpPr>
        <p:sp>
          <p:nvSpPr>
            <p:cNvPr id="15" name="Text Box 113"/>
            <p:cNvSpPr txBox="1">
              <a:spLocks noChangeArrowheads="1"/>
            </p:cNvSpPr>
            <p:nvPr/>
          </p:nvSpPr>
          <p:spPr bwMode="auto">
            <a:xfrm>
              <a:off x="3807903" y="3794993"/>
              <a:ext cx="999450" cy="323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000" dirty="0"/>
                <a:t>Al conductor</a:t>
              </a:r>
            </a:p>
          </p:txBody>
        </p:sp>
        <p:grpSp>
          <p:nvGrpSpPr>
            <p:cNvPr id="16" name="Group 97"/>
            <p:cNvGrpSpPr/>
            <p:nvPr/>
          </p:nvGrpSpPr>
          <p:grpSpPr>
            <a:xfrm>
              <a:off x="2659108" y="3766672"/>
              <a:ext cx="2112364" cy="2353036"/>
              <a:chOff x="2932177" y="2970253"/>
              <a:chExt cx="2112364" cy="2353036"/>
            </a:xfrm>
          </p:grpSpPr>
          <p:grpSp>
            <p:nvGrpSpPr>
              <p:cNvPr id="17" name="Group 90"/>
              <p:cNvGrpSpPr>
                <a:grpSpLocks/>
              </p:cNvGrpSpPr>
              <p:nvPr/>
            </p:nvGrpSpPr>
            <p:grpSpPr bwMode="auto">
              <a:xfrm>
                <a:off x="2932177" y="3479503"/>
                <a:ext cx="2112364" cy="1494465"/>
                <a:chOff x="1219" y="1473"/>
                <a:chExt cx="3128" cy="1965"/>
              </a:xfrm>
            </p:grpSpPr>
            <p:sp>
              <p:nvSpPr>
                <p:cNvPr id="36" name="Rectangle 91"/>
                <p:cNvSpPr>
                  <a:spLocks noChangeArrowheads="1"/>
                </p:cNvSpPr>
                <p:nvPr/>
              </p:nvSpPr>
              <p:spPr bwMode="auto">
                <a:xfrm>
                  <a:off x="1225" y="1570"/>
                  <a:ext cx="3116" cy="186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7" name="Group 92"/>
                <p:cNvGrpSpPr>
                  <a:grpSpLocks/>
                </p:cNvGrpSpPr>
                <p:nvPr/>
              </p:nvGrpSpPr>
              <p:grpSpPr bwMode="auto">
                <a:xfrm>
                  <a:off x="1219" y="1473"/>
                  <a:ext cx="3128" cy="1965"/>
                  <a:chOff x="1219" y="1473"/>
                  <a:chExt cx="3128" cy="1965"/>
                </a:xfrm>
              </p:grpSpPr>
              <p:sp>
                <p:nvSpPr>
                  <p:cNvPr id="38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3556" y="1561"/>
                    <a:ext cx="248" cy="437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2659" y="1561"/>
                    <a:ext cx="248" cy="437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1225" y="1570"/>
                    <a:ext cx="248" cy="437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1219" y="1558"/>
                    <a:ext cx="3128" cy="188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1225" y="2510"/>
                    <a:ext cx="3110" cy="928"/>
                  </a:xfrm>
                  <a:prstGeom prst="rect">
                    <a:avLst/>
                  </a:prstGeom>
                  <a:solidFill>
                    <a:srgbClr val="C2BAEC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" name="Rectangle 98" descr="10%"/>
                  <p:cNvSpPr>
                    <a:spLocks noChangeArrowheads="1"/>
                  </p:cNvSpPr>
                  <p:nvPr/>
                </p:nvSpPr>
                <p:spPr bwMode="auto">
                  <a:xfrm>
                    <a:off x="1219" y="1570"/>
                    <a:ext cx="3122" cy="194"/>
                  </a:xfrm>
                  <a:prstGeom prst="rect">
                    <a:avLst/>
                  </a:prstGeom>
                  <a:pattFill prst="pct10">
                    <a:fgClr>
                      <a:schemeClr val="accent1"/>
                    </a:fgClr>
                    <a:bgClr>
                      <a:schemeClr val="bg1"/>
                    </a:bgClr>
                  </a:patt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1528" y="1770"/>
                    <a:ext cx="1067" cy="170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3862" y="1776"/>
                    <a:ext cx="485" cy="170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1388" y="1758"/>
                    <a:ext cx="1365" cy="61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3717" y="1758"/>
                    <a:ext cx="624" cy="56"/>
                  </a:xfrm>
                  <a:prstGeom prst="rect">
                    <a:avLst/>
                  </a:prstGeom>
                  <a:solidFill>
                    <a:srgbClr val="00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2134" y="1504"/>
                    <a:ext cx="904" cy="66"/>
                  </a:xfrm>
                  <a:prstGeom prst="rect">
                    <a:avLst/>
                  </a:prstGeom>
                  <a:solidFill>
                    <a:srgbClr val="FF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3044" y="1473"/>
                    <a:ext cx="370" cy="91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2136" y="1572"/>
                    <a:ext cx="384" cy="188"/>
                  </a:xfrm>
                  <a:prstGeom prst="rect">
                    <a:avLst/>
                  </a:prstGeom>
                  <a:solidFill>
                    <a:srgbClr val="0066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106"/>
                  <p:cNvSpPr>
                    <a:spLocks/>
                  </p:cNvSpPr>
                  <p:nvPr/>
                </p:nvSpPr>
                <p:spPr bwMode="auto">
                  <a:xfrm>
                    <a:off x="1386" y="1574"/>
                    <a:ext cx="1368" cy="250"/>
                  </a:xfrm>
                  <a:custGeom>
                    <a:avLst/>
                    <a:gdLst/>
                    <a:ahLst/>
                    <a:cxnLst>
                      <a:cxn ang="0">
                        <a:pos x="0" y="248"/>
                      </a:cxn>
                      <a:cxn ang="0">
                        <a:pos x="1366" y="242"/>
                      </a:cxn>
                      <a:cxn ang="0">
                        <a:pos x="1368" y="186"/>
                      </a:cxn>
                      <a:cxn ang="0">
                        <a:pos x="1134" y="186"/>
                      </a:cxn>
                      <a:cxn ang="0">
                        <a:pos x="1136" y="2"/>
                      </a:cxn>
                      <a:cxn ang="0">
                        <a:pos x="746" y="0"/>
                      </a:cxn>
                      <a:cxn ang="0">
                        <a:pos x="750" y="186"/>
                      </a:cxn>
                      <a:cxn ang="0">
                        <a:pos x="0" y="186"/>
                      </a:cxn>
                      <a:cxn ang="0">
                        <a:pos x="0" y="250"/>
                      </a:cxn>
                    </a:cxnLst>
                    <a:rect l="0" t="0" r="r" b="b"/>
                    <a:pathLst>
                      <a:path w="1368" h="250">
                        <a:moveTo>
                          <a:pt x="0" y="248"/>
                        </a:moveTo>
                        <a:lnTo>
                          <a:pt x="1366" y="242"/>
                        </a:lnTo>
                        <a:lnTo>
                          <a:pt x="1368" y="186"/>
                        </a:lnTo>
                        <a:lnTo>
                          <a:pt x="1134" y="186"/>
                        </a:lnTo>
                        <a:lnTo>
                          <a:pt x="1136" y="2"/>
                        </a:lnTo>
                        <a:lnTo>
                          <a:pt x="746" y="0"/>
                        </a:lnTo>
                        <a:lnTo>
                          <a:pt x="750" y="186"/>
                        </a:lnTo>
                        <a:lnTo>
                          <a:pt x="0" y="186"/>
                        </a:lnTo>
                        <a:lnTo>
                          <a:pt x="0" y="250"/>
                        </a:lnTo>
                      </a:path>
                    </a:pathLst>
                  </a:custGeom>
                  <a:solidFill>
                    <a:srgbClr val="0066FF"/>
                  </a:solidFill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8" name="Text Box 107"/>
              <p:cNvSpPr txBox="1">
                <a:spLocks noChangeArrowheads="1"/>
              </p:cNvSpPr>
              <p:nvPr/>
            </p:nvSpPr>
            <p:spPr bwMode="auto">
              <a:xfrm>
                <a:off x="4660570" y="3942007"/>
                <a:ext cx="215526" cy="185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p</a:t>
                </a:r>
                <a:r>
                  <a:rPr lang="en-US" sz="1400" baseline="30000" dirty="0"/>
                  <a:t>-</a:t>
                </a:r>
              </a:p>
            </p:txBody>
          </p:sp>
          <p:sp>
            <p:nvSpPr>
              <p:cNvPr id="19" name="Text Box 108"/>
              <p:cNvSpPr txBox="1">
                <a:spLocks noChangeArrowheads="1"/>
              </p:cNvSpPr>
              <p:nvPr/>
            </p:nvSpPr>
            <p:spPr bwMode="auto">
              <a:xfrm>
                <a:off x="3372644" y="4432454"/>
                <a:ext cx="1174966" cy="323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000" dirty="0"/>
                  <a:t>substrate p</a:t>
                </a:r>
                <a:r>
                  <a:rPr lang="en-US" sz="1000" baseline="30000" dirty="0"/>
                  <a:t>+</a:t>
                </a:r>
              </a:p>
            </p:txBody>
          </p:sp>
          <p:sp>
            <p:nvSpPr>
              <p:cNvPr id="20" name="Text Box 109"/>
              <p:cNvSpPr txBox="1">
                <a:spLocks noChangeArrowheads="1"/>
              </p:cNvSpPr>
              <p:nvPr/>
            </p:nvSpPr>
            <p:spPr bwMode="auto">
              <a:xfrm>
                <a:off x="3118408" y="4026512"/>
                <a:ext cx="218718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 dirty="0"/>
                  <a:t>p</a:t>
                </a:r>
                <a:r>
                  <a:rPr lang="en-US" sz="1000" baseline="30000" dirty="0"/>
                  <a:t>+</a:t>
                </a:r>
              </a:p>
            </p:txBody>
          </p:sp>
          <p:sp>
            <p:nvSpPr>
              <p:cNvPr id="21" name="Text Box 110"/>
              <p:cNvSpPr txBox="1">
                <a:spLocks noChangeArrowheads="1"/>
              </p:cNvSpPr>
              <p:nvPr/>
            </p:nvSpPr>
            <p:spPr bwMode="auto">
              <a:xfrm>
                <a:off x="3612581" y="3992189"/>
                <a:ext cx="628123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 dirty="0"/>
                  <a:t>guard ring n</a:t>
                </a:r>
                <a:r>
                  <a:rPr lang="en-US" sz="1000" baseline="30000" dirty="0"/>
                  <a:t>-</a:t>
                </a:r>
              </a:p>
            </p:txBody>
          </p:sp>
          <p:sp>
            <p:nvSpPr>
              <p:cNvPr id="22" name="Line 111"/>
              <p:cNvSpPr>
                <a:spLocks noChangeShapeType="1"/>
              </p:cNvSpPr>
              <p:nvPr/>
            </p:nvSpPr>
            <p:spPr bwMode="auto">
              <a:xfrm>
                <a:off x="2938454" y="4972041"/>
                <a:ext cx="20935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 Box 112"/>
              <p:cNvSpPr txBox="1">
                <a:spLocks noChangeArrowheads="1"/>
              </p:cNvSpPr>
              <p:nvPr/>
            </p:nvSpPr>
            <p:spPr bwMode="auto">
              <a:xfrm>
                <a:off x="3461597" y="2970253"/>
                <a:ext cx="437214" cy="246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/>
                  <a:t>Resistor</a:t>
                </a:r>
                <a:endParaRPr lang="en-US" sz="1000" dirty="0"/>
              </a:p>
            </p:txBody>
          </p:sp>
          <p:sp>
            <p:nvSpPr>
              <p:cNvPr id="26" name="Text Box 114"/>
              <p:cNvSpPr txBox="1">
                <a:spLocks noChangeArrowheads="1"/>
              </p:cNvSpPr>
              <p:nvPr/>
            </p:nvSpPr>
            <p:spPr bwMode="auto">
              <a:xfrm>
                <a:off x="3039113" y="3186662"/>
                <a:ext cx="219821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 dirty="0"/>
                  <a:t>n</a:t>
                </a:r>
                <a:r>
                  <a:rPr lang="en-US" sz="1000" baseline="30000" dirty="0"/>
                  <a:t>+</a:t>
                </a:r>
              </a:p>
            </p:txBody>
          </p:sp>
          <p:sp>
            <p:nvSpPr>
              <p:cNvPr id="27" name="Text Box 115"/>
              <p:cNvSpPr txBox="1">
                <a:spLocks noChangeArrowheads="1"/>
              </p:cNvSpPr>
              <p:nvPr/>
            </p:nvSpPr>
            <p:spPr bwMode="auto">
              <a:xfrm>
                <a:off x="3004368" y="3445275"/>
                <a:ext cx="291550" cy="246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 dirty="0"/>
                  <a:t>SiO</a:t>
                </a:r>
                <a:r>
                  <a:rPr lang="en-US" sz="1000" baseline="-25000" dirty="0"/>
                  <a:t>2</a:t>
                </a:r>
              </a:p>
            </p:txBody>
          </p:sp>
          <p:sp>
            <p:nvSpPr>
              <p:cNvPr id="28" name="Line 116"/>
              <p:cNvSpPr>
                <a:spLocks noChangeShapeType="1"/>
              </p:cNvSpPr>
              <p:nvPr/>
            </p:nvSpPr>
            <p:spPr bwMode="auto">
              <a:xfrm flipV="1">
                <a:off x="3990975" y="3820600"/>
                <a:ext cx="0" cy="2630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117"/>
              <p:cNvSpPr>
                <a:spLocks noChangeShapeType="1"/>
              </p:cNvSpPr>
              <p:nvPr/>
            </p:nvSpPr>
            <p:spPr bwMode="auto">
              <a:xfrm flipV="1">
                <a:off x="3236634" y="3791693"/>
                <a:ext cx="184139" cy="3092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18"/>
              <p:cNvSpPr>
                <a:spLocks noChangeShapeType="1"/>
              </p:cNvSpPr>
              <p:nvPr/>
            </p:nvSpPr>
            <p:spPr bwMode="auto">
              <a:xfrm>
                <a:off x="3242911" y="3383149"/>
                <a:ext cx="399665" cy="2746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19"/>
              <p:cNvSpPr>
                <a:spLocks noChangeShapeType="1"/>
              </p:cNvSpPr>
              <p:nvPr/>
            </p:nvSpPr>
            <p:spPr bwMode="auto">
              <a:xfrm>
                <a:off x="3909368" y="3242470"/>
                <a:ext cx="25110" cy="2803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20"/>
              <p:cNvSpPr>
                <a:spLocks noChangeShapeType="1"/>
              </p:cNvSpPr>
              <p:nvPr/>
            </p:nvSpPr>
            <p:spPr bwMode="auto">
              <a:xfrm flipH="1">
                <a:off x="4309032" y="3282361"/>
                <a:ext cx="235601" cy="223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121"/>
              <p:cNvSpPr>
                <a:spLocks noChangeShapeType="1"/>
              </p:cNvSpPr>
              <p:nvPr/>
            </p:nvSpPr>
            <p:spPr bwMode="auto">
              <a:xfrm>
                <a:off x="4695096" y="4966260"/>
                <a:ext cx="0" cy="1223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122"/>
              <p:cNvSpPr>
                <a:spLocks noChangeShapeType="1"/>
              </p:cNvSpPr>
              <p:nvPr/>
            </p:nvSpPr>
            <p:spPr bwMode="auto">
              <a:xfrm>
                <a:off x="4600934" y="5094412"/>
                <a:ext cx="18937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 Box 123"/>
              <p:cNvSpPr txBox="1">
                <a:spLocks noChangeArrowheads="1"/>
              </p:cNvSpPr>
              <p:nvPr/>
            </p:nvSpPr>
            <p:spPr bwMode="auto">
              <a:xfrm>
                <a:off x="4359330" y="5077068"/>
                <a:ext cx="28272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 dirty="0"/>
                  <a:t>V</a:t>
                </a:r>
                <a:r>
                  <a:rPr lang="en-US" sz="1000" baseline="-25000" dirty="0"/>
                  <a:t>bias</a:t>
                </a:r>
              </a:p>
            </p:txBody>
          </p:sp>
        </p:grpSp>
      </p:grpSp>
      <p:pic>
        <p:nvPicPr>
          <p:cNvPr id="136194" name="Picture 10" descr="SiPMarr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159" y="3013094"/>
            <a:ext cx="2179832" cy="163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61" name="Picture 9" descr="overlay_B_100x_50V_300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182" y="4107360"/>
            <a:ext cx="144145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1" name="Picture 9" descr="C:\Dokumente und Einstellungen\laci\Desktop\Pictur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8776" y="3301607"/>
            <a:ext cx="2278408" cy="1713547"/>
          </a:xfrm>
          <a:prstGeom prst="rect">
            <a:avLst/>
          </a:prstGeom>
          <a:noFill/>
        </p:spPr>
      </p:pic>
      <p:pic>
        <p:nvPicPr>
          <p:cNvPr id="136199" name="Picture 5" descr="767_R07_2_10x10_30s_43V_overlay"/>
          <p:cNvPicPr>
            <a:picLocks noChangeAspect="1" noChangeArrowheads="1"/>
          </p:cNvPicPr>
          <p:nvPr/>
        </p:nvPicPr>
        <p:blipFill>
          <a:blip r:embed="rId5"/>
          <a:srcRect l="34112" t="48099" r="43906" b="32394"/>
          <a:stretch>
            <a:fillRect/>
          </a:stretch>
        </p:blipFill>
        <p:spPr bwMode="auto">
          <a:xfrm>
            <a:off x="6315738" y="4261238"/>
            <a:ext cx="1366030" cy="121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TextBox 96"/>
          <p:cNvSpPr txBox="1"/>
          <p:nvPr/>
        </p:nvSpPr>
        <p:spPr>
          <a:xfrm>
            <a:off x="1010091" y="5656518"/>
            <a:ext cx="7751135" cy="797442"/>
          </a:xfrm>
          <a:prstGeom prst="rect">
            <a:avLst/>
          </a:prstGeom>
          <a:solidFill>
            <a:srgbClr val="C9DBD8"/>
          </a:solidFill>
          <a:ln>
            <a:noFill/>
          </a:ln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  <p:txBody>
          <a:bodyPr wrap="none" rtlCol="0">
            <a:noAutofit/>
          </a:bodyPr>
          <a:lstStyle/>
          <a:p>
            <a:pPr>
              <a:buBlip>
                <a:blip r:embed="rId6"/>
              </a:buBlip>
            </a:pPr>
            <a:r>
              <a:rPr lang="en-US" dirty="0" smtClean="0"/>
              <a:t>  New concept  for an array of Geiger-mode APDs </a:t>
            </a:r>
          </a:p>
          <a:p>
            <a:pPr>
              <a:buBlip>
                <a:blip r:embed="rId6"/>
              </a:buBlip>
            </a:pPr>
            <a:r>
              <a:rPr lang="en-US" dirty="0" smtClean="0"/>
              <a:t>  Bulk integrated quench resistors open the way to build arrays with very high fill factors</a:t>
            </a:r>
          </a:p>
          <a:p>
            <a:pPr>
              <a:buBlip>
                <a:blip r:embed="rId6"/>
              </a:buBlip>
            </a:pPr>
            <a:r>
              <a:rPr lang="en-US" dirty="0" smtClean="0">
                <a:sym typeface="Wingdings" pitchFamily="2" charset="2"/>
              </a:rPr>
              <a:t>  Technology much simpler: Two prod. runs </a:t>
            </a:r>
            <a:r>
              <a:rPr lang="en-US" dirty="0" smtClean="0">
                <a:sym typeface="Wingdings" pitchFamily="2" charset="2"/>
              </a:rPr>
              <a:t> on SOI wafers with 70 µm </a:t>
            </a:r>
            <a:r>
              <a:rPr lang="en-US" dirty="0" smtClean="0">
                <a:sym typeface="Wingdings" pitchFamily="2" charset="2"/>
              </a:rPr>
              <a:t>t</a:t>
            </a:r>
            <a:r>
              <a:rPr lang="en-US" dirty="0" smtClean="0">
                <a:sym typeface="Wingdings" pitchFamily="2" charset="2"/>
              </a:rPr>
              <a:t>op layer on R&amp;D line</a:t>
            </a:r>
            <a:endParaRPr lang="en-US" dirty="0" smtClean="0"/>
          </a:p>
        </p:txBody>
      </p:sp>
      <p:grpSp>
        <p:nvGrpSpPr>
          <p:cNvPr id="104" name="Group 103"/>
          <p:cNvGrpSpPr/>
          <p:nvPr/>
        </p:nvGrpSpPr>
        <p:grpSpPr>
          <a:xfrm>
            <a:off x="2890559" y="3193320"/>
            <a:ext cx="3073387" cy="2421854"/>
            <a:chOff x="3039421" y="2923953"/>
            <a:chExt cx="3073387" cy="2421854"/>
          </a:xfrm>
        </p:grpSpPr>
        <p:pic>
          <p:nvPicPr>
            <p:cNvPr id="53" name="Picture 52" descr="2v -40deg.jpg"/>
            <p:cNvPicPr>
              <a:picLocks noChangeAspect="1"/>
            </p:cNvPicPr>
            <p:nvPr/>
          </p:nvPicPr>
          <p:blipFill>
            <a:blip r:embed="rId7" cstate="print"/>
            <a:srcRect l="4745" t="9067" r="9925" b="3194"/>
            <a:stretch>
              <a:fillRect/>
            </a:stretch>
          </p:blipFill>
          <p:spPr>
            <a:xfrm>
              <a:off x="3039421" y="2923953"/>
              <a:ext cx="3073387" cy="2421854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4072271" y="3466215"/>
              <a:ext cx="1775636" cy="5422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r>
                <a:rPr lang="en-US" sz="1200" dirty="0" smtClean="0"/>
                <a:t>Spectrum (650nm) taken </a:t>
              </a:r>
            </a:p>
            <a:p>
              <a:r>
                <a:rPr lang="en-US" sz="1200" dirty="0" smtClean="0"/>
                <a:t>with a </a:t>
              </a:r>
              <a:r>
                <a:rPr lang="en-US" sz="1200" dirty="0" err="1" smtClean="0"/>
                <a:t>SiMPL</a:t>
              </a:r>
              <a:r>
                <a:rPr lang="en-US" sz="1200" dirty="0" smtClean="0"/>
                <a:t> device</a:t>
              </a:r>
              <a:endParaRPr lang="en-US" sz="1200" dirty="0" smtClean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551273" y="3179135"/>
              <a:ext cx="446567" cy="2445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r>
                <a:rPr lang="en-US" sz="1000" dirty="0" smtClean="0"/>
                <a:t>1</a:t>
              </a:r>
              <a:r>
                <a:rPr lang="en-US" sz="1000" dirty="0" smtClean="0"/>
                <a:t>pe-</a:t>
              </a:r>
              <a:endParaRPr lang="en-US" sz="1000" dirty="0" smtClean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192773" y="4479851"/>
              <a:ext cx="446567" cy="2445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r>
                <a:rPr lang="en-US" sz="1000" dirty="0" smtClean="0"/>
                <a:t>2</a:t>
              </a:r>
              <a:r>
                <a:rPr lang="en-US" sz="1000" dirty="0" smtClean="0"/>
                <a:t>pe-</a:t>
              </a:r>
              <a:endParaRPr lang="en-US" sz="1000" dirty="0" smtClean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621618" y="4653516"/>
              <a:ext cx="446567" cy="2445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r>
                <a:rPr lang="en-US" sz="1000" dirty="0" smtClean="0"/>
                <a:t>3pe-</a:t>
              </a:r>
              <a:endParaRPr lang="en-US" sz="1000" dirty="0" smtClean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5811746" y="951158"/>
            <a:ext cx="3063648" cy="1937557"/>
            <a:chOff x="5941363" y="1016725"/>
            <a:chExt cx="3063648" cy="1937557"/>
          </a:xfrm>
        </p:grpSpPr>
        <p:grpSp>
          <p:nvGrpSpPr>
            <p:cNvPr id="95" name="Group 94"/>
            <p:cNvGrpSpPr/>
            <p:nvPr/>
          </p:nvGrpSpPr>
          <p:grpSpPr>
            <a:xfrm>
              <a:off x="5941945" y="1016725"/>
              <a:ext cx="3063066" cy="1937557"/>
              <a:chOff x="5941945" y="1061676"/>
              <a:chExt cx="3063066" cy="1937557"/>
            </a:xfrm>
          </p:grpSpPr>
          <p:pic>
            <p:nvPicPr>
              <p:cNvPr id="136202" name="Picture 10" descr="D:\Laci\2-PROJECTS\SiPM\SiMPL.png"/>
              <p:cNvPicPr>
                <a:picLocks noChangeAspect="1" noChangeArrowheads="1"/>
              </p:cNvPicPr>
              <p:nvPr/>
            </p:nvPicPr>
            <p:blipFill>
              <a:blip r:embed="rId8"/>
              <a:srcRect l="10733" r="10390"/>
              <a:stretch>
                <a:fillRect/>
              </a:stretch>
            </p:blipFill>
            <p:spPr bwMode="auto">
              <a:xfrm>
                <a:off x="5962741" y="1490333"/>
                <a:ext cx="2955852" cy="1508900"/>
              </a:xfrm>
              <a:prstGeom prst="rect">
                <a:avLst/>
              </a:prstGeom>
              <a:noFill/>
            </p:spPr>
          </p:pic>
          <p:cxnSp>
            <p:nvCxnSpPr>
              <p:cNvPr id="61" name="Straight Connector 60"/>
              <p:cNvCxnSpPr/>
              <p:nvPr/>
            </p:nvCxnSpPr>
            <p:spPr bwMode="auto">
              <a:xfrm rot="16200000" flipV="1">
                <a:off x="6100882" y="1492300"/>
                <a:ext cx="175566" cy="1"/>
              </a:xfrm>
              <a:prstGeom prst="line">
                <a:avLst/>
              </a:prstGeom>
              <a:solidFill>
                <a:schemeClr val="tx2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sp>
            <p:nvSpPr>
              <p:cNvPr id="64" name="Text Box 123"/>
              <p:cNvSpPr txBox="1">
                <a:spLocks noChangeArrowheads="1"/>
              </p:cNvSpPr>
              <p:nvPr/>
            </p:nvSpPr>
            <p:spPr bwMode="auto">
              <a:xfrm>
                <a:off x="5941945" y="1169385"/>
                <a:ext cx="291748" cy="187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 dirty="0"/>
                  <a:t>V</a:t>
                </a:r>
                <a:r>
                  <a:rPr lang="en-US" sz="1000" baseline="-25000" dirty="0"/>
                  <a:t>bias</a:t>
                </a:r>
              </a:p>
            </p:txBody>
          </p:sp>
          <p:sp>
            <p:nvSpPr>
              <p:cNvPr id="65" name="Isosceles Triangle 64"/>
              <p:cNvSpPr/>
              <p:nvPr/>
            </p:nvSpPr>
            <p:spPr bwMode="auto">
              <a:xfrm rot="5400000">
                <a:off x="8653882" y="1236275"/>
                <a:ext cx="252375" cy="245056"/>
              </a:xfrm>
              <a:prstGeom prst="triangl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cxnSp>
            <p:nvCxnSpPr>
              <p:cNvPr id="70" name="Shape 69"/>
              <p:cNvCxnSpPr>
                <a:endCxn id="65" idx="3"/>
              </p:cNvCxnSpPr>
              <p:nvPr/>
            </p:nvCxnSpPr>
            <p:spPr bwMode="auto">
              <a:xfrm rot="5400000" flipH="1" flipV="1">
                <a:off x="8490209" y="1376174"/>
                <a:ext cx="184703" cy="149964"/>
              </a:xfrm>
              <a:prstGeom prst="bentConnector2">
                <a:avLst/>
              </a:prstGeom>
              <a:solidFill>
                <a:schemeClr val="tx2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" name="Straight Connector 71"/>
              <p:cNvCxnSpPr>
                <a:stCxn id="65" idx="0"/>
              </p:cNvCxnSpPr>
              <p:nvPr/>
            </p:nvCxnSpPr>
            <p:spPr bwMode="auto">
              <a:xfrm>
                <a:off x="8902598" y="1358804"/>
                <a:ext cx="102413" cy="1823"/>
              </a:xfrm>
              <a:prstGeom prst="line">
                <a:avLst/>
              </a:prstGeom>
              <a:solidFill>
                <a:schemeClr val="tx2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sp>
            <p:nvSpPr>
              <p:cNvPr id="73" name="Text Box 108"/>
              <p:cNvSpPr txBox="1">
                <a:spLocks noChangeArrowheads="1"/>
              </p:cNvSpPr>
              <p:nvPr/>
            </p:nvSpPr>
            <p:spPr bwMode="auto">
              <a:xfrm rot="19533123">
                <a:off x="6854970" y="2463992"/>
                <a:ext cx="95035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000" dirty="0" smtClean="0"/>
                  <a:t>Handle Wafer</a:t>
                </a:r>
                <a:endParaRPr lang="en-US" sz="1000" baseline="30000" dirty="0"/>
              </a:p>
            </p:txBody>
          </p:sp>
          <p:sp>
            <p:nvSpPr>
              <p:cNvPr id="74" name="Text Box 114"/>
              <p:cNvSpPr txBox="1">
                <a:spLocks noChangeArrowheads="1"/>
              </p:cNvSpPr>
              <p:nvPr/>
            </p:nvSpPr>
            <p:spPr bwMode="auto">
              <a:xfrm>
                <a:off x="6320590" y="1114092"/>
                <a:ext cx="43865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000" dirty="0"/>
                  <a:t>n</a:t>
                </a:r>
                <a:r>
                  <a:rPr lang="en-US" sz="1000" baseline="30000" dirty="0"/>
                  <a:t>+</a:t>
                </a:r>
              </a:p>
            </p:txBody>
          </p:sp>
          <p:sp>
            <p:nvSpPr>
              <p:cNvPr id="75" name="Line 118"/>
              <p:cNvSpPr>
                <a:spLocks noChangeShapeType="1"/>
              </p:cNvSpPr>
              <p:nvPr/>
            </p:nvSpPr>
            <p:spPr bwMode="auto">
              <a:xfrm>
                <a:off x="6473953" y="1338682"/>
                <a:ext cx="256032" cy="3072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Text Box 114"/>
              <p:cNvSpPr txBox="1">
                <a:spLocks noChangeArrowheads="1"/>
              </p:cNvSpPr>
              <p:nvPr/>
            </p:nvSpPr>
            <p:spPr bwMode="auto">
              <a:xfrm>
                <a:off x="6670496" y="1061676"/>
                <a:ext cx="871475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000" dirty="0" smtClean="0"/>
                  <a:t>p</a:t>
                </a:r>
                <a:r>
                  <a:rPr lang="en-US" sz="1000" baseline="30000" dirty="0" smtClean="0"/>
                  <a:t>+</a:t>
                </a:r>
                <a:r>
                  <a:rPr lang="en-US" sz="1000" dirty="0" smtClean="0"/>
                  <a:t> anode</a:t>
                </a:r>
                <a:endParaRPr lang="en-US" sz="1000" baseline="30000" dirty="0"/>
              </a:p>
            </p:txBody>
          </p:sp>
          <p:sp>
            <p:nvSpPr>
              <p:cNvPr id="77" name="Line 118"/>
              <p:cNvSpPr>
                <a:spLocks noChangeShapeType="1"/>
              </p:cNvSpPr>
              <p:nvPr/>
            </p:nvSpPr>
            <p:spPr bwMode="auto">
              <a:xfrm>
                <a:off x="6875065" y="1227743"/>
                <a:ext cx="213360" cy="3889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Text Box 115"/>
              <p:cNvSpPr txBox="1">
                <a:spLocks noChangeArrowheads="1"/>
              </p:cNvSpPr>
              <p:nvPr/>
            </p:nvSpPr>
            <p:spPr bwMode="auto">
              <a:xfrm>
                <a:off x="7974548" y="2254457"/>
                <a:ext cx="78906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000" dirty="0" smtClean="0"/>
                  <a:t>SiO</a:t>
                </a:r>
                <a:r>
                  <a:rPr lang="en-US" sz="1000" baseline="-25000" dirty="0" smtClean="0"/>
                  <a:t>2</a:t>
                </a:r>
                <a:r>
                  <a:rPr lang="en-US" sz="1000" dirty="0" smtClean="0"/>
                  <a:t> BOX</a:t>
                </a:r>
                <a:endParaRPr lang="en-US" sz="1000" baseline="-25000" dirty="0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6612940" y="1689200"/>
                <a:ext cx="336499" cy="3584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noAutofit/>
              </a:bodyPr>
              <a:lstStyle/>
              <a:p>
                <a:r>
                  <a:rPr lang="en-US" sz="1000" dirty="0" smtClean="0"/>
                  <a:t>R</a:t>
                </a:r>
                <a:r>
                  <a:rPr lang="en-US" sz="1000" baseline="-25000" dirty="0" smtClean="0"/>
                  <a:t>Q</a:t>
                </a:r>
                <a:endParaRPr lang="en-US" sz="1000" baseline="-25000" dirty="0" smtClean="0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292034" y="1689200"/>
                <a:ext cx="336499" cy="3584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noAutofit/>
              </a:bodyPr>
              <a:lstStyle/>
              <a:p>
                <a:r>
                  <a:rPr lang="en-US" sz="1000" dirty="0" smtClean="0"/>
                  <a:t>R</a:t>
                </a:r>
                <a:r>
                  <a:rPr lang="en-US" sz="1000" baseline="-25000" dirty="0" smtClean="0"/>
                  <a:t>Q</a:t>
                </a:r>
                <a:endParaRPr lang="en-US" sz="1000" baseline="-25000" dirty="0" smtClean="0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972348" y="1689200"/>
                <a:ext cx="336499" cy="3584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noAutofit/>
              </a:bodyPr>
              <a:lstStyle/>
              <a:p>
                <a:r>
                  <a:rPr lang="en-US" sz="1000" dirty="0" smtClean="0"/>
                  <a:t>R</a:t>
                </a:r>
                <a:r>
                  <a:rPr lang="en-US" sz="1000" baseline="-25000" dirty="0" smtClean="0"/>
                  <a:t>Q</a:t>
                </a:r>
                <a:endParaRPr lang="en-US" sz="1000" baseline="-25000" dirty="0" smtClean="0"/>
              </a:p>
            </p:txBody>
          </p:sp>
          <p:sp>
            <p:nvSpPr>
              <p:cNvPr id="86" name="Line 118"/>
              <p:cNvSpPr>
                <a:spLocks noChangeShapeType="1"/>
              </p:cNvSpPr>
              <p:nvPr/>
            </p:nvSpPr>
            <p:spPr bwMode="auto">
              <a:xfrm flipH="1" flipV="1">
                <a:off x="7980883" y="2084831"/>
                <a:ext cx="365760" cy="1828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Text Box 115"/>
              <p:cNvSpPr txBox="1">
                <a:spLocks noChangeArrowheads="1"/>
              </p:cNvSpPr>
              <p:nvPr/>
            </p:nvSpPr>
            <p:spPr bwMode="auto">
              <a:xfrm>
                <a:off x="6129899" y="2238608"/>
                <a:ext cx="965845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000" dirty="0" smtClean="0"/>
                  <a:t>d</a:t>
                </a:r>
                <a:r>
                  <a:rPr lang="en-US" sz="1000" dirty="0" smtClean="0"/>
                  <a:t>epl. regions</a:t>
                </a:r>
                <a:endParaRPr lang="en-US" sz="1000" baseline="-25000" dirty="0"/>
              </a:p>
            </p:txBody>
          </p:sp>
          <p:sp>
            <p:nvSpPr>
              <p:cNvPr id="88" name="Line 118"/>
              <p:cNvSpPr>
                <a:spLocks noChangeShapeType="1"/>
              </p:cNvSpPr>
              <p:nvPr/>
            </p:nvSpPr>
            <p:spPr bwMode="auto">
              <a:xfrm flipV="1">
                <a:off x="6608815" y="1858059"/>
                <a:ext cx="486929" cy="4113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118"/>
              <p:cNvSpPr>
                <a:spLocks noChangeShapeType="1"/>
              </p:cNvSpPr>
              <p:nvPr/>
            </p:nvSpPr>
            <p:spPr bwMode="auto">
              <a:xfrm flipV="1">
                <a:off x="6605626" y="1880006"/>
                <a:ext cx="1163116" cy="3877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118"/>
              <p:cNvSpPr>
                <a:spLocks noChangeShapeType="1"/>
              </p:cNvSpPr>
              <p:nvPr/>
            </p:nvSpPr>
            <p:spPr bwMode="auto">
              <a:xfrm flipH="1">
                <a:off x="6444691" y="1324052"/>
                <a:ext cx="29261" cy="7095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" name="Text Box 114"/>
            <p:cNvSpPr txBox="1">
              <a:spLocks noChangeArrowheads="1"/>
            </p:cNvSpPr>
            <p:nvPr/>
          </p:nvSpPr>
          <p:spPr bwMode="auto">
            <a:xfrm rot="20309554">
              <a:off x="5941363" y="1646844"/>
              <a:ext cx="61892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000" dirty="0" smtClean="0"/>
                <a:t>n</a:t>
              </a:r>
              <a:r>
                <a:rPr lang="en-US" sz="1000" baseline="30000" dirty="0" smtClean="0"/>
                <a:t>-</a:t>
              </a:r>
              <a:r>
                <a:rPr lang="en-US" sz="1000" dirty="0" smtClean="0"/>
                <a:t> SOI</a:t>
              </a:r>
              <a:endParaRPr lang="en-US" sz="1000" baseline="30000" dirty="0"/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495545" y="1008788"/>
            <a:ext cx="1109776" cy="275672"/>
          </a:xfrm>
          <a:prstGeom prst="rect">
            <a:avLst/>
          </a:prstGeom>
          <a:solidFill>
            <a:srgbClr val="C9DBD8"/>
          </a:solidFill>
          <a:ln>
            <a:noFill/>
          </a:ln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en-US" sz="1200" i="1" dirty="0" smtClean="0"/>
              <a:t>Conv. </a:t>
            </a:r>
            <a:r>
              <a:rPr lang="en-US" sz="1200" i="1" dirty="0" err="1" smtClean="0"/>
              <a:t>SiPM</a:t>
            </a:r>
            <a:endParaRPr lang="en-US" sz="1200" i="1" dirty="0" smtClean="0"/>
          </a:p>
        </p:txBody>
      </p:sp>
      <p:sp>
        <p:nvSpPr>
          <p:cNvPr id="108" name="TextBox 107"/>
          <p:cNvSpPr txBox="1"/>
          <p:nvPr/>
        </p:nvSpPr>
        <p:spPr>
          <a:xfrm>
            <a:off x="4688316" y="991066"/>
            <a:ext cx="1109776" cy="275672"/>
          </a:xfrm>
          <a:prstGeom prst="rect">
            <a:avLst/>
          </a:prstGeom>
          <a:solidFill>
            <a:srgbClr val="C9DBD8"/>
          </a:solidFill>
          <a:ln>
            <a:noFill/>
          </a:ln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en-US" sz="1200" i="1" dirty="0" err="1" smtClean="0"/>
              <a:t>SiMPL</a:t>
            </a:r>
            <a:endParaRPr lang="en-US" sz="12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 err="1" smtClean="0">
                <a:sym typeface="Wingdings" pitchFamily="2" charset="2"/>
              </a:rPr>
              <a:t>SiMPL</a:t>
            </a:r>
            <a:r>
              <a:rPr lang="en-US" sz="1800" dirty="0" smtClean="0">
                <a:sym typeface="Wingdings" pitchFamily="2" charset="2"/>
              </a:rPr>
              <a:t> – Status 2010</a:t>
            </a:r>
            <a:endParaRPr lang="en-US" sz="1800" dirty="0"/>
          </a:p>
        </p:txBody>
      </p:sp>
      <p:sp>
        <p:nvSpPr>
          <p:cNvPr id="14339" name="Date Placeholder 2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14340" name="Footer Placeholder 3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14341" name="Slide Number Placeholder 3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33D439-81EF-42FF-8849-C7E2E8B9CCEF}" type="slidenum">
              <a:rPr lang="en-US" smtClean="0">
                <a:latin typeface="Tahoma" pitchFamily="34" charset="0"/>
              </a:rPr>
              <a:pPr/>
              <a:t>21</a:t>
            </a:fld>
            <a:endParaRPr lang="en-US" smtClean="0">
              <a:latin typeface="Tahom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54908" y="1158949"/>
            <a:ext cx="7751135" cy="1605516"/>
          </a:xfrm>
          <a:prstGeom prst="rect">
            <a:avLst/>
          </a:prstGeom>
          <a:solidFill>
            <a:srgbClr val="C9DBD8"/>
          </a:solidFill>
          <a:ln>
            <a:noFill/>
          </a:ln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  <p:txBody>
          <a:bodyPr wrap="none" rtlCol="0">
            <a:noAutofit/>
          </a:bodyPr>
          <a:lstStyle/>
          <a:p>
            <a:pPr>
              <a:buBlip>
                <a:blip r:embed="rId2"/>
              </a:buBlip>
            </a:pPr>
            <a:r>
              <a:rPr lang="en-US" dirty="0" smtClean="0"/>
              <a:t>  Proof of principle is shown: quenching works and dynamical measurements show </a:t>
            </a:r>
            <a:br>
              <a:rPr lang="en-US" dirty="0" smtClean="0"/>
            </a:br>
            <a:r>
              <a:rPr lang="en-US" dirty="0" smtClean="0"/>
              <a:t>     expected behavior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  Some process details still need optimization, mainly to reduce dark count rate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  </a:t>
            </a:r>
            <a:r>
              <a:rPr lang="en-US" dirty="0" smtClean="0"/>
              <a:t>In addition to the simplified process the devices have the advantage of</a:t>
            </a:r>
          </a:p>
          <a:p>
            <a:pPr lvl="2">
              <a:buBlip>
                <a:blip r:embed="rId2"/>
              </a:buBlip>
            </a:pPr>
            <a:r>
              <a:rPr lang="en-US" dirty="0" smtClean="0"/>
              <a:t> </a:t>
            </a:r>
            <a:r>
              <a:rPr lang="en-US" dirty="0" smtClean="0"/>
              <a:t> a lower optical cross talk at</a:t>
            </a:r>
          </a:p>
          <a:p>
            <a:pPr lvl="2">
              <a:buBlip>
                <a:blip r:embed="rId2"/>
              </a:buBlip>
            </a:pPr>
            <a:r>
              <a:rPr lang="en-US" dirty="0" smtClean="0"/>
              <a:t> </a:t>
            </a:r>
            <a:r>
              <a:rPr lang="en-US" dirty="0" smtClean="0"/>
              <a:t> high geometrical fill factors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 studies </a:t>
            </a:r>
            <a:r>
              <a:rPr lang="en-US" dirty="0" smtClean="0"/>
              <a:t>of the produced sensors (geometry </a:t>
            </a:r>
            <a:r>
              <a:rPr lang="en-US" dirty="0" smtClean="0"/>
              <a:t>dependent performance</a:t>
            </a:r>
            <a:r>
              <a:rPr lang="en-US" dirty="0" smtClean="0"/>
              <a:t>, PDE, …) are ongoing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</a:t>
            </a:r>
            <a:endParaRPr lang="en-US" dirty="0" smtClean="0"/>
          </a:p>
        </p:txBody>
      </p:sp>
      <p:grpSp>
        <p:nvGrpSpPr>
          <p:cNvPr id="100" name="Group 99"/>
          <p:cNvGrpSpPr/>
          <p:nvPr/>
        </p:nvGrpSpPr>
        <p:grpSpPr>
          <a:xfrm>
            <a:off x="469246" y="3072676"/>
            <a:ext cx="3478293" cy="2923668"/>
            <a:chOff x="469246" y="3115208"/>
            <a:chExt cx="3478293" cy="2923668"/>
          </a:xfrm>
        </p:grpSpPr>
        <p:pic>
          <p:nvPicPr>
            <p:cNvPr id="71" name="Content Placeholder 6" descr="2v -50deg.jpg"/>
            <p:cNvPicPr>
              <a:picLocks noChangeAspect="1"/>
            </p:cNvPicPr>
            <p:nvPr/>
          </p:nvPicPr>
          <p:blipFill>
            <a:blip r:embed="rId3" cstate="print"/>
            <a:srcRect l="3687" t="10095" r="10020" b="5590"/>
            <a:stretch>
              <a:fillRect/>
            </a:stretch>
          </p:blipFill>
          <p:spPr>
            <a:xfrm>
              <a:off x="469246" y="3434317"/>
              <a:ext cx="3478293" cy="2604559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1102727" y="3115208"/>
              <a:ext cx="2544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“dark spectrum” of a </a:t>
              </a:r>
              <a:r>
                <a:rPr lang="en-US" sz="1200" dirty="0" err="1" smtClean="0"/>
                <a:t>SiMPL</a:t>
              </a:r>
              <a:r>
                <a:rPr lang="en-US" sz="1200" dirty="0" smtClean="0"/>
                <a:t> device</a:t>
              </a:r>
              <a:endParaRPr lang="en-US" sz="1200" dirty="0" smtClean="0">
                <a:sym typeface="Wingdings" pitchFamily="2" charset="2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1839435" y="4976038"/>
              <a:ext cx="1860696" cy="903768"/>
            </a:xfrm>
            <a:prstGeom prst="ellips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754372" y="4742131"/>
              <a:ext cx="2041451" cy="41466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l-GR" sz="1000" b="1" dirty="0" smtClean="0">
                  <a:solidFill>
                    <a:srgbClr val="C00000"/>
                  </a:solidFill>
                </a:rPr>
                <a:t>Σ</a:t>
              </a:r>
              <a:r>
                <a:rPr lang="de-DE" sz="1000" b="1" dirty="0" smtClean="0">
                  <a:solidFill>
                    <a:srgbClr val="C00000"/>
                  </a:solidFill>
                </a:rPr>
                <a:t> 25% opt. cross </a:t>
              </a:r>
              <a:r>
                <a:rPr lang="de-DE" sz="1000" b="1" dirty="0" err="1" smtClean="0">
                  <a:solidFill>
                    <a:srgbClr val="C00000"/>
                  </a:solidFill>
                </a:rPr>
                <a:t>talk</a:t>
              </a:r>
              <a:endParaRPr lang="en-US" sz="1000" b="1" dirty="0" smtClean="0">
                <a:solidFill>
                  <a:srgbClr val="C0000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768549" y="3756850"/>
              <a:ext cx="1687033" cy="4004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de-DE" sz="1000" b="1" dirty="0" smtClean="0">
                  <a:solidFill>
                    <a:srgbClr val="C00000"/>
                  </a:solidFill>
                </a:rPr>
                <a:t>Single </a:t>
              </a:r>
              <a:r>
                <a:rPr lang="de-DE" sz="1000" b="1" dirty="0" err="1" smtClean="0">
                  <a:solidFill>
                    <a:srgbClr val="C00000"/>
                  </a:solidFill>
                </a:rPr>
                <a:t>pixel</a:t>
              </a:r>
              <a:r>
                <a:rPr lang="de-DE" sz="1000" b="1" dirty="0" smtClean="0">
                  <a:solidFill>
                    <a:srgbClr val="C00000"/>
                  </a:solidFill>
                </a:rPr>
                <a:t> </a:t>
              </a:r>
              <a:r>
                <a:rPr lang="de-DE" sz="1000" b="1" dirty="0" err="1" smtClean="0">
                  <a:solidFill>
                    <a:srgbClr val="C00000"/>
                  </a:solidFill>
                </a:rPr>
                <a:t>events</a:t>
              </a:r>
              <a:r>
                <a:rPr lang="de-DE" sz="1000" b="1" dirty="0" smtClean="0">
                  <a:solidFill>
                    <a:srgbClr val="C00000"/>
                  </a:solidFill>
                </a:rPr>
                <a:t>:</a:t>
              </a:r>
            </a:p>
            <a:p>
              <a:pPr algn="ctr"/>
              <a:r>
                <a:rPr lang="de-DE" sz="1000" b="1" dirty="0" err="1" smtClean="0">
                  <a:solidFill>
                    <a:srgbClr val="C00000"/>
                  </a:solidFill>
                </a:rPr>
                <a:t>Dark</a:t>
              </a:r>
              <a:r>
                <a:rPr lang="de-DE" sz="1000" b="1" dirty="0" smtClean="0">
                  <a:solidFill>
                    <a:srgbClr val="C00000"/>
                  </a:solidFill>
                </a:rPr>
                <a:t> </a:t>
              </a:r>
              <a:r>
                <a:rPr lang="de-DE" sz="1000" b="1" dirty="0" err="1" smtClean="0">
                  <a:solidFill>
                    <a:srgbClr val="C00000"/>
                  </a:solidFill>
                </a:rPr>
                <a:t>counts</a:t>
              </a:r>
              <a:endParaRPr lang="de-DE" sz="1000" b="1" dirty="0" smtClean="0">
                <a:solidFill>
                  <a:srgbClr val="C00000"/>
                </a:solidFill>
              </a:endParaRPr>
            </a:p>
            <a:p>
              <a:pPr algn="ctr"/>
              <a:endParaRPr lang="en-US" b="1" dirty="0" smtClean="0">
                <a:solidFill>
                  <a:srgbClr val="C00000"/>
                </a:solidFill>
              </a:endParaRPr>
            </a:p>
          </p:txBody>
        </p:sp>
      </p:grpSp>
      <p:pic>
        <p:nvPicPr>
          <p:cNvPr id="99" name="Content Placeholder 10" descr="OTCHamamatsuSimpl1.jpg"/>
          <p:cNvPicPr>
            <a:picLocks noChangeAspect="1"/>
          </p:cNvPicPr>
          <p:nvPr/>
        </p:nvPicPr>
        <p:blipFill>
          <a:blip r:embed="rId4" cstate="print"/>
          <a:srcRect t="7865" r="10984"/>
          <a:stretch>
            <a:fillRect/>
          </a:stretch>
        </p:blipFill>
        <p:spPr>
          <a:xfrm>
            <a:off x="4263656" y="2934583"/>
            <a:ext cx="4525501" cy="3583173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8041452" y="4793984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1000" dirty="0" smtClean="0">
                <a:solidFill>
                  <a:srgbClr val="FF0000"/>
                </a:solidFill>
              </a:rPr>
              <a:t>V=2V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8037370" y="5318709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1000" dirty="0" smtClean="0">
                <a:solidFill>
                  <a:srgbClr val="FF0000"/>
                </a:solidFill>
              </a:rPr>
              <a:t>V=1V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225104" y="3125002"/>
            <a:ext cx="1611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/>
              <a:t>Hamamatsu MPPC</a:t>
            </a:r>
          </a:p>
          <a:p>
            <a:pPr algn="l"/>
            <a:r>
              <a:rPr lang="en-US" sz="1200" dirty="0" err="1" smtClean="0">
                <a:solidFill>
                  <a:srgbClr val="FF0000"/>
                </a:solidFill>
              </a:rPr>
              <a:t>SiMPL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885508" y="3223909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Symbol" pitchFamily="18" charset="2"/>
              </a:rPr>
              <a:t>D</a:t>
            </a:r>
            <a:r>
              <a:rPr lang="en-US" sz="1000" dirty="0" smtClean="0"/>
              <a:t>V=2V</a:t>
            </a:r>
            <a:endParaRPr lang="en-US" sz="1000" dirty="0"/>
          </a:p>
        </p:txBody>
      </p:sp>
      <p:sp>
        <p:nvSpPr>
          <p:cNvPr id="105" name="TextBox 104"/>
          <p:cNvSpPr txBox="1"/>
          <p:nvPr/>
        </p:nvSpPr>
        <p:spPr>
          <a:xfrm>
            <a:off x="7020189" y="5407313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Symbol" pitchFamily="18" charset="2"/>
              </a:rPr>
              <a:t>D</a:t>
            </a:r>
            <a:r>
              <a:rPr lang="en-US" sz="1000" dirty="0" smtClean="0"/>
              <a:t>V=1V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720725"/>
          </a:xfrm>
        </p:spPr>
        <p:txBody>
          <a:bodyPr/>
          <a:lstStyle/>
          <a:p>
            <a:pPr marL="530225" indent="-530225" eaLnBrk="1" hangingPunct="1"/>
            <a:r>
              <a:rPr lang="en-US" sz="1800" smtClean="0"/>
              <a:t>Interconnection Sensor - ASICs</a:t>
            </a:r>
          </a:p>
        </p:txBody>
      </p:sp>
      <p:sp>
        <p:nvSpPr>
          <p:cNvPr id="23556" name="Text Box 22"/>
          <p:cNvSpPr txBox="1">
            <a:spLocks noChangeArrowheads="1"/>
          </p:cNvSpPr>
          <p:nvPr/>
        </p:nvSpPr>
        <p:spPr bwMode="auto">
          <a:xfrm>
            <a:off x="584312" y="3873352"/>
            <a:ext cx="3174010" cy="120032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b="1" dirty="0"/>
              <a:t>1. Belle II (and ILC):</a:t>
            </a:r>
          </a:p>
          <a:p>
            <a:pPr algn="l"/>
            <a:r>
              <a:rPr lang="en-US" sz="1200" dirty="0"/>
              <a:t>    -: MCM – ASICs in different technologies</a:t>
            </a:r>
          </a:p>
          <a:p>
            <a:pPr algn="l"/>
            <a:r>
              <a:rPr lang="en-US" sz="1200" dirty="0"/>
              <a:t>                   on Sensor as substrate</a:t>
            </a:r>
          </a:p>
          <a:p>
            <a:pPr algn="l"/>
            <a:r>
              <a:rPr lang="en-US" sz="1200" dirty="0"/>
              <a:t>    -: </a:t>
            </a:r>
            <a:r>
              <a:rPr lang="en-US" sz="1200" dirty="0">
                <a:cs typeface="Tahoma" pitchFamily="34" charset="0"/>
              </a:rPr>
              <a:t>bump bonds only </a:t>
            </a:r>
            <a:r>
              <a:rPr lang="en-US" sz="1200" dirty="0" smtClean="0">
                <a:cs typeface="Tahoma" pitchFamily="34" charset="0"/>
              </a:rPr>
              <a:t>in </a:t>
            </a:r>
            <a:r>
              <a:rPr lang="en-US" sz="1200" dirty="0" err="1" smtClean="0">
                <a:cs typeface="Tahoma" pitchFamily="34" charset="0"/>
              </a:rPr>
              <a:t>insenstive</a:t>
            </a:r>
            <a:endParaRPr lang="en-US" sz="1200" dirty="0">
              <a:cs typeface="Tahoma" pitchFamily="34" charset="0"/>
            </a:endParaRPr>
          </a:p>
          <a:p>
            <a:pPr algn="l"/>
            <a:r>
              <a:rPr lang="en-US" sz="1200" dirty="0">
                <a:cs typeface="Tahoma" pitchFamily="34" charset="0"/>
              </a:rPr>
              <a:t>    -: ~ 250 bumps/chip, </a:t>
            </a:r>
            <a:r>
              <a:rPr lang="en-US" sz="1200" dirty="0"/>
              <a:t>150 - 200 </a:t>
            </a:r>
            <a:r>
              <a:rPr lang="en-US" sz="1200" dirty="0">
                <a:cs typeface="Tahoma" pitchFamily="34" charset="0"/>
              </a:rPr>
              <a:t>µ</a:t>
            </a:r>
            <a:r>
              <a:rPr lang="en-US" sz="1200" dirty="0"/>
              <a:t>m pitch</a:t>
            </a:r>
          </a:p>
          <a:p>
            <a:pPr algn="l"/>
            <a:r>
              <a:rPr lang="en-US" sz="1200" dirty="0"/>
              <a:t>    -: frame rate: </a:t>
            </a:r>
            <a:r>
              <a:rPr lang="en-US" sz="1200" dirty="0" smtClean="0"/>
              <a:t>50 </a:t>
            </a:r>
            <a:r>
              <a:rPr lang="en-US" sz="1200" dirty="0"/>
              <a:t>kHz</a:t>
            </a:r>
            <a:endParaRPr lang="en-US" dirty="0">
              <a:cs typeface="Tahoma" pitchFamily="34" charset="0"/>
            </a:endParaRPr>
          </a:p>
        </p:txBody>
      </p:sp>
      <p:pic>
        <p:nvPicPr>
          <p:cNvPr id="23557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5896" y="2198497"/>
            <a:ext cx="3593584" cy="894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3558" name="Picture 4" descr="iviewcapture_date_28_11_2007_time_09_31_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4746" y="4003154"/>
            <a:ext cx="2764464" cy="1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4172799" y="1132034"/>
            <a:ext cx="4170501" cy="10156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 algn="l">
              <a:defRPr/>
            </a:pPr>
            <a:r>
              <a:rPr lang="en-GB" sz="1200" b="1" dirty="0"/>
              <a:t>2. XFEL:</a:t>
            </a:r>
          </a:p>
          <a:p>
            <a:pPr marL="228600" indent="-228600" algn="l">
              <a:defRPr/>
            </a:pPr>
            <a:r>
              <a:rPr lang="en-GB" sz="1200" dirty="0"/>
              <a:t>    -: 1-on-1  connection DEPFET </a:t>
            </a:r>
            <a:r>
              <a:rPr lang="en-GB" sz="1200" dirty="0">
                <a:sym typeface="Wingdings" pitchFamily="2" charset="2"/>
              </a:rPr>
              <a:t> </a:t>
            </a:r>
            <a:r>
              <a:rPr lang="en-GB" sz="1200" dirty="0"/>
              <a:t>front-end</a:t>
            </a:r>
          </a:p>
          <a:p>
            <a:pPr algn="l">
              <a:defRPr/>
            </a:pPr>
            <a:r>
              <a:rPr lang="en-GB" sz="1200" dirty="0"/>
              <a:t>    -: </a:t>
            </a:r>
            <a:r>
              <a:rPr lang="en-GB" sz="1200" dirty="0">
                <a:cs typeface="Tahoma" pitchFamily="34" charset="0"/>
              </a:rPr>
              <a:t>~</a:t>
            </a:r>
            <a:r>
              <a:rPr lang="en-GB" sz="1200" dirty="0"/>
              <a:t>4000 </a:t>
            </a:r>
            <a:r>
              <a:rPr lang="en-GB" sz="1200" dirty="0" smtClean="0"/>
              <a:t>bumps / </a:t>
            </a:r>
            <a:r>
              <a:rPr lang="en-GB" sz="1200" dirty="0" err="1" smtClean="0"/>
              <a:t>ro</a:t>
            </a:r>
            <a:r>
              <a:rPr lang="en-GB" sz="1200" dirty="0" smtClean="0"/>
              <a:t>-chip </a:t>
            </a:r>
            <a:r>
              <a:rPr lang="en-GB" sz="1200" dirty="0"/>
              <a:t>and 16 chips in sensitive area</a:t>
            </a:r>
          </a:p>
          <a:p>
            <a:pPr algn="l">
              <a:defRPr/>
            </a:pPr>
            <a:r>
              <a:rPr lang="en-GB" sz="1200" dirty="0"/>
              <a:t>    -: 200 </a:t>
            </a:r>
            <a:r>
              <a:rPr lang="en-GB" sz="1200" dirty="0">
                <a:cs typeface="Tahoma" pitchFamily="34" charset="0"/>
              </a:rPr>
              <a:t>µ</a:t>
            </a:r>
            <a:r>
              <a:rPr lang="en-GB" sz="1200" dirty="0"/>
              <a:t>m pitch</a:t>
            </a:r>
          </a:p>
          <a:p>
            <a:pPr algn="l">
              <a:defRPr/>
            </a:pPr>
            <a:r>
              <a:rPr lang="en-GB" sz="1200" dirty="0"/>
              <a:t>    -: frame rate 5 MHz </a:t>
            </a:r>
            <a:r>
              <a:rPr lang="en-GB" sz="1200" dirty="0" smtClean="0"/>
              <a:t>for a 1Mpix camera</a:t>
            </a:r>
            <a:endParaRPr lang="en-GB" sz="1200" dirty="0">
              <a:cs typeface="Tahoma" pitchFamily="34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4047866" y="3332716"/>
            <a:ext cx="4410951" cy="10156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algn="l">
              <a:defRPr/>
            </a:pPr>
            <a:r>
              <a:rPr lang="en-GB" sz="1200" b="1" dirty="0"/>
              <a:t>3. ATLAS Pixel </a:t>
            </a:r>
            <a:r>
              <a:rPr lang="en-GB" sz="1200" b="1" dirty="0" err="1"/>
              <a:t>sLHC</a:t>
            </a:r>
            <a:r>
              <a:rPr lang="en-GB" sz="1200" b="1" dirty="0"/>
              <a:t> upgrade:</a:t>
            </a:r>
          </a:p>
          <a:p>
            <a:pPr marL="228600" indent="-228600" algn="l">
              <a:defRPr/>
            </a:pPr>
            <a:r>
              <a:rPr lang="en-GB" sz="1200" dirty="0"/>
              <a:t>    -: 1-on-1  connection Thin pad detector </a:t>
            </a:r>
            <a:r>
              <a:rPr lang="en-GB" sz="1200" dirty="0">
                <a:sym typeface="Wingdings" pitchFamily="2" charset="2"/>
              </a:rPr>
              <a:t> </a:t>
            </a:r>
            <a:r>
              <a:rPr lang="en-GB" sz="1200" dirty="0"/>
              <a:t>front-end</a:t>
            </a:r>
          </a:p>
          <a:p>
            <a:pPr marL="228600" indent="-228600" algn="l">
              <a:defRPr/>
            </a:pPr>
            <a:r>
              <a:rPr lang="en-GB" sz="1200" dirty="0"/>
              <a:t>    -: Vertical integration project with </a:t>
            </a:r>
            <a:r>
              <a:rPr lang="en-GB" sz="1200" dirty="0" err="1" smtClean="0"/>
              <a:t>Fraunhofer</a:t>
            </a:r>
            <a:r>
              <a:rPr lang="en-GB" sz="1200" dirty="0" smtClean="0"/>
              <a:t> EMFT </a:t>
            </a:r>
            <a:r>
              <a:rPr lang="en-GB" sz="1200" dirty="0"/>
              <a:t>Munich</a:t>
            </a:r>
          </a:p>
          <a:p>
            <a:pPr algn="l">
              <a:defRPr/>
            </a:pPr>
            <a:r>
              <a:rPr lang="en-GB" sz="1200" dirty="0"/>
              <a:t>    -: 50 </a:t>
            </a:r>
            <a:r>
              <a:rPr lang="en-GB" sz="1200" dirty="0">
                <a:cs typeface="Tahoma" pitchFamily="34" charset="0"/>
              </a:rPr>
              <a:t>µ</a:t>
            </a:r>
            <a:r>
              <a:rPr lang="en-GB" sz="1200" dirty="0"/>
              <a:t>m pitch</a:t>
            </a:r>
          </a:p>
          <a:p>
            <a:pPr algn="l">
              <a:defRPr/>
            </a:pPr>
            <a:r>
              <a:rPr lang="en-GB" sz="1200" dirty="0"/>
              <a:t>    -: frame rate 40 MHz </a:t>
            </a:r>
            <a:endParaRPr lang="en-GB" sz="1200" dirty="0">
              <a:cs typeface="Tahoma" pitchFamily="34" charset="0"/>
            </a:endParaRPr>
          </a:p>
        </p:txBody>
      </p:sp>
      <p:sp>
        <p:nvSpPr>
          <p:cNvPr id="23561" name="Date Placeholder 10"/>
          <p:cNvSpPr>
            <a:spLocks noGrp="1"/>
          </p:cNvSpPr>
          <p:nvPr>
            <p:ph type="dt" sz="quarter" idx="10"/>
          </p:nvPr>
        </p:nvSpPr>
        <p:spPr bwMode="auto">
          <a:xfrm>
            <a:off x="123825" y="6681788"/>
            <a:ext cx="274320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MPP Project Review, Dec. 2010</a:t>
            </a:r>
            <a:endParaRPr lang="en-US" dirty="0"/>
          </a:p>
        </p:txBody>
      </p:sp>
      <p:sp>
        <p:nvSpPr>
          <p:cNvPr id="23562" name="Slide Number Placeholder 11"/>
          <p:cNvSpPr>
            <a:spLocks noGrp="1"/>
          </p:cNvSpPr>
          <p:nvPr>
            <p:ph type="sldNum" sz="quarter" idx="11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2106AC-C3BD-4102-A42C-4E2375A62747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3563" name="Footer Placeholder 12"/>
          <p:cNvSpPr>
            <a:spLocks noGrp="1"/>
          </p:cNvSpPr>
          <p:nvPr>
            <p:ph type="ftr" sz="quarter" idx="12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für Physik, HLL</a:t>
            </a:r>
            <a:endParaRPr lang="en-US" smtClean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8446" y="1050778"/>
            <a:ext cx="1722226" cy="276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946295" y="5369442"/>
            <a:ext cx="7751135" cy="956927"/>
          </a:xfrm>
          <a:prstGeom prst="rect">
            <a:avLst/>
          </a:prstGeom>
          <a:solidFill>
            <a:srgbClr val="C9DBD8"/>
          </a:solidFill>
          <a:ln>
            <a:noFill/>
          </a:ln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  <p:txBody>
          <a:bodyPr wrap="none" rtlCol="0">
            <a:noAutofit/>
          </a:bodyPr>
          <a:lstStyle/>
          <a:p>
            <a:pPr>
              <a:buBlip>
                <a:blip r:embed="rId6"/>
              </a:buBlip>
            </a:pPr>
            <a:r>
              <a:rPr lang="en-US" dirty="0" smtClean="0"/>
              <a:t>  Three important projects demand fine-pitch </a:t>
            </a:r>
            <a:r>
              <a:rPr lang="en-US" dirty="0" smtClean="0"/>
              <a:t>high-density interconnections 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 smtClean="0">
                <a:sym typeface="Wingdings" pitchFamily="2" charset="2"/>
              </a:rPr>
              <a:t> bump and bump-less flip-chipping</a:t>
            </a:r>
            <a:endParaRPr lang="en-US" dirty="0" smtClean="0"/>
          </a:p>
          <a:p>
            <a:pPr>
              <a:buBlip>
                <a:blip r:embed="rId6"/>
              </a:buBlip>
            </a:pPr>
            <a:r>
              <a:rPr lang="en-US" dirty="0" smtClean="0"/>
              <a:t>  We have to prepare our sensors for conv. bump bonding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solderable</a:t>
            </a:r>
            <a:r>
              <a:rPr lang="en-US" dirty="0" smtClean="0">
                <a:sym typeface="Wingdings" pitchFamily="2" charset="2"/>
              </a:rPr>
              <a:t> third metal layer</a:t>
            </a:r>
            <a:endParaRPr lang="en-US" dirty="0" smtClean="0"/>
          </a:p>
          <a:p>
            <a:pPr>
              <a:buBlip>
                <a:blip r:embed="rId6"/>
              </a:buBlip>
            </a:pPr>
            <a:r>
              <a:rPr lang="en-US" dirty="0" smtClean="0">
                <a:sym typeface="Wingdings" pitchFamily="2" charset="2"/>
              </a:rPr>
              <a:t>  We work with semi-industrial partners on novel vertical integration technologies 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The ATLAS Pixel Detector Upgrade – </a:t>
            </a:r>
            <a:r>
              <a:rPr lang="en-US" sz="1800" dirty="0" smtClean="0"/>
              <a:t>the MPP </a:t>
            </a:r>
            <a:r>
              <a:rPr lang="en-US" sz="1800" dirty="0" smtClean="0"/>
              <a:t>proposal</a:t>
            </a:r>
          </a:p>
        </p:txBody>
      </p:sp>
      <p:sp>
        <p:nvSpPr>
          <p:cNvPr id="8195" name="3 Marcador de fecha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8196" name="Footer Placeholder 1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8197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28247B-66BF-4BAB-B7C6-016D3219E9DD}" type="slidenum">
              <a:rPr lang="en-US" smtClean="0">
                <a:latin typeface="Tahoma" pitchFamily="34" charset="0"/>
              </a:rPr>
              <a:pPr/>
              <a:t>23</a:t>
            </a:fld>
            <a:endParaRPr lang="en-US" smtClean="0">
              <a:latin typeface="Tahom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1231" y="4965409"/>
            <a:ext cx="7825563" cy="1499191"/>
          </a:xfrm>
          <a:prstGeom prst="rect">
            <a:avLst/>
          </a:prstGeom>
          <a:solidFill>
            <a:srgbClr val="C9DBD8"/>
          </a:solidFill>
          <a:ln>
            <a:noFill/>
          </a:ln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en-US" b="1" dirty="0" smtClean="0"/>
              <a:t>Objectives of the project</a:t>
            </a:r>
          </a:p>
          <a:p>
            <a:pPr algn="ctr"/>
            <a:endParaRPr lang="en-US" dirty="0"/>
          </a:p>
          <a:p>
            <a:pPr>
              <a:buBlip>
                <a:blip r:embed="rId2"/>
              </a:buBlip>
            </a:pPr>
            <a:r>
              <a:rPr lang="en-US" dirty="0" smtClean="0"/>
              <a:t>  Design and build thin pixel sensors on p-type FZ material </a:t>
            </a:r>
            <a:endParaRPr lang="en-US" dirty="0" smtClean="0">
              <a:sym typeface="Wingdings" pitchFamily="2" charset="2"/>
            </a:endParaRPr>
          </a:p>
          <a:p>
            <a:pPr>
              <a:buBlip>
                <a:blip r:embed="rId2"/>
              </a:buBlip>
            </a:pPr>
            <a:r>
              <a:rPr lang="en-US" dirty="0" smtClean="0">
                <a:sym typeface="Wingdings" pitchFamily="2" charset="2"/>
              </a:rPr>
              <a:t>  Show compatibility and radiation hardness of sensors with SLID metal system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ym typeface="Wingdings" pitchFamily="2" charset="2"/>
              </a:rPr>
              <a:t>  Show feasibility of the post-processing of existing r/o electronics (ICV and thinning)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ym typeface="Wingdings" pitchFamily="2" charset="2"/>
              </a:rPr>
              <a:t>  Build demonstrator module with thin sensors, using SLID and ICV through the r/o Chip</a:t>
            </a:r>
            <a:endParaRPr lang="en-US" dirty="0" smtClean="0"/>
          </a:p>
          <a:p>
            <a:endParaRPr lang="en-US" dirty="0" smtClean="0"/>
          </a:p>
        </p:txBody>
      </p:sp>
      <p:grpSp>
        <p:nvGrpSpPr>
          <p:cNvPr id="2" name="Group 26"/>
          <p:cNvGrpSpPr/>
          <p:nvPr/>
        </p:nvGrpSpPr>
        <p:grpSpPr>
          <a:xfrm>
            <a:off x="827305" y="936374"/>
            <a:ext cx="7656166" cy="3593089"/>
            <a:chOff x="827305" y="936374"/>
            <a:chExt cx="7656166" cy="3593089"/>
          </a:xfrm>
        </p:grpSpPr>
        <p:grpSp>
          <p:nvGrpSpPr>
            <p:cNvPr id="3" name="Group 20"/>
            <p:cNvGrpSpPr/>
            <p:nvPr/>
          </p:nvGrpSpPr>
          <p:grpSpPr>
            <a:xfrm>
              <a:off x="1754387" y="936374"/>
              <a:ext cx="5890425" cy="3593089"/>
              <a:chOff x="1307805" y="1180936"/>
              <a:chExt cx="6242279" cy="3784469"/>
            </a:xfrm>
          </p:grpSpPr>
          <p:pic>
            <p:nvPicPr>
              <p:cNvPr id="8210" name="Picture 18" descr="D:\Laci\1-Conferences-Talks\3DIC-Munich\capture_14112010_190113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60967" y="1180936"/>
                <a:ext cx="6189117" cy="3763203"/>
              </a:xfrm>
              <a:prstGeom prst="rect">
                <a:avLst/>
              </a:prstGeom>
              <a:noFill/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07805" y="4306185"/>
                <a:ext cx="754911" cy="659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noAutofit/>
              </a:bodyPr>
              <a:lstStyle/>
              <a:p>
                <a:r>
                  <a:rPr lang="en-US" sz="1200" dirty="0" smtClean="0"/>
                  <a:t>n-in-n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 rot="18471550">
              <a:off x="332803" y="2316352"/>
              <a:ext cx="1382092" cy="393087"/>
            </a:xfrm>
            <a:prstGeom prst="rect">
              <a:avLst/>
            </a:prstGeom>
            <a:solidFill>
              <a:srgbClr val="C9DBD8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49000"/>
                </a:srgbClr>
              </a:outerShdw>
            </a:effectLst>
          </p:spPr>
          <p:txBody>
            <a:bodyPr wrap="none" rtlCol="0">
              <a:noAutofit/>
            </a:bodyPr>
            <a:lstStyle/>
            <a:p>
              <a:pPr algn="ctr"/>
              <a:r>
                <a:rPr lang="en-US" i="1" dirty="0" smtClean="0"/>
                <a:t>Current</a:t>
              </a:r>
              <a:r>
                <a:rPr lang="en-US" dirty="0" smtClean="0"/>
                <a:t> </a:t>
              </a:r>
              <a:r>
                <a:rPr lang="en-US" i="1" dirty="0" smtClean="0"/>
                <a:t>ATLAS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3151970">
              <a:off x="7618542" y="2298088"/>
              <a:ext cx="1336771" cy="393087"/>
            </a:xfrm>
            <a:prstGeom prst="rect">
              <a:avLst/>
            </a:prstGeom>
            <a:solidFill>
              <a:srgbClr val="C9DBD8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49000"/>
                </a:srgbClr>
              </a:outerShdw>
            </a:effectLst>
          </p:spPr>
          <p:txBody>
            <a:bodyPr wrap="none" rtlCol="0">
              <a:noAutofit/>
            </a:bodyPr>
            <a:lstStyle/>
            <a:p>
              <a:pPr algn="ctr"/>
              <a:r>
                <a:rPr lang="en-US" i="1" dirty="0" smtClean="0"/>
                <a:t>New  proposal</a:t>
              </a: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6613451" y="3051544"/>
              <a:ext cx="925033" cy="14247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pic>
        <p:nvPicPr>
          <p:cNvPr id="14" name="Picture 1" descr="C:\Dokumente und Einstellungen\laci\Desktop\Picture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0653" y="3296093"/>
            <a:ext cx="1687789" cy="1600495"/>
          </a:xfrm>
          <a:prstGeom prst="rect">
            <a:avLst/>
          </a:prstGeom>
          <a:noFill/>
        </p:spPr>
      </p:pic>
      <p:sp>
        <p:nvSpPr>
          <p:cNvPr id="16" name="Freeform 15"/>
          <p:cNvSpPr/>
          <p:nvPr/>
        </p:nvSpPr>
        <p:spPr bwMode="auto">
          <a:xfrm>
            <a:off x="5805377" y="4529470"/>
            <a:ext cx="1297172" cy="1022498"/>
          </a:xfrm>
          <a:custGeom>
            <a:avLst/>
            <a:gdLst>
              <a:gd name="connsiteX0" fmla="*/ 0 w 1297172"/>
              <a:gd name="connsiteY0" fmla="*/ 1010093 h 1022498"/>
              <a:gd name="connsiteX1" fmla="*/ 871870 w 1297172"/>
              <a:gd name="connsiteY1" fmla="*/ 893135 h 1022498"/>
              <a:gd name="connsiteX2" fmla="*/ 956930 w 1297172"/>
              <a:gd name="connsiteY2" fmla="*/ 233916 h 1022498"/>
              <a:gd name="connsiteX3" fmla="*/ 1297172 w 1297172"/>
              <a:gd name="connsiteY3" fmla="*/ 0 h 102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7172" h="1022498">
                <a:moveTo>
                  <a:pt x="0" y="1010093"/>
                </a:moveTo>
                <a:cubicBezTo>
                  <a:pt x="356191" y="1016295"/>
                  <a:pt x="712382" y="1022498"/>
                  <a:pt x="871870" y="893135"/>
                </a:cubicBezTo>
                <a:cubicBezTo>
                  <a:pt x="1031358" y="763772"/>
                  <a:pt x="886046" y="382772"/>
                  <a:pt x="956930" y="233916"/>
                </a:cubicBezTo>
                <a:cubicBezTo>
                  <a:pt x="1027814" y="85060"/>
                  <a:pt x="1162493" y="42530"/>
                  <a:pt x="1297172" y="0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"SLID" - "SOLID" – bump-less Cu-</a:t>
            </a:r>
            <a:r>
              <a:rPr lang="en-US" sz="1800" dirty="0" err="1" smtClean="0"/>
              <a:t>Sn</a:t>
            </a:r>
            <a:r>
              <a:rPr lang="en-US" sz="1800" dirty="0" smtClean="0"/>
              <a:t> eutectic bonding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MPP Project Review, Dec. 2010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B051B8-2FFE-4BF2-9926-11034E25968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7" name="Picture 119" descr="SLID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038" y="1180900"/>
            <a:ext cx="4776787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2"/>
          <p:cNvSpPr txBox="1">
            <a:spLocks noChangeArrowheads="1"/>
          </p:cNvSpPr>
          <p:nvPr/>
        </p:nvSpPr>
        <p:spPr bwMode="auto">
          <a:xfrm>
            <a:off x="5381625" y="1255247"/>
            <a:ext cx="3613150" cy="1264449"/>
          </a:xfrm>
          <a:prstGeom prst="rect">
            <a:avLst/>
          </a:prstGeom>
          <a:solidFill>
            <a:srgbClr val="C9DBD8"/>
          </a:solidFill>
          <a:ln w="1270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US" sz="1200" b="1" dirty="0"/>
              <a:t>SLID: Solid Liquid </a:t>
            </a:r>
            <a:r>
              <a:rPr lang="en-US" sz="1200" b="1" dirty="0" err="1"/>
              <a:t>Interdiffusion</a:t>
            </a:r>
            <a:endParaRPr lang="en-US" sz="1200" b="1" dirty="0"/>
          </a:p>
          <a:p>
            <a:pPr>
              <a:spcBef>
                <a:spcPts val="100"/>
              </a:spcBef>
            </a:pPr>
            <a:r>
              <a:rPr lang="en-US" sz="1200" dirty="0" smtClean="0"/>
              <a:t>-: 5 µm Cu + </a:t>
            </a:r>
            <a:r>
              <a:rPr lang="en-US" sz="1200" dirty="0" smtClean="0"/>
              <a:t>3 </a:t>
            </a:r>
            <a:r>
              <a:rPr lang="en-US" sz="1200" dirty="0" smtClean="0"/>
              <a:t>µm </a:t>
            </a:r>
            <a:r>
              <a:rPr lang="en-US" sz="1200" dirty="0" err="1" smtClean="0"/>
              <a:t>Sn</a:t>
            </a:r>
            <a:r>
              <a:rPr lang="en-US" sz="1200" dirty="0" smtClean="0"/>
              <a:t> on Sensor</a:t>
            </a:r>
          </a:p>
          <a:p>
            <a:pPr>
              <a:spcBef>
                <a:spcPts val="100"/>
              </a:spcBef>
            </a:pPr>
            <a:r>
              <a:rPr lang="en-US" sz="1200" dirty="0" smtClean="0"/>
              <a:t>-: </a:t>
            </a:r>
            <a:r>
              <a:rPr lang="en-US" sz="1200" dirty="0" smtClean="0"/>
              <a:t>5 µm Cu </a:t>
            </a:r>
            <a:r>
              <a:rPr lang="en-US" sz="1200" dirty="0" smtClean="0"/>
              <a:t>on ASIC side</a:t>
            </a:r>
            <a:endParaRPr lang="en-US" sz="1200" dirty="0"/>
          </a:p>
          <a:p>
            <a:pPr algn="l">
              <a:spcBef>
                <a:spcPts val="100"/>
              </a:spcBef>
            </a:pPr>
            <a:r>
              <a:rPr lang="en-US" sz="1200" dirty="0"/>
              <a:t>-: </a:t>
            </a:r>
            <a:r>
              <a:rPr lang="en-US" sz="1200" dirty="0" smtClean="0"/>
              <a:t>pressure and heat </a:t>
            </a:r>
            <a:r>
              <a:rPr lang="en-US" sz="1200" dirty="0" smtClean="0">
                <a:sym typeface="Wingdings" pitchFamily="2" charset="2"/>
              </a:rPr>
              <a:t> </a:t>
            </a:r>
            <a:r>
              <a:rPr lang="en-US" sz="1200" dirty="0"/>
              <a:t>Cu</a:t>
            </a:r>
            <a:r>
              <a:rPr lang="en-US" sz="1200" baseline="-25000" dirty="0"/>
              <a:t>3</a:t>
            </a:r>
            <a:r>
              <a:rPr lang="en-US" sz="1200" dirty="0"/>
              <a:t>Sn alloy</a:t>
            </a:r>
          </a:p>
          <a:p>
            <a:pPr algn="l">
              <a:spcBef>
                <a:spcPts val="100"/>
              </a:spcBef>
            </a:pPr>
            <a:r>
              <a:rPr lang="en-US" sz="1200" dirty="0"/>
              <a:t>-: for </a:t>
            </a:r>
            <a:r>
              <a:rPr lang="en-US" sz="1200" dirty="0" smtClean="0"/>
              <a:t>electrical </a:t>
            </a:r>
            <a:r>
              <a:rPr lang="en-US" sz="1200" dirty="0"/>
              <a:t>and mechanical connection</a:t>
            </a:r>
          </a:p>
          <a:p>
            <a:pPr algn="l">
              <a:spcBef>
                <a:spcPts val="100"/>
              </a:spcBef>
            </a:pPr>
            <a:r>
              <a:rPr lang="en-US" sz="1200" dirty="0"/>
              <a:t>-: min. pitch determined by pick and place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37543" y="6029167"/>
            <a:ext cx="3274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Bonded to a dummy sensor wafer</a:t>
            </a:r>
          </a:p>
          <a:p>
            <a:pPr algn="ctr"/>
            <a:r>
              <a:rPr lang="en-GB" sz="1200" dirty="0" smtClean="0"/>
              <a:t>… Bonding of FE-I3 to real sensors ongoing</a:t>
            </a:r>
            <a:endParaRPr lang="en-US" sz="1200" dirty="0" smtClean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/>
          <a:srcRect l="8397" t="13357" r="14068" b="7161"/>
          <a:stretch>
            <a:fillRect/>
          </a:stretch>
        </p:blipFill>
        <p:spPr bwMode="auto">
          <a:xfrm>
            <a:off x="5135533" y="3700131"/>
            <a:ext cx="3568013" cy="228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811" y="3519066"/>
            <a:ext cx="3994968" cy="29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786807" y="3125974"/>
            <a:ext cx="3200399" cy="3721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dirty="0" smtClean="0"/>
              <a:t>ATLAS FE-I3 with </a:t>
            </a:r>
            <a:r>
              <a:rPr lang="en-US" dirty="0" smtClean="0"/>
              <a:t>Cu </a:t>
            </a:r>
            <a:r>
              <a:rPr lang="en-US" dirty="0" smtClean="0"/>
              <a:t>pads </a:t>
            </a:r>
            <a:r>
              <a:rPr lang="en-US" dirty="0" smtClean="0"/>
              <a:t>27 x 60 μm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Inter-Chip </a:t>
            </a:r>
            <a:r>
              <a:rPr lang="en-US" dirty="0" err="1" smtClean="0"/>
              <a:t>Vias</a:t>
            </a:r>
            <a:r>
              <a:rPr lang="en-US" dirty="0" smtClean="0"/>
              <a:t> ICV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TSV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MPP Project Review, Dec. 2010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B051B8-2FFE-4BF2-9926-11034E25968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743737" y="4406674"/>
            <a:ext cx="63157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Inter-Chip </a:t>
            </a:r>
            <a:r>
              <a:rPr lang="en-US" b="1" dirty="0" err="1"/>
              <a:t>Vias</a:t>
            </a:r>
            <a:r>
              <a:rPr lang="en-US" b="1" dirty="0"/>
              <a:t> (ICV</a:t>
            </a:r>
            <a:r>
              <a:rPr lang="en-US" b="1" dirty="0" smtClean="0"/>
              <a:t>)</a:t>
            </a:r>
          </a:p>
          <a:p>
            <a:pPr algn="ctr"/>
            <a:endParaRPr lang="en-US" b="1" dirty="0"/>
          </a:p>
          <a:p>
            <a:r>
              <a:rPr lang="en-US" dirty="0" smtClean="0"/>
              <a:t>-:  Allow </a:t>
            </a:r>
            <a:r>
              <a:rPr lang="en-US" dirty="0"/>
              <a:t>for vertical signal </a:t>
            </a:r>
            <a:r>
              <a:rPr lang="en-US" dirty="0" smtClean="0"/>
              <a:t>transport through </a:t>
            </a:r>
            <a:r>
              <a:rPr lang="en-US" dirty="0"/>
              <a:t>Si structures</a:t>
            </a:r>
          </a:p>
          <a:p>
            <a:r>
              <a:rPr lang="en-US" dirty="0" smtClean="0"/>
              <a:t>-: 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Compact </a:t>
            </a:r>
            <a:r>
              <a:rPr lang="en-US" dirty="0"/>
              <a:t>pixel </a:t>
            </a:r>
            <a:r>
              <a:rPr lang="en-US" dirty="0" smtClean="0"/>
              <a:t>modules</a:t>
            </a:r>
          </a:p>
          <a:p>
            <a:endParaRPr lang="en-US" dirty="0"/>
          </a:p>
          <a:p>
            <a:r>
              <a:rPr lang="en-US" dirty="0" smtClean="0"/>
              <a:t>-:  post-processing of the FE-I3 wafer (“via last” approach)</a:t>
            </a:r>
          </a:p>
          <a:p>
            <a:r>
              <a:rPr lang="en-US" dirty="0"/>
              <a:t> </a:t>
            </a:r>
            <a:r>
              <a:rPr lang="en-US" dirty="0" smtClean="0"/>
              <a:t>         -:  via etching (Bosch-process), isolation, </a:t>
            </a:r>
            <a:r>
              <a:rPr lang="en-US" dirty="0"/>
              <a:t>and </a:t>
            </a:r>
            <a:r>
              <a:rPr lang="en-US" dirty="0" smtClean="0"/>
              <a:t>tungsten filling</a:t>
            </a:r>
          </a:p>
          <a:p>
            <a:r>
              <a:rPr lang="en-US" dirty="0"/>
              <a:t> </a:t>
            </a:r>
            <a:r>
              <a:rPr lang="en-US" dirty="0" smtClean="0"/>
              <a:t>         -:  back side thinning of the wafer</a:t>
            </a:r>
          </a:p>
          <a:p>
            <a:r>
              <a:rPr lang="en-US" dirty="0"/>
              <a:t> </a:t>
            </a:r>
            <a:r>
              <a:rPr lang="en-US" dirty="0" smtClean="0"/>
              <a:t>         -:  isolation and metallization for the back side contact (wire bonds)</a:t>
            </a:r>
            <a:endParaRPr lang="en-US" dirty="0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/>
          <a:srcRect l="16367" t="21513" r="10838" b="12142"/>
          <a:stretch>
            <a:fillRect/>
          </a:stretch>
        </p:blipFill>
        <p:spPr bwMode="auto">
          <a:xfrm>
            <a:off x="3736880" y="1295424"/>
            <a:ext cx="4795283" cy="279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9"/>
          <p:cNvGrpSpPr/>
          <p:nvPr/>
        </p:nvGrpSpPr>
        <p:grpSpPr>
          <a:xfrm>
            <a:off x="599165" y="871869"/>
            <a:ext cx="2771355" cy="3668233"/>
            <a:chOff x="599165" y="871869"/>
            <a:chExt cx="2771355" cy="3668233"/>
          </a:xfrm>
        </p:grpSpPr>
        <p:grpSp>
          <p:nvGrpSpPr>
            <p:cNvPr id="7" name="Group 16"/>
            <p:cNvGrpSpPr/>
            <p:nvPr/>
          </p:nvGrpSpPr>
          <p:grpSpPr>
            <a:xfrm>
              <a:off x="599165" y="871869"/>
              <a:ext cx="2771355" cy="3636336"/>
              <a:chOff x="877534" y="871869"/>
              <a:chExt cx="2267906" cy="3221666"/>
            </a:xfrm>
          </p:grpSpPr>
          <p:pic>
            <p:nvPicPr>
              <p:cNvPr id="10" name="Picture 18" descr="D:\Laci\1-Conferences-Talks\3DIC-Munich\capture_14112010_190113.png"/>
              <p:cNvPicPr>
                <a:picLocks noChangeAspect="1" noChangeArrowheads="1"/>
              </p:cNvPicPr>
              <p:nvPr/>
            </p:nvPicPr>
            <p:blipFill>
              <a:blip r:embed="rId3"/>
              <a:srcRect l="54862" t="10665" r="7020" b="1543"/>
              <a:stretch>
                <a:fillRect/>
              </a:stretch>
            </p:blipFill>
            <p:spPr bwMode="auto">
              <a:xfrm>
                <a:off x="882503" y="1063964"/>
                <a:ext cx="2262937" cy="3029571"/>
              </a:xfrm>
              <a:prstGeom prst="rect">
                <a:avLst/>
              </a:prstGeom>
              <a:noFill/>
            </p:spPr>
          </p:pic>
          <p:sp>
            <p:nvSpPr>
              <p:cNvPr id="13" name="Text Box 8"/>
              <p:cNvSpPr txBox="1">
                <a:spLocks noChangeArrowheads="1"/>
              </p:cNvSpPr>
              <p:nvPr/>
            </p:nvSpPr>
            <p:spPr bwMode="auto">
              <a:xfrm>
                <a:off x="925034" y="871869"/>
                <a:ext cx="839972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ü"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</a:rPr>
                  <a:t> </a:t>
                </a:r>
                <a:endPara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Text Box 8"/>
              <p:cNvSpPr txBox="1">
                <a:spLocks noChangeArrowheads="1"/>
              </p:cNvSpPr>
              <p:nvPr/>
            </p:nvSpPr>
            <p:spPr bwMode="auto">
              <a:xfrm>
                <a:off x="877534" y="3246473"/>
                <a:ext cx="839973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ü"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</a:rPr>
                  <a:t> </a:t>
                </a:r>
                <a:endPara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 bwMode="auto">
            <a:xfrm>
              <a:off x="2328530" y="3115339"/>
              <a:ext cx="925033" cy="14247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21" name="Oval 20"/>
          <p:cNvSpPr/>
          <p:nvPr/>
        </p:nvSpPr>
        <p:spPr bwMode="auto">
          <a:xfrm>
            <a:off x="2237173" y="1074198"/>
            <a:ext cx="1154097" cy="52378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Picture 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959" y="3463556"/>
            <a:ext cx="3990975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263922" y="1433991"/>
            <a:ext cx="2108548" cy="142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Location </a:t>
            </a:r>
            <a:r>
              <a:rPr lang="en-US" dirty="0" smtClean="0"/>
              <a:t>of the </a:t>
            </a:r>
            <a:r>
              <a:rPr lang="en-US" dirty="0" err="1" smtClean="0"/>
              <a:t>vias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MPP Project Review, Dec. 2010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B051B8-2FFE-4BF2-9926-11034E25968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6811" y="1201480"/>
            <a:ext cx="914400" cy="34024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de-DE" b="1" dirty="0" smtClean="0"/>
              <a:t>FE-I3 </a:t>
            </a:r>
            <a:r>
              <a:rPr lang="en-US" b="1" dirty="0" smtClean="0"/>
              <a:t>chip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53823" y="1411612"/>
            <a:ext cx="1920948" cy="814171"/>
          </a:xfrm>
          <a:prstGeom prst="rect">
            <a:avLst/>
          </a:prstGeom>
          <a:solidFill>
            <a:srgbClr val="C9DBD8"/>
          </a:solidFill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dirty="0" smtClean="0"/>
              <a:t>1-to1 SLID connection</a:t>
            </a:r>
          </a:p>
          <a:p>
            <a:pPr algn="ctr"/>
            <a:r>
              <a:rPr lang="en-US" dirty="0" smtClean="0"/>
              <a:t>to pixels</a:t>
            </a:r>
          </a:p>
          <a:p>
            <a:pPr algn="ctr"/>
            <a:r>
              <a:rPr lang="en-US" dirty="0" smtClean="0"/>
              <a:t> f/e amplifier etc.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57370" y="2414616"/>
            <a:ext cx="1920948" cy="583765"/>
          </a:xfrm>
          <a:prstGeom prst="rect">
            <a:avLst/>
          </a:prstGeom>
          <a:solidFill>
            <a:srgbClr val="C9DBD8"/>
          </a:solidFill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dirty="0" smtClean="0"/>
              <a:t>end of column logic</a:t>
            </a:r>
          </a:p>
          <a:p>
            <a:pPr algn="ctr"/>
            <a:r>
              <a:rPr lang="de-DE" dirty="0" smtClean="0"/>
              <a:t>digital </a:t>
            </a:r>
            <a:r>
              <a:rPr lang="en-US" dirty="0" smtClean="0"/>
              <a:t>circuitry</a:t>
            </a:r>
            <a:r>
              <a:rPr lang="de-DE" dirty="0" smtClean="0"/>
              <a:t> 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899944" y="3566476"/>
            <a:ext cx="1920948" cy="583765"/>
          </a:xfrm>
          <a:prstGeom prst="rect">
            <a:avLst/>
          </a:prstGeom>
          <a:solidFill>
            <a:srgbClr val="C9DBD8"/>
          </a:solidFill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dirty="0" smtClean="0"/>
              <a:t>47 wire bond pads</a:t>
            </a:r>
          </a:p>
          <a:p>
            <a:pPr algn="ctr"/>
            <a:r>
              <a:rPr lang="en-US" dirty="0" smtClean="0"/>
              <a:t>power, I/O …</a:t>
            </a:r>
          </a:p>
        </p:txBody>
      </p:sp>
      <p:grpSp>
        <p:nvGrpSpPr>
          <p:cNvPr id="7" name="Group 23"/>
          <p:cNvGrpSpPr/>
          <p:nvPr/>
        </p:nvGrpSpPr>
        <p:grpSpPr>
          <a:xfrm>
            <a:off x="1352107" y="1818698"/>
            <a:ext cx="889311" cy="205024"/>
            <a:chOff x="1352107" y="1818698"/>
            <a:chExt cx="889311" cy="205024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rot="10800000" flipV="1">
              <a:off x="1352107" y="1818698"/>
              <a:ext cx="889311" cy="205024"/>
            </a:xfrm>
            <a:prstGeom prst="straightConnector1">
              <a:avLst/>
            </a:prstGeom>
            <a:solidFill>
              <a:schemeClr val="tx2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oval" w="lg" len="lg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rot="10800000" flipV="1">
              <a:off x="1355650" y="1825782"/>
              <a:ext cx="882225" cy="190856"/>
            </a:xfrm>
            <a:prstGeom prst="straightConnector1">
              <a:avLst/>
            </a:prstGeom>
            <a:solidFill>
              <a:schemeClr val="tx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 w="lg" len="lg"/>
            </a:ln>
            <a:effectLst/>
          </p:spPr>
        </p:cxnSp>
      </p:grpSp>
      <p:grpSp>
        <p:nvGrpSpPr>
          <p:cNvPr id="9" name="Group 24"/>
          <p:cNvGrpSpPr/>
          <p:nvPr/>
        </p:nvGrpSpPr>
        <p:grpSpPr>
          <a:xfrm>
            <a:off x="1387544" y="2662243"/>
            <a:ext cx="889311" cy="205024"/>
            <a:chOff x="1352107" y="1818698"/>
            <a:chExt cx="889311" cy="205024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1352107" y="1818698"/>
              <a:ext cx="889311" cy="205024"/>
            </a:xfrm>
            <a:prstGeom prst="straightConnector1">
              <a:avLst/>
            </a:prstGeom>
            <a:solidFill>
              <a:schemeClr val="tx2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oval" w="lg" len="lg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rot="10800000" flipV="1">
              <a:off x="1355650" y="1825782"/>
              <a:ext cx="882225" cy="190856"/>
            </a:xfrm>
            <a:prstGeom prst="straightConnector1">
              <a:avLst/>
            </a:prstGeom>
            <a:solidFill>
              <a:schemeClr val="tx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 w="lg" len="lg"/>
            </a:ln>
            <a:effectLst/>
          </p:spPr>
        </p:cxnSp>
      </p:grpSp>
      <p:sp>
        <p:nvSpPr>
          <p:cNvPr id="28" name="Rectangle 27"/>
          <p:cNvSpPr/>
          <p:nvPr/>
        </p:nvSpPr>
        <p:spPr bwMode="auto">
          <a:xfrm>
            <a:off x="786809" y="3083442"/>
            <a:ext cx="287079" cy="148856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30" name="Straight Connector 29"/>
          <p:cNvCxnSpPr>
            <a:stCxn id="28" idx="1"/>
          </p:cNvCxnSpPr>
          <p:nvPr/>
        </p:nvCxnSpPr>
        <p:spPr bwMode="auto">
          <a:xfrm rot="10800000" flipV="1">
            <a:off x="574159" y="3157869"/>
            <a:ext cx="212651" cy="297711"/>
          </a:xfrm>
          <a:prstGeom prst="line">
            <a:avLst/>
          </a:prstGeom>
          <a:solidFill>
            <a:schemeClr val="tx2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28" idx="3"/>
          </p:cNvCxnSpPr>
          <p:nvPr/>
        </p:nvCxnSpPr>
        <p:spPr bwMode="auto">
          <a:xfrm>
            <a:off x="1073888" y="3157870"/>
            <a:ext cx="3395332" cy="311887"/>
          </a:xfrm>
          <a:prstGeom prst="line">
            <a:avLst/>
          </a:prstGeom>
          <a:solidFill>
            <a:schemeClr val="tx2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4774017" y="1137673"/>
            <a:ext cx="4104169" cy="16905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 smtClean="0"/>
              <a:t>wire bond pads </a:t>
            </a:r>
            <a:r>
              <a:rPr lang="en-US" b="1" dirty="0" smtClean="0">
                <a:sym typeface="Wingdings" pitchFamily="2" charset="2"/>
              </a:rPr>
              <a:t> </a:t>
            </a:r>
            <a:r>
              <a:rPr lang="en-US" b="1" dirty="0" smtClean="0"/>
              <a:t>back side of the chip</a:t>
            </a:r>
          </a:p>
          <a:p>
            <a:endParaRPr lang="en-US" dirty="0" smtClean="0"/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de-DE" dirty="0" smtClean="0"/>
              <a:t>a.)  </a:t>
            </a:r>
            <a:r>
              <a:rPr lang="en-US" dirty="0" smtClean="0"/>
              <a:t>remove pad metal (</a:t>
            </a:r>
            <a:r>
              <a:rPr lang="en-US" dirty="0" err="1" smtClean="0"/>
              <a:t>Alu</a:t>
            </a:r>
            <a:r>
              <a:rPr lang="en-US" dirty="0" smtClean="0"/>
              <a:t>)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de-DE" dirty="0" smtClean="0"/>
              <a:t>b.)  </a:t>
            </a:r>
            <a:r>
              <a:rPr lang="de-DE" dirty="0" err="1" smtClean="0"/>
              <a:t>etch</a:t>
            </a:r>
            <a:r>
              <a:rPr lang="de-DE" dirty="0" smtClean="0"/>
              <a:t> blind </a:t>
            </a:r>
            <a:r>
              <a:rPr lang="de-DE" dirty="0" err="1" smtClean="0"/>
              <a:t>vias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front </a:t>
            </a:r>
            <a:r>
              <a:rPr lang="de-DE" dirty="0" err="1" smtClean="0"/>
              <a:t>side</a:t>
            </a:r>
            <a:endParaRPr lang="de-DE" dirty="0" smtClean="0"/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de-DE" dirty="0" smtClean="0"/>
              <a:t>            3x10 µm</a:t>
            </a:r>
            <a:r>
              <a:rPr lang="de-DE" baseline="30000" dirty="0" smtClean="0"/>
              <a:t>2</a:t>
            </a:r>
            <a:r>
              <a:rPr lang="de-DE" dirty="0" smtClean="0"/>
              <a:t>, ~70 µm </a:t>
            </a:r>
            <a:r>
              <a:rPr lang="de-DE" dirty="0" err="1" smtClean="0"/>
              <a:t>deep</a:t>
            </a:r>
            <a:endParaRPr lang="de-DE" dirty="0" smtClean="0"/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de-DE" dirty="0" smtClean="0"/>
              <a:t>c.) </a:t>
            </a:r>
            <a:r>
              <a:rPr lang="de-DE" dirty="0" err="1" smtClean="0"/>
              <a:t>connect</a:t>
            </a:r>
            <a:r>
              <a:rPr lang="de-DE" dirty="0" smtClean="0"/>
              <a:t> via metal to </a:t>
            </a:r>
            <a:r>
              <a:rPr lang="de-DE" dirty="0" err="1" smtClean="0"/>
              <a:t>pad</a:t>
            </a:r>
            <a:r>
              <a:rPr lang="de-DE" dirty="0" smtClean="0"/>
              <a:t> metal on </a:t>
            </a:r>
            <a:r>
              <a:rPr lang="de-DE" dirty="0" err="1" smtClean="0"/>
              <a:t>the</a:t>
            </a:r>
            <a:r>
              <a:rPr lang="de-DE" dirty="0" smtClean="0"/>
              <a:t> front </a:t>
            </a:r>
          </a:p>
          <a:p>
            <a:r>
              <a:rPr lang="de-DE" baseline="30000" dirty="0" smtClean="0"/>
              <a:t> </a:t>
            </a:r>
            <a:r>
              <a:rPr lang="de-DE" dirty="0" smtClean="0"/>
              <a:t> </a:t>
            </a:r>
            <a:endParaRPr lang="de-DE" baseline="30000" dirty="0" smtClean="0"/>
          </a:p>
          <a:p>
            <a:r>
              <a:rPr lang="de-DE" dirty="0" smtClean="0"/>
              <a:t>    </a:t>
            </a:r>
            <a:endParaRPr lang="en-US" dirty="0" smtClean="0"/>
          </a:p>
        </p:txBody>
      </p:sp>
      <p:pic>
        <p:nvPicPr>
          <p:cNvPr id="1092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6776" y="4382645"/>
            <a:ext cx="693737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" name="Picture 7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7303" y="2865650"/>
            <a:ext cx="3584061" cy="286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7"/>
          <p:cNvGrpSpPr/>
          <p:nvPr/>
        </p:nvGrpSpPr>
        <p:grpSpPr>
          <a:xfrm>
            <a:off x="2083981" y="4667061"/>
            <a:ext cx="637954" cy="1239906"/>
            <a:chOff x="2094614" y="4667061"/>
            <a:chExt cx="637954" cy="1239906"/>
          </a:xfrm>
        </p:grpSpPr>
        <p:sp>
          <p:nvSpPr>
            <p:cNvPr id="107" name="Rectangle 106"/>
            <p:cNvSpPr/>
            <p:nvPr/>
          </p:nvSpPr>
          <p:spPr bwMode="auto">
            <a:xfrm>
              <a:off x="2094614" y="4667061"/>
              <a:ext cx="637954" cy="1239906"/>
            </a:xfrm>
            <a:prstGeom prst="rect">
              <a:avLst/>
            </a:prstGeom>
            <a:noFill/>
            <a:ln w="3175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grpSp>
          <p:nvGrpSpPr>
            <p:cNvPr id="14" name="Group 110"/>
            <p:cNvGrpSpPr/>
            <p:nvPr/>
          </p:nvGrpSpPr>
          <p:grpSpPr>
            <a:xfrm>
              <a:off x="2178870" y="4739489"/>
              <a:ext cx="363433" cy="95062"/>
              <a:chOff x="4798337" y="4508625"/>
              <a:chExt cx="363433" cy="95062"/>
            </a:xfrm>
          </p:grpSpPr>
          <p:sp>
            <p:nvSpPr>
              <p:cNvPr id="108" name="Rectangle 107"/>
              <p:cNvSpPr>
                <a:spLocks noChangeAspect="1"/>
              </p:cNvSpPr>
              <p:nvPr/>
            </p:nvSpPr>
            <p:spPr bwMode="auto">
              <a:xfrm>
                <a:off x="4798337" y="4508625"/>
                <a:ext cx="36000" cy="95062"/>
              </a:xfrm>
              <a:prstGeom prst="rect">
                <a:avLst/>
              </a:prstGeom>
              <a:solidFill>
                <a:srgbClr val="00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109" name="Rectangle 108"/>
              <p:cNvSpPr>
                <a:spLocks noChangeAspect="1"/>
              </p:cNvSpPr>
              <p:nvPr/>
            </p:nvSpPr>
            <p:spPr bwMode="auto">
              <a:xfrm>
                <a:off x="4959791" y="4508625"/>
                <a:ext cx="36000" cy="95062"/>
              </a:xfrm>
              <a:prstGeom prst="rect">
                <a:avLst/>
              </a:prstGeom>
              <a:solidFill>
                <a:srgbClr val="00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 bwMode="auto">
              <a:xfrm>
                <a:off x="5125770" y="4508625"/>
                <a:ext cx="36000" cy="95062"/>
              </a:xfrm>
              <a:prstGeom prst="rect">
                <a:avLst/>
              </a:prstGeom>
              <a:solidFill>
                <a:srgbClr val="00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grpSp>
          <p:nvGrpSpPr>
            <p:cNvPr id="16" name="Group 111"/>
            <p:cNvGrpSpPr/>
            <p:nvPr/>
          </p:nvGrpSpPr>
          <p:grpSpPr>
            <a:xfrm>
              <a:off x="2252806" y="4964316"/>
              <a:ext cx="363433" cy="95062"/>
              <a:chOff x="4798337" y="4508625"/>
              <a:chExt cx="363433" cy="95062"/>
            </a:xfrm>
          </p:grpSpPr>
          <p:sp>
            <p:nvSpPr>
              <p:cNvPr id="113" name="Rectangle 112"/>
              <p:cNvSpPr>
                <a:spLocks noChangeAspect="1"/>
              </p:cNvSpPr>
              <p:nvPr/>
            </p:nvSpPr>
            <p:spPr bwMode="auto">
              <a:xfrm>
                <a:off x="4798337" y="4508625"/>
                <a:ext cx="36000" cy="95062"/>
              </a:xfrm>
              <a:prstGeom prst="rect">
                <a:avLst/>
              </a:prstGeom>
              <a:solidFill>
                <a:srgbClr val="00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114" name="Rectangle 113"/>
              <p:cNvSpPr>
                <a:spLocks noChangeAspect="1"/>
              </p:cNvSpPr>
              <p:nvPr/>
            </p:nvSpPr>
            <p:spPr bwMode="auto">
              <a:xfrm>
                <a:off x="4959791" y="4508625"/>
                <a:ext cx="36000" cy="95062"/>
              </a:xfrm>
              <a:prstGeom prst="rect">
                <a:avLst/>
              </a:prstGeom>
              <a:solidFill>
                <a:srgbClr val="00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115" name="Rectangle 114"/>
              <p:cNvSpPr>
                <a:spLocks noChangeAspect="1"/>
              </p:cNvSpPr>
              <p:nvPr/>
            </p:nvSpPr>
            <p:spPr bwMode="auto">
              <a:xfrm>
                <a:off x="5125770" y="4508625"/>
                <a:ext cx="36000" cy="95062"/>
              </a:xfrm>
              <a:prstGeom prst="rect">
                <a:avLst/>
              </a:prstGeom>
              <a:solidFill>
                <a:srgbClr val="00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grpSp>
          <p:nvGrpSpPr>
            <p:cNvPr id="17" name="Group 115"/>
            <p:cNvGrpSpPr/>
            <p:nvPr/>
          </p:nvGrpSpPr>
          <p:grpSpPr>
            <a:xfrm>
              <a:off x="2178870" y="5247992"/>
              <a:ext cx="363433" cy="95062"/>
              <a:chOff x="4798337" y="4508625"/>
              <a:chExt cx="363433" cy="95062"/>
            </a:xfrm>
          </p:grpSpPr>
          <p:sp>
            <p:nvSpPr>
              <p:cNvPr id="117" name="Rectangle 116"/>
              <p:cNvSpPr>
                <a:spLocks noChangeAspect="1"/>
              </p:cNvSpPr>
              <p:nvPr/>
            </p:nvSpPr>
            <p:spPr bwMode="auto">
              <a:xfrm>
                <a:off x="4798337" y="4508625"/>
                <a:ext cx="36000" cy="95062"/>
              </a:xfrm>
              <a:prstGeom prst="rect">
                <a:avLst/>
              </a:prstGeom>
              <a:solidFill>
                <a:srgbClr val="00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118" name="Rectangle 117"/>
              <p:cNvSpPr>
                <a:spLocks noChangeAspect="1"/>
              </p:cNvSpPr>
              <p:nvPr/>
            </p:nvSpPr>
            <p:spPr bwMode="auto">
              <a:xfrm>
                <a:off x="4959791" y="4508625"/>
                <a:ext cx="36000" cy="95062"/>
              </a:xfrm>
              <a:prstGeom prst="rect">
                <a:avLst/>
              </a:prstGeom>
              <a:solidFill>
                <a:srgbClr val="00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119" name="Rectangle 118"/>
              <p:cNvSpPr>
                <a:spLocks noChangeAspect="1"/>
              </p:cNvSpPr>
              <p:nvPr/>
            </p:nvSpPr>
            <p:spPr bwMode="auto">
              <a:xfrm>
                <a:off x="5125770" y="4508625"/>
                <a:ext cx="36000" cy="95062"/>
              </a:xfrm>
              <a:prstGeom prst="rect">
                <a:avLst/>
              </a:prstGeom>
              <a:solidFill>
                <a:srgbClr val="00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grpSp>
          <p:nvGrpSpPr>
            <p:cNvPr id="18" name="Group 119"/>
            <p:cNvGrpSpPr/>
            <p:nvPr/>
          </p:nvGrpSpPr>
          <p:grpSpPr>
            <a:xfrm>
              <a:off x="2249784" y="5468297"/>
              <a:ext cx="363433" cy="95062"/>
              <a:chOff x="4798337" y="4508625"/>
              <a:chExt cx="363433" cy="95062"/>
            </a:xfrm>
          </p:grpSpPr>
          <p:sp>
            <p:nvSpPr>
              <p:cNvPr id="121" name="Rectangle 120"/>
              <p:cNvSpPr>
                <a:spLocks noChangeAspect="1"/>
              </p:cNvSpPr>
              <p:nvPr/>
            </p:nvSpPr>
            <p:spPr bwMode="auto">
              <a:xfrm>
                <a:off x="4798337" y="4508625"/>
                <a:ext cx="36000" cy="95062"/>
              </a:xfrm>
              <a:prstGeom prst="rect">
                <a:avLst/>
              </a:prstGeom>
              <a:solidFill>
                <a:srgbClr val="00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122" name="Rectangle 121"/>
              <p:cNvSpPr>
                <a:spLocks noChangeAspect="1"/>
              </p:cNvSpPr>
              <p:nvPr/>
            </p:nvSpPr>
            <p:spPr bwMode="auto">
              <a:xfrm>
                <a:off x="4959791" y="4508625"/>
                <a:ext cx="36000" cy="95062"/>
              </a:xfrm>
              <a:prstGeom prst="rect">
                <a:avLst/>
              </a:prstGeom>
              <a:solidFill>
                <a:srgbClr val="00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123" name="Rectangle 122"/>
              <p:cNvSpPr>
                <a:spLocks noChangeAspect="1"/>
              </p:cNvSpPr>
              <p:nvPr/>
            </p:nvSpPr>
            <p:spPr bwMode="auto">
              <a:xfrm>
                <a:off x="5125770" y="4508625"/>
                <a:ext cx="36000" cy="95062"/>
              </a:xfrm>
              <a:prstGeom prst="rect">
                <a:avLst/>
              </a:prstGeom>
              <a:solidFill>
                <a:srgbClr val="00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grpSp>
          <p:nvGrpSpPr>
            <p:cNvPr id="19" name="Group 123"/>
            <p:cNvGrpSpPr/>
            <p:nvPr/>
          </p:nvGrpSpPr>
          <p:grpSpPr>
            <a:xfrm>
              <a:off x="2178870" y="5672012"/>
              <a:ext cx="363433" cy="95062"/>
              <a:chOff x="4798337" y="4508625"/>
              <a:chExt cx="363433" cy="95062"/>
            </a:xfrm>
          </p:grpSpPr>
          <p:sp>
            <p:nvSpPr>
              <p:cNvPr id="125" name="Rectangle 124"/>
              <p:cNvSpPr>
                <a:spLocks noChangeAspect="1"/>
              </p:cNvSpPr>
              <p:nvPr/>
            </p:nvSpPr>
            <p:spPr bwMode="auto">
              <a:xfrm>
                <a:off x="4798337" y="4508625"/>
                <a:ext cx="36000" cy="95062"/>
              </a:xfrm>
              <a:prstGeom prst="rect">
                <a:avLst/>
              </a:prstGeom>
              <a:solidFill>
                <a:srgbClr val="00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126" name="Rectangle 125"/>
              <p:cNvSpPr>
                <a:spLocks noChangeAspect="1"/>
              </p:cNvSpPr>
              <p:nvPr/>
            </p:nvSpPr>
            <p:spPr bwMode="auto">
              <a:xfrm>
                <a:off x="4959791" y="4508625"/>
                <a:ext cx="36000" cy="95062"/>
              </a:xfrm>
              <a:prstGeom prst="rect">
                <a:avLst/>
              </a:prstGeom>
              <a:solidFill>
                <a:srgbClr val="00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127" name="Rectangle 126"/>
              <p:cNvSpPr>
                <a:spLocks noChangeAspect="1"/>
              </p:cNvSpPr>
              <p:nvPr/>
            </p:nvSpPr>
            <p:spPr bwMode="auto">
              <a:xfrm>
                <a:off x="5125770" y="4508625"/>
                <a:ext cx="36000" cy="95062"/>
              </a:xfrm>
              <a:prstGeom prst="rect">
                <a:avLst/>
              </a:prstGeom>
              <a:solidFill>
                <a:srgbClr val="00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</p:grpSp>
      <p:sp>
        <p:nvSpPr>
          <p:cNvPr id="129" name="TextBox 128"/>
          <p:cNvSpPr txBox="1"/>
          <p:nvPr/>
        </p:nvSpPr>
        <p:spPr>
          <a:xfrm>
            <a:off x="818708" y="6124353"/>
            <a:ext cx="3179134" cy="3721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   a.                  b.                 c.</a:t>
            </a:r>
            <a:r>
              <a:rPr lang="de-DE" dirty="0" smtClean="0">
                <a:solidFill>
                  <a:schemeClr val="bg1"/>
                </a:solidFill>
              </a:rPr>
              <a:t>         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5167423" y="5781603"/>
            <a:ext cx="3381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Rough cut/break along the long side of a pad showing the structure of the </a:t>
            </a:r>
            <a:r>
              <a:rPr lang="en-US" sz="1200" dirty="0" err="1" smtClean="0"/>
              <a:t>vias</a:t>
            </a:r>
            <a:r>
              <a:rPr lang="en-US" sz="1200" dirty="0" smtClean="0"/>
              <a:t> and the trench around them.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720725"/>
          </a:xfrm>
        </p:spPr>
        <p:txBody>
          <a:bodyPr/>
          <a:lstStyle/>
          <a:p>
            <a:pPr marL="530225" indent="-530225" eaLnBrk="1" hangingPunct="1"/>
            <a:r>
              <a:rPr lang="en-US" sz="1800" dirty="0" smtClean="0"/>
              <a:t>Bump bondable DEPFETs for Belle II and XFEL</a:t>
            </a:r>
            <a:endParaRPr lang="en-US" sz="1800" dirty="0" smtClean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MPP Project Review, Dec. 2010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Ladislav Andricek, MPI für Physik, HLL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514391" y="3778855"/>
            <a:ext cx="3959637" cy="2317150"/>
          </a:xfrm>
          <a:prstGeom prst="rect">
            <a:avLst/>
          </a:prstGeom>
          <a:solidFill>
            <a:srgbClr val="C9DBD8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  <p:txBody>
          <a:bodyPr wrap="none"/>
          <a:lstStyle/>
          <a:p>
            <a:pPr marL="342900" indent="-342900" eaLnBrk="0" hangingPunct="0">
              <a:spcBef>
                <a:spcPts val="100"/>
              </a:spcBef>
              <a:buFontTx/>
              <a:buAutoNum type="arabicPeriod"/>
            </a:pPr>
            <a:r>
              <a:rPr lang="en-US" sz="1200" dirty="0">
                <a:solidFill>
                  <a:srgbClr val="000000"/>
                </a:solidFill>
                <a:latin typeface="Tahoma" charset="0"/>
              </a:rPr>
              <a:t>Sputter </a:t>
            </a:r>
            <a:r>
              <a:rPr lang="en-US" sz="1200" dirty="0" err="1">
                <a:solidFill>
                  <a:srgbClr val="000000"/>
                </a:solidFill>
                <a:latin typeface="Tahoma" charset="0"/>
              </a:rPr>
              <a:t>Ti:W</a:t>
            </a:r>
            <a:r>
              <a:rPr lang="en-US" sz="1200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Tahoma" charset="0"/>
              </a:rPr>
              <a:t>und Cu </a:t>
            </a:r>
            <a:r>
              <a:rPr lang="en-US" sz="1200" dirty="0" smtClean="0">
                <a:solidFill>
                  <a:srgbClr val="000000"/>
                </a:solidFill>
                <a:latin typeface="Tahoma" charset="0"/>
              </a:rPr>
              <a:t>(</a:t>
            </a:r>
            <a:r>
              <a:rPr lang="en-US" sz="1200" dirty="0" smtClean="0">
                <a:solidFill>
                  <a:srgbClr val="000000"/>
                </a:solidFill>
                <a:latin typeface="Tahoma" charset="0"/>
              </a:rPr>
              <a:t>externally for now)</a:t>
            </a:r>
            <a:endParaRPr lang="en-US" sz="1200" dirty="0" smtClean="0">
              <a:solidFill>
                <a:srgbClr val="000000"/>
              </a:solidFill>
              <a:latin typeface="Tahoma" charset="0"/>
            </a:endParaRPr>
          </a:p>
          <a:p>
            <a:pPr marL="342900" indent="-342900" eaLnBrk="0" hangingPunct="0">
              <a:spcBef>
                <a:spcPts val="100"/>
              </a:spcBef>
              <a:buFontTx/>
              <a:buAutoNum type="arabicPeriod"/>
            </a:pPr>
            <a:endParaRPr lang="en-US" sz="1200" dirty="0">
              <a:solidFill>
                <a:srgbClr val="000000"/>
              </a:solidFill>
              <a:latin typeface="Tahoma" charset="0"/>
            </a:endParaRPr>
          </a:p>
          <a:p>
            <a:pPr marL="342900" indent="-342900" eaLnBrk="0" hangingPunct="0">
              <a:spcBef>
                <a:spcPts val="100"/>
              </a:spcBef>
              <a:buFontTx/>
              <a:buAutoNum type="arabicPeriod"/>
            </a:pPr>
            <a:r>
              <a:rPr lang="en-US" sz="1200" dirty="0">
                <a:solidFill>
                  <a:srgbClr val="000000"/>
                </a:solidFill>
                <a:latin typeface="Tahoma" charset="0"/>
              </a:rPr>
              <a:t>Lithography: </a:t>
            </a:r>
            <a:r>
              <a:rPr lang="de-DE" sz="1200" dirty="0" err="1">
                <a:solidFill>
                  <a:srgbClr val="000000"/>
                </a:solidFill>
                <a:latin typeface="Tahoma" charset="0"/>
              </a:rPr>
              <a:t>thick</a:t>
            </a:r>
            <a:r>
              <a:rPr lang="de-DE" sz="1200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Tahoma" charset="0"/>
              </a:rPr>
              <a:t>photo</a:t>
            </a:r>
            <a:r>
              <a:rPr lang="de-DE" sz="1200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Tahoma" charset="0"/>
              </a:rPr>
              <a:t>resist</a:t>
            </a:r>
            <a:endParaRPr lang="de-DE" sz="1200" dirty="0">
              <a:solidFill>
                <a:srgbClr val="000000"/>
              </a:solidFill>
              <a:latin typeface="Tahoma" charset="0"/>
            </a:endParaRPr>
          </a:p>
          <a:p>
            <a:pPr marL="342900" indent="-342900" eaLnBrk="0" hangingPunct="0">
              <a:spcBef>
                <a:spcPts val="100"/>
              </a:spcBef>
              <a:buFontTx/>
              <a:buAutoNum type="arabicPeriod"/>
            </a:pPr>
            <a:r>
              <a:rPr lang="en-GB" sz="1200" dirty="0" smtClean="0">
                <a:solidFill>
                  <a:srgbClr val="000000"/>
                </a:solidFill>
                <a:latin typeface="Tahoma" charset="0"/>
              </a:rPr>
              <a:t>Thru mask EP: 3-5 um Cu, ca. 2-3 um </a:t>
            </a:r>
            <a:r>
              <a:rPr lang="en-GB" sz="1200" dirty="0" err="1" smtClean="0">
                <a:solidFill>
                  <a:srgbClr val="000000"/>
                </a:solidFill>
                <a:latin typeface="Tahoma" charset="0"/>
              </a:rPr>
              <a:t>Sn</a:t>
            </a:r>
            <a:endParaRPr lang="en-GB" sz="1200" dirty="0" smtClean="0">
              <a:solidFill>
                <a:srgbClr val="000000"/>
              </a:solidFill>
              <a:latin typeface="Tahoma" charset="0"/>
            </a:endParaRPr>
          </a:p>
          <a:p>
            <a:pPr marL="342900" indent="-342900" eaLnBrk="0" hangingPunct="0">
              <a:spcBef>
                <a:spcPts val="100"/>
              </a:spcBef>
              <a:buFontTx/>
              <a:buAutoNum type="arabicPeriod"/>
            </a:pPr>
            <a:r>
              <a:rPr lang="en-GB" sz="1200" dirty="0" smtClean="0">
                <a:solidFill>
                  <a:srgbClr val="000000"/>
                </a:solidFill>
                <a:latin typeface="Tahoma" charset="0"/>
              </a:rPr>
              <a:t>Resist strip</a:t>
            </a:r>
          </a:p>
          <a:p>
            <a:pPr marL="342900" indent="-342900" eaLnBrk="0" hangingPunct="0">
              <a:spcBef>
                <a:spcPts val="100"/>
              </a:spcBef>
              <a:buFontTx/>
              <a:buAutoNum type="arabicPeriod"/>
            </a:pPr>
            <a:r>
              <a:rPr lang="en-GB" sz="1200" dirty="0" smtClean="0">
                <a:solidFill>
                  <a:srgbClr val="000000"/>
                </a:solidFill>
                <a:latin typeface="Tahoma" charset="0"/>
              </a:rPr>
              <a:t>wet etch </a:t>
            </a:r>
            <a:r>
              <a:rPr lang="de-DE" sz="1200" dirty="0" smtClean="0">
                <a:solidFill>
                  <a:srgbClr val="000000"/>
                </a:solidFill>
                <a:latin typeface="Tahoma" charset="0"/>
              </a:rPr>
              <a:t>Cu </a:t>
            </a:r>
            <a:r>
              <a:rPr lang="de-DE" sz="1200" dirty="0" smtClean="0">
                <a:solidFill>
                  <a:srgbClr val="000000"/>
                </a:solidFill>
                <a:latin typeface="Tahoma" charset="0"/>
              </a:rPr>
              <a:t>(FeCl</a:t>
            </a:r>
            <a:r>
              <a:rPr lang="de-DE" sz="1200" baseline="-25000" dirty="0" smtClean="0">
                <a:solidFill>
                  <a:srgbClr val="000000"/>
                </a:solidFill>
                <a:latin typeface="Tahoma" charset="0"/>
              </a:rPr>
              <a:t>3</a:t>
            </a:r>
            <a:r>
              <a:rPr lang="de-DE" sz="1200" dirty="0" smtClean="0">
                <a:solidFill>
                  <a:srgbClr val="000000"/>
                </a:solidFill>
                <a:latin typeface="Tahoma" charset="0"/>
              </a:rPr>
              <a:t>, </a:t>
            </a:r>
            <a:r>
              <a:rPr lang="de-DE" sz="1200" dirty="0" err="1" smtClean="0">
                <a:solidFill>
                  <a:srgbClr val="000000"/>
                </a:solidFill>
                <a:latin typeface="Tahoma" charset="0"/>
              </a:rPr>
              <a:t>HCl</a:t>
            </a:r>
            <a:r>
              <a:rPr lang="de-DE" sz="1200" dirty="0" smtClean="0">
                <a:solidFill>
                  <a:srgbClr val="000000"/>
                </a:solidFill>
                <a:latin typeface="Tahoma" charset="0"/>
              </a:rPr>
              <a:t> ..)</a:t>
            </a:r>
            <a:endParaRPr lang="en-US" sz="1200" dirty="0">
              <a:solidFill>
                <a:srgbClr val="000000"/>
              </a:solidFill>
              <a:latin typeface="Tahoma" charset="0"/>
            </a:endParaRPr>
          </a:p>
          <a:p>
            <a:pPr marL="342900" indent="-342900" eaLnBrk="0" hangingPunct="0">
              <a:spcBef>
                <a:spcPts val="100"/>
              </a:spcBef>
              <a:buFontTx/>
              <a:buAutoNum type="arabicPeriod"/>
            </a:pPr>
            <a:r>
              <a:rPr lang="en-US" sz="1200" dirty="0">
                <a:solidFill>
                  <a:srgbClr val="000000"/>
                </a:solidFill>
                <a:latin typeface="Tahoma" charset="0"/>
              </a:rPr>
              <a:t>w</a:t>
            </a:r>
            <a:r>
              <a:rPr lang="en-US" sz="1200" dirty="0" smtClean="0">
                <a:solidFill>
                  <a:srgbClr val="000000"/>
                </a:solidFill>
                <a:latin typeface="Tahoma" charset="0"/>
              </a:rPr>
              <a:t>et </a:t>
            </a:r>
            <a:r>
              <a:rPr lang="en-US" sz="1200" dirty="0">
                <a:solidFill>
                  <a:srgbClr val="000000"/>
                </a:solidFill>
                <a:latin typeface="Tahoma" charset="0"/>
              </a:rPr>
              <a:t>etch </a:t>
            </a:r>
            <a:r>
              <a:rPr lang="en-US" sz="1200" dirty="0" err="1">
                <a:solidFill>
                  <a:srgbClr val="000000"/>
                </a:solidFill>
                <a:latin typeface="Tahoma" charset="0"/>
              </a:rPr>
              <a:t>Ti:W</a:t>
            </a:r>
            <a:r>
              <a:rPr lang="en-US" sz="1200" dirty="0">
                <a:solidFill>
                  <a:srgbClr val="000000"/>
                </a:solidFill>
                <a:latin typeface="Tahoma" charset="0"/>
              </a:rPr>
              <a:t>: </a:t>
            </a:r>
            <a:r>
              <a:rPr lang="en-US" sz="1200" dirty="0" smtClean="0">
                <a:solidFill>
                  <a:srgbClr val="000000"/>
                </a:solidFill>
                <a:latin typeface="Tahoma" charset="0"/>
              </a:rPr>
              <a:t>(H</a:t>
            </a:r>
            <a:r>
              <a:rPr lang="en-US" sz="1200" baseline="-25000" dirty="0" smtClean="0">
                <a:solidFill>
                  <a:srgbClr val="000000"/>
                </a:solidFill>
                <a:latin typeface="Tahoma" charset="0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Tahoma" charset="0"/>
              </a:rPr>
              <a:t>O</a:t>
            </a:r>
            <a:r>
              <a:rPr lang="en-US" sz="1200" baseline="-25000" dirty="0" smtClean="0">
                <a:solidFill>
                  <a:srgbClr val="000000"/>
                </a:solidFill>
                <a:latin typeface="Tahoma" charset="0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Tahoma" charset="0"/>
              </a:rPr>
              <a:t> with </a:t>
            </a:r>
            <a:r>
              <a:rPr lang="en-US" sz="1200" dirty="0">
                <a:solidFill>
                  <a:srgbClr val="000000"/>
                </a:solidFill>
                <a:latin typeface="Tahoma" charset="0"/>
              </a:rPr>
              <a:t>additives</a:t>
            </a:r>
            <a:r>
              <a:rPr lang="en-US" sz="1200" dirty="0" smtClean="0">
                <a:solidFill>
                  <a:srgbClr val="000000"/>
                </a:solidFill>
                <a:latin typeface="Tahoma" charset="0"/>
              </a:rPr>
              <a:t>)</a:t>
            </a:r>
          </a:p>
          <a:p>
            <a:pPr marL="342900" indent="-342900" eaLnBrk="0" hangingPunct="0">
              <a:spcBef>
                <a:spcPts val="100"/>
              </a:spcBef>
              <a:buFontTx/>
              <a:buAutoNum type="arabicPeriod"/>
            </a:pPr>
            <a:endParaRPr lang="en-US" sz="1200" dirty="0" smtClean="0">
              <a:solidFill>
                <a:srgbClr val="000000"/>
              </a:solidFill>
              <a:latin typeface="Tahoma" charset="0"/>
            </a:endParaRPr>
          </a:p>
          <a:p>
            <a:pPr marL="342900" indent="-342900" eaLnBrk="0" hangingPunct="0">
              <a:spcBef>
                <a:spcPts val="100"/>
              </a:spcBef>
              <a:buBlip>
                <a:blip r:embed="rId2"/>
              </a:buBlip>
            </a:pPr>
            <a:r>
              <a:rPr lang="en-US" sz="1200" b="1" dirty="0" smtClean="0">
                <a:solidFill>
                  <a:srgbClr val="000000"/>
                </a:solidFill>
                <a:latin typeface="Tahoma" charset="0"/>
              </a:rPr>
              <a:t>Steps 3. to 6 installed at HLL</a:t>
            </a:r>
          </a:p>
          <a:p>
            <a:pPr marL="342900" indent="-342900" eaLnBrk="0" hangingPunct="0">
              <a:spcBef>
                <a:spcPts val="100"/>
              </a:spcBef>
              <a:buBlip>
                <a:blip r:embed="rId2"/>
              </a:buBlip>
            </a:pPr>
            <a:r>
              <a:rPr lang="en-US" sz="1200" b="1" dirty="0" smtClean="0">
                <a:solidFill>
                  <a:srgbClr val="000000"/>
                </a:solidFill>
                <a:latin typeface="Tahoma" charset="0"/>
              </a:rPr>
              <a:t>processes commissioned</a:t>
            </a:r>
            <a:r>
              <a:rPr lang="en-US" sz="1200" b="1" dirty="0" smtClean="0">
                <a:solidFill>
                  <a:srgbClr val="000000"/>
                </a:solidFill>
                <a:latin typeface="Tahoma" charset="0"/>
              </a:rPr>
              <a:t> and being optimized</a:t>
            </a:r>
            <a:endParaRPr lang="en-US" sz="1200" b="1" dirty="0" smtClean="0">
              <a:solidFill>
                <a:srgbClr val="000000"/>
              </a:solidFill>
              <a:latin typeface="Tahoma" charset="0"/>
            </a:endParaRPr>
          </a:p>
          <a:p>
            <a:pPr marL="342900" indent="-342900" eaLnBrk="0" hangingPunct="0">
              <a:spcBef>
                <a:spcPts val="100"/>
              </a:spcBef>
            </a:pPr>
            <a:endParaRPr lang="en-US" sz="1200" dirty="0" smtClean="0">
              <a:solidFill>
                <a:srgbClr val="000000"/>
              </a:solidFill>
              <a:latin typeface="Tahoma" charset="0"/>
            </a:endParaRPr>
          </a:p>
          <a:p>
            <a:pPr marL="342900" indent="-342900" eaLnBrk="0" hangingPunct="0">
              <a:buFontTx/>
              <a:buAutoNum type="arabicPeriod"/>
            </a:pPr>
            <a:endParaRPr lang="en-US" sz="1200" dirty="0" smtClean="0">
              <a:solidFill>
                <a:srgbClr val="000000"/>
              </a:solidFill>
              <a:latin typeface="Tahoma" charset="0"/>
            </a:endParaRPr>
          </a:p>
          <a:p>
            <a:pPr marL="342900" indent="-342900" eaLnBrk="0" hangingPunct="0"/>
            <a:r>
              <a:rPr lang="en-US" sz="1200" dirty="0" smtClean="0">
                <a:solidFill>
                  <a:srgbClr val="000000"/>
                </a:solidFill>
                <a:latin typeface="Tahoma" charset="0"/>
              </a:rPr>
              <a:t>                     </a:t>
            </a:r>
            <a:endParaRPr lang="en-US" dirty="0">
              <a:solidFill>
                <a:srgbClr val="000000"/>
              </a:solidFill>
              <a:latin typeface="Tahoma" charset="0"/>
            </a:endParaRPr>
          </a:p>
          <a:p>
            <a:pPr marL="342900" indent="-342900" eaLnBrk="0" hangingPunct="0"/>
            <a:endParaRPr lang="en-US" dirty="0">
              <a:solidFill>
                <a:srgbClr val="000000"/>
              </a:solidFill>
              <a:latin typeface="Tahoma" charset="0"/>
            </a:endParaRPr>
          </a:p>
          <a:p>
            <a:pPr marL="342900" indent="-342900" eaLnBrk="0" hangingPunct="0"/>
            <a:endParaRPr lang="de-DE" b="1" dirty="0">
              <a:solidFill>
                <a:srgbClr val="000000"/>
              </a:solidFill>
              <a:latin typeface="Tahoma" charset="0"/>
            </a:endParaRPr>
          </a:p>
          <a:p>
            <a:pPr marL="342900" indent="-342900" eaLnBrk="0" hangingPunct="0">
              <a:buFontTx/>
              <a:buAutoNum type="arabicPeriod"/>
            </a:pPr>
            <a:endParaRPr lang="en-US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4856295" y="1608273"/>
            <a:ext cx="3819620" cy="92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US" dirty="0" smtClean="0">
                <a:solidFill>
                  <a:srgbClr val="000000"/>
                </a:solidFill>
                <a:latin typeface="Tahoma" charset="0"/>
              </a:rPr>
              <a:t>The UBM and 3</a:t>
            </a:r>
            <a:r>
              <a:rPr lang="en-US" baseline="30000" dirty="0" smtClean="0">
                <a:solidFill>
                  <a:srgbClr val="000000"/>
                </a:solidFill>
                <a:latin typeface="Tahoma" charset="0"/>
              </a:rPr>
              <a:t>rd</a:t>
            </a:r>
            <a:r>
              <a:rPr lang="en-US" dirty="0" smtClean="0">
                <a:solidFill>
                  <a:srgbClr val="000000"/>
                </a:solidFill>
                <a:latin typeface="Tahoma" charset="0"/>
              </a:rPr>
              <a:t> metal layer are </a:t>
            </a:r>
            <a:r>
              <a:rPr lang="en-US" dirty="0" smtClean="0">
                <a:solidFill>
                  <a:srgbClr val="000000"/>
                </a:solidFill>
                <a:latin typeface="Tahoma" charset="0"/>
              </a:rPr>
              <a:t>an essential</a:t>
            </a:r>
            <a:endParaRPr lang="en-US" dirty="0" smtClean="0">
              <a:solidFill>
                <a:srgbClr val="000000"/>
              </a:solidFill>
              <a:latin typeface="Tahoma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ahoma" charset="0"/>
              </a:rPr>
              <a:t>part of the DEPFET production and need </a:t>
            </a:r>
            <a:r>
              <a:rPr lang="en-US" dirty="0" smtClean="0">
                <a:solidFill>
                  <a:srgbClr val="000000"/>
                </a:solidFill>
                <a:latin typeface="Tahoma" charset="0"/>
              </a:rPr>
              <a:t>to </a:t>
            </a:r>
          </a:p>
          <a:p>
            <a:r>
              <a:rPr lang="en-US" dirty="0" smtClean="0">
                <a:solidFill>
                  <a:srgbClr val="000000"/>
                </a:solidFill>
                <a:latin typeface="Tahoma" charset="0"/>
              </a:rPr>
              <a:t>be </a:t>
            </a:r>
            <a:r>
              <a:rPr lang="en-US" dirty="0" smtClean="0">
                <a:solidFill>
                  <a:srgbClr val="000000"/>
                </a:solidFill>
                <a:latin typeface="Tahoma" charset="0"/>
              </a:rPr>
              <a:t>installed at the HLL!</a:t>
            </a:r>
          </a:p>
          <a:p>
            <a:endParaRPr lang="en-US" dirty="0">
              <a:solidFill>
                <a:srgbClr val="000000"/>
              </a:solidFill>
              <a:latin typeface="Tahoma" charset="0"/>
            </a:endParaRPr>
          </a:p>
        </p:txBody>
      </p:sp>
      <p:pic>
        <p:nvPicPr>
          <p:cNvPr id="5122" name="Picture 2" descr="D:\Laci\1-Conferences-Talks\DEPFET-MEETINGS\2010-09-Valencia\pictures\EP-Fotos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9977" y="3581401"/>
            <a:ext cx="4233933" cy="2822909"/>
          </a:xfrm>
          <a:prstGeom prst="rect">
            <a:avLst/>
          </a:prstGeom>
          <a:noFill/>
        </p:spPr>
      </p:pic>
      <p:pic>
        <p:nvPicPr>
          <p:cNvPr id="19" name="Picture 61" descr="xfelTechCrossSection"/>
          <p:cNvPicPr>
            <a:picLocks noChangeAspect="1" noChangeArrowheads="1"/>
          </p:cNvPicPr>
          <p:nvPr/>
        </p:nvPicPr>
        <p:blipFill>
          <a:blip r:embed="rId4" cstate="print"/>
          <a:srcRect t="6929"/>
          <a:stretch>
            <a:fillRect/>
          </a:stretch>
        </p:blipFill>
        <p:spPr bwMode="auto">
          <a:xfrm>
            <a:off x="473528" y="988106"/>
            <a:ext cx="4113934" cy="226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720725"/>
          </a:xfrm>
        </p:spPr>
        <p:txBody>
          <a:bodyPr/>
          <a:lstStyle/>
          <a:p>
            <a:pPr marL="530225" indent="-530225" eaLnBrk="1" hangingPunct="1"/>
            <a:r>
              <a:rPr lang="en-US" sz="1800" dirty="0" smtClean="0"/>
              <a:t>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Cu/</a:t>
            </a:r>
            <a:r>
              <a:rPr lang="en-US" sz="1800" dirty="0" err="1" smtClean="0"/>
              <a:t>Sn</a:t>
            </a:r>
            <a:r>
              <a:rPr lang="en-US" sz="1800" dirty="0" smtClean="0"/>
              <a:t> Wafer at the HLL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MPP Project Review, Dec. 2010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Ladislav Andricek, MPI für Physik, HLL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46" name="Picture 2" descr="D:\Laci\1-Conferences-Talks\DEPFET-MEETINGS\2010-09-Valencia\pictures\EP-Fotos 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841" y="1063255"/>
            <a:ext cx="8276604" cy="551829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Summary</a:t>
            </a:r>
          </a:p>
        </p:txBody>
      </p:sp>
      <p:sp>
        <p:nvSpPr>
          <p:cNvPr id="23555" name="1 Marcador de fecha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2355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</a:p>
        </p:txBody>
      </p:sp>
      <p:sp>
        <p:nvSpPr>
          <p:cNvPr id="23557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016D63-8739-4409-B22A-1AEF6488B45C}" type="slidenum">
              <a:rPr lang="en-US" smtClean="0">
                <a:latin typeface="Tahoma" pitchFamily="34" charset="0"/>
              </a:rPr>
              <a:pPr/>
              <a:t>29</a:t>
            </a:fld>
            <a:endParaRPr lang="en-US" smtClean="0">
              <a:latin typeface="Tahoma" pitchFamily="34" charset="0"/>
            </a:endParaRPr>
          </a:p>
        </p:txBody>
      </p:sp>
      <p:sp>
        <p:nvSpPr>
          <p:cNvPr id="23558" name="9 CuadroTexto"/>
          <p:cNvSpPr txBox="1">
            <a:spLocks noChangeArrowheads="1"/>
          </p:cNvSpPr>
          <p:nvPr/>
        </p:nvSpPr>
        <p:spPr bwMode="auto">
          <a:xfrm>
            <a:off x="488950" y="1606550"/>
            <a:ext cx="829945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s-ES" dirty="0"/>
              <a:t>   </a:t>
            </a:r>
            <a:r>
              <a:rPr lang="en-US" dirty="0" smtClean="0"/>
              <a:t>The main MPP Projects at HLL are</a:t>
            </a:r>
          </a:p>
          <a:p>
            <a:pPr lvl="2">
              <a:spcBef>
                <a:spcPts val="600"/>
              </a:spcBef>
              <a:buBlip>
                <a:blip r:embed="rId3"/>
              </a:buBlip>
            </a:pPr>
            <a:r>
              <a:rPr lang="en-US" dirty="0" smtClean="0"/>
              <a:t> </a:t>
            </a:r>
            <a:r>
              <a:rPr lang="en-US" dirty="0" smtClean="0"/>
              <a:t> DEPFETs for Belle II (and ILC)</a:t>
            </a:r>
          </a:p>
          <a:p>
            <a:pPr lvl="3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en-US" dirty="0" smtClean="0"/>
              <a:t> prototype run is being finalized, first batch already thinned, will be finalized in Jan.</a:t>
            </a:r>
          </a:p>
          <a:p>
            <a:pPr lvl="2">
              <a:spcBef>
                <a:spcPts val="600"/>
              </a:spcBef>
              <a:buBlip>
                <a:blip r:embed="rId3"/>
              </a:buBlip>
            </a:pPr>
            <a:r>
              <a:rPr lang="en-US" dirty="0" smtClean="0"/>
              <a:t> </a:t>
            </a:r>
            <a:r>
              <a:rPr lang="en-US" dirty="0" smtClean="0"/>
              <a:t> Pixel detectors for the </a:t>
            </a:r>
            <a:r>
              <a:rPr lang="en-US" dirty="0" err="1" smtClean="0"/>
              <a:t>sLHC</a:t>
            </a:r>
            <a:r>
              <a:rPr lang="en-US" dirty="0" smtClean="0"/>
              <a:t> ATLAS upgrade and IBL</a:t>
            </a:r>
          </a:p>
          <a:p>
            <a:pPr lvl="3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en-US" dirty="0" smtClean="0"/>
              <a:t> vertical integration project with </a:t>
            </a:r>
            <a:r>
              <a:rPr lang="en-US" dirty="0" err="1" smtClean="0"/>
              <a:t>Fraunhofer</a:t>
            </a:r>
            <a:r>
              <a:rPr lang="en-US" dirty="0" smtClean="0"/>
              <a:t> EMFT, thin planer sensors for IBL</a:t>
            </a:r>
            <a:endParaRPr lang="en-US" dirty="0" smtClean="0"/>
          </a:p>
          <a:p>
            <a:pPr lvl="2">
              <a:spcBef>
                <a:spcPts val="600"/>
              </a:spcBef>
              <a:buBlip>
                <a:blip r:embed="rId3"/>
              </a:buBlip>
            </a:pPr>
            <a:r>
              <a:rPr lang="en-US" dirty="0" smtClean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SiMPL</a:t>
            </a:r>
            <a:r>
              <a:rPr lang="en-US" dirty="0" smtClean="0"/>
              <a:t> Photomultiplier with possible applications at MAGIC, CTA, or calorimeter read out</a:t>
            </a:r>
          </a:p>
          <a:p>
            <a:pPr lvl="3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en-US" dirty="0" smtClean="0"/>
              <a:t> very encouraging first results, some technology optimization still needed </a:t>
            </a:r>
            <a:r>
              <a:rPr lang="en-US" dirty="0" smtClean="0"/>
              <a:t> </a:t>
            </a:r>
            <a:endParaRPr lang="en-US" dirty="0"/>
          </a:p>
          <a:p>
            <a:pPr>
              <a:spcBef>
                <a:spcPts val="600"/>
              </a:spcBef>
              <a:buFont typeface="Arial" charset="0"/>
              <a:buChar char="•"/>
            </a:pPr>
            <a:endParaRPr lang="en-US" dirty="0"/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/>
              <a:t>    All MPP projects use custom made SOI wafers</a:t>
            </a:r>
          </a:p>
          <a:p>
            <a:pPr lvl="2">
              <a:spcBef>
                <a:spcPts val="600"/>
              </a:spcBef>
              <a:buBlip>
                <a:blip r:embed="rId3"/>
              </a:buBlip>
            </a:pPr>
            <a:r>
              <a:rPr lang="en-US" dirty="0" smtClean="0"/>
              <a:t> </a:t>
            </a:r>
            <a:r>
              <a:rPr lang="en-US" dirty="0" smtClean="0"/>
              <a:t> we </a:t>
            </a:r>
            <a:r>
              <a:rPr lang="en-US" dirty="0" smtClean="0"/>
              <a:t>need to ensure long term supply of material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/>
              <a:t>    </a:t>
            </a:r>
            <a:r>
              <a:rPr lang="en-US" dirty="0" smtClean="0"/>
              <a:t>Speed requirements from the experiments and </a:t>
            </a:r>
            <a:r>
              <a:rPr lang="en-US" dirty="0" smtClean="0"/>
              <a:t>the need for parallelization of the read-out </a:t>
            </a:r>
            <a:br>
              <a:rPr lang="en-US" dirty="0" smtClean="0"/>
            </a:br>
            <a:r>
              <a:rPr lang="en-US" dirty="0" smtClean="0"/>
              <a:t>       call for the installation of the bump bonding capabilities at HLL. DEPFETs for Belle II and XFEL</a:t>
            </a:r>
            <a:br>
              <a:rPr lang="en-US" dirty="0" smtClean="0"/>
            </a:br>
            <a:r>
              <a:rPr lang="en-US" dirty="0" smtClean="0"/>
              <a:t>       will have a </a:t>
            </a:r>
            <a:r>
              <a:rPr lang="en-US" dirty="0" err="1" smtClean="0"/>
              <a:t>solderable</a:t>
            </a:r>
            <a:r>
              <a:rPr lang="en-US" dirty="0" smtClean="0"/>
              <a:t> third metal layer in Cu. The basic process was installed. </a:t>
            </a:r>
            <a:endParaRPr lang="en-US" dirty="0"/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HLL inside</a:t>
            </a:r>
          </a:p>
        </p:txBody>
      </p:sp>
      <p:sp>
        <p:nvSpPr>
          <p:cNvPr id="7172" name="16 Marcador de fecha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7173" name="Footer Placeholder 1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</a:p>
        </p:txBody>
      </p:sp>
      <p:sp>
        <p:nvSpPr>
          <p:cNvPr id="7174" name="Slide Number Placeholder 1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0511B8-513A-4856-B26E-C975104F50DA}" type="slidenum">
              <a:rPr lang="en-US" smtClean="0">
                <a:latin typeface="Tahoma" pitchFamily="34" charset="0"/>
              </a:rPr>
              <a:pPr/>
              <a:t>3</a:t>
            </a:fld>
            <a:endParaRPr lang="en-US" smtClean="0">
              <a:latin typeface="Tahoma" pitchFamily="34" charset="0"/>
            </a:endParaRPr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524489" y="1184179"/>
            <a:ext cx="2592000" cy="4140000"/>
          </a:xfrm>
          <a:prstGeom prst="rect">
            <a:avLst/>
          </a:prstGeom>
          <a:solidFill>
            <a:srgbClr val="C9DBD8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  <a:scene3d>
            <a:camera prst="orthographicFront"/>
            <a:lightRig rig="chilly" dir="t"/>
          </a:scene3d>
          <a:sp3d>
            <a:bevelT/>
            <a:bevelB/>
          </a:sp3d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MPP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dirty="0" smtClean="0">
                <a:latin typeface="+mn-lt"/>
              </a:rPr>
              <a:t>Collider based and </a:t>
            </a:r>
            <a:r>
              <a:rPr lang="en-US" sz="1100" b="1" dirty="0" err="1" smtClean="0">
                <a:latin typeface="+mn-lt"/>
              </a:rPr>
              <a:t>Astro</a:t>
            </a:r>
            <a:r>
              <a:rPr lang="en-US" sz="1100" b="1" dirty="0" smtClean="0">
                <a:latin typeface="+mn-lt"/>
              </a:rPr>
              <a:t> Particle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dirty="0" smtClean="0">
                <a:latin typeface="+mn-lt"/>
              </a:rPr>
              <a:t>Experiments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 Pixels/Strips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  <a:p>
            <a:pPr lvl="1">
              <a:buSzPct val="80000"/>
              <a:buBlip>
                <a:blip r:embed="rId2"/>
              </a:buBlip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ATLAS</a:t>
            </a:r>
          </a:p>
          <a:p>
            <a:pPr lvl="1">
              <a:buSzPct val="80000"/>
              <a:buBlip>
                <a:blip r:embed="rId2"/>
              </a:buBlip>
            </a:pPr>
            <a:r>
              <a:rPr lang="en-US" sz="1600" dirty="0" smtClean="0">
                <a:latin typeface="+mn-lt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sLHC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 DEPFETs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  <a:p>
            <a:pPr lvl="1">
              <a:buSzPct val="80000"/>
              <a:buBlip>
                <a:blip r:embed="rId2"/>
              </a:buBlip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ILC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lvl="1">
              <a:buSzPct val="80000"/>
              <a:buBlip>
                <a:blip r:embed="rId2"/>
              </a:buBlip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Belle II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 Geiger Mode APDs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  <a:p>
            <a:pPr lvl="1">
              <a:buSzPct val="80000"/>
              <a:buBlip>
                <a:blip r:embed="rId2"/>
              </a:buBlip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MAGIC/EUSO/CTA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lvl="1">
              <a:buSzPct val="80000"/>
              <a:buBlip>
                <a:blip r:embed="rId2"/>
              </a:buBlip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ILC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(calorimeter)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432020" y="1184177"/>
            <a:ext cx="2592000" cy="4140000"/>
          </a:xfrm>
          <a:prstGeom prst="rect">
            <a:avLst/>
          </a:prstGeom>
          <a:solidFill>
            <a:srgbClr val="C9DBD8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  <a:scene3d>
            <a:camera prst="orthographicFront"/>
            <a:lightRig rig="chilly" dir="t"/>
          </a:scene3d>
          <a:sp3d>
            <a:bevelT/>
            <a:bevelB/>
          </a:sp3d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latin typeface="+mn-lt"/>
              </a:rPr>
              <a:t>CFEL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Center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for Free Electron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Laser Science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lvl="0">
              <a:buBlip>
                <a:blip r:embed="rId2"/>
              </a:buBlip>
            </a:pPr>
            <a:r>
              <a:rPr lang="en-US" sz="1600" b="1" dirty="0" smtClean="0"/>
              <a:t> </a:t>
            </a:r>
            <a:r>
              <a:rPr lang="en-US" sz="1600" b="1" dirty="0" err="1" smtClean="0"/>
              <a:t>pnCCDs</a:t>
            </a:r>
            <a:endParaRPr lang="en-US" sz="1600" b="1" dirty="0" smtClean="0"/>
          </a:p>
          <a:p>
            <a:pPr lvl="1">
              <a:buSzPct val="80000"/>
              <a:buBlip>
                <a:blip r:embed="rId2"/>
              </a:buBlip>
            </a:pPr>
            <a:r>
              <a:rPr lang="en-US" sz="1600" dirty="0" smtClean="0"/>
              <a:t> FLASH, Hamburg</a:t>
            </a:r>
            <a:endParaRPr lang="en-US" sz="1600" dirty="0" smtClean="0"/>
          </a:p>
          <a:p>
            <a:pPr lvl="1">
              <a:buSzPct val="80000"/>
              <a:buBlip>
                <a:blip r:embed="rId2"/>
              </a:buBlip>
            </a:pPr>
            <a:r>
              <a:rPr lang="en-US" sz="1600" dirty="0" smtClean="0"/>
              <a:t> BESSY, Berlin  </a:t>
            </a:r>
            <a:endParaRPr lang="en-US" sz="1600" dirty="0" smtClean="0"/>
          </a:p>
          <a:p>
            <a:pPr lvl="1">
              <a:buSzPct val="80000"/>
              <a:buBlip>
                <a:blip r:embed="rId2"/>
              </a:buBlip>
            </a:pPr>
            <a:r>
              <a:rPr lang="en-US" sz="1600" dirty="0" smtClean="0"/>
              <a:t> LCLS, Stanford</a:t>
            </a:r>
            <a:endParaRPr lang="en-US" sz="1600" dirty="0" smtClean="0"/>
          </a:p>
          <a:p>
            <a:pPr lvl="1">
              <a:buSzPct val="80000"/>
              <a:buBlip>
                <a:blip r:embed="rId2"/>
              </a:buBlip>
            </a:pPr>
            <a:r>
              <a:rPr lang="en-US" sz="1600" dirty="0" smtClean="0"/>
              <a:t> Spring8, Japan</a:t>
            </a:r>
            <a:endParaRPr lang="en-US" sz="1600" dirty="0" smtClean="0"/>
          </a:p>
          <a:p>
            <a:pPr lvl="0">
              <a:buBlip>
                <a:blip r:embed="rId2"/>
              </a:buBlip>
            </a:pPr>
            <a:endParaRPr lang="en-US" sz="1600" dirty="0" smtClean="0"/>
          </a:p>
          <a:p>
            <a:pPr lvl="0">
              <a:buBlip>
                <a:blip r:embed="rId2"/>
              </a:buBlip>
            </a:pPr>
            <a:r>
              <a:rPr lang="en-US" sz="1600" b="1" dirty="0" smtClean="0">
                <a:solidFill>
                  <a:srgbClr val="FF0000"/>
                </a:solidFill>
              </a:rPr>
              <a:t> DEPFETs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lvl="1">
              <a:buSzPct val="80000"/>
              <a:buBlip>
                <a:blip r:embed="rId2"/>
              </a:buBlip>
            </a:pPr>
            <a:r>
              <a:rPr lang="en-US" sz="1600" dirty="0" smtClean="0"/>
              <a:t> XFEL, Hamburg</a:t>
            </a:r>
            <a:endParaRPr lang="en-US" sz="1800" dirty="0" smtClean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6450211" y="1184180"/>
            <a:ext cx="2592000" cy="4140000"/>
          </a:xfrm>
          <a:prstGeom prst="rect">
            <a:avLst/>
          </a:prstGeom>
          <a:solidFill>
            <a:srgbClr val="C9DBD8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  <a:scene3d>
            <a:camera prst="orthographicFront"/>
            <a:lightRig rig="chilly" dir="t"/>
          </a:scene3d>
          <a:sp3d>
            <a:bevelT/>
            <a:bevelB/>
          </a:sp3d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MPE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dirty="0" smtClean="0">
                <a:latin typeface="+mn-lt"/>
              </a:rPr>
              <a:t>X-Ray Astronomy 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dirty="0" smtClean="0">
                <a:latin typeface="+mn-lt"/>
              </a:rPr>
              <a:t>X-Ray Fluorescence Analysis</a:t>
            </a:r>
            <a:endParaRPr lang="en-US" sz="1100" b="1" dirty="0" smtClean="0"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lvl="0">
              <a:buBlip>
                <a:blip r:embed="rId2"/>
              </a:buBlip>
            </a:pPr>
            <a:r>
              <a:rPr lang="en-US" sz="1600" b="1" dirty="0" smtClean="0"/>
              <a:t> </a:t>
            </a:r>
            <a:r>
              <a:rPr lang="en-US" sz="1600" b="1" dirty="0" err="1" smtClean="0"/>
              <a:t>pnCCDs</a:t>
            </a:r>
            <a:endParaRPr lang="en-US" sz="1600" b="1" dirty="0" smtClean="0"/>
          </a:p>
          <a:p>
            <a:pPr lvl="1">
              <a:buBlip>
                <a:blip r:embed="rId2"/>
              </a:buBlip>
            </a:pPr>
            <a:r>
              <a:rPr lang="en-US" sz="1600" dirty="0" smtClean="0"/>
              <a:t> XMM</a:t>
            </a:r>
            <a:endParaRPr lang="en-US" sz="1600" dirty="0" smtClean="0"/>
          </a:p>
          <a:p>
            <a:pPr lvl="1">
              <a:buBlip>
                <a:blip r:embed="rId2"/>
              </a:buBlip>
            </a:pPr>
            <a:r>
              <a:rPr lang="en-US" sz="1600" dirty="0" smtClean="0"/>
              <a:t> </a:t>
            </a:r>
            <a:r>
              <a:rPr lang="en-US" sz="1600" dirty="0" err="1" smtClean="0"/>
              <a:t>eRosita</a:t>
            </a:r>
            <a:endParaRPr lang="en-US" sz="1600" dirty="0" smtClean="0"/>
          </a:p>
          <a:p>
            <a:pPr lvl="0">
              <a:buBlip>
                <a:blip r:embed="rId2"/>
              </a:buBlip>
            </a:pPr>
            <a:endParaRPr lang="en-US" sz="1600" dirty="0" smtClean="0"/>
          </a:p>
          <a:p>
            <a:pPr lvl="0">
              <a:buBlip>
                <a:blip r:embed="rId2"/>
              </a:buBlip>
            </a:pPr>
            <a:r>
              <a:rPr lang="en-US" sz="1600" b="1" dirty="0" smtClean="0"/>
              <a:t> DEPFETs</a:t>
            </a:r>
            <a:endParaRPr lang="en-US" sz="1600" b="1" dirty="0" smtClean="0"/>
          </a:p>
          <a:p>
            <a:pPr lvl="1">
              <a:buBlip>
                <a:blip r:embed="rId2"/>
              </a:buBlip>
            </a:pPr>
            <a:r>
              <a:rPr lang="en-US" sz="1600" dirty="0" smtClean="0"/>
              <a:t> </a:t>
            </a:r>
            <a:r>
              <a:rPr lang="en-US" sz="1600" dirty="0" err="1" smtClean="0"/>
              <a:t>BepiColombo</a:t>
            </a:r>
            <a:endParaRPr lang="en-US" sz="1600" dirty="0" smtClean="0"/>
          </a:p>
          <a:p>
            <a:pPr lvl="1">
              <a:buBlip>
                <a:blip r:embed="rId2"/>
              </a:buBlip>
            </a:pPr>
            <a:r>
              <a:rPr lang="en-US" sz="1600" dirty="0" smtClean="0"/>
              <a:t> IXO</a:t>
            </a:r>
            <a:endParaRPr lang="en-US" sz="1600" dirty="0" smtClean="0"/>
          </a:p>
          <a:p>
            <a:pPr lvl="0">
              <a:buBlip>
                <a:blip r:embed="rId2"/>
              </a:buBlip>
            </a:pPr>
            <a:endParaRPr lang="en-US" sz="1600" dirty="0" smtClean="0"/>
          </a:p>
          <a:p>
            <a:pPr lvl="0">
              <a:buBlip>
                <a:blip r:embed="rId2"/>
              </a:buBlip>
            </a:pPr>
            <a:r>
              <a:rPr lang="en-US" sz="1600" b="1" dirty="0" smtClean="0"/>
              <a:t> SDDs</a:t>
            </a:r>
            <a:endParaRPr lang="en-US" sz="1600" b="1" dirty="0" smtClean="0"/>
          </a:p>
          <a:p>
            <a:pPr lvl="1">
              <a:buBlip>
                <a:blip r:embed="rId2"/>
              </a:buBlip>
            </a:pPr>
            <a:r>
              <a:rPr lang="en-US" sz="1600" dirty="0" smtClean="0"/>
              <a:t> </a:t>
            </a:r>
            <a:r>
              <a:rPr lang="en-US" sz="1600" dirty="0" err="1" smtClean="0"/>
              <a:t>MarsRovers</a:t>
            </a:r>
            <a:endParaRPr lang="en-US" sz="1600" dirty="0" smtClean="0"/>
          </a:p>
          <a:p>
            <a:pPr lvl="1">
              <a:buBlip>
                <a:blip r:embed="rId2"/>
              </a:buBlip>
            </a:pPr>
            <a:r>
              <a:rPr lang="en-US" sz="1600" dirty="0" smtClean="0"/>
              <a:t> SIDDHARTA</a:t>
            </a:r>
            <a:endParaRPr lang="en-US" sz="1600" dirty="0" smtClean="0"/>
          </a:p>
          <a:p>
            <a:pPr lvl="1">
              <a:buBlip>
                <a:blip r:embed="rId2"/>
              </a:buBlip>
            </a:pPr>
            <a:r>
              <a:rPr lang="en-US" sz="1600" dirty="0" smtClean="0"/>
              <a:t> HICAM </a:t>
            </a:r>
            <a:r>
              <a:rPr lang="en-US" sz="1600" dirty="0" smtClean="0"/>
              <a:t>and </a:t>
            </a:r>
            <a:r>
              <a:rPr lang="en-US" sz="1600" dirty="0" err="1" smtClean="0"/>
              <a:t>Drago</a:t>
            </a:r>
            <a:endParaRPr lang="en-US" sz="1600" dirty="0" smtClean="0"/>
          </a:p>
          <a:p>
            <a:pPr lvl="1">
              <a:buBlip>
                <a:blip r:embed="rId2"/>
              </a:buBlip>
            </a:pPr>
            <a:r>
              <a:rPr lang="en-US" sz="1600" dirty="0" smtClean="0"/>
              <a:t> …</a:t>
            </a:r>
            <a:endParaRPr lang="en-US" sz="16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1063255" y="5635261"/>
            <a:ext cx="7485322" cy="786809"/>
          </a:xfrm>
          <a:prstGeom prst="rect">
            <a:avLst/>
          </a:prstGeom>
          <a:solidFill>
            <a:srgbClr val="C9DBD8"/>
          </a:solidFill>
          <a:ln>
            <a:noFill/>
          </a:ln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  <p:txBody>
          <a:bodyPr wrap="none" rtlCol="0">
            <a:noAutofit/>
          </a:bodyPr>
          <a:lstStyle/>
          <a:p>
            <a:pPr>
              <a:buBlip>
                <a:blip r:embed="rId2"/>
              </a:buBlip>
            </a:pPr>
            <a:r>
              <a:rPr lang="en-US" dirty="0" smtClean="0"/>
              <a:t> Regular HLL projects reviews (almost) every year, (See MPP </a:t>
            </a:r>
            <a:r>
              <a:rPr lang="en-US" dirty="0" err="1" smtClean="0"/>
              <a:t>Indico</a:t>
            </a:r>
            <a:r>
              <a:rPr lang="en-US" dirty="0" smtClean="0"/>
              <a:t>)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 </a:t>
            </a:r>
            <a:r>
              <a:rPr lang="en-US" dirty="0" smtClean="0"/>
              <a:t>most recent one at </a:t>
            </a:r>
            <a:r>
              <a:rPr lang="en-US" dirty="0" err="1" smtClean="0"/>
              <a:t>Ringberg</a:t>
            </a:r>
            <a:r>
              <a:rPr lang="en-US" dirty="0" smtClean="0"/>
              <a:t>, 18-21 April 2010 </a:t>
            </a:r>
            <a:r>
              <a:rPr lang="en-US" dirty="0" smtClean="0">
                <a:sym typeface="Wingdings" pitchFamily="2" charset="2"/>
              </a:rPr>
              <a:t> intense discussions for more than 2 days</a:t>
            </a:r>
          </a:p>
          <a:p>
            <a:pPr>
              <a:buBlip>
                <a:blip r:embed="rId2"/>
              </a:buBlip>
            </a:pP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here only projects of MPP (with a small excursion to DEPETs at XFEL</a:t>
            </a:r>
            <a:r>
              <a:rPr lang="en-US" dirty="0" smtClean="0">
                <a:sym typeface="Wingdings" pitchFamily="2" charset="2"/>
              </a:rPr>
              <a:t>)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35"/>
          <p:cNvSpPr>
            <a:spLocks noChangeArrowheads="1"/>
          </p:cNvSpPr>
          <p:nvPr/>
        </p:nvSpPr>
        <p:spPr bwMode="auto">
          <a:xfrm>
            <a:off x="4965404" y="3785188"/>
            <a:ext cx="3200401" cy="265815"/>
          </a:xfrm>
          <a:prstGeom prst="rect">
            <a:avLst/>
          </a:prstGeom>
          <a:solidFill>
            <a:schemeClr val="hlink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SOI wafers supplied by industrial partners</a:t>
            </a:r>
            <a:endParaRPr lang="en-US" dirty="0" smtClean="0"/>
          </a:p>
        </p:txBody>
      </p:sp>
      <p:sp>
        <p:nvSpPr>
          <p:cNvPr id="9258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MPP Project Review, Dec. 2010</a:t>
            </a:r>
            <a:endParaRPr lang="en-US" dirty="0"/>
          </a:p>
        </p:txBody>
      </p:sp>
      <p:sp>
        <p:nvSpPr>
          <p:cNvPr id="9260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Ladislav Andricek, MPI für Physik, HLL</a:t>
            </a:r>
            <a:endParaRPr lang="en-US" smtClean="0"/>
          </a:p>
        </p:txBody>
      </p:sp>
      <p:sp>
        <p:nvSpPr>
          <p:cNvPr id="9259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402C-8C1C-4DC3-A791-95DA4C119544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9221" name="Text Box 34"/>
          <p:cNvSpPr txBox="1">
            <a:spLocks noChangeArrowheads="1"/>
          </p:cNvSpPr>
          <p:nvPr/>
        </p:nvSpPr>
        <p:spPr bwMode="auto">
          <a:xfrm>
            <a:off x="4699534" y="1432412"/>
            <a:ext cx="4115986" cy="553998"/>
          </a:xfrm>
          <a:prstGeom prst="rect">
            <a:avLst/>
          </a:prstGeom>
          <a:noFill/>
          <a:ln w="63500" algn="ctr">
            <a:solidFill>
              <a:srgbClr val="7CA6B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dirty="0" smtClean="0"/>
              <a:t>-: </a:t>
            </a:r>
            <a:r>
              <a:rPr lang="en-US" sz="1200" dirty="0"/>
              <a:t>engineered BSOI wafers prepared </a:t>
            </a:r>
            <a:r>
              <a:rPr lang="en-US" sz="1200" dirty="0" smtClean="0"/>
              <a:t>by industrial partner</a:t>
            </a:r>
            <a:endParaRPr lang="en-US" sz="1200" dirty="0"/>
          </a:p>
          <a:p>
            <a:pPr algn="l"/>
            <a:r>
              <a:rPr lang="en-US" sz="1200" dirty="0"/>
              <a:t>-: DSP, </a:t>
            </a:r>
            <a:r>
              <a:rPr lang="en-US" sz="1200" dirty="0">
                <a:cs typeface="Tahoma" pitchFamily="34" charset="0"/>
              </a:rPr>
              <a:t>≈ </a:t>
            </a:r>
            <a:r>
              <a:rPr lang="en-US" sz="1200" dirty="0"/>
              <a:t>420 </a:t>
            </a:r>
            <a:r>
              <a:rPr lang="en-US" sz="1200" dirty="0">
                <a:cs typeface="Tahoma" pitchFamily="34" charset="0"/>
              </a:rPr>
              <a:t>µm overall thickness, 50 µm top layer</a:t>
            </a:r>
          </a:p>
        </p:txBody>
      </p:sp>
      <p:sp>
        <p:nvSpPr>
          <p:cNvPr id="9222" name="Rectangle 74"/>
          <p:cNvSpPr>
            <a:spLocks noChangeArrowheads="1"/>
          </p:cNvSpPr>
          <p:nvPr/>
        </p:nvSpPr>
        <p:spPr bwMode="auto">
          <a:xfrm>
            <a:off x="632359" y="2242037"/>
            <a:ext cx="3251200" cy="977900"/>
          </a:xfrm>
          <a:prstGeom prst="rect">
            <a:avLst/>
          </a:prstGeom>
          <a:solidFill>
            <a:schemeClr val="hlink"/>
          </a:solidFill>
          <a:ln w="127000" algn="ctr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3" name="Rectangle 35"/>
          <p:cNvSpPr>
            <a:spLocks noChangeArrowheads="1"/>
          </p:cNvSpPr>
          <p:nvPr/>
        </p:nvSpPr>
        <p:spPr bwMode="auto">
          <a:xfrm>
            <a:off x="4902734" y="4210493"/>
            <a:ext cx="3314700" cy="1174794"/>
          </a:xfrm>
          <a:prstGeom prst="rect">
            <a:avLst/>
          </a:prstGeom>
          <a:solidFill>
            <a:schemeClr val="hlink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en-US"/>
          </a:p>
        </p:txBody>
      </p:sp>
      <p:sp>
        <p:nvSpPr>
          <p:cNvPr id="9224" name="Rectangle 36"/>
          <p:cNvSpPr>
            <a:spLocks noChangeArrowheads="1"/>
          </p:cNvSpPr>
          <p:nvPr/>
        </p:nvSpPr>
        <p:spPr bwMode="auto">
          <a:xfrm>
            <a:off x="4901146" y="4051787"/>
            <a:ext cx="3316288" cy="161925"/>
          </a:xfrm>
          <a:prstGeom prst="rect">
            <a:avLst/>
          </a:prstGeom>
          <a:solidFill>
            <a:srgbClr val="FF99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225" name="Rectangle 37"/>
          <p:cNvSpPr>
            <a:spLocks noChangeArrowheads="1"/>
          </p:cNvSpPr>
          <p:nvPr/>
        </p:nvSpPr>
        <p:spPr bwMode="auto">
          <a:xfrm>
            <a:off x="5271034" y="3964474"/>
            <a:ext cx="552450" cy="88900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6" name="Rectangle 38"/>
          <p:cNvSpPr>
            <a:spLocks noChangeArrowheads="1"/>
          </p:cNvSpPr>
          <p:nvPr/>
        </p:nvSpPr>
        <p:spPr bwMode="auto">
          <a:xfrm>
            <a:off x="6256871" y="3964474"/>
            <a:ext cx="552450" cy="88900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7" name="Rectangle 39"/>
          <p:cNvSpPr>
            <a:spLocks noChangeArrowheads="1"/>
          </p:cNvSpPr>
          <p:nvPr/>
        </p:nvSpPr>
        <p:spPr bwMode="auto">
          <a:xfrm>
            <a:off x="7179209" y="3964474"/>
            <a:ext cx="552450" cy="88900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8" name="Rectangle 40"/>
          <p:cNvSpPr>
            <a:spLocks noChangeArrowheads="1"/>
          </p:cNvSpPr>
          <p:nvPr/>
        </p:nvSpPr>
        <p:spPr bwMode="auto">
          <a:xfrm>
            <a:off x="5072596" y="4080362"/>
            <a:ext cx="88900" cy="889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9" name="Rectangle 41"/>
          <p:cNvSpPr>
            <a:spLocks noChangeArrowheads="1"/>
          </p:cNvSpPr>
          <p:nvPr/>
        </p:nvSpPr>
        <p:spPr bwMode="auto">
          <a:xfrm>
            <a:off x="7920571" y="4080362"/>
            <a:ext cx="88900" cy="889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30" name="Line 42"/>
          <p:cNvSpPr>
            <a:spLocks noChangeShapeType="1"/>
          </p:cNvSpPr>
          <p:nvPr/>
        </p:nvSpPr>
        <p:spPr bwMode="auto">
          <a:xfrm>
            <a:off x="8358721" y="3780324"/>
            <a:ext cx="0" cy="1565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1" name="Text Box 43"/>
          <p:cNvSpPr txBox="1">
            <a:spLocks noChangeArrowheads="1"/>
          </p:cNvSpPr>
          <p:nvPr/>
        </p:nvSpPr>
        <p:spPr bwMode="auto">
          <a:xfrm>
            <a:off x="8338084" y="4072424"/>
            <a:ext cx="396875" cy="817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lang="en-US">
                <a:cs typeface="Tahoma" pitchFamily="34" charset="0"/>
              </a:rPr>
              <a:t>≈</a:t>
            </a:r>
            <a:r>
              <a:rPr lang="en-US"/>
              <a:t>420 </a:t>
            </a:r>
            <a:r>
              <a:rPr lang="en-US">
                <a:cs typeface="Tahoma" pitchFamily="34" charset="0"/>
              </a:rPr>
              <a:t>µm</a:t>
            </a:r>
          </a:p>
        </p:txBody>
      </p:sp>
      <p:sp>
        <p:nvSpPr>
          <p:cNvPr id="9232" name="Text Box 44"/>
          <p:cNvSpPr txBox="1">
            <a:spLocks noChangeArrowheads="1"/>
          </p:cNvSpPr>
          <p:nvPr/>
        </p:nvSpPr>
        <p:spPr bwMode="auto">
          <a:xfrm>
            <a:off x="4964646" y="3759687"/>
            <a:ext cx="941283" cy="21544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/>
              <a:t>top layer: </a:t>
            </a:r>
            <a:r>
              <a:rPr lang="en-US" sz="800" dirty="0" smtClean="0"/>
              <a:t>75</a:t>
            </a:r>
            <a:r>
              <a:rPr lang="en-US" sz="800" dirty="0" smtClean="0"/>
              <a:t> </a:t>
            </a:r>
            <a:r>
              <a:rPr lang="en-US" sz="800" dirty="0">
                <a:cs typeface="Tahoma" pitchFamily="34" charset="0"/>
              </a:rPr>
              <a:t>µm</a:t>
            </a:r>
          </a:p>
        </p:txBody>
      </p:sp>
      <p:sp>
        <p:nvSpPr>
          <p:cNvPr id="9233" name="Text Box 45"/>
          <p:cNvSpPr txBox="1">
            <a:spLocks noChangeArrowheads="1"/>
          </p:cNvSpPr>
          <p:nvPr/>
        </p:nvSpPr>
        <p:spPr bwMode="auto">
          <a:xfrm>
            <a:off x="6288621" y="4524862"/>
            <a:ext cx="501650" cy="304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DSP</a:t>
            </a:r>
          </a:p>
        </p:txBody>
      </p:sp>
      <p:sp>
        <p:nvSpPr>
          <p:cNvPr id="9234" name="Line 47"/>
          <p:cNvSpPr>
            <a:spLocks noChangeShapeType="1"/>
          </p:cNvSpPr>
          <p:nvPr/>
        </p:nvSpPr>
        <p:spPr bwMode="auto">
          <a:xfrm>
            <a:off x="4437596" y="3640624"/>
            <a:ext cx="627063" cy="488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5" name="Text Box 48"/>
          <p:cNvSpPr txBox="1">
            <a:spLocks noChangeArrowheads="1"/>
          </p:cNvSpPr>
          <p:nvPr/>
        </p:nvSpPr>
        <p:spPr bwMode="auto">
          <a:xfrm>
            <a:off x="4177246" y="3440599"/>
            <a:ext cx="1811338" cy="2143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alignment marks in BOX: 60nm step</a:t>
            </a:r>
          </a:p>
        </p:txBody>
      </p:sp>
      <p:sp>
        <p:nvSpPr>
          <p:cNvPr id="9236" name="Line 49"/>
          <p:cNvSpPr>
            <a:spLocks noChangeShapeType="1"/>
          </p:cNvSpPr>
          <p:nvPr/>
        </p:nvSpPr>
        <p:spPr bwMode="auto">
          <a:xfrm>
            <a:off x="6699784" y="3177074"/>
            <a:ext cx="582612" cy="788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7" name="Line 50"/>
          <p:cNvSpPr>
            <a:spLocks noChangeShapeType="1"/>
          </p:cNvSpPr>
          <p:nvPr/>
        </p:nvSpPr>
        <p:spPr bwMode="auto">
          <a:xfrm flipH="1">
            <a:off x="5831421" y="3181837"/>
            <a:ext cx="819150" cy="736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8" name="Line 51"/>
          <p:cNvSpPr>
            <a:spLocks noChangeShapeType="1"/>
          </p:cNvSpPr>
          <p:nvPr/>
        </p:nvSpPr>
        <p:spPr bwMode="auto">
          <a:xfrm flipH="1">
            <a:off x="6488646" y="3197712"/>
            <a:ext cx="204788" cy="682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9" name="Text Box 52"/>
          <p:cNvSpPr txBox="1">
            <a:spLocks noChangeArrowheads="1"/>
          </p:cNvSpPr>
          <p:nvPr/>
        </p:nvSpPr>
        <p:spPr bwMode="auto">
          <a:xfrm>
            <a:off x="5005921" y="3002449"/>
            <a:ext cx="3170238" cy="2143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/>
              <a:t>structured Boron implant, through BOX, 90 </a:t>
            </a:r>
            <a:r>
              <a:rPr lang="en-US" sz="800" dirty="0" err="1"/>
              <a:t>keV</a:t>
            </a:r>
            <a:r>
              <a:rPr lang="en-US" sz="800" dirty="0"/>
              <a:t>, 5e14 - 1e15 cm-2</a:t>
            </a:r>
          </a:p>
        </p:txBody>
      </p:sp>
      <p:sp>
        <p:nvSpPr>
          <p:cNvPr id="9240" name="Rectangle 55"/>
          <p:cNvSpPr>
            <a:spLocks noChangeArrowheads="1"/>
          </p:cNvSpPr>
          <p:nvPr/>
        </p:nvSpPr>
        <p:spPr bwMode="auto">
          <a:xfrm>
            <a:off x="597434" y="4655037"/>
            <a:ext cx="3341687" cy="1123950"/>
          </a:xfrm>
          <a:prstGeom prst="rect">
            <a:avLst/>
          </a:prstGeom>
          <a:solidFill>
            <a:schemeClr val="hlink"/>
          </a:solidFill>
          <a:ln w="47625" algn="ctr">
            <a:solidFill>
              <a:srgbClr val="ED9513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9241" name="Text Box 57"/>
          <p:cNvSpPr txBox="1">
            <a:spLocks noChangeArrowheads="1"/>
          </p:cNvSpPr>
          <p:nvPr/>
        </p:nvSpPr>
        <p:spPr bwMode="auto">
          <a:xfrm>
            <a:off x="991487" y="2380149"/>
            <a:ext cx="2520242" cy="21544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/>
              <a:t>FZ</a:t>
            </a:r>
            <a:r>
              <a:rPr lang="en-US" sz="800" dirty="0"/>
              <a:t>, DSP, &lt;100&gt;, t=450</a:t>
            </a:r>
            <a:r>
              <a:rPr lang="en-US" sz="800" dirty="0">
                <a:cs typeface="Tahoma" pitchFamily="34" charset="0"/>
              </a:rPr>
              <a:t>µm,</a:t>
            </a:r>
            <a:r>
              <a:rPr lang="en-US" sz="800" dirty="0"/>
              <a:t> 400</a:t>
            </a:r>
            <a:r>
              <a:rPr lang="el-GR" sz="800" dirty="0">
                <a:cs typeface="Tahoma" pitchFamily="34" charset="0"/>
              </a:rPr>
              <a:t>Ω</a:t>
            </a:r>
            <a:r>
              <a:rPr lang="en-US" sz="800" dirty="0">
                <a:cs typeface="Tahoma" pitchFamily="34" charset="0"/>
              </a:rPr>
              <a:t>.cm, Phosphorous</a:t>
            </a:r>
            <a:endParaRPr lang="en-US" dirty="0"/>
          </a:p>
        </p:txBody>
      </p:sp>
      <p:sp>
        <p:nvSpPr>
          <p:cNvPr id="9242" name="Text Box 58"/>
          <p:cNvSpPr txBox="1">
            <a:spLocks noChangeArrowheads="1"/>
          </p:cNvSpPr>
          <p:nvPr/>
        </p:nvSpPr>
        <p:spPr bwMode="auto">
          <a:xfrm>
            <a:off x="1028000" y="5320199"/>
            <a:ext cx="2520242" cy="21544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/>
              <a:t>FZ</a:t>
            </a:r>
            <a:r>
              <a:rPr lang="en-US" sz="800" dirty="0"/>
              <a:t>, DSP, &lt;100&gt;, t=450</a:t>
            </a:r>
            <a:r>
              <a:rPr lang="en-US" sz="800" dirty="0">
                <a:cs typeface="Tahoma" pitchFamily="34" charset="0"/>
              </a:rPr>
              <a:t>µm,</a:t>
            </a:r>
            <a:r>
              <a:rPr lang="en-US" sz="800" dirty="0"/>
              <a:t> 400</a:t>
            </a:r>
            <a:r>
              <a:rPr lang="el-GR" sz="800" dirty="0">
                <a:cs typeface="Tahoma" pitchFamily="34" charset="0"/>
              </a:rPr>
              <a:t>Ω</a:t>
            </a:r>
            <a:r>
              <a:rPr lang="en-US" sz="800" dirty="0">
                <a:cs typeface="Tahoma" pitchFamily="34" charset="0"/>
              </a:rPr>
              <a:t>.cm, Phosphorous</a:t>
            </a:r>
          </a:p>
        </p:txBody>
      </p:sp>
      <p:sp>
        <p:nvSpPr>
          <p:cNvPr id="9243" name="Rectangle 59"/>
          <p:cNvSpPr>
            <a:spLocks noChangeArrowheads="1"/>
          </p:cNvSpPr>
          <p:nvPr/>
        </p:nvSpPr>
        <p:spPr bwMode="auto">
          <a:xfrm>
            <a:off x="913346" y="3070712"/>
            <a:ext cx="552450" cy="88900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4" name="Rectangle 60"/>
          <p:cNvSpPr>
            <a:spLocks noChangeArrowheads="1"/>
          </p:cNvSpPr>
          <p:nvPr/>
        </p:nvSpPr>
        <p:spPr bwMode="auto">
          <a:xfrm>
            <a:off x="1880134" y="3069124"/>
            <a:ext cx="552450" cy="88900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5" name="Rectangle 61"/>
          <p:cNvSpPr>
            <a:spLocks noChangeArrowheads="1"/>
          </p:cNvSpPr>
          <p:nvPr/>
        </p:nvSpPr>
        <p:spPr bwMode="auto">
          <a:xfrm>
            <a:off x="2873909" y="3069124"/>
            <a:ext cx="552450" cy="88900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6" name="Line 63"/>
          <p:cNvSpPr>
            <a:spLocks noChangeShapeType="1"/>
          </p:cNvSpPr>
          <p:nvPr/>
        </p:nvSpPr>
        <p:spPr bwMode="auto">
          <a:xfrm flipH="1" flipV="1">
            <a:off x="3397784" y="3116749"/>
            <a:ext cx="1638300" cy="9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47" name="Rectangle 64"/>
          <p:cNvSpPr>
            <a:spLocks noChangeArrowheads="1"/>
          </p:cNvSpPr>
          <p:nvPr/>
        </p:nvSpPr>
        <p:spPr bwMode="auto">
          <a:xfrm>
            <a:off x="753009" y="3197712"/>
            <a:ext cx="88900" cy="889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8" name="Rectangle 65"/>
          <p:cNvSpPr>
            <a:spLocks noChangeArrowheads="1"/>
          </p:cNvSpPr>
          <p:nvPr/>
        </p:nvSpPr>
        <p:spPr bwMode="auto">
          <a:xfrm>
            <a:off x="3600984" y="3197712"/>
            <a:ext cx="88900" cy="889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9" name="Line 66"/>
          <p:cNvSpPr>
            <a:spLocks noChangeShapeType="1"/>
          </p:cNvSpPr>
          <p:nvPr/>
        </p:nvSpPr>
        <p:spPr bwMode="auto">
          <a:xfrm flipH="1" flipV="1">
            <a:off x="3643846" y="3307249"/>
            <a:ext cx="593725" cy="179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50" name="Text Box 68"/>
          <p:cNvSpPr txBox="1">
            <a:spLocks noChangeArrowheads="1"/>
          </p:cNvSpPr>
          <p:nvPr/>
        </p:nvSpPr>
        <p:spPr bwMode="auto">
          <a:xfrm>
            <a:off x="1664234" y="3097699"/>
            <a:ext cx="1173162" cy="2143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230 nm thermal oxide</a:t>
            </a:r>
          </a:p>
        </p:txBody>
      </p:sp>
      <p:sp>
        <p:nvSpPr>
          <p:cNvPr id="9251" name="Line 69"/>
          <p:cNvSpPr>
            <a:spLocks noChangeShapeType="1"/>
          </p:cNvSpPr>
          <p:nvPr/>
        </p:nvSpPr>
        <p:spPr bwMode="auto">
          <a:xfrm>
            <a:off x="2194459" y="3361224"/>
            <a:ext cx="0" cy="11588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52" name="Text Box 70"/>
          <p:cNvSpPr txBox="1">
            <a:spLocks noChangeArrowheads="1"/>
          </p:cNvSpPr>
          <p:nvPr/>
        </p:nvSpPr>
        <p:spPr bwMode="auto">
          <a:xfrm>
            <a:off x="874044" y="3708887"/>
            <a:ext cx="130574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hydrophilic </a:t>
            </a:r>
            <a:r>
              <a:rPr lang="en-US" sz="1200" dirty="0" smtClean="0"/>
              <a:t>bond</a:t>
            </a:r>
            <a:endParaRPr lang="en-US" sz="1200" dirty="0"/>
          </a:p>
        </p:txBody>
      </p:sp>
      <p:sp>
        <p:nvSpPr>
          <p:cNvPr id="9253" name="Text Box 71"/>
          <p:cNvSpPr txBox="1">
            <a:spLocks noChangeArrowheads="1"/>
          </p:cNvSpPr>
          <p:nvPr/>
        </p:nvSpPr>
        <p:spPr bwMode="auto">
          <a:xfrm>
            <a:off x="4934484" y="5736124"/>
            <a:ext cx="3571875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after bonding, grinding and double sided polishing</a:t>
            </a:r>
          </a:p>
        </p:txBody>
      </p:sp>
      <p:sp>
        <p:nvSpPr>
          <p:cNvPr id="9254" name="Line 72"/>
          <p:cNvSpPr>
            <a:spLocks noChangeShapeType="1"/>
          </p:cNvSpPr>
          <p:nvPr/>
        </p:nvSpPr>
        <p:spPr bwMode="auto">
          <a:xfrm flipV="1">
            <a:off x="5409146" y="5442437"/>
            <a:ext cx="134938" cy="327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55" name="Text Box 77"/>
          <p:cNvSpPr txBox="1">
            <a:spLocks noChangeArrowheads="1"/>
          </p:cNvSpPr>
          <p:nvPr/>
        </p:nvSpPr>
        <p:spPr bwMode="auto">
          <a:xfrm>
            <a:off x="726021" y="1432412"/>
            <a:ext cx="3017838" cy="554037"/>
          </a:xfrm>
          <a:prstGeom prst="rect">
            <a:avLst/>
          </a:prstGeom>
          <a:noFill/>
          <a:ln w="63500" algn="ctr">
            <a:solidFill>
              <a:srgbClr val="7CA6B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200"/>
              <a:t>-: top and handle wafer delivered by MPI</a:t>
            </a:r>
          </a:p>
          <a:p>
            <a:pPr algn="l"/>
            <a:r>
              <a:rPr lang="en-US" sz="1200"/>
              <a:t>-: pre-processing of top wafer at MPI</a:t>
            </a:r>
            <a:endParaRPr lang="en-US" sz="1200">
              <a:cs typeface="Tahoma" pitchFamily="34" charset="0"/>
            </a:endParaRPr>
          </a:p>
        </p:txBody>
      </p:sp>
      <p:sp>
        <p:nvSpPr>
          <p:cNvPr id="9256" name="Line 78"/>
          <p:cNvSpPr>
            <a:spLocks noChangeShapeType="1"/>
          </p:cNvSpPr>
          <p:nvPr/>
        </p:nvSpPr>
        <p:spPr bwMode="auto">
          <a:xfrm>
            <a:off x="3832759" y="1692762"/>
            <a:ext cx="777875" cy="0"/>
          </a:xfrm>
          <a:prstGeom prst="line">
            <a:avLst/>
          </a:prstGeom>
          <a:noFill/>
          <a:ln w="63500">
            <a:solidFill>
              <a:srgbClr val="7CA6B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57" name="Freeform 79"/>
          <p:cNvSpPr>
            <a:spLocks/>
          </p:cNvSpPr>
          <p:nvPr/>
        </p:nvSpPr>
        <p:spPr bwMode="auto">
          <a:xfrm>
            <a:off x="2211921" y="4010512"/>
            <a:ext cx="2589213" cy="431800"/>
          </a:xfrm>
          <a:custGeom>
            <a:avLst/>
            <a:gdLst>
              <a:gd name="T0" fmla="*/ 0 w 1631"/>
              <a:gd name="T1" fmla="*/ 0 h 671"/>
              <a:gd name="T2" fmla="*/ 1509574624 w 1631"/>
              <a:gd name="T3" fmla="*/ 23604210 h 671"/>
              <a:gd name="T4" fmla="*/ 2147483647 w 1631"/>
              <a:gd name="T5" fmla="*/ 98973584 h 671"/>
              <a:gd name="T6" fmla="*/ 2147483647 w 1631"/>
              <a:gd name="T7" fmla="*/ 273729649 h 671"/>
              <a:gd name="T8" fmla="*/ 2147483647 w 1631"/>
              <a:gd name="T9" fmla="*/ 125062402 h 671"/>
              <a:gd name="T10" fmla="*/ 2147483647 w 1631"/>
              <a:gd name="T11" fmla="*/ 101458202 h 67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31"/>
              <a:gd name="T19" fmla="*/ 0 h 671"/>
              <a:gd name="T20" fmla="*/ 1631 w 1631"/>
              <a:gd name="T21" fmla="*/ 671 h 67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31" h="671">
                <a:moveTo>
                  <a:pt x="0" y="0"/>
                </a:moveTo>
                <a:cubicBezTo>
                  <a:pt x="200" y="8"/>
                  <a:pt x="400" y="17"/>
                  <a:pt x="599" y="57"/>
                </a:cubicBezTo>
                <a:cubicBezTo>
                  <a:pt x="798" y="97"/>
                  <a:pt x="1062" y="138"/>
                  <a:pt x="1192" y="239"/>
                </a:cubicBezTo>
                <a:cubicBezTo>
                  <a:pt x="1322" y="340"/>
                  <a:pt x="1334" y="651"/>
                  <a:pt x="1380" y="661"/>
                </a:cubicBezTo>
                <a:cubicBezTo>
                  <a:pt x="1426" y="671"/>
                  <a:pt x="1424" y="371"/>
                  <a:pt x="1466" y="302"/>
                </a:cubicBezTo>
                <a:cubicBezTo>
                  <a:pt x="1508" y="233"/>
                  <a:pt x="1569" y="239"/>
                  <a:pt x="1631" y="245"/>
                </a:cubicBezTo>
              </a:path>
            </a:pathLst>
          </a:custGeom>
          <a:noFill/>
          <a:ln w="635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148396" y="5943600"/>
            <a:ext cx="2787588" cy="5459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endParaRPr lang="en-US" dirty="0" smtClean="0"/>
          </a:p>
        </p:txBody>
      </p:sp>
      <p:sp>
        <p:nvSpPr>
          <p:cNvPr id="44" name="TextBox 43"/>
          <p:cNvSpPr txBox="1"/>
          <p:nvPr/>
        </p:nvSpPr>
        <p:spPr>
          <a:xfrm>
            <a:off x="2485746" y="6041255"/>
            <a:ext cx="3817399" cy="41281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smtClean="0">
                <a:cs typeface="Arial" charset="0"/>
              </a:rPr>
              <a:t>Micro joint between half-ladders</a:t>
            </a:r>
            <a:endParaRPr lang="en-US" sz="1800" smtClean="0"/>
          </a:p>
        </p:txBody>
      </p:sp>
      <p:sp>
        <p:nvSpPr>
          <p:cNvPr id="17411" name="Date Placeholder 9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17412" name="Footer Placeholder 1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</a:p>
        </p:txBody>
      </p:sp>
      <p:sp>
        <p:nvSpPr>
          <p:cNvPr id="17413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8C3913-A6E7-4AA9-A906-0B09D14CA9E2}" type="slidenum">
              <a:rPr lang="en-US" smtClean="0">
                <a:latin typeface="Tahoma" pitchFamily="34" charset="0"/>
              </a:rPr>
              <a:pPr/>
              <a:t>31</a:t>
            </a:fld>
            <a:endParaRPr lang="en-US" smtClean="0">
              <a:latin typeface="Tahoma" pitchFamily="34" charset="0"/>
            </a:endParaRPr>
          </a:p>
        </p:txBody>
      </p:sp>
      <p:pic>
        <p:nvPicPr>
          <p:cNvPr id="17414" name="Picture 3" descr="DSCN732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4550" y="2533650"/>
            <a:ext cx="3006725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4" descr="biegung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63" y="2524125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1" descr="DSCN718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2725" y="1074738"/>
            <a:ext cx="1727200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147763" y="1276350"/>
            <a:ext cx="4125912" cy="754063"/>
          </a:xfrm>
          <a:prstGeom prst="rect">
            <a:avLst/>
          </a:prstGeom>
          <a:solidFill>
            <a:srgbClr val="C9DBD8"/>
          </a:solidFill>
          <a:ln>
            <a:noFill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 algn="ctr">
              <a:spcAft>
                <a:spcPts val="300"/>
              </a:spcAft>
              <a:defRPr/>
            </a:pPr>
            <a:r>
              <a:rPr lang="en-US" dirty="0"/>
              <a:t>Mechanical tests </a:t>
            </a:r>
            <a:r>
              <a:rPr lang="en-US" dirty="0">
                <a:sym typeface="Wingdings" pitchFamily="2" charset="2"/>
              </a:rPr>
              <a:t> remarkably robust!!</a:t>
            </a:r>
            <a:endParaRPr lang="en-US" dirty="0"/>
          </a:p>
          <a:p>
            <a:pPr>
              <a:spcAft>
                <a:spcPts val="300"/>
              </a:spcAft>
              <a:defRPr/>
            </a:pPr>
            <a:r>
              <a:rPr lang="en-US" dirty="0"/>
              <a:t>-: Bowing: up to 1 mm </a:t>
            </a:r>
            <a:r>
              <a:rPr lang="en-US" dirty="0" err="1"/>
              <a:t>sagitta</a:t>
            </a:r>
            <a:r>
              <a:rPr lang="en-US" dirty="0"/>
              <a:t> (over 10 cm)</a:t>
            </a:r>
          </a:p>
          <a:p>
            <a:pPr>
              <a:spcAft>
                <a:spcPts val="300"/>
              </a:spcAft>
              <a:defRPr/>
            </a:pPr>
            <a:r>
              <a:rPr lang="en-US" dirty="0"/>
              <a:t>-: Tension: 40 to 60 N, then the Silicon broke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6"/>
          <p:cNvPicPr>
            <a:picLocks noChangeAspect="1" noChangeArrowheads="1"/>
          </p:cNvPicPr>
          <p:nvPr/>
        </p:nvPicPr>
        <p:blipFill>
          <a:blip r:embed="rId2" cstate="print"/>
          <a:srcRect l="6094" t="25781" r="8321" b="19922"/>
          <a:stretch>
            <a:fillRect/>
          </a:stretch>
        </p:blipFill>
        <p:spPr bwMode="auto">
          <a:xfrm>
            <a:off x="3386868" y="3668233"/>
            <a:ext cx="5698083" cy="2892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266" name="40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DEPFET Belle-II </a:t>
            </a:r>
            <a:r>
              <a:rPr lang="en-US" dirty="0" smtClean="0"/>
              <a:t>PXD</a:t>
            </a:r>
            <a:endParaRPr lang="en-US" dirty="0" smtClean="0"/>
          </a:p>
        </p:txBody>
      </p:sp>
      <p:sp>
        <p:nvSpPr>
          <p:cNvPr id="11267" name="24 Marcador de fecha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11268" name="Footer Placeholder 5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</a:p>
        </p:txBody>
      </p:sp>
      <p:sp>
        <p:nvSpPr>
          <p:cNvPr id="11269" name="Slide Number Placeholder 5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639CCA7-530C-4876-B3F7-30F5B2B774AC}" type="slidenum">
              <a:rPr lang="en-US" smtClean="0">
                <a:latin typeface="Tahoma" pitchFamily="34" charset="0"/>
              </a:rPr>
              <a:pPr/>
              <a:t>32</a:t>
            </a:fld>
            <a:endParaRPr lang="en-US" smtClean="0">
              <a:latin typeface="Tahoma" pitchFamily="34" charset="0"/>
            </a:endParaRPr>
          </a:p>
        </p:txBody>
      </p:sp>
      <p:sp>
        <p:nvSpPr>
          <p:cNvPr id="11271" name="16 Rectángulo"/>
          <p:cNvSpPr>
            <a:spLocks noChangeArrowheads="1"/>
          </p:cNvSpPr>
          <p:nvPr/>
        </p:nvSpPr>
        <p:spPr bwMode="auto">
          <a:xfrm rot="-5400000">
            <a:off x="1870869" y="3221832"/>
            <a:ext cx="1908175" cy="649287"/>
          </a:xfrm>
          <a:prstGeom prst="rect">
            <a:avLst/>
          </a:prstGeom>
          <a:solidFill>
            <a:schemeClr val="bg1"/>
          </a:solidFill>
          <a:ln w="127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54" name="53 Tabla"/>
          <p:cNvGraphicFramePr>
            <a:graphicFrameLocks noGrp="1"/>
          </p:cNvGraphicFramePr>
          <p:nvPr/>
        </p:nvGraphicFramePr>
        <p:xfrm>
          <a:off x="3848100" y="1138238"/>
          <a:ext cx="5126572" cy="27319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1682"/>
                <a:gridCol w="1813663"/>
                <a:gridCol w="1801227"/>
              </a:tblGrid>
              <a:tr h="341494"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Inner layer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Outer layer</a:t>
                      </a:r>
                      <a:endParaRPr lang="en-US" sz="1400" noProof="0" dirty="0"/>
                    </a:p>
                  </a:txBody>
                  <a:tcPr/>
                </a:tc>
              </a:tr>
              <a:tr h="341494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# ladders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8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12</a:t>
                      </a:r>
                      <a:endParaRPr lang="en-US" sz="1400" noProof="0" dirty="0"/>
                    </a:p>
                  </a:txBody>
                  <a:tcPr/>
                </a:tc>
              </a:tr>
              <a:tr h="341494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Sens. length</a:t>
                      </a:r>
                      <a:r>
                        <a:rPr lang="en-US" sz="1400" baseline="0" noProof="0" dirty="0" smtClean="0"/>
                        <a:t> 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90 mm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123 mm</a:t>
                      </a:r>
                      <a:endParaRPr lang="en-US" sz="1400" noProof="0" dirty="0"/>
                    </a:p>
                  </a:txBody>
                  <a:tcPr/>
                </a:tc>
              </a:tr>
              <a:tr h="341494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Radius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1.4 cm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2.2 cm</a:t>
                      </a:r>
                      <a:endParaRPr lang="en-US" sz="1400" noProof="0" dirty="0"/>
                    </a:p>
                  </a:txBody>
                  <a:tcPr/>
                </a:tc>
              </a:tr>
              <a:tr h="341494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Pixel size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50x50 µm</a:t>
                      </a:r>
                      <a:r>
                        <a:rPr lang="en-US" sz="1400" baseline="30000" noProof="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50x75 µm</a:t>
                      </a:r>
                      <a:r>
                        <a:rPr lang="en-US" sz="1400" baseline="30000" noProof="0" dirty="0" smtClean="0"/>
                        <a:t>2</a:t>
                      </a:r>
                      <a:endParaRPr lang="en-US" sz="1400" noProof="0" dirty="0"/>
                    </a:p>
                  </a:txBody>
                  <a:tcPr/>
                </a:tc>
              </a:tr>
              <a:tr h="341494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# pixels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1600(z)x250(R-ɸ)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1600(z)x250(R-ɸ)</a:t>
                      </a:r>
                    </a:p>
                  </a:txBody>
                  <a:tcPr/>
                </a:tc>
              </a:tr>
              <a:tr h="341494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Thickness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75 µm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75 µm</a:t>
                      </a:r>
                    </a:p>
                  </a:txBody>
                  <a:tcPr/>
                </a:tc>
              </a:tr>
              <a:tr h="341494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Frame/row rate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50 kHz/10 MHz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50 kHz/10 MHZ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3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638" y="1082675"/>
            <a:ext cx="3205162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54 CuadroTexto"/>
          <p:cNvSpPr txBox="1"/>
          <p:nvPr/>
        </p:nvSpPr>
        <p:spPr>
          <a:xfrm rot="19824842">
            <a:off x="1549400" y="3365500"/>
            <a:ext cx="20462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dirty="0">
                <a:latin typeface="+mn-lt"/>
              </a:rPr>
              <a:t>4-fold </a:t>
            </a:r>
            <a:r>
              <a:rPr lang="en-US" dirty="0">
                <a:latin typeface="+mn-lt"/>
              </a:rPr>
              <a:t>parallel</a:t>
            </a:r>
            <a:r>
              <a:rPr lang="es-ES" dirty="0">
                <a:latin typeface="+mn-lt"/>
              </a:rPr>
              <a:t> </a:t>
            </a:r>
            <a:r>
              <a:rPr lang="es-ES" dirty="0" err="1">
                <a:latin typeface="+mn-lt"/>
              </a:rPr>
              <a:t>read-out</a:t>
            </a:r>
            <a:endParaRPr lang="es-E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0 Título"/>
          <p:cNvSpPr txBox="1">
            <a:spLocks/>
          </p:cNvSpPr>
          <p:nvPr/>
        </p:nvSpPr>
        <p:spPr bwMode="auto">
          <a:xfrm>
            <a:off x="385763" y="188913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0080" anchor="ctr"/>
          <a:lstStyle/>
          <a:p>
            <a:pPr eaLnBrk="0" hangingPunct="0">
              <a:buSzPct val="150000"/>
              <a:defRPr/>
            </a:pPr>
            <a:r>
              <a:rPr lang="en-US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Detector Design: Full simulation chain</a:t>
            </a:r>
          </a:p>
        </p:txBody>
      </p:sp>
      <p:sp>
        <p:nvSpPr>
          <p:cNvPr id="9219" name="50 Marcador de fecha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9220" name="Footer Placeholder 2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</a:p>
        </p:txBody>
      </p:sp>
      <p:sp>
        <p:nvSpPr>
          <p:cNvPr id="9221" name="Slide Number Placeholder 2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2BF169-A5A4-48DB-AE80-B6C9225924BA}" type="slidenum">
              <a:rPr lang="en-US" smtClean="0">
                <a:latin typeface="Tahoma" pitchFamily="34" charset="0"/>
              </a:rPr>
              <a:pPr/>
              <a:t>33</a:t>
            </a:fld>
            <a:endParaRPr lang="en-US" smtClean="0">
              <a:latin typeface="Tahoma" pitchFamily="34" charset="0"/>
            </a:endParaRPr>
          </a:p>
        </p:txBody>
      </p:sp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625" y="993775"/>
            <a:ext cx="72866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1004888" y="1651000"/>
            <a:ext cx="200025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</a:rPr>
              <a:t>Particle gun (single event)</a:t>
            </a:r>
          </a:p>
          <a:p>
            <a:pPr>
              <a:defRPr/>
            </a:pPr>
            <a:r>
              <a:rPr lang="en-US" sz="1200" dirty="0" err="1">
                <a:latin typeface="+mn-lt"/>
              </a:rPr>
              <a:t>EvtGen</a:t>
            </a:r>
            <a:r>
              <a:rPr lang="en-US" sz="1200" dirty="0">
                <a:latin typeface="+mn-lt"/>
              </a:rPr>
              <a:t> (physics event)</a:t>
            </a:r>
          </a:p>
          <a:p>
            <a:pPr>
              <a:defRPr/>
            </a:pPr>
            <a:r>
              <a:rPr lang="en-US" sz="1200" dirty="0">
                <a:latin typeface="+mn-lt"/>
              </a:rPr>
              <a:t>Detector geometry</a:t>
            </a:r>
          </a:p>
          <a:p>
            <a:pPr>
              <a:defRPr/>
            </a:pPr>
            <a:r>
              <a:rPr lang="en-US" sz="1200" dirty="0">
                <a:latin typeface="+mn-lt"/>
              </a:rPr>
              <a:t>Material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2967038" y="1651000"/>
            <a:ext cx="20002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</a:rPr>
              <a:t>E-Field in Silicon</a:t>
            </a:r>
          </a:p>
          <a:p>
            <a:pPr>
              <a:defRPr/>
            </a:pPr>
            <a:r>
              <a:rPr lang="en-US" sz="1200" dirty="0">
                <a:latin typeface="+mn-lt"/>
              </a:rPr>
              <a:t>Lorentz angle in B-Field</a:t>
            </a:r>
          </a:p>
          <a:p>
            <a:pPr>
              <a:defRPr/>
            </a:pPr>
            <a:r>
              <a:rPr lang="en-US" sz="1200" dirty="0">
                <a:latin typeface="+mn-lt"/>
              </a:rPr>
              <a:t>A/D Conv. and clustering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4973638" y="1662113"/>
            <a:ext cx="157638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</a:rPr>
              <a:t>Marlin tracking</a:t>
            </a:r>
          </a:p>
          <a:p>
            <a:pPr>
              <a:defRPr/>
            </a:pPr>
            <a:r>
              <a:rPr lang="en-US" sz="1200" dirty="0">
                <a:latin typeface="+mn-lt"/>
              </a:rPr>
              <a:t>PXD+SVD+CDC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6921500" y="1651000"/>
            <a:ext cx="20002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>
                <a:latin typeface="+mn-lt"/>
              </a:rPr>
              <a:t>Physics channels</a:t>
            </a:r>
          </a:p>
        </p:txBody>
      </p:sp>
      <p:pic>
        <p:nvPicPr>
          <p:cNvPr id="9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3543300"/>
            <a:ext cx="2649537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0425" y="3543300"/>
            <a:ext cx="2659063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34138" y="3543300"/>
            <a:ext cx="2528887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847725" y="2455863"/>
            <a:ext cx="1914525" cy="765175"/>
          </a:xfrm>
          <a:prstGeom prst="rect">
            <a:avLst/>
          </a:prstGeom>
          <a:solidFill>
            <a:srgbClr val="C9DBD8"/>
          </a:solidFill>
          <a:ln cap="rnd">
            <a:noFill/>
          </a:ln>
          <a:effectLst>
            <a:outerShdw blurRad="50800" dist="50800" dir="5400000" algn="ctr" rotWithShape="0">
              <a:srgbClr val="000000">
                <a:alpha val="48000"/>
              </a:srgbClr>
            </a:outerShdw>
          </a:effectLst>
        </p:spPr>
        <p:txBody>
          <a:bodyPr wrap="none"/>
          <a:lstStyle/>
          <a:p>
            <a:pPr algn="ctr">
              <a:defRPr/>
            </a:pPr>
            <a:r>
              <a:rPr lang="en-US" b="1" dirty="0"/>
              <a:t>Test Beam Data</a:t>
            </a:r>
          </a:p>
          <a:p>
            <a:pPr>
              <a:defRPr/>
            </a:pPr>
            <a:r>
              <a:rPr lang="en-US" dirty="0"/>
              <a:t>Pixel: 20x20x450 µm</a:t>
            </a:r>
            <a:r>
              <a:rPr lang="en-US" baseline="30000" dirty="0"/>
              <a:t>3</a:t>
            </a:r>
          </a:p>
          <a:p>
            <a:pPr algn="ctr">
              <a:defRPr/>
            </a:pPr>
            <a:r>
              <a:rPr lang="en-US" dirty="0">
                <a:sym typeface="Wingdings" pitchFamily="2" charset="2"/>
              </a:rPr>
              <a:t> </a:t>
            </a:r>
            <a:r>
              <a:rPr lang="de-DE" dirty="0">
                <a:sym typeface="Wingdings" pitchFamily="2" charset="2"/>
              </a:rPr>
              <a:t> </a:t>
            </a:r>
            <a:r>
              <a:rPr lang="el-GR" dirty="0">
                <a:sym typeface="Wingdings" pitchFamily="2" charset="2"/>
              </a:rPr>
              <a:t>σ</a:t>
            </a:r>
            <a:r>
              <a:rPr lang="de-DE" baseline="-25000" dirty="0">
                <a:sym typeface="Wingdings" pitchFamily="2" charset="2"/>
              </a:rPr>
              <a:t>sp</a:t>
            </a:r>
            <a:r>
              <a:rPr lang="de-DE" dirty="0">
                <a:sym typeface="Wingdings" pitchFamily="2" charset="2"/>
              </a:rPr>
              <a:t>≈1 </a:t>
            </a:r>
            <a:r>
              <a:rPr lang="en-US" dirty="0"/>
              <a:t>µm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60788" y="2805113"/>
            <a:ext cx="1914525" cy="765175"/>
          </a:xfrm>
          <a:prstGeom prst="rect">
            <a:avLst/>
          </a:prstGeom>
          <a:solidFill>
            <a:srgbClr val="C9DBD8"/>
          </a:solidFill>
          <a:ln cap="rnd">
            <a:noFill/>
          </a:ln>
          <a:effectLst>
            <a:outerShdw blurRad="50800" dist="50800" dir="5400000" algn="ctr" rotWithShape="0">
              <a:srgbClr val="000000">
                <a:alpha val="48000"/>
              </a:srgbClr>
            </a:outerShdw>
          </a:effectLst>
        </p:spPr>
        <p:txBody>
          <a:bodyPr wrap="none"/>
          <a:lstStyle/>
          <a:p>
            <a:pPr algn="ctr">
              <a:defRPr/>
            </a:pPr>
            <a:r>
              <a:rPr lang="en-US" b="1" dirty="0"/>
              <a:t>small + thin</a:t>
            </a:r>
          </a:p>
          <a:p>
            <a:pPr>
              <a:defRPr/>
            </a:pPr>
            <a:r>
              <a:rPr lang="en-US" dirty="0"/>
              <a:t>Pixel: 20x20x50 µm</a:t>
            </a:r>
            <a:r>
              <a:rPr lang="en-US" baseline="30000" dirty="0"/>
              <a:t>3</a:t>
            </a:r>
          </a:p>
          <a:p>
            <a:pPr algn="ctr">
              <a:defRPr/>
            </a:pPr>
            <a:r>
              <a:rPr lang="en-US" dirty="0">
                <a:sym typeface="Wingdings" pitchFamily="2" charset="2"/>
              </a:rPr>
              <a:t> </a:t>
            </a:r>
            <a:r>
              <a:rPr lang="de-DE" dirty="0">
                <a:sym typeface="Wingdings" pitchFamily="2" charset="2"/>
              </a:rPr>
              <a:t> </a:t>
            </a:r>
            <a:r>
              <a:rPr lang="el-GR" dirty="0">
                <a:sym typeface="Wingdings" pitchFamily="2" charset="2"/>
              </a:rPr>
              <a:t>σ</a:t>
            </a:r>
            <a:r>
              <a:rPr lang="de-DE" baseline="-25000" dirty="0">
                <a:sym typeface="Wingdings" pitchFamily="2" charset="2"/>
              </a:rPr>
              <a:t>sp</a:t>
            </a:r>
            <a:r>
              <a:rPr lang="de-DE" dirty="0">
                <a:sym typeface="Wingdings" pitchFamily="2" charset="2"/>
              </a:rPr>
              <a:t>≈3.5 </a:t>
            </a:r>
            <a:r>
              <a:rPr lang="en-US" dirty="0"/>
              <a:t>µm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38913" y="2462213"/>
            <a:ext cx="2286000" cy="765175"/>
          </a:xfrm>
          <a:prstGeom prst="rect">
            <a:avLst/>
          </a:prstGeom>
          <a:solidFill>
            <a:srgbClr val="C9DBD8"/>
          </a:solidFill>
          <a:ln cap="rnd">
            <a:noFill/>
          </a:ln>
          <a:effectLst>
            <a:outerShdw blurRad="101600" dist="50800" dir="3780000" algn="ctr" rotWithShape="0">
              <a:srgbClr val="000000">
                <a:alpha val="48000"/>
              </a:srgbClr>
            </a:outerShdw>
          </a:effectLst>
        </p:spPr>
        <p:txBody>
          <a:bodyPr wrap="none"/>
          <a:lstStyle/>
          <a:p>
            <a:pPr algn="ctr">
              <a:defRPr/>
            </a:pPr>
            <a:r>
              <a:rPr lang="en-US" b="1" dirty="0"/>
              <a:t>bigger +  thicker + 1.5 T</a:t>
            </a:r>
          </a:p>
          <a:p>
            <a:pPr>
              <a:defRPr/>
            </a:pPr>
            <a:r>
              <a:rPr lang="en-US" dirty="0"/>
              <a:t>Pixel: 50x50x75 µm</a:t>
            </a:r>
            <a:r>
              <a:rPr lang="en-US" baseline="30000" dirty="0"/>
              <a:t>3</a:t>
            </a:r>
          </a:p>
          <a:p>
            <a:pPr algn="ctr">
              <a:defRPr/>
            </a:pPr>
            <a:r>
              <a:rPr lang="en-US" dirty="0">
                <a:sym typeface="Wingdings" pitchFamily="2" charset="2"/>
              </a:rPr>
              <a:t> </a:t>
            </a:r>
            <a:r>
              <a:rPr lang="de-DE" dirty="0">
                <a:sym typeface="Wingdings" pitchFamily="2" charset="2"/>
              </a:rPr>
              <a:t> </a:t>
            </a:r>
            <a:r>
              <a:rPr lang="el-GR" dirty="0">
                <a:sym typeface="Wingdings" pitchFamily="2" charset="2"/>
              </a:rPr>
              <a:t>σ</a:t>
            </a:r>
            <a:r>
              <a:rPr lang="de-DE" baseline="-25000" dirty="0">
                <a:sym typeface="Wingdings" pitchFamily="2" charset="2"/>
              </a:rPr>
              <a:t>sp</a:t>
            </a:r>
            <a:r>
              <a:rPr lang="de-DE" dirty="0">
                <a:sym typeface="Wingdings" pitchFamily="2" charset="2"/>
              </a:rPr>
              <a:t>≈7.7 </a:t>
            </a:r>
            <a:r>
              <a:rPr lang="en-US" dirty="0"/>
              <a:t>µm</a:t>
            </a:r>
          </a:p>
        </p:txBody>
      </p:sp>
      <p:sp>
        <p:nvSpPr>
          <p:cNvPr id="9233" name="Right Arrow 30"/>
          <p:cNvSpPr>
            <a:spLocks noChangeArrowheads="1"/>
          </p:cNvSpPr>
          <p:nvPr/>
        </p:nvSpPr>
        <p:spPr bwMode="auto">
          <a:xfrm>
            <a:off x="2857500" y="2420938"/>
            <a:ext cx="3648075" cy="219075"/>
          </a:xfrm>
          <a:prstGeom prst="rightArrow">
            <a:avLst>
              <a:gd name="adj1" fmla="val 50000"/>
              <a:gd name="adj2" fmla="val 50034"/>
            </a:avLst>
          </a:prstGeom>
          <a:solidFill>
            <a:srgbClr val="7CA6B1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9234" name="Right Arrow 31"/>
          <p:cNvSpPr>
            <a:spLocks noChangeArrowheads="1"/>
          </p:cNvSpPr>
          <p:nvPr/>
        </p:nvSpPr>
        <p:spPr bwMode="auto">
          <a:xfrm>
            <a:off x="2838450" y="3062288"/>
            <a:ext cx="885825" cy="228600"/>
          </a:xfrm>
          <a:prstGeom prst="rightArrow">
            <a:avLst>
              <a:gd name="adj1" fmla="val 50000"/>
              <a:gd name="adj2" fmla="val 49998"/>
            </a:avLst>
          </a:prstGeom>
          <a:solidFill>
            <a:srgbClr val="7CA6B1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9235" name="TextBox 32"/>
          <p:cNvSpPr txBox="1">
            <a:spLocks noChangeArrowheads="1"/>
          </p:cNvSpPr>
          <p:nvPr/>
        </p:nvSpPr>
        <p:spPr bwMode="auto">
          <a:xfrm rot="-5400000">
            <a:off x="8261350" y="4891088"/>
            <a:ext cx="13144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US" sz="1000" i="1"/>
              <a:t>Benjamin Schwenker</a:t>
            </a:r>
          </a:p>
        </p:txBody>
      </p:sp>
      <p:sp>
        <p:nvSpPr>
          <p:cNvPr id="9236" name="Rectangle 35"/>
          <p:cNvSpPr>
            <a:spLocks noChangeArrowheads="1"/>
          </p:cNvSpPr>
          <p:nvPr/>
        </p:nvSpPr>
        <p:spPr bwMode="auto">
          <a:xfrm rot="-2216695">
            <a:off x="4029075" y="4443413"/>
            <a:ext cx="1352550" cy="333375"/>
          </a:xfrm>
          <a:prstGeom prst="rect">
            <a:avLst/>
          </a:prstGeom>
          <a:noFill/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>
                <a:solidFill>
                  <a:srgbClr val="FF9933"/>
                </a:solidFill>
              </a:rPr>
              <a:t>Preliminary</a:t>
            </a:r>
          </a:p>
        </p:txBody>
      </p:sp>
      <p:sp>
        <p:nvSpPr>
          <p:cNvPr id="9237" name="Rectangle 36"/>
          <p:cNvSpPr>
            <a:spLocks noChangeArrowheads="1"/>
          </p:cNvSpPr>
          <p:nvPr/>
        </p:nvSpPr>
        <p:spPr bwMode="auto">
          <a:xfrm rot="-2216695">
            <a:off x="7019925" y="4510088"/>
            <a:ext cx="1352550" cy="333375"/>
          </a:xfrm>
          <a:prstGeom prst="rect">
            <a:avLst/>
          </a:prstGeom>
          <a:noFill/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>
                <a:solidFill>
                  <a:srgbClr val="FF9933"/>
                </a:solidFill>
              </a:rPr>
              <a:t>Preliminary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23988" y="6229350"/>
            <a:ext cx="6572250" cy="352425"/>
          </a:xfrm>
          <a:prstGeom prst="rect">
            <a:avLst/>
          </a:prstGeom>
          <a:solidFill>
            <a:srgbClr val="C9DBD8"/>
          </a:solidFill>
          <a:ln cap="rnd">
            <a:noFill/>
          </a:ln>
          <a:effectLst>
            <a:outerShdw blurRad="50800" dist="50800" dir="5400000" algn="ctr" rotWithShape="0">
              <a:srgbClr val="000000">
                <a:alpha val="48000"/>
              </a:srgbClr>
            </a:outerShdw>
          </a:effectLst>
        </p:spPr>
        <p:txBody>
          <a:bodyPr wrap="none"/>
          <a:lstStyle/>
          <a:p>
            <a:pPr algn="ctr">
              <a:defRPr/>
            </a:pPr>
            <a:r>
              <a:rPr lang="en-US" b="1" dirty="0"/>
              <a:t>Single point resolution of DUT in the test beam arrangement (see N37.3)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>
                <a:cs typeface="Arial" charset="0"/>
              </a:rPr>
              <a:t>Total Material Budget within the Sensitive Volume</a:t>
            </a:r>
          </a:p>
        </p:txBody>
      </p:sp>
      <p:sp>
        <p:nvSpPr>
          <p:cNvPr id="18435" name="Date Placeholder 8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18436" name="Footer Placeholder 1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</a:p>
        </p:txBody>
      </p:sp>
      <p:sp>
        <p:nvSpPr>
          <p:cNvPr id="18437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C0FD99B-E24F-40D2-9310-365259E1A501}" type="slidenum">
              <a:rPr lang="en-US" smtClean="0">
                <a:latin typeface="Tahoma" pitchFamily="34" charset="0"/>
              </a:rPr>
              <a:pPr/>
              <a:t>34</a:t>
            </a:fld>
            <a:endParaRPr lang="en-US" smtClean="0">
              <a:latin typeface="Tahoma" pitchFamily="34" charset="0"/>
            </a:endParaRPr>
          </a:p>
        </p:txBody>
      </p:sp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1627188" y="5857875"/>
            <a:ext cx="5273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/>
          </a:p>
        </p:txBody>
      </p:sp>
      <p:pic>
        <p:nvPicPr>
          <p:cNvPr id="18439" name="Picture 12"/>
          <p:cNvPicPr>
            <a:picLocks noChangeAspect="1" noChangeArrowheads="1"/>
          </p:cNvPicPr>
          <p:nvPr/>
        </p:nvPicPr>
        <p:blipFill>
          <a:blip r:embed="rId3"/>
          <a:srcRect l="22382" t="23619" r="33414" b="16953"/>
          <a:stretch>
            <a:fillRect/>
          </a:stretch>
        </p:blipFill>
        <p:spPr bwMode="auto">
          <a:xfrm>
            <a:off x="442913" y="2849563"/>
            <a:ext cx="4468812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84213" y="1160463"/>
            <a:ext cx="7927975" cy="1635125"/>
          </a:xfrm>
          <a:prstGeom prst="rect">
            <a:avLst/>
          </a:prstGeom>
          <a:solidFill>
            <a:srgbClr val="C9DBD8"/>
          </a:solidFill>
          <a:ln>
            <a:noFill/>
          </a:ln>
          <a:effectLst>
            <a:outerShdw blurRad="50800" dist="50800" dir="5400000" algn="ctr" rotWithShape="0">
              <a:srgbClr val="000000">
                <a:alpha val="48000"/>
              </a:srgbClr>
            </a:outerShdw>
          </a:effectLst>
        </p:spPr>
        <p:txBody>
          <a:bodyPr wrap="none"/>
          <a:lstStyle/>
          <a:p>
            <a:pPr>
              <a:buFont typeface="Wingdings" pitchFamily="2" charset="2"/>
              <a:buChar char="q"/>
              <a:defRPr/>
            </a:pPr>
            <a:r>
              <a:rPr lang="en-US" dirty="0"/>
              <a:t>  sensitive area of the first layer ladder:	1.25x9.0 cm</a:t>
            </a:r>
            <a:r>
              <a:rPr lang="en-US" baseline="30000" dirty="0"/>
              <a:t>2</a:t>
            </a:r>
            <a:r>
              <a:rPr lang="en-US" dirty="0"/>
              <a:t> (1.5x9.0 incl. frame), 75 µm thin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dirty="0"/>
              <a:t>  support frame:			0.1+0.2 cm, 420 µm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dirty="0"/>
              <a:t>  Switcher-Sensor Interconnect:		Gold stud bumps, one bump/connection, Φ=48 µm 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dirty="0"/>
              <a:t>  Cu Layer			t=3 µm, 50% coverage in acceptance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dirty="0"/>
              <a:t>  Switcher dimensions:		0.15x0.36 cm</a:t>
            </a:r>
            <a:r>
              <a:rPr lang="en-US" baseline="30000" dirty="0"/>
              <a:t>2</a:t>
            </a:r>
            <a:endParaRPr lang="en-US" dirty="0"/>
          </a:p>
          <a:p>
            <a:pPr>
              <a:buFont typeface="Wingdings" pitchFamily="2" charset="2"/>
              <a:buChar char="q"/>
              <a:defRPr/>
            </a:pPr>
            <a:r>
              <a:rPr lang="en-US" dirty="0"/>
              <a:t>  Number of Switchers:		12 (32x2 channels per chip – gate and clear)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dirty="0"/>
              <a:t>  Material reduction by frame perforation:	1/3</a:t>
            </a:r>
          </a:p>
        </p:txBody>
      </p:sp>
      <p:pic>
        <p:nvPicPr>
          <p:cNvPr id="18441" name="Picture 14"/>
          <p:cNvPicPr>
            <a:picLocks noChangeAspect="1" noChangeArrowheads="1"/>
          </p:cNvPicPr>
          <p:nvPr/>
        </p:nvPicPr>
        <p:blipFill>
          <a:blip r:embed="rId4"/>
          <a:srcRect l="987" t="34032" r="52303" b="14285"/>
          <a:stretch>
            <a:fillRect/>
          </a:stretch>
        </p:blipFill>
        <p:spPr bwMode="auto">
          <a:xfrm>
            <a:off x="5253038" y="4157663"/>
            <a:ext cx="35306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124450" y="3157538"/>
            <a:ext cx="3754438" cy="830262"/>
          </a:xfrm>
          <a:prstGeom prst="rect">
            <a:avLst/>
          </a:prstGeom>
          <a:solidFill>
            <a:srgbClr val="7CA6B1"/>
          </a:solidFill>
          <a:ln>
            <a:noFill/>
          </a:ln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spPr>
        <p:txBody>
          <a:bodyPr wrap="none"/>
          <a:lstStyle/>
          <a:p>
            <a:pPr algn="ctr">
              <a:buFont typeface="Wingdings" pitchFamily="2" charset="2"/>
              <a:buChar char="à"/>
              <a:defRPr/>
            </a:pPr>
            <a:r>
              <a:rPr lang="en-US" sz="1600" b="1" dirty="0">
                <a:solidFill>
                  <a:schemeClr val="bg1"/>
                </a:solidFill>
              </a:rPr>
              <a:t> 0.19 %X</a:t>
            </a:r>
            <a:r>
              <a:rPr lang="en-US" sz="1600" b="1" baseline="-25000" dirty="0">
                <a:solidFill>
                  <a:schemeClr val="bg1"/>
                </a:solidFill>
              </a:rPr>
              <a:t>0 </a:t>
            </a:r>
            <a:r>
              <a:rPr lang="en-US" sz="1600" b="1" dirty="0">
                <a:solidFill>
                  <a:schemeClr val="bg1"/>
                </a:solidFill>
              </a:rPr>
              <a:t>in total</a:t>
            </a:r>
          </a:p>
          <a:p>
            <a:pPr algn="ctr"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200" dirty="0">
                <a:solidFill>
                  <a:schemeClr val="bg1"/>
                </a:solidFill>
              </a:rPr>
              <a:t>Silicon contribution (0.15%) experimentally confirmed </a:t>
            </a:r>
          </a:p>
          <a:p>
            <a:pPr algn="ctr">
              <a:defRPr/>
            </a:pP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Internal Amplification</a:t>
            </a:r>
          </a:p>
        </p:txBody>
      </p:sp>
      <p:sp>
        <p:nvSpPr>
          <p:cNvPr id="2056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2057" name="Footer Placeholder 2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</a:p>
        </p:txBody>
      </p:sp>
      <p:sp>
        <p:nvSpPr>
          <p:cNvPr id="2058" name="Slide Number Placeholder 2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3667F5-AC4D-4E1C-ACB1-231AF9855B30}" type="slidenum">
              <a:rPr lang="en-US" smtClean="0">
                <a:latin typeface="Tahoma" pitchFamily="34" charset="0"/>
              </a:rPr>
              <a:pPr/>
              <a:t>35</a:t>
            </a:fld>
            <a:endParaRPr lang="en-US" smtClean="0">
              <a:latin typeface="Tahoma" pitchFamily="34" charset="0"/>
            </a:endParaRP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3495675" y="1131888"/>
          <a:ext cx="841375" cy="638175"/>
        </p:xfrm>
        <a:graphic>
          <a:graphicData uri="http://schemas.openxmlformats.org/presentationml/2006/ole">
            <p:oleObj spid="_x0000_s2050" name="Formel" r:id="rId4" imgW="685800" imgH="520560" progId="Equation.3">
              <p:embed/>
            </p:oleObj>
          </a:graphicData>
        </a:graphic>
      </p:graphicFrame>
      <p:graphicFrame>
        <p:nvGraphicFramePr>
          <p:cNvPr id="2051" name="Object 8"/>
          <p:cNvGraphicFramePr>
            <a:graphicFrameLocks noChangeAspect="1"/>
          </p:cNvGraphicFramePr>
          <p:nvPr/>
        </p:nvGraphicFramePr>
        <p:xfrm>
          <a:off x="6326188" y="1131888"/>
          <a:ext cx="949325" cy="638175"/>
        </p:xfrm>
        <a:graphic>
          <a:graphicData uri="http://schemas.openxmlformats.org/presentationml/2006/ole">
            <p:oleObj spid="_x0000_s2051" name="Formel" r:id="rId5" imgW="774360" imgH="520560" progId="Equation.3">
              <p:embed/>
            </p:oleObj>
          </a:graphicData>
        </a:graphic>
      </p:graphicFrame>
      <p:graphicFrame>
        <p:nvGraphicFramePr>
          <p:cNvPr id="2052" name="Object 9"/>
          <p:cNvGraphicFramePr>
            <a:graphicFrameLocks noChangeAspect="1"/>
          </p:cNvGraphicFramePr>
          <p:nvPr/>
        </p:nvGraphicFramePr>
        <p:xfrm>
          <a:off x="963613" y="5986463"/>
          <a:ext cx="887412" cy="404812"/>
        </p:xfrm>
        <a:graphic>
          <a:graphicData uri="http://schemas.openxmlformats.org/presentationml/2006/ole">
            <p:oleObj spid="_x0000_s2052" name="Formel" r:id="rId6" imgW="723600" imgH="330120" progId="Equation.3">
              <p:embed/>
            </p:oleObj>
          </a:graphicData>
        </a:graphic>
      </p:graphicFrame>
      <p:graphicFrame>
        <p:nvGraphicFramePr>
          <p:cNvPr id="2053" name="Object 10"/>
          <p:cNvGraphicFramePr>
            <a:graphicFrameLocks noChangeAspect="1"/>
          </p:cNvGraphicFramePr>
          <p:nvPr/>
        </p:nvGraphicFramePr>
        <p:xfrm>
          <a:off x="4899025" y="1247775"/>
          <a:ext cx="858838" cy="406400"/>
        </p:xfrm>
        <a:graphic>
          <a:graphicData uri="http://schemas.openxmlformats.org/presentationml/2006/ole">
            <p:oleObj spid="_x0000_s2053" name="Formel" r:id="rId7" imgW="698400" imgH="330120" progId="Equation.3">
              <p:embed/>
            </p:oleObj>
          </a:graphicData>
        </a:graphic>
      </p:graphicFrame>
      <p:graphicFrame>
        <p:nvGraphicFramePr>
          <p:cNvPr id="2054" name="Object 11"/>
          <p:cNvGraphicFramePr>
            <a:graphicFrameLocks noChangeAspect="1"/>
          </p:cNvGraphicFramePr>
          <p:nvPr/>
        </p:nvGraphicFramePr>
        <p:xfrm>
          <a:off x="742950" y="1136650"/>
          <a:ext cx="1468438" cy="647700"/>
        </p:xfrm>
        <a:graphic>
          <a:graphicData uri="http://schemas.openxmlformats.org/presentationml/2006/ole">
            <p:oleObj spid="_x0000_s2054" name="Formel" r:id="rId8" imgW="977760" imgH="431640" progId="Equation.3">
              <p:embed/>
            </p:oleObj>
          </a:graphicData>
        </a:graphic>
      </p:graphicFrame>
      <p:sp>
        <p:nvSpPr>
          <p:cNvPr id="2059" name="Text Box 13"/>
          <p:cNvSpPr txBox="1">
            <a:spLocks noChangeArrowheads="1"/>
          </p:cNvSpPr>
          <p:nvPr/>
        </p:nvSpPr>
        <p:spPr bwMode="auto">
          <a:xfrm>
            <a:off x="3271838" y="1868488"/>
            <a:ext cx="5245100" cy="2778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(Ideal transistor theory  -  neglecting short channel effects)</a:t>
            </a:r>
            <a:endParaRPr lang="de-DE"/>
          </a:p>
        </p:txBody>
      </p:sp>
      <p:sp>
        <p:nvSpPr>
          <p:cNvPr id="2060" name="Text Box 14"/>
          <p:cNvSpPr txBox="1">
            <a:spLocks noChangeArrowheads="1"/>
          </p:cNvSpPr>
          <p:nvPr/>
        </p:nvSpPr>
        <p:spPr bwMode="auto">
          <a:xfrm>
            <a:off x="2276475" y="6078538"/>
            <a:ext cx="5964238" cy="3079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Reduction necessary to improve radiation hardness  and output IV curves</a:t>
            </a:r>
          </a:p>
        </p:txBody>
      </p:sp>
      <p:grpSp>
        <p:nvGrpSpPr>
          <p:cNvPr id="2061" name="Group 21"/>
          <p:cNvGrpSpPr>
            <a:grpSpLocks/>
          </p:cNvGrpSpPr>
          <p:nvPr/>
        </p:nvGrpSpPr>
        <p:grpSpPr bwMode="auto">
          <a:xfrm>
            <a:off x="669925" y="2363788"/>
            <a:ext cx="4510088" cy="3352800"/>
            <a:chOff x="462" y="1104"/>
            <a:chExt cx="2841" cy="2112"/>
          </a:xfrm>
        </p:grpSpPr>
        <p:pic>
          <p:nvPicPr>
            <p:cNvPr id="2070" name="Picture 5" descr="Gq_id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62" y="1104"/>
              <a:ext cx="2841" cy="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71" name="Group 20"/>
            <p:cNvGrpSpPr>
              <a:grpSpLocks/>
            </p:cNvGrpSpPr>
            <p:nvPr/>
          </p:nvGrpSpPr>
          <p:grpSpPr bwMode="auto">
            <a:xfrm>
              <a:off x="467" y="1267"/>
              <a:ext cx="2203" cy="1885"/>
              <a:chOff x="2862" y="1252"/>
              <a:chExt cx="2203" cy="1885"/>
            </a:xfrm>
          </p:grpSpPr>
          <p:sp>
            <p:nvSpPr>
              <p:cNvPr id="2072" name="Text Box 13"/>
              <p:cNvSpPr txBox="1">
                <a:spLocks noChangeArrowheads="1"/>
              </p:cNvSpPr>
              <p:nvPr/>
            </p:nvSpPr>
            <p:spPr bwMode="auto">
              <a:xfrm rot="-5400000">
                <a:off x="2242" y="2089"/>
                <a:ext cx="1413" cy="173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/>
                  <a:t>g</a:t>
                </a:r>
                <a:r>
                  <a:rPr lang="en-US" sz="1200" baseline="-25000"/>
                  <a:t>q</a:t>
                </a:r>
                <a:r>
                  <a:rPr lang="en-US" sz="1200"/>
                  <a:t> (pA/e-)</a:t>
                </a:r>
                <a:endParaRPr lang="en-US" sz="1200">
                  <a:cs typeface="Tahoma" pitchFamily="34" charset="0"/>
                </a:endParaRPr>
              </a:p>
            </p:txBody>
          </p:sp>
          <p:sp>
            <p:nvSpPr>
              <p:cNvPr id="2073" name="Text Box 14"/>
              <p:cNvSpPr txBox="1">
                <a:spLocks noChangeArrowheads="1"/>
              </p:cNvSpPr>
              <p:nvPr/>
            </p:nvSpPr>
            <p:spPr bwMode="auto">
              <a:xfrm>
                <a:off x="3578" y="2965"/>
                <a:ext cx="1432" cy="172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200"/>
                  <a:t>  Drain current I</a:t>
                </a:r>
                <a:r>
                  <a:rPr lang="en-US" sz="1200" baseline="-25000"/>
                  <a:t>D</a:t>
                </a:r>
                <a:r>
                  <a:rPr lang="en-US" sz="1200"/>
                  <a:t> (</a:t>
                </a:r>
                <a:r>
                  <a:rPr lang="en-US" sz="1200">
                    <a:cs typeface="Tahoma" pitchFamily="34" charset="0"/>
                  </a:rPr>
                  <a:t>µA)</a:t>
                </a:r>
              </a:p>
            </p:txBody>
          </p:sp>
          <p:sp>
            <p:nvSpPr>
              <p:cNvPr id="2074" name="Text Box 15"/>
              <p:cNvSpPr txBox="1">
                <a:spLocks noChangeArrowheads="1"/>
              </p:cNvSpPr>
              <p:nvPr/>
            </p:nvSpPr>
            <p:spPr bwMode="auto">
              <a:xfrm>
                <a:off x="4046" y="1252"/>
                <a:ext cx="1019" cy="154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000"/>
                  <a:t>(L: nominal gate length)</a:t>
                </a:r>
                <a:endParaRPr lang="en-US" sz="1000">
                  <a:cs typeface="Tahoma" pitchFamily="34" charset="0"/>
                </a:endParaRPr>
              </a:p>
            </p:txBody>
          </p:sp>
        </p:grpSp>
      </p:grpSp>
      <p:grpSp>
        <p:nvGrpSpPr>
          <p:cNvPr id="2062" name="Group 6"/>
          <p:cNvGrpSpPr>
            <a:grpSpLocks/>
          </p:cNvGrpSpPr>
          <p:nvPr/>
        </p:nvGrpSpPr>
        <p:grpSpPr bwMode="auto">
          <a:xfrm>
            <a:off x="4932363" y="2603500"/>
            <a:ext cx="4067175" cy="3109913"/>
            <a:chOff x="272" y="1026"/>
            <a:chExt cx="2637" cy="2043"/>
          </a:xfrm>
        </p:grpSpPr>
        <p:pic>
          <p:nvPicPr>
            <p:cNvPr id="2064" name="Picture 7" descr="gq-vs-L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72" y="1026"/>
              <a:ext cx="2637" cy="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5" name="Text Box 8"/>
            <p:cNvSpPr txBox="1">
              <a:spLocks noChangeArrowheads="1"/>
            </p:cNvSpPr>
            <p:nvPr/>
          </p:nvSpPr>
          <p:spPr bwMode="auto">
            <a:xfrm>
              <a:off x="981" y="2784"/>
              <a:ext cx="1474" cy="181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effective gate length L</a:t>
              </a:r>
              <a:r>
                <a:rPr lang="en-US" sz="1200" baseline="-25000"/>
                <a:t>eff</a:t>
              </a:r>
              <a:r>
                <a:rPr lang="en-US" sz="1200"/>
                <a:t> (</a:t>
              </a:r>
              <a:r>
                <a:rPr lang="en-US" sz="1200">
                  <a:cs typeface="Tahoma" pitchFamily="34" charset="0"/>
                </a:rPr>
                <a:t>µm)</a:t>
              </a:r>
            </a:p>
          </p:txBody>
        </p:sp>
        <p:sp>
          <p:nvSpPr>
            <p:cNvPr id="2066" name="Text Box 9"/>
            <p:cNvSpPr txBox="1">
              <a:spLocks noChangeArrowheads="1"/>
            </p:cNvSpPr>
            <p:nvPr/>
          </p:nvSpPr>
          <p:spPr bwMode="auto">
            <a:xfrm rot="-5400000">
              <a:off x="-376" y="1844"/>
              <a:ext cx="1474" cy="178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/>
                <a:t>g</a:t>
              </a:r>
              <a:r>
                <a:rPr lang="en-US" sz="1200" baseline="-25000"/>
                <a:t>q</a:t>
              </a:r>
              <a:r>
                <a:rPr lang="en-US" sz="1200"/>
                <a:t> (pA/e-)</a:t>
              </a:r>
              <a:endParaRPr lang="en-US" sz="1200">
                <a:cs typeface="Tahoma" pitchFamily="34" charset="0"/>
              </a:endParaRPr>
            </a:p>
          </p:txBody>
        </p:sp>
        <p:sp>
          <p:nvSpPr>
            <p:cNvPr id="2067" name="Text Box 10"/>
            <p:cNvSpPr txBox="1">
              <a:spLocks noChangeArrowheads="1"/>
            </p:cNvSpPr>
            <p:nvPr/>
          </p:nvSpPr>
          <p:spPr bwMode="auto">
            <a:xfrm>
              <a:off x="1193" y="1338"/>
              <a:ext cx="989" cy="20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/>
                <a:t>simulation at I</a:t>
              </a:r>
              <a:r>
                <a:rPr lang="en-US" sz="1000" baseline="-25000"/>
                <a:t>D</a:t>
              </a:r>
              <a:r>
                <a:rPr lang="en-US" sz="1000"/>
                <a:t>=50 </a:t>
              </a:r>
              <a:r>
                <a:rPr lang="en-US" sz="1000">
                  <a:cs typeface="Tahoma" pitchFamily="34" charset="0"/>
                </a:rPr>
                <a:t>µA</a:t>
              </a:r>
              <a:r>
                <a:rPr lang="en-US">
                  <a:cs typeface="Tahoma" pitchFamily="34" charset="0"/>
                </a:rPr>
                <a:t> </a:t>
              </a:r>
            </a:p>
          </p:txBody>
        </p:sp>
        <p:sp>
          <p:nvSpPr>
            <p:cNvPr id="2068" name="Freeform 11"/>
            <p:cNvSpPr>
              <a:spLocks/>
            </p:cNvSpPr>
            <p:nvPr/>
          </p:nvSpPr>
          <p:spPr bwMode="auto">
            <a:xfrm>
              <a:off x="1037" y="1508"/>
              <a:ext cx="1106" cy="85"/>
            </a:xfrm>
            <a:custGeom>
              <a:avLst/>
              <a:gdLst>
                <a:gd name="T0" fmla="*/ 0 w 1304"/>
                <a:gd name="T1" fmla="*/ 2 h 142"/>
                <a:gd name="T2" fmla="*/ 45 w 1304"/>
                <a:gd name="T3" fmla="*/ 0 h 142"/>
                <a:gd name="T4" fmla="*/ 349 w 1304"/>
                <a:gd name="T5" fmla="*/ 0 h 142"/>
                <a:gd name="T6" fmla="*/ 0 60000 65536"/>
                <a:gd name="T7" fmla="*/ 0 60000 65536"/>
                <a:gd name="T8" fmla="*/ 0 60000 65536"/>
                <a:gd name="T9" fmla="*/ 0 w 1304"/>
                <a:gd name="T10" fmla="*/ 0 h 142"/>
                <a:gd name="T11" fmla="*/ 1304 w 1304"/>
                <a:gd name="T12" fmla="*/ 142 h 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4" h="142">
                  <a:moveTo>
                    <a:pt x="0" y="142"/>
                  </a:moveTo>
                  <a:lnTo>
                    <a:pt x="170" y="0"/>
                  </a:lnTo>
                  <a:lnTo>
                    <a:pt x="1304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69" name="Text Box 12"/>
            <p:cNvSpPr txBox="1">
              <a:spLocks noChangeArrowheads="1"/>
            </p:cNvSpPr>
            <p:nvPr/>
          </p:nvSpPr>
          <p:spPr bwMode="auto">
            <a:xfrm>
              <a:off x="1003" y="2869"/>
              <a:ext cx="1489" cy="20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/>
                <a:t>L</a:t>
              </a:r>
              <a:r>
                <a:rPr lang="en-US" sz="1000" baseline="-25000"/>
                <a:t>eff</a:t>
              </a:r>
              <a:r>
                <a:rPr lang="en-US" sz="1000"/>
                <a:t> = L - 2 x under etching of 1.2</a:t>
              </a:r>
              <a:r>
                <a:rPr lang="en-US" sz="1000">
                  <a:cs typeface="Tahoma" pitchFamily="34" charset="0"/>
                </a:rPr>
                <a:t>µm</a:t>
              </a:r>
              <a:r>
                <a:rPr lang="en-US"/>
                <a:t> </a:t>
              </a:r>
            </a:p>
          </p:txBody>
        </p:sp>
      </p:grpSp>
      <p:sp>
        <p:nvSpPr>
          <p:cNvPr id="39" name="Right Arrow 38"/>
          <p:cNvSpPr/>
          <p:nvPr/>
        </p:nvSpPr>
        <p:spPr bwMode="auto">
          <a:xfrm>
            <a:off x="2466975" y="1339850"/>
            <a:ext cx="584200" cy="31908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Interconnect: Full Size Module Test</a:t>
            </a:r>
          </a:p>
        </p:txBody>
      </p:sp>
      <p:sp>
        <p:nvSpPr>
          <p:cNvPr id="31747" name="Date Placeholder 19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31748" name="Footer Placeholder 2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</a:p>
        </p:txBody>
      </p:sp>
      <p:sp>
        <p:nvSpPr>
          <p:cNvPr id="31749" name="Slide Number Placeholder 2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F34077-01E8-45A5-8218-57EC16654763}" type="slidenum">
              <a:rPr lang="en-US" smtClean="0">
                <a:latin typeface="Tahoma" pitchFamily="34" charset="0"/>
              </a:rPr>
              <a:pPr/>
              <a:t>36</a:t>
            </a:fld>
            <a:endParaRPr lang="en-US" smtClean="0">
              <a:latin typeface="Tahoma" pitchFamily="34" charset="0"/>
            </a:endParaRPr>
          </a:p>
        </p:txBody>
      </p:sp>
      <p:sp>
        <p:nvSpPr>
          <p:cNvPr id="31750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0" y="1093788"/>
            <a:ext cx="7786688" cy="500062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mtClean="0"/>
              <a:t>Realistic module (dummy chips) was assembled successfully at home (Heidelberg)</a:t>
            </a:r>
          </a:p>
        </p:txBody>
      </p:sp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3"/>
          <a:srcRect l="1613" t="7802" r="1613" b="8452"/>
          <a:stretch>
            <a:fillRect/>
          </a:stretch>
        </p:blipFill>
        <p:spPr bwMode="auto">
          <a:xfrm>
            <a:off x="460375" y="1419225"/>
            <a:ext cx="8551863" cy="1347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925" y="2732088"/>
            <a:ext cx="2660650" cy="191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375" y="2876550"/>
            <a:ext cx="2614613" cy="1884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5 CuadroTexto"/>
          <p:cNvSpPr txBox="1"/>
          <p:nvPr/>
        </p:nvSpPr>
        <p:spPr>
          <a:xfrm>
            <a:off x="5065713" y="3705225"/>
            <a:ext cx="122396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dirty="0" err="1">
                <a:solidFill>
                  <a:schemeClr val="accent3"/>
                </a:solidFill>
              </a:rPr>
              <a:t>Switcher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 rot="18209352">
            <a:off x="1722437" y="2814638"/>
            <a:ext cx="12239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dirty="0">
                <a:solidFill>
                  <a:schemeClr val="accent3"/>
                </a:solidFill>
              </a:rPr>
              <a:t>DCD</a:t>
            </a:r>
          </a:p>
        </p:txBody>
      </p:sp>
      <p:pic>
        <p:nvPicPr>
          <p:cNvPr id="3175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9563" y="3429000"/>
            <a:ext cx="2278062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CuadroTexto"/>
          <p:cNvSpPr txBox="1"/>
          <p:nvPr/>
        </p:nvSpPr>
        <p:spPr>
          <a:xfrm>
            <a:off x="958850" y="4892675"/>
            <a:ext cx="12239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dirty="0" err="1">
                <a:solidFill>
                  <a:schemeClr val="accent3"/>
                </a:solidFill>
              </a:rPr>
              <a:t>Dummy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564313" y="3573463"/>
            <a:ext cx="122396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dirty="0">
                <a:solidFill>
                  <a:schemeClr val="accent3"/>
                </a:solidFill>
              </a:rPr>
              <a:t>DCD</a:t>
            </a:r>
          </a:p>
        </p:txBody>
      </p:sp>
      <p:sp>
        <p:nvSpPr>
          <p:cNvPr id="31759" name="19 CuadroTexto"/>
          <p:cNvSpPr txBox="1">
            <a:spLocks noChangeArrowheads="1"/>
          </p:cNvSpPr>
          <p:nvPr/>
        </p:nvSpPr>
        <p:spPr bwMode="auto">
          <a:xfrm>
            <a:off x="5292725" y="5084763"/>
            <a:ext cx="1150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/>
              <a:t>ASICs are bump bonded only</a:t>
            </a:r>
          </a:p>
        </p:txBody>
      </p:sp>
      <p:sp>
        <p:nvSpPr>
          <p:cNvPr id="23" name="1 Marcador de fecha"/>
          <p:cNvSpPr txBox="1">
            <a:spLocks/>
          </p:cNvSpPr>
          <p:nvPr/>
        </p:nvSpPr>
        <p:spPr>
          <a:xfrm>
            <a:off x="334963" y="6648450"/>
            <a:ext cx="3311525" cy="1889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 sz="1000" dirty="0">
                <a:solidFill>
                  <a:schemeClr val="accent3"/>
                </a:solidFill>
                <a:latin typeface="+mn-lt"/>
              </a:rPr>
              <a:t>Pixel2010</a:t>
            </a:r>
            <a:endParaRPr lang="de-DE" sz="1000" dirty="0">
              <a:solidFill>
                <a:schemeClr val="accent3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 factor &amp; Cross Talk &amp; Photon Detection Efficiency 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522288" y="2088896"/>
          <a:ext cx="8229600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7344"/>
                <a:gridCol w="1424496"/>
                <a:gridCol w="1645920"/>
                <a:gridCol w="1645920"/>
                <a:gridCol w="1645920"/>
              </a:tblGrid>
              <a:tr h="30175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Pitch / Gap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Fill factor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Cross talk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meas.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</a:t>
                      </a:r>
                      <a:r>
                        <a:rPr lang="en-US" dirty="0" smtClean="0">
                          <a:latin typeface="Symbol" pitchFamily="18" charset="2"/>
                        </a:rPr>
                        <a:t>D</a:t>
                      </a:r>
                      <a:r>
                        <a:rPr lang="en-US" dirty="0" smtClean="0"/>
                        <a:t>V=2V)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PDE calc. (</a:t>
                      </a:r>
                      <a:r>
                        <a:rPr lang="en-US" dirty="0" smtClean="0">
                          <a:latin typeface="Symbol" pitchFamily="18" charset="2"/>
                        </a:rPr>
                        <a:t>D</a:t>
                      </a:r>
                      <a:r>
                        <a:rPr lang="en-US" dirty="0" smtClean="0"/>
                        <a:t>V=2V)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PDE calc. (</a:t>
                      </a:r>
                      <a:r>
                        <a:rPr lang="en-US" dirty="0" smtClean="0">
                          <a:latin typeface="Symbol" pitchFamily="18" charset="2"/>
                        </a:rPr>
                        <a:t>D</a:t>
                      </a:r>
                      <a:r>
                        <a:rPr lang="en-US" dirty="0" smtClean="0"/>
                        <a:t>V=5V)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130</a:t>
                      </a:r>
                      <a:r>
                        <a:rPr lang="en-US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dirty="0" smtClean="0"/>
                        <a:t>m / 10</a:t>
                      </a:r>
                      <a:r>
                        <a:rPr lang="en-US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85.2%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39%   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61%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130</a:t>
                      </a:r>
                      <a:r>
                        <a:rPr lang="en-US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dirty="0" smtClean="0"/>
                        <a:t>m / 11</a:t>
                      </a:r>
                      <a:r>
                        <a:rPr lang="en-US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83.8%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60%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130</a:t>
                      </a:r>
                      <a:r>
                        <a:rPr lang="en-US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dirty="0" smtClean="0"/>
                        <a:t>m / 12</a:t>
                      </a:r>
                      <a:r>
                        <a:rPr lang="en-US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82.4%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59%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130</a:t>
                      </a:r>
                      <a:r>
                        <a:rPr lang="en-US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dirty="0" smtClean="0"/>
                        <a:t>m / 20</a:t>
                      </a:r>
                      <a:r>
                        <a:rPr lang="en-US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71.6%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32%   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52%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MPP Project Review, Dec. 2010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9EB1EC-A758-4071-8C82-84CA847D5C1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7580" y="1126271"/>
            <a:ext cx="6699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Produced </a:t>
            </a:r>
            <a:r>
              <a:rPr lang="en-US" sz="1800" dirty="0" err="1" smtClean="0"/>
              <a:t>SiMPl</a:t>
            </a:r>
            <a:r>
              <a:rPr lang="en-US" sz="1800" dirty="0" smtClean="0"/>
              <a:t> devices have the world record in the fill factors!</a:t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644208" y="4872655"/>
            <a:ext cx="825595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800" dirty="0" smtClean="0"/>
              <a:t>PDE estimate: </a:t>
            </a:r>
          </a:p>
          <a:p>
            <a:pPr lvl="1" algn="l">
              <a:buFont typeface="Arial" pitchFamily="34" charset="0"/>
              <a:buChar char="•"/>
            </a:pPr>
            <a:r>
              <a:rPr lang="de-DE" sz="1800" dirty="0" smtClean="0"/>
              <a:t>Optical entrance window: 90% @400nm </a:t>
            </a:r>
          </a:p>
          <a:p>
            <a:pPr lvl="1" algn="l">
              <a:buFont typeface="Arial" pitchFamily="34" charset="0"/>
              <a:buChar char="•"/>
            </a:pPr>
            <a:r>
              <a:rPr lang="de-DE" sz="1800" dirty="0" smtClean="0"/>
              <a:t>Geiger efficiency : 50% @ 2V overbias                </a:t>
            </a:r>
            <a:r>
              <a:rPr lang="en-US" sz="1800" dirty="0" smtClean="0">
                <a:solidFill>
                  <a:srgbClr val="FF0000"/>
                </a:solidFill>
              </a:rPr>
              <a:t>80% @5V </a:t>
            </a:r>
            <a:r>
              <a:rPr lang="en-US" sz="1800" dirty="0" err="1" smtClean="0">
                <a:solidFill>
                  <a:srgbClr val="FF0000"/>
                </a:solidFill>
              </a:rPr>
              <a:t>overbias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</a:p>
          <a:p>
            <a:pPr lvl="1" algn="l">
              <a:buFont typeface="Arial" pitchFamily="34" charset="0"/>
              <a:buChar char="•"/>
            </a:pPr>
            <a:endParaRPr lang="de-DE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</a:t>
            </a:r>
            <a:r>
              <a:rPr lang="en-GB" dirty="0" smtClean="0"/>
              <a:t> Elements </a:t>
            </a:r>
            <a:r>
              <a:rPr lang="en-GB" dirty="0" smtClean="0"/>
              <a:t>of </a:t>
            </a:r>
            <a:r>
              <a:rPr lang="en-GB" dirty="0" smtClean="0"/>
              <a:t>the MPP Projects</a:t>
            </a:r>
            <a:endParaRPr lang="en-US" dirty="0" smtClean="0"/>
          </a:p>
        </p:txBody>
      </p:sp>
      <p:sp>
        <p:nvSpPr>
          <p:cNvPr id="7172" name="16 Marcador de fecha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7173" name="Footer Placeholder 1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</a:p>
        </p:txBody>
      </p:sp>
      <p:sp>
        <p:nvSpPr>
          <p:cNvPr id="7174" name="Slide Number Placeholder 1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0511B8-513A-4856-B26E-C975104F50DA}" type="slidenum">
              <a:rPr lang="en-US" smtClean="0">
                <a:latin typeface="Tahoma" pitchFamily="34" charset="0"/>
              </a:rPr>
              <a:pPr/>
              <a:t>4</a:t>
            </a:fld>
            <a:endParaRPr lang="en-US" smtClean="0">
              <a:latin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2293" y="1161133"/>
            <a:ext cx="2317072" cy="635770"/>
          </a:xfrm>
          <a:prstGeom prst="rect">
            <a:avLst/>
          </a:prstGeom>
          <a:solidFill>
            <a:srgbClr val="7CA6A6"/>
          </a:solidFill>
          <a:ln>
            <a:noFill/>
          </a:ln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rtlCol="0" anchor="ctr">
            <a:no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Sensors </a:t>
            </a:r>
            <a:r>
              <a:rPr lang="en-GB" b="1" dirty="0" smtClean="0">
                <a:solidFill>
                  <a:schemeClr val="bg1"/>
                </a:solidFill>
              </a:rPr>
              <a:t>on SOI Wafers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>
            <a:stCxn id="9" idx="2"/>
            <a:endCxn id="12" idx="0"/>
          </p:cNvCxnSpPr>
          <p:nvPr/>
        </p:nvCxnSpPr>
        <p:spPr bwMode="auto">
          <a:xfrm rot="16200000" flipH="1">
            <a:off x="1165820" y="3061912"/>
            <a:ext cx="2835133" cy="305114"/>
          </a:xfrm>
          <a:prstGeom prst="line">
            <a:avLst/>
          </a:prstGeom>
          <a:solidFill>
            <a:schemeClr val="tx2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669310" y="4632036"/>
            <a:ext cx="2133266" cy="571062"/>
          </a:xfrm>
          <a:prstGeom prst="rect">
            <a:avLst/>
          </a:prstGeom>
          <a:solidFill>
            <a:srgbClr val="C9DBD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rtlCol="0">
            <a:noAutofit/>
          </a:bodyPr>
          <a:lstStyle/>
          <a:p>
            <a:pPr algn="ctr"/>
            <a:r>
              <a:rPr lang="en-GB" b="1" dirty="0" smtClean="0"/>
              <a:t>Thin </a:t>
            </a:r>
            <a:r>
              <a:rPr lang="en-GB" b="1" dirty="0" err="1" smtClean="0"/>
              <a:t>DEPFETs</a:t>
            </a:r>
            <a:r>
              <a:rPr lang="en-GB" b="1" dirty="0" smtClean="0"/>
              <a:t> for </a:t>
            </a:r>
            <a:endParaRPr lang="en-GB" b="1" dirty="0" smtClean="0"/>
          </a:p>
          <a:p>
            <a:pPr algn="ctr"/>
            <a:r>
              <a:rPr lang="en-GB" b="1" dirty="0" smtClean="0"/>
              <a:t>Belle </a:t>
            </a:r>
            <a:r>
              <a:rPr lang="en-GB" b="1" dirty="0" smtClean="0"/>
              <a:t>and ILC </a:t>
            </a:r>
            <a:endParaRPr lang="en-US" b="1" dirty="0" smtClean="0"/>
          </a:p>
        </p:txBody>
      </p:sp>
      <p:cxnSp>
        <p:nvCxnSpPr>
          <p:cNvPr id="14" name="Straight Connector 13"/>
          <p:cNvCxnSpPr>
            <a:stCxn id="23" idx="2"/>
            <a:endCxn id="15" idx="0"/>
          </p:cNvCxnSpPr>
          <p:nvPr/>
        </p:nvCxnSpPr>
        <p:spPr bwMode="auto">
          <a:xfrm rot="5400000">
            <a:off x="5000737" y="2744665"/>
            <a:ext cx="2127041" cy="1623958"/>
          </a:xfrm>
          <a:prstGeom prst="line">
            <a:avLst/>
          </a:prstGeom>
          <a:solidFill>
            <a:schemeClr val="tx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039960" y="4620165"/>
            <a:ext cx="2424635" cy="594804"/>
          </a:xfrm>
          <a:prstGeom prst="rect">
            <a:avLst/>
          </a:prstGeom>
          <a:solidFill>
            <a:srgbClr val="C9DBD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rtlCol="0">
            <a:noAutofit/>
          </a:bodyPr>
          <a:lstStyle/>
          <a:p>
            <a:pPr algn="ctr"/>
            <a:r>
              <a:rPr lang="en-GB" b="1" dirty="0" smtClean="0"/>
              <a:t>Radiation hard pixels for </a:t>
            </a:r>
            <a:endParaRPr lang="en-GB" b="1" dirty="0" smtClean="0"/>
          </a:p>
          <a:p>
            <a:pPr algn="ctr"/>
            <a:r>
              <a:rPr lang="en-GB" b="1" dirty="0" smtClean="0"/>
              <a:t>ATLAS IBL and </a:t>
            </a:r>
            <a:r>
              <a:rPr lang="en-GB" b="1" dirty="0" err="1" smtClean="0"/>
              <a:t>sLHC</a:t>
            </a:r>
            <a:endParaRPr lang="en-US" b="1" dirty="0" smtClean="0"/>
          </a:p>
        </p:txBody>
      </p:sp>
      <p:cxnSp>
        <p:nvCxnSpPr>
          <p:cNvPr id="20" name="Straight Connector 19"/>
          <p:cNvCxnSpPr>
            <a:stCxn id="9" idx="2"/>
            <a:endCxn id="15" idx="0"/>
          </p:cNvCxnSpPr>
          <p:nvPr/>
        </p:nvCxnSpPr>
        <p:spPr bwMode="auto">
          <a:xfrm rot="16200000" flipH="1">
            <a:off x="2429922" y="1797809"/>
            <a:ext cx="2823262" cy="2821449"/>
          </a:xfrm>
          <a:prstGeom prst="line">
            <a:avLst/>
          </a:prstGeom>
          <a:solidFill>
            <a:schemeClr val="tx2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89099" y="3866843"/>
            <a:ext cx="1913862" cy="535035"/>
          </a:xfrm>
          <a:prstGeom prst="rect">
            <a:avLst/>
          </a:prstGeom>
          <a:solidFill>
            <a:srgbClr val="C9DBD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rtlCol="0">
            <a:noAutofit/>
          </a:bodyPr>
          <a:lstStyle/>
          <a:p>
            <a:pPr algn="ctr"/>
            <a:r>
              <a:rPr lang="en-GB" b="1" dirty="0" smtClean="0"/>
              <a:t>Geiger Mode </a:t>
            </a:r>
            <a:r>
              <a:rPr lang="en-GB" b="1" dirty="0" err="1" smtClean="0"/>
              <a:t>APDs</a:t>
            </a:r>
            <a:endParaRPr lang="en-GB" b="1" dirty="0" smtClean="0"/>
          </a:p>
          <a:p>
            <a:pPr algn="ctr"/>
            <a:r>
              <a:rPr lang="en-GB" b="1" dirty="0" smtClean="0"/>
              <a:t>“</a:t>
            </a:r>
            <a:r>
              <a:rPr lang="en-GB" b="1" dirty="0" err="1" smtClean="0"/>
              <a:t>Simpl</a:t>
            </a:r>
            <a:r>
              <a:rPr lang="en-GB" b="1" dirty="0" smtClean="0"/>
              <a:t>”</a:t>
            </a:r>
            <a:endParaRPr lang="en-US" b="1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5363384" y="1881963"/>
            <a:ext cx="3025703" cy="611161"/>
          </a:xfrm>
          <a:prstGeom prst="rect">
            <a:avLst/>
          </a:prstGeom>
          <a:solidFill>
            <a:srgbClr val="7CA6A6"/>
          </a:solidFill>
          <a:ln>
            <a:noFill/>
          </a:ln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rtlCol="0" anchor="ctr">
            <a:no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Interconnection ASIC - Sensor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cxnSp>
        <p:nvCxnSpPr>
          <p:cNvPr id="27" name="Straight Connector 26"/>
          <p:cNvCxnSpPr>
            <a:stCxn id="9" idx="2"/>
            <a:endCxn id="21" idx="0"/>
          </p:cNvCxnSpPr>
          <p:nvPr/>
        </p:nvCxnSpPr>
        <p:spPr bwMode="auto">
          <a:xfrm rot="5400000">
            <a:off x="903460" y="2339474"/>
            <a:ext cx="2069940" cy="984799"/>
          </a:xfrm>
          <a:prstGeom prst="line">
            <a:avLst/>
          </a:prstGeom>
          <a:solidFill>
            <a:schemeClr val="tx2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6751673" y="4628956"/>
            <a:ext cx="2245453" cy="577222"/>
          </a:xfrm>
          <a:prstGeom prst="rect">
            <a:avLst/>
          </a:prstGeom>
          <a:solidFill>
            <a:srgbClr val="C9DBD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rtlCol="0">
            <a:noAutofit/>
          </a:bodyPr>
          <a:lstStyle/>
          <a:p>
            <a:pPr algn="ctr"/>
            <a:r>
              <a:rPr lang="en-GB" b="1" dirty="0" smtClean="0"/>
              <a:t>DSSC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DEPFETs</a:t>
            </a:r>
            <a:r>
              <a:rPr lang="en-GB" b="1" dirty="0" smtClean="0"/>
              <a:t> for XFEL)</a:t>
            </a:r>
            <a:endParaRPr lang="en-US" b="1" dirty="0" smtClean="0"/>
          </a:p>
        </p:txBody>
      </p:sp>
      <p:cxnSp>
        <p:nvCxnSpPr>
          <p:cNvPr id="35" name="Straight Connector 34"/>
          <p:cNvCxnSpPr>
            <a:stCxn id="23" idx="2"/>
            <a:endCxn id="33" idx="0"/>
          </p:cNvCxnSpPr>
          <p:nvPr/>
        </p:nvCxnSpPr>
        <p:spPr bwMode="auto">
          <a:xfrm rot="16200000" flipH="1">
            <a:off x="6307402" y="3061958"/>
            <a:ext cx="2135832" cy="998164"/>
          </a:xfrm>
          <a:prstGeom prst="line">
            <a:avLst/>
          </a:prstGeom>
          <a:solidFill>
            <a:schemeClr val="tx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4110327" y="5794745"/>
            <a:ext cx="2385134" cy="637952"/>
          </a:xfrm>
          <a:prstGeom prst="rect">
            <a:avLst/>
          </a:prstGeom>
          <a:solidFill>
            <a:srgbClr val="7CA6A6"/>
          </a:solidFill>
          <a:ln>
            <a:noFill/>
          </a:ln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rtlCol="0" anchor="ctr">
            <a:no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Radiation tolerance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cxnSp>
        <p:nvCxnSpPr>
          <p:cNvPr id="42" name="Straight Connector 41"/>
          <p:cNvCxnSpPr>
            <a:stCxn id="40" idx="0"/>
            <a:endCxn id="12" idx="2"/>
          </p:cNvCxnSpPr>
          <p:nvPr/>
        </p:nvCxnSpPr>
        <p:spPr bwMode="auto">
          <a:xfrm rot="16200000" flipV="1">
            <a:off x="3723596" y="4215446"/>
            <a:ext cx="591647" cy="2566951"/>
          </a:xfrm>
          <a:prstGeom prst="line">
            <a:avLst/>
          </a:prstGeom>
          <a:solidFill>
            <a:schemeClr val="tx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>
            <a:stCxn id="40" idx="0"/>
            <a:endCxn id="15" idx="2"/>
          </p:cNvCxnSpPr>
          <p:nvPr/>
        </p:nvCxnSpPr>
        <p:spPr bwMode="auto">
          <a:xfrm rot="16200000" flipV="1">
            <a:off x="4987698" y="5479549"/>
            <a:ext cx="579776" cy="50616"/>
          </a:xfrm>
          <a:prstGeom prst="line">
            <a:avLst/>
          </a:prstGeom>
          <a:solidFill>
            <a:schemeClr val="tx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>
            <a:stCxn id="40" idx="0"/>
            <a:endCxn id="33" idx="2"/>
          </p:cNvCxnSpPr>
          <p:nvPr/>
        </p:nvCxnSpPr>
        <p:spPr bwMode="auto">
          <a:xfrm rot="5400000" flipH="1" flipV="1">
            <a:off x="6294364" y="4214709"/>
            <a:ext cx="588567" cy="2571506"/>
          </a:xfrm>
          <a:prstGeom prst="line">
            <a:avLst/>
          </a:prstGeom>
          <a:solidFill>
            <a:schemeClr val="tx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/>
          <p:cNvCxnSpPr>
            <a:stCxn id="23" idx="2"/>
            <a:endCxn id="12" idx="0"/>
          </p:cNvCxnSpPr>
          <p:nvPr/>
        </p:nvCxnSpPr>
        <p:spPr bwMode="auto">
          <a:xfrm rot="5400000">
            <a:off x="3736634" y="1492434"/>
            <a:ext cx="2138912" cy="4140293"/>
          </a:xfrm>
          <a:prstGeom prst="line">
            <a:avLst/>
          </a:prstGeom>
          <a:solidFill>
            <a:schemeClr val="tx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8" name="Straight Connector 167"/>
          <p:cNvCxnSpPr>
            <a:stCxn id="23" idx="2"/>
            <a:endCxn id="21" idx="0"/>
          </p:cNvCxnSpPr>
          <p:nvPr/>
        </p:nvCxnSpPr>
        <p:spPr bwMode="auto">
          <a:xfrm rot="5400000">
            <a:off x="3474274" y="464880"/>
            <a:ext cx="1373719" cy="5430206"/>
          </a:xfrm>
          <a:prstGeom prst="line">
            <a:avLst/>
          </a:prstGeom>
          <a:solidFill>
            <a:schemeClr val="tx2"/>
          </a:solidFill>
          <a:ln w="381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74675" y="925215"/>
            <a:ext cx="8293100" cy="3281362"/>
            <a:chOff x="396" y="714"/>
            <a:chExt cx="5224" cy="2067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22" y="888"/>
              <a:ext cx="5198" cy="1893"/>
              <a:chOff x="243" y="1593"/>
              <a:chExt cx="5184" cy="1896"/>
            </a:xfrm>
          </p:grpSpPr>
          <p:sp>
            <p:nvSpPr>
              <p:cNvPr id="8213" name="Rectangle 4"/>
              <p:cNvSpPr>
                <a:spLocks noChangeArrowheads="1"/>
              </p:cNvSpPr>
              <p:nvPr/>
            </p:nvSpPr>
            <p:spPr bwMode="auto">
              <a:xfrm>
                <a:off x="339" y="2742"/>
                <a:ext cx="1890" cy="25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4" name="Rectangle 5"/>
              <p:cNvSpPr>
                <a:spLocks noChangeArrowheads="1"/>
              </p:cNvSpPr>
              <p:nvPr/>
            </p:nvSpPr>
            <p:spPr bwMode="auto">
              <a:xfrm>
                <a:off x="339" y="2058"/>
                <a:ext cx="1890" cy="19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5" name="Rectangle 6"/>
              <p:cNvSpPr>
                <a:spLocks noChangeArrowheads="1"/>
              </p:cNvSpPr>
              <p:nvPr/>
            </p:nvSpPr>
            <p:spPr bwMode="auto">
              <a:xfrm>
                <a:off x="339" y="1641"/>
                <a:ext cx="1890" cy="1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8216" name="Picture 7" descr="thinni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3" y="1593"/>
                <a:ext cx="5184" cy="18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17" name="Rectangle 8"/>
              <p:cNvSpPr>
                <a:spLocks noChangeArrowheads="1"/>
              </p:cNvSpPr>
              <p:nvPr/>
            </p:nvSpPr>
            <p:spPr bwMode="auto">
              <a:xfrm>
                <a:off x="453" y="1683"/>
                <a:ext cx="633" cy="10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8" name="Rectangle 9"/>
              <p:cNvSpPr>
                <a:spLocks noChangeArrowheads="1"/>
              </p:cNvSpPr>
              <p:nvPr/>
            </p:nvSpPr>
            <p:spPr bwMode="auto">
              <a:xfrm>
                <a:off x="1320" y="1683"/>
                <a:ext cx="777" cy="10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9" name="Rectangle 10"/>
              <p:cNvSpPr>
                <a:spLocks noChangeArrowheads="1"/>
              </p:cNvSpPr>
              <p:nvPr/>
            </p:nvSpPr>
            <p:spPr bwMode="auto">
              <a:xfrm>
                <a:off x="3267" y="1815"/>
                <a:ext cx="1890" cy="25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0" name="Line 11"/>
              <p:cNvSpPr>
                <a:spLocks noChangeShapeType="1"/>
              </p:cNvSpPr>
              <p:nvPr/>
            </p:nvSpPr>
            <p:spPr bwMode="auto">
              <a:xfrm>
                <a:off x="3252" y="2767"/>
                <a:ext cx="18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1" name="Line 12"/>
              <p:cNvSpPr>
                <a:spLocks noChangeShapeType="1"/>
              </p:cNvSpPr>
              <p:nvPr/>
            </p:nvSpPr>
            <p:spPr bwMode="auto">
              <a:xfrm>
                <a:off x="3254" y="2767"/>
                <a:ext cx="0" cy="2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" name="Line 13"/>
              <p:cNvSpPr>
                <a:spLocks noChangeShapeType="1"/>
              </p:cNvSpPr>
              <p:nvPr/>
            </p:nvSpPr>
            <p:spPr bwMode="auto">
              <a:xfrm flipV="1">
                <a:off x="3255" y="3021"/>
                <a:ext cx="242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3" name="Line 14"/>
              <p:cNvSpPr>
                <a:spLocks noChangeShapeType="1"/>
              </p:cNvSpPr>
              <p:nvPr/>
            </p:nvSpPr>
            <p:spPr bwMode="auto">
              <a:xfrm flipV="1">
                <a:off x="3497" y="2829"/>
                <a:ext cx="60" cy="1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4" name="Line 15"/>
              <p:cNvSpPr>
                <a:spLocks noChangeShapeType="1"/>
              </p:cNvSpPr>
              <p:nvPr/>
            </p:nvSpPr>
            <p:spPr bwMode="auto">
              <a:xfrm flipV="1">
                <a:off x="3559" y="2823"/>
                <a:ext cx="1584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5" name="Line 16"/>
              <p:cNvSpPr>
                <a:spLocks noChangeShapeType="1"/>
              </p:cNvSpPr>
              <p:nvPr/>
            </p:nvSpPr>
            <p:spPr bwMode="auto">
              <a:xfrm flipH="1" flipV="1">
                <a:off x="3255" y="2827"/>
                <a:ext cx="302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6" name="Line 17"/>
              <p:cNvSpPr>
                <a:spLocks noChangeShapeType="1"/>
              </p:cNvSpPr>
              <p:nvPr/>
            </p:nvSpPr>
            <p:spPr bwMode="auto">
              <a:xfrm>
                <a:off x="4049" y="2830"/>
                <a:ext cx="5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7" name="Line 18"/>
              <p:cNvSpPr>
                <a:spLocks noChangeShapeType="1"/>
              </p:cNvSpPr>
              <p:nvPr/>
            </p:nvSpPr>
            <p:spPr bwMode="auto">
              <a:xfrm>
                <a:off x="4109" y="3021"/>
                <a:ext cx="182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8" name="Line 19"/>
              <p:cNvSpPr>
                <a:spLocks noChangeShapeType="1"/>
              </p:cNvSpPr>
              <p:nvPr/>
            </p:nvSpPr>
            <p:spPr bwMode="auto">
              <a:xfrm flipV="1">
                <a:off x="4291" y="2830"/>
                <a:ext cx="5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9" name="Line 20"/>
              <p:cNvSpPr>
                <a:spLocks noChangeShapeType="1"/>
              </p:cNvSpPr>
              <p:nvPr/>
            </p:nvSpPr>
            <p:spPr bwMode="auto">
              <a:xfrm>
                <a:off x="4839" y="2829"/>
                <a:ext cx="62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0" name="Line 21"/>
              <p:cNvSpPr>
                <a:spLocks noChangeShapeType="1"/>
              </p:cNvSpPr>
              <p:nvPr/>
            </p:nvSpPr>
            <p:spPr bwMode="auto">
              <a:xfrm>
                <a:off x="4903" y="3021"/>
                <a:ext cx="24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1" name="Line 22"/>
              <p:cNvSpPr>
                <a:spLocks noChangeShapeType="1"/>
              </p:cNvSpPr>
              <p:nvPr/>
            </p:nvSpPr>
            <p:spPr bwMode="auto">
              <a:xfrm flipV="1">
                <a:off x="5145" y="2767"/>
                <a:ext cx="0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2" name="Text Box 23"/>
            <p:cNvSpPr txBox="1">
              <a:spLocks noChangeArrowheads="1"/>
            </p:cNvSpPr>
            <p:nvPr/>
          </p:nvSpPr>
          <p:spPr bwMode="auto">
            <a:xfrm>
              <a:off x="1201" y="946"/>
              <a:ext cx="600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latin typeface="Comic Sans MS" pitchFamily="66" charset="0"/>
                </a:rPr>
                <a:t>Top Wafer</a:t>
              </a:r>
            </a:p>
          </p:txBody>
        </p:sp>
        <p:sp>
          <p:nvSpPr>
            <p:cNvPr id="8203" name="Text Box 24"/>
            <p:cNvSpPr txBox="1">
              <a:spLocks noChangeArrowheads="1"/>
            </p:cNvSpPr>
            <p:nvPr/>
          </p:nvSpPr>
          <p:spPr bwMode="auto">
            <a:xfrm>
              <a:off x="1028" y="1385"/>
              <a:ext cx="884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dirty="0">
                  <a:latin typeface="Comic Sans MS" pitchFamily="66" charset="0"/>
                </a:rPr>
                <a:t>Handle &lt;100&gt; Wafer</a:t>
              </a:r>
            </a:p>
          </p:txBody>
        </p:sp>
        <p:sp>
          <p:nvSpPr>
            <p:cNvPr id="8204" name="Text Box 25"/>
            <p:cNvSpPr txBox="1">
              <a:spLocks noChangeArrowheads="1"/>
            </p:cNvSpPr>
            <p:nvPr/>
          </p:nvSpPr>
          <p:spPr bwMode="auto">
            <a:xfrm>
              <a:off x="429" y="714"/>
              <a:ext cx="241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mic Sans MS" pitchFamily="66" charset="0"/>
                </a:rPr>
                <a:t>a) oxidation and back side implant of top wafer</a:t>
              </a:r>
            </a:p>
          </p:txBody>
        </p:sp>
        <p:sp>
          <p:nvSpPr>
            <p:cNvPr id="8205" name="Line 26"/>
            <p:cNvSpPr>
              <a:spLocks noChangeShapeType="1"/>
            </p:cNvSpPr>
            <p:nvPr/>
          </p:nvSpPr>
          <p:spPr bwMode="auto">
            <a:xfrm>
              <a:off x="1950" y="859"/>
              <a:ext cx="5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6" name="Line 27"/>
            <p:cNvSpPr>
              <a:spLocks noChangeShapeType="1"/>
            </p:cNvSpPr>
            <p:nvPr/>
          </p:nvSpPr>
          <p:spPr bwMode="auto">
            <a:xfrm flipH="1">
              <a:off x="970" y="859"/>
              <a:ext cx="173" cy="2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Text Box 28"/>
            <p:cNvSpPr txBox="1">
              <a:spLocks noChangeArrowheads="1"/>
            </p:cNvSpPr>
            <p:nvPr/>
          </p:nvSpPr>
          <p:spPr bwMode="auto">
            <a:xfrm>
              <a:off x="396" y="2361"/>
              <a:ext cx="2504" cy="1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latin typeface="Comic Sans MS" pitchFamily="66" charset="0"/>
                </a:rPr>
                <a:t>b)</a:t>
              </a:r>
              <a:r>
                <a:rPr lang="en-US" sz="1200" dirty="0">
                  <a:latin typeface="Comic Sans MS" pitchFamily="66" charset="0"/>
                </a:rPr>
                <a:t> wafer bonding and grinding/polishing of top wafer</a:t>
              </a:r>
            </a:p>
          </p:txBody>
        </p:sp>
        <p:sp>
          <p:nvSpPr>
            <p:cNvPr id="8208" name="Text Box 29"/>
            <p:cNvSpPr txBox="1">
              <a:spLocks noChangeArrowheads="1"/>
            </p:cNvSpPr>
            <p:nvPr/>
          </p:nvSpPr>
          <p:spPr bwMode="auto">
            <a:xfrm>
              <a:off x="3475" y="856"/>
              <a:ext cx="1743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>
                  <a:latin typeface="Comic Sans MS" pitchFamily="66" charset="0"/>
                </a:rPr>
                <a:t>c)</a:t>
              </a:r>
              <a:r>
                <a:rPr lang="en-US" sz="1200">
                  <a:latin typeface="Comic Sans MS" pitchFamily="66" charset="0"/>
                </a:rPr>
                <a:t> process </a:t>
              </a:r>
              <a:r>
                <a:rPr lang="en-US" sz="1200">
                  <a:latin typeface="Comic Sans MS" pitchFamily="66" charset="0"/>
                  <a:sym typeface="Wingdings" pitchFamily="2" charset="2"/>
                </a:rPr>
                <a:t> passivation</a:t>
              </a:r>
              <a:endParaRPr lang="en-US" sz="1200">
                <a:latin typeface="Comic Sans MS" pitchFamily="66" charset="0"/>
              </a:endParaRPr>
            </a:p>
          </p:txBody>
        </p:sp>
        <p:sp>
          <p:nvSpPr>
            <p:cNvPr id="8209" name="Text Box 30"/>
            <p:cNvSpPr txBox="1">
              <a:spLocks noChangeArrowheads="1"/>
            </p:cNvSpPr>
            <p:nvPr/>
          </p:nvSpPr>
          <p:spPr bwMode="auto">
            <a:xfrm>
              <a:off x="3679" y="1474"/>
              <a:ext cx="1554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omic Sans MS" pitchFamily="66" charset="0"/>
                </a:rPr>
                <a:t>open backside </a:t>
              </a:r>
              <a:r>
                <a:rPr lang="en-US" sz="1200">
                  <a:latin typeface="Comic Sans MS" pitchFamily="66" charset="0"/>
                  <a:sym typeface="Wingdings" pitchFamily="2" charset="2"/>
                </a:rPr>
                <a:t>passivation</a:t>
              </a:r>
              <a:endParaRPr lang="en-US" sz="1200">
                <a:latin typeface="Comic Sans MS" pitchFamily="66" charset="0"/>
              </a:endParaRPr>
            </a:p>
          </p:txBody>
        </p:sp>
        <p:sp>
          <p:nvSpPr>
            <p:cNvPr id="8210" name="Line 31"/>
            <p:cNvSpPr>
              <a:spLocks noChangeShapeType="1"/>
            </p:cNvSpPr>
            <p:nvPr/>
          </p:nvSpPr>
          <p:spPr bwMode="auto">
            <a:xfrm flipH="1" flipV="1">
              <a:off x="3881" y="1385"/>
              <a:ext cx="45" cy="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Line 32"/>
            <p:cNvSpPr>
              <a:spLocks noChangeShapeType="1"/>
            </p:cNvSpPr>
            <p:nvPr/>
          </p:nvSpPr>
          <p:spPr bwMode="auto">
            <a:xfrm flipV="1">
              <a:off x="4890" y="1356"/>
              <a:ext cx="64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Text Box 33"/>
            <p:cNvSpPr txBox="1">
              <a:spLocks noChangeArrowheads="1"/>
            </p:cNvSpPr>
            <p:nvPr/>
          </p:nvSpPr>
          <p:spPr bwMode="auto">
            <a:xfrm>
              <a:off x="3215" y="2331"/>
              <a:ext cx="2404" cy="4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latin typeface="Comic Sans MS" pitchFamily="66" charset="0"/>
                </a:rPr>
                <a:t>d)</a:t>
              </a:r>
              <a:r>
                <a:rPr lang="en-US" sz="1200" dirty="0">
                  <a:latin typeface="Comic Sans MS" pitchFamily="66" charset="0"/>
                </a:rPr>
                <a:t> anisotropic deep etching opens "windows" </a:t>
              </a:r>
              <a:r>
                <a:rPr lang="en-US" sz="1200" dirty="0" smtClean="0">
                  <a:latin typeface="Comic Sans MS" pitchFamily="66" charset="0"/>
                </a:rPr>
                <a:t>in</a:t>
              </a:r>
              <a:br>
                <a:rPr lang="en-US" sz="1200" dirty="0" smtClean="0">
                  <a:latin typeface="Comic Sans MS" pitchFamily="66" charset="0"/>
                </a:rPr>
              </a:br>
              <a:r>
                <a:rPr lang="en-US" sz="1200" dirty="0" smtClean="0">
                  <a:latin typeface="Comic Sans MS" pitchFamily="66" charset="0"/>
                </a:rPr>
                <a:t>    handle </a:t>
              </a:r>
              <a:r>
                <a:rPr lang="en-US" sz="1200" dirty="0">
                  <a:latin typeface="Comic Sans MS" pitchFamily="66" charset="0"/>
                </a:rPr>
                <a:t>wafer</a:t>
              </a:r>
            </a:p>
            <a:p>
              <a:endParaRPr lang="en-US" sz="1200" dirty="0">
                <a:latin typeface="Comic Sans MS" pitchFamily="66" charset="0"/>
              </a:endParaRPr>
            </a:p>
          </p:txBody>
        </p:sp>
      </p:grpSp>
      <p:sp>
        <p:nvSpPr>
          <p:cNvPr id="8195" name="Rectangle 3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Processing thin detectors - The Idea</a:t>
            </a:r>
          </a:p>
        </p:txBody>
      </p:sp>
      <p:sp>
        <p:nvSpPr>
          <p:cNvPr id="8196" name="Rectangle 35"/>
          <p:cNvSpPr>
            <a:spLocks noChangeArrowheads="1"/>
          </p:cNvSpPr>
          <p:nvPr/>
        </p:nvSpPr>
        <p:spPr bwMode="auto">
          <a:xfrm>
            <a:off x="435936" y="4004672"/>
            <a:ext cx="8452884" cy="2092881"/>
          </a:xfrm>
          <a:prstGeom prst="rect">
            <a:avLst/>
          </a:prstGeom>
          <a:solidFill>
            <a:srgbClr val="C9DBD8"/>
          </a:solidFill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ym typeface="Wingdings" pitchFamily="2" charset="2"/>
              </a:rPr>
              <a:t>The sensor thickness becomes a free parameter</a:t>
            </a:r>
            <a:r>
              <a:rPr lang="en-US" sz="1200" b="1" dirty="0" smtClean="0">
                <a:sym typeface="Wingdings" pitchFamily="2" charset="2"/>
              </a:rPr>
              <a:t>, adjustable to the needs of the experiment! </a:t>
            </a:r>
            <a:r>
              <a:rPr lang="en-US" dirty="0"/>
              <a:t>	</a:t>
            </a:r>
            <a:r>
              <a:rPr lang="en-US" dirty="0" smtClean="0"/>
              <a:t>        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/>
              <a:t>Key </a:t>
            </a:r>
            <a:r>
              <a:rPr lang="en-US" sz="1200" dirty="0"/>
              <a:t>Process Modules</a:t>
            </a:r>
            <a:r>
              <a:rPr lang="en-US" sz="1200" dirty="0" smtClean="0"/>
              <a:t>:</a:t>
            </a:r>
            <a:endParaRPr lang="en-US" sz="1200" dirty="0"/>
          </a:p>
          <a:p>
            <a:r>
              <a:rPr lang="en-US" sz="1200" dirty="0" smtClean="0"/>
              <a:t>-: </a:t>
            </a:r>
            <a:r>
              <a:rPr lang="en-US" sz="1200" dirty="0"/>
              <a:t>Wafer Bonding and thinning of top layer </a:t>
            </a:r>
            <a:r>
              <a:rPr lang="en-US" sz="1200" dirty="0" smtClean="0">
                <a:sym typeface="Wingdings" pitchFamily="2" charset="2"/>
              </a:rPr>
              <a:t> Custom made SOI </a:t>
            </a:r>
            <a:r>
              <a:rPr lang="en-US" sz="1200" dirty="0" smtClean="0">
                <a:sym typeface="Wingdings" pitchFamily="2" charset="2"/>
              </a:rPr>
              <a:t>Wafers (thick top, buried implant, </a:t>
            </a:r>
            <a:r>
              <a:rPr lang="en-US" sz="1200" dirty="0" err="1" smtClean="0">
                <a:sym typeface="Wingdings" pitchFamily="2" charset="2"/>
              </a:rPr>
              <a:t>HiRes</a:t>
            </a:r>
            <a:r>
              <a:rPr lang="en-US" sz="1200" dirty="0" smtClean="0">
                <a:sym typeface="Wingdings" pitchFamily="2" charset="2"/>
              </a:rPr>
              <a:t> FZ Silicon…)</a:t>
            </a:r>
            <a:endParaRPr lang="en-US" sz="1200" dirty="0"/>
          </a:p>
          <a:p>
            <a:pPr algn="l"/>
            <a:r>
              <a:rPr lang="en-US" sz="1200" dirty="0">
                <a:sym typeface="Wingdings" pitchFamily="2" charset="2"/>
              </a:rPr>
              <a:t>	</a:t>
            </a:r>
            <a:r>
              <a:rPr lang="en-US" sz="1200" dirty="0" smtClean="0">
                <a:sym typeface="Wingdings" pitchFamily="2" charset="2"/>
              </a:rPr>
              <a:t>Start with</a:t>
            </a:r>
            <a:r>
              <a:rPr lang="en-US" sz="1200" dirty="0" smtClean="0">
                <a:sym typeface="Wingdings" pitchFamily="2" charset="2"/>
              </a:rPr>
              <a:t> </a:t>
            </a:r>
            <a:r>
              <a:rPr lang="en-US" sz="1200" dirty="0"/>
              <a:t>MPI Halle (G</a:t>
            </a:r>
            <a:r>
              <a:rPr lang="de-DE" sz="1200" dirty="0"/>
              <a:t>ö</a:t>
            </a:r>
            <a:r>
              <a:rPr lang="en-US" sz="1200" dirty="0" err="1"/>
              <a:t>sele</a:t>
            </a:r>
            <a:r>
              <a:rPr lang="en-US" sz="1200" dirty="0"/>
              <a:t> et al.) and </a:t>
            </a:r>
            <a:r>
              <a:rPr lang="en-US" sz="1200" dirty="0" smtClean="0"/>
              <a:t>SICO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sz="1200" dirty="0"/>
              <a:t> </a:t>
            </a:r>
            <a:r>
              <a:rPr lang="en-US" sz="1200" dirty="0" err="1" smtClean="0"/>
              <a:t>Tracit</a:t>
            </a:r>
            <a:r>
              <a:rPr lang="en-US" sz="1200" dirty="0" smtClean="0"/>
              <a:t>/</a:t>
            </a:r>
            <a:r>
              <a:rPr lang="en-US" sz="1200" dirty="0" err="1" smtClean="0"/>
              <a:t>Soitec</a:t>
            </a:r>
            <a:r>
              <a:rPr lang="en-US" sz="1200" dirty="0" smtClean="0"/>
              <a:t> </a:t>
            </a:r>
            <a:r>
              <a:rPr lang="en-US" sz="1200" dirty="0" smtClean="0">
                <a:sym typeface="Wingdings" pitchFamily="2" charset="2"/>
              </a:rPr>
              <a:t> </a:t>
            </a:r>
            <a:r>
              <a:rPr lang="en-US" sz="1200" dirty="0" err="1" smtClean="0">
                <a:sym typeface="Wingdings" pitchFamily="2" charset="2"/>
              </a:rPr>
              <a:t>Icemos</a:t>
            </a:r>
            <a:r>
              <a:rPr lang="en-US" sz="1200" dirty="0" smtClean="0">
                <a:sym typeface="Wingdings" pitchFamily="2" charset="2"/>
              </a:rPr>
              <a:t>  need new supplier(s)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>
                <a:sym typeface="Wingdings" pitchFamily="2" charset="2"/>
              </a:rPr>
              <a:t> </a:t>
            </a:r>
            <a:r>
              <a:rPr lang="en-US" sz="1200" dirty="0" smtClean="0">
                <a:sym typeface="Wingdings" pitchFamily="2" charset="2"/>
              </a:rPr>
              <a:t>     </a:t>
            </a:r>
            <a:r>
              <a:rPr lang="en-US" sz="1200" b="1" dirty="0" smtClean="0">
                <a:sym typeface="Wingdings" pitchFamily="2" charset="2"/>
              </a:rPr>
              <a:t>bonding</a:t>
            </a:r>
            <a:r>
              <a:rPr lang="en-US" sz="1200" b="1" dirty="0" smtClean="0">
                <a:sym typeface="Wingdings" pitchFamily="2" charset="2"/>
              </a:rPr>
              <a:t>, grinding/edge trimming, polishing and final clean done </a:t>
            </a:r>
            <a:r>
              <a:rPr lang="en-US" sz="1200" b="1" dirty="0" smtClean="0">
                <a:sym typeface="Wingdings" pitchFamily="2" charset="2"/>
              </a:rPr>
              <a:t>separately  needs new qualification!!</a:t>
            </a:r>
            <a:r>
              <a:rPr lang="en-US" sz="1200" dirty="0" smtClean="0">
                <a:sym typeface="Wingdings" pitchFamily="2" charset="2"/>
              </a:rPr>
              <a:t> </a:t>
            </a:r>
            <a:endParaRPr lang="en-US" sz="1200" b="1" dirty="0" smtClean="0">
              <a:sym typeface="Wingdings" pitchFamily="2" charset="2"/>
            </a:endParaRPr>
          </a:p>
          <a:p>
            <a:pPr algn="l"/>
            <a:r>
              <a:rPr lang="en-US" sz="1200" dirty="0" smtClean="0"/>
              <a:t>-: Sensor fabrication on SOI        </a:t>
            </a:r>
            <a:r>
              <a:rPr lang="en-US" sz="1200" dirty="0" smtClean="0">
                <a:sym typeface="Wingdings" pitchFamily="2" charset="2"/>
              </a:rPr>
              <a:t> HLL</a:t>
            </a:r>
            <a:endParaRPr lang="en-US" sz="1200" dirty="0"/>
          </a:p>
          <a:p>
            <a:pPr algn="l"/>
            <a:r>
              <a:rPr lang="en-US" sz="1200" dirty="0"/>
              <a:t>-: Etching of the Handle Wafer </a:t>
            </a:r>
            <a:r>
              <a:rPr lang="en-US" sz="1200" dirty="0" smtClean="0"/>
              <a:t>   </a:t>
            </a:r>
            <a:r>
              <a:rPr lang="en-US" sz="1200" dirty="0" smtClean="0">
                <a:sym typeface="Wingdings" pitchFamily="2" charset="2"/>
              </a:rPr>
              <a:t> </a:t>
            </a:r>
            <a:r>
              <a:rPr lang="en-US" sz="1200" dirty="0">
                <a:sym typeface="Wingdings" pitchFamily="2" charset="2"/>
              </a:rPr>
              <a:t>HLL</a:t>
            </a:r>
          </a:p>
          <a:p>
            <a:pPr algn="l"/>
            <a:r>
              <a:rPr lang="en-US" sz="1200" dirty="0">
                <a:sym typeface="Wingdings" pitchFamily="2" charset="2"/>
              </a:rPr>
              <a:t>-: Litho on extreme topographies  </a:t>
            </a:r>
            <a:r>
              <a:rPr lang="en-US" sz="1200" dirty="0" smtClean="0">
                <a:sym typeface="Wingdings" pitchFamily="2" charset="2"/>
              </a:rPr>
              <a:t>HLL</a:t>
            </a:r>
          </a:p>
          <a:p>
            <a:pPr algn="l"/>
            <a:endParaRPr lang="en-US" sz="1200" dirty="0" smtClean="0">
              <a:sym typeface="Wingdings" pitchFamily="2" charset="2"/>
            </a:endParaRPr>
          </a:p>
        </p:txBody>
      </p:sp>
      <p:sp>
        <p:nvSpPr>
          <p:cNvPr id="8197" name="Rectangle 36"/>
          <p:cNvSpPr>
            <a:spLocks noChangeArrowheads="1"/>
          </p:cNvSpPr>
          <p:nvPr/>
        </p:nvSpPr>
        <p:spPr bwMode="auto">
          <a:xfrm>
            <a:off x="3429445" y="5526053"/>
            <a:ext cx="5576333" cy="1015663"/>
          </a:xfrm>
          <a:prstGeom prst="rect">
            <a:avLst/>
          </a:prstGeom>
          <a:solidFill>
            <a:srgbClr val="7CA6A6"/>
          </a:solidFill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Developed </a:t>
            </a:r>
            <a:r>
              <a:rPr lang="en-US" sz="1200" dirty="0">
                <a:solidFill>
                  <a:schemeClr val="bg1"/>
                </a:solidFill>
              </a:rPr>
              <a:t>for ILC VXD, the technology found its way into other projects: </a:t>
            </a:r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     </a:t>
            </a:r>
            <a:r>
              <a:rPr lang="en-US" sz="1200" dirty="0" smtClean="0">
                <a:solidFill>
                  <a:schemeClr val="bg1"/>
                </a:solidFill>
              </a:rPr>
              <a:t>-: 50 </a:t>
            </a:r>
            <a:r>
              <a:rPr lang="en-US" sz="1200" dirty="0" err="1" smtClean="0">
                <a:solidFill>
                  <a:schemeClr val="bg1"/>
                </a:solidFill>
              </a:rPr>
              <a:t>μm</a:t>
            </a:r>
            <a:r>
              <a:rPr lang="en-US" sz="1200" dirty="0" smtClean="0">
                <a:solidFill>
                  <a:schemeClr val="bg1"/>
                </a:solidFill>
              </a:rPr>
              <a:t> thin </a:t>
            </a:r>
            <a:r>
              <a:rPr lang="en-US" sz="1200" b="1" dirty="0" smtClean="0">
                <a:solidFill>
                  <a:schemeClr val="bg1"/>
                </a:solidFill>
              </a:rPr>
              <a:t>DEPFETs</a:t>
            </a:r>
            <a:r>
              <a:rPr lang="en-US" sz="1200" dirty="0" smtClean="0">
                <a:solidFill>
                  <a:schemeClr val="bg1"/>
                </a:solidFill>
              </a:rPr>
              <a:t> for Belle II PXD </a:t>
            </a:r>
            <a:r>
              <a:rPr lang="en-US" sz="1200" dirty="0" smtClean="0">
                <a:solidFill>
                  <a:schemeClr val="bg1"/>
                </a:solidFill>
              </a:rPr>
              <a:t>(will be 75 </a:t>
            </a:r>
            <a:r>
              <a:rPr lang="en-US" sz="1200" dirty="0" err="1" smtClean="0">
                <a:solidFill>
                  <a:schemeClr val="bg1"/>
                </a:solidFill>
              </a:rPr>
              <a:t>μm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  <a:p>
            <a:pPr algn="l"/>
            <a:r>
              <a:rPr lang="en-US" sz="1200" dirty="0">
                <a:solidFill>
                  <a:schemeClr val="bg1"/>
                </a:solidFill>
              </a:rPr>
              <a:t>      </a:t>
            </a:r>
            <a:r>
              <a:rPr lang="en-US" sz="1200" dirty="0" smtClean="0">
                <a:solidFill>
                  <a:schemeClr val="bg1"/>
                </a:solidFill>
              </a:rPr>
              <a:t>-: </a:t>
            </a:r>
            <a:r>
              <a:rPr lang="en-US" sz="1200" dirty="0">
                <a:solidFill>
                  <a:schemeClr val="bg1"/>
                </a:solidFill>
              </a:rPr>
              <a:t>production of thin (75 and 150 </a:t>
            </a:r>
            <a:r>
              <a:rPr lang="en-US" sz="1200" dirty="0" err="1" smtClean="0">
                <a:solidFill>
                  <a:schemeClr val="bg1"/>
                </a:solidFill>
              </a:rPr>
              <a:t>μm</a:t>
            </a:r>
            <a:r>
              <a:rPr lang="en-US" sz="1200" dirty="0" smtClean="0">
                <a:solidFill>
                  <a:schemeClr val="bg1"/>
                </a:solidFill>
              </a:rPr>
              <a:t>) ATLAS </a:t>
            </a:r>
            <a:r>
              <a:rPr lang="en-US" sz="1200" b="1" dirty="0" smtClean="0">
                <a:solidFill>
                  <a:schemeClr val="bg1"/>
                </a:solidFill>
              </a:rPr>
              <a:t>pixel sensors</a:t>
            </a:r>
            <a:r>
              <a:rPr lang="en-US" sz="1200" dirty="0" smtClean="0">
                <a:solidFill>
                  <a:schemeClr val="bg1"/>
                </a:solidFill>
              </a:rPr>
              <a:t> for </a:t>
            </a:r>
            <a:r>
              <a:rPr lang="en-US" sz="1200" dirty="0" err="1" smtClean="0">
                <a:solidFill>
                  <a:schemeClr val="bg1"/>
                </a:solidFill>
              </a:rPr>
              <a:t>sLHC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&amp;</a:t>
            </a:r>
            <a:r>
              <a:rPr lang="en-US" sz="1200" dirty="0" smtClean="0">
                <a:solidFill>
                  <a:schemeClr val="bg1"/>
                </a:solidFill>
              </a:rPr>
              <a:t> IBL</a:t>
            </a:r>
          </a:p>
          <a:p>
            <a:pPr algn="l"/>
            <a:r>
              <a:rPr lang="en-US" sz="1200" dirty="0" smtClean="0">
                <a:solidFill>
                  <a:schemeClr val="bg1"/>
                </a:solidFill>
              </a:rPr>
              <a:t>      -: first </a:t>
            </a:r>
            <a:r>
              <a:rPr lang="en-US" sz="1200" dirty="0">
                <a:solidFill>
                  <a:schemeClr val="bg1"/>
                </a:solidFill>
              </a:rPr>
              <a:t>production of </a:t>
            </a:r>
            <a:r>
              <a:rPr lang="en-US" sz="1200" b="1" dirty="0">
                <a:solidFill>
                  <a:schemeClr val="bg1"/>
                </a:solidFill>
              </a:rPr>
              <a:t>Geiger-mode APDs </a:t>
            </a:r>
            <a:r>
              <a:rPr lang="en-US" sz="1200" dirty="0">
                <a:solidFill>
                  <a:schemeClr val="bg1"/>
                </a:solidFill>
              </a:rPr>
              <a:t>on 70 </a:t>
            </a:r>
            <a:r>
              <a:rPr lang="en-US" sz="1200" dirty="0" err="1">
                <a:solidFill>
                  <a:schemeClr val="bg1"/>
                </a:solidFill>
              </a:rPr>
              <a:t>μm</a:t>
            </a:r>
            <a:r>
              <a:rPr lang="en-US" sz="1200" dirty="0">
                <a:solidFill>
                  <a:schemeClr val="bg1"/>
                </a:solidFill>
              </a:rPr>
              <a:t> top </a:t>
            </a:r>
            <a:r>
              <a:rPr lang="en-US" sz="1200" dirty="0" smtClean="0">
                <a:solidFill>
                  <a:schemeClr val="bg1"/>
                </a:solidFill>
              </a:rPr>
              <a:t>layer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198" name="Date Placeholder 39"/>
          <p:cNvSpPr>
            <a:spLocks noGrp="1"/>
          </p:cNvSpPr>
          <p:nvPr>
            <p:ph type="dt" sz="quarter" idx="10"/>
          </p:nvPr>
        </p:nvSpPr>
        <p:spPr bwMode="auto">
          <a:xfrm>
            <a:off x="171449" y="6681788"/>
            <a:ext cx="2657476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MPP Project Review, Dec. 2010</a:t>
            </a:r>
            <a:endParaRPr lang="en-US" dirty="0"/>
          </a:p>
        </p:txBody>
      </p:sp>
      <p:sp>
        <p:nvSpPr>
          <p:cNvPr id="8199" name="Slide Number Placeholder 40"/>
          <p:cNvSpPr>
            <a:spLocks noGrp="1"/>
          </p:cNvSpPr>
          <p:nvPr>
            <p:ph type="sldNum" sz="quarter" idx="11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2FFA80-5F06-4764-B471-D57AB439407A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8200" name="Footer Placeholder 41"/>
          <p:cNvSpPr>
            <a:spLocks noGrp="1"/>
          </p:cNvSpPr>
          <p:nvPr>
            <p:ph type="ftr" sz="quarter" idx="12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für Physik, HLL</a:t>
            </a:r>
            <a:endParaRPr lang="en-US" smtClean="0"/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1390138" y="3174185"/>
            <a:ext cx="1799634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Comic Sans MS" pitchFamily="66" charset="0"/>
              </a:rPr>
              <a:t>Custom made SOI Wafer</a:t>
            </a:r>
            <a:endParaRPr lang="en-US" sz="1000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 smtClean="0"/>
              <a:t>DEPFET Types and Applications</a:t>
            </a:r>
            <a:endParaRPr lang="en-US" sz="1800" dirty="0" smtClean="0"/>
          </a:p>
        </p:txBody>
      </p:sp>
      <p:sp>
        <p:nvSpPr>
          <p:cNvPr id="12291" name="Date Placeholder 7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12292" name="Footer Placeholder 1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</a:p>
        </p:txBody>
      </p:sp>
      <p:sp>
        <p:nvSpPr>
          <p:cNvPr id="12293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B919D7-7F52-47D8-B133-94652EAE777F}" type="slidenum">
              <a:rPr lang="en-US" smtClean="0">
                <a:latin typeface="Tahoma" pitchFamily="34" charset="0"/>
              </a:rPr>
              <a:pPr/>
              <a:t>6</a:t>
            </a:fld>
            <a:endParaRPr lang="en-US" smtClean="0">
              <a:latin typeface="Tahoma" pitchFamily="34" charset="0"/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1627188" y="5857875"/>
            <a:ext cx="5273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/>
          </a:p>
        </p:txBody>
      </p:sp>
      <p:pic>
        <p:nvPicPr>
          <p:cNvPr id="130050" name="Picture 2" descr="sdd_se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8913" y="5157788"/>
            <a:ext cx="2586037" cy="1387475"/>
          </a:xfrm>
          <a:prstGeom prst="rect">
            <a:avLst/>
          </a:prstGeom>
          <a:noFill/>
        </p:spPr>
      </p:pic>
      <p:pic>
        <p:nvPicPr>
          <p:cNvPr id="130051" name="Picture 3" descr="depf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2025" y="3098800"/>
            <a:ext cx="2681288" cy="2016125"/>
          </a:xfrm>
          <a:prstGeom prst="rect">
            <a:avLst/>
          </a:prstGeom>
          <a:noFill/>
        </p:spPr>
      </p:pic>
      <p:pic>
        <p:nvPicPr>
          <p:cNvPr id="130052" name="Picture 4" descr="depf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325" y="5184775"/>
            <a:ext cx="1682750" cy="1384300"/>
          </a:xfrm>
          <a:prstGeom prst="rect">
            <a:avLst/>
          </a:prstGeom>
          <a:noFill/>
        </p:spPr>
      </p:pic>
      <p:grpSp>
        <p:nvGrpSpPr>
          <p:cNvPr id="130053" name="Group 5"/>
          <p:cNvGrpSpPr>
            <a:grpSpLocks/>
          </p:cNvGrpSpPr>
          <p:nvPr/>
        </p:nvGrpSpPr>
        <p:grpSpPr bwMode="auto">
          <a:xfrm>
            <a:off x="2208213" y="5743575"/>
            <a:ext cx="401637" cy="414338"/>
            <a:chOff x="2759" y="2007"/>
            <a:chExt cx="253" cy="251"/>
          </a:xfrm>
        </p:grpSpPr>
        <p:sp>
          <p:nvSpPr>
            <p:cNvPr id="130054" name="Line 6"/>
            <p:cNvSpPr>
              <a:spLocks noChangeShapeType="1"/>
            </p:cNvSpPr>
            <p:nvPr/>
          </p:nvSpPr>
          <p:spPr bwMode="auto">
            <a:xfrm>
              <a:off x="2880" y="2007"/>
              <a:ext cx="0" cy="25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55" name="Line 7"/>
            <p:cNvSpPr>
              <a:spLocks noChangeShapeType="1"/>
            </p:cNvSpPr>
            <p:nvPr/>
          </p:nvSpPr>
          <p:spPr bwMode="auto">
            <a:xfrm flipH="1">
              <a:off x="2759" y="2133"/>
              <a:ext cx="253" cy="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4124325" y="3592843"/>
            <a:ext cx="4905375" cy="1200329"/>
          </a:xfrm>
          <a:prstGeom prst="rect">
            <a:avLst/>
          </a:prstGeom>
          <a:solidFill>
            <a:srgbClr val="7CA6A6"/>
          </a:solidFill>
          <a:ln w="1270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X-ray imaging spectroscopy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sym typeface="Wingdings" pitchFamily="2" charset="2"/>
              </a:rPr>
              <a:t>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IXO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FFFF66"/>
              </a:solidFill>
              <a:effectLst/>
              <a:latin typeface="Tahom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ts val="1200"/>
              <a:buFont typeface="Wingdings" pitchFamily="2" charset="2"/>
              <a:buChar char="§"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 pixel size: 100µm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ts val="1200"/>
              <a:buFont typeface="Wingdings" pitchFamily="2" charset="2"/>
              <a:buChar char="§"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 r/o time per row: 2.5 µs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ts val="1200"/>
              <a:buFont typeface="Wingdings" pitchFamily="2" charset="2"/>
              <a:buChar char="§"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 Noise: ≈4 el ENC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ts val="1200"/>
              <a:buFont typeface="Wingdings" pitchFamily="2" charset="2"/>
              <a:buChar char="§"/>
              <a:tabLst/>
            </a:pP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 fully depleted thick detectors better 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 large QE for higher 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0057" name="Text Box 9"/>
          <p:cNvSpPr txBox="1">
            <a:spLocks noChangeArrowheads="1"/>
          </p:cNvSpPr>
          <p:nvPr/>
        </p:nvSpPr>
        <p:spPr bwMode="auto">
          <a:xfrm>
            <a:off x="5427035" y="5126114"/>
            <a:ext cx="3581400" cy="1200329"/>
          </a:xfrm>
          <a:prstGeom prst="rect">
            <a:avLst/>
          </a:prstGeom>
          <a:solidFill>
            <a:srgbClr val="7CA6A6"/>
          </a:solidFill>
          <a:ln w="1270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X-ray (imaging) spectroscopy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sym typeface="Wingdings" pitchFamily="2" charset="2"/>
              </a:rPr>
              <a:t>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BepiColombo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and XFEL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ts val="1200"/>
              <a:buFont typeface="Wingdings" pitchFamily="2" charset="2"/>
              <a:buChar char="§"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 pixel size: 100s of µm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ts val="1200"/>
              <a:buFont typeface="Wingdings" pitchFamily="2" charset="2"/>
              <a:buChar char="§"/>
              <a:tabLst/>
            </a:pP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 For XFEL: DEPFET 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 DSSC</a:t>
            </a:r>
            <a:r>
              <a:rPr lang="en-US" sz="1200" dirty="0" smtClean="0">
                <a:solidFill>
                  <a:schemeClr val="bg1"/>
                </a:solidFill>
              </a:rPr>
              <a:t/>
            </a:r>
            <a:br>
              <a:rPr lang="en-US" sz="1200" dirty="0" smtClean="0">
                <a:solidFill>
                  <a:schemeClr val="bg1"/>
                </a:solidFill>
              </a:rPr>
            </a:br>
            <a:r>
              <a:rPr lang="en-US" sz="1200" dirty="0" smtClean="0">
                <a:solidFill>
                  <a:schemeClr val="bg1"/>
                </a:solidFill>
              </a:rPr>
              <a:t>       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sym typeface="Wingdings" pitchFamily="2" charset="2"/>
              </a:rPr>
              <a:t>D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EPFET </a:t>
            </a:r>
            <a:r>
              <a:rPr lang="en-US" sz="1200" b="1" dirty="0" smtClean="0">
                <a:solidFill>
                  <a:srgbClr val="FF0000"/>
                </a:solidFill>
                <a:sym typeface="Wingdings" pitchFamily="2" charset="2"/>
              </a:rPr>
              <a:t>S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ensor with </a:t>
            </a:r>
            <a:r>
              <a:rPr lang="en-US" sz="1200" b="1" dirty="0" smtClean="0">
                <a:solidFill>
                  <a:srgbClr val="FF0000"/>
                </a:solidFill>
                <a:sym typeface="Wingdings" pitchFamily="2" charset="2"/>
              </a:rPr>
              <a:t>S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ignal </a:t>
            </a:r>
            <a:r>
              <a:rPr lang="en-US" sz="1200" b="1" dirty="0" smtClean="0">
                <a:solidFill>
                  <a:srgbClr val="FF0000"/>
                </a:solidFill>
                <a:sym typeface="Wingdings" pitchFamily="2" charset="2"/>
              </a:rPr>
              <a:t>C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ompression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0058" name="Picture 10" descr="depfet_l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3925" y="1055688"/>
            <a:ext cx="3022600" cy="1949450"/>
          </a:xfrm>
          <a:prstGeom prst="rect">
            <a:avLst/>
          </a:prstGeom>
          <a:noFill/>
        </p:spPr>
      </p:pic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4167188" y="1362075"/>
            <a:ext cx="4862512" cy="1200329"/>
          </a:xfrm>
          <a:prstGeom prst="rect">
            <a:avLst/>
          </a:prstGeom>
          <a:solidFill>
            <a:srgbClr val="7CA6A6"/>
          </a:solidFill>
          <a:ln w="1270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Particle tracking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sym typeface="Wingdings" pitchFamily="2" charset="2"/>
              </a:rPr>
              <a:t>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vertex detector at Belle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II and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ILC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FFFF66"/>
              </a:solidFill>
              <a:effectLst/>
              <a:latin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  <a:p>
            <a:pPr lvl="0">
              <a:buClr>
                <a:schemeClr val="bg1"/>
              </a:buClr>
              <a:buSzPts val="1200"/>
              <a:buFont typeface="Wingdings" pitchFamily="2" charset="2"/>
              <a:buChar char="§"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 pixel size: 20</a:t>
            </a:r>
            <a:r>
              <a:rPr lang="en-US" sz="1200" dirty="0" smtClean="0">
                <a:solidFill>
                  <a:schemeClr val="bg1"/>
                </a:solidFill>
              </a:rPr>
              <a:t>µm…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75µm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ts val="1200"/>
              <a:buFont typeface="Wingdings" pitchFamily="2" charset="2"/>
              <a:buChar char="§"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 r/o time per row: 25ns-100ns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ts val="1200"/>
              <a:buFont typeface="Wingdings" pitchFamily="2" charset="2"/>
              <a:buChar char="§"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 Noise: ≈100 el ENC</a:t>
            </a:r>
          </a:p>
          <a:p>
            <a:pPr>
              <a:buClr>
                <a:schemeClr val="bg1"/>
              </a:buClr>
              <a:buSzPts val="1200"/>
              <a:buFont typeface="Wingdings" pitchFamily="2" charset="2"/>
              <a:buChar char="§"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 thin detectors: 50µm…75</a:t>
            </a:r>
            <a:r>
              <a:rPr lang="en-US" sz="1200" dirty="0" smtClean="0">
                <a:solidFill>
                  <a:srgbClr val="FFFFFF"/>
                </a:solidFill>
              </a:rPr>
              <a:t>µm </a:t>
            </a:r>
            <a:r>
              <a:rPr lang="en-US" sz="1200" dirty="0" smtClean="0">
                <a:solidFill>
                  <a:srgbClr val="FFFFFF"/>
                </a:solidFill>
                <a:sym typeface="Wingdings" pitchFamily="2" charset="2"/>
              </a:rPr>
              <a:t> still large signal: 40nA/</a:t>
            </a:r>
            <a:r>
              <a:rPr lang="en-US" sz="1200" dirty="0" smtClean="0">
                <a:solidFill>
                  <a:srgbClr val="FFFFFF"/>
                </a:solidFill>
              </a:rPr>
              <a:t>µm for </a:t>
            </a:r>
            <a:r>
              <a:rPr lang="en-US" sz="1200" dirty="0" err="1" smtClean="0">
                <a:solidFill>
                  <a:srgbClr val="FFFFFF"/>
                </a:solidFill>
              </a:rPr>
              <a:t>mip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 smtClean="0"/>
              <a:t>An Array of DEPFETs</a:t>
            </a:r>
          </a:p>
        </p:txBody>
      </p:sp>
      <p:sp>
        <p:nvSpPr>
          <p:cNvPr id="1028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1029" name="Footer Placeholder 2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</a:p>
        </p:txBody>
      </p:sp>
      <p:sp>
        <p:nvSpPr>
          <p:cNvPr id="1030" name="Slide Number Placeholder 2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6FA748-D04D-4B64-BECC-52E65059B54A}" type="slidenum">
              <a:rPr lang="en-US" smtClean="0">
                <a:latin typeface="Tahoma" pitchFamily="34" charset="0"/>
              </a:rPr>
              <a:pPr/>
              <a:t>7</a:t>
            </a:fld>
            <a:endParaRPr lang="en-US" smtClean="0">
              <a:latin typeface="Tahoma" pitchFamily="34" charset="0"/>
            </a:endParaRPr>
          </a:p>
        </p:txBody>
      </p:sp>
      <p:sp>
        <p:nvSpPr>
          <p:cNvPr id="1031" name="TextBox 5"/>
          <p:cNvSpPr txBox="1">
            <a:spLocks noChangeArrowheads="1"/>
          </p:cNvSpPr>
          <p:nvPr/>
        </p:nvSpPr>
        <p:spPr bwMode="auto">
          <a:xfrm>
            <a:off x="1627188" y="5857875"/>
            <a:ext cx="5273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889500" y="1095155"/>
            <a:ext cx="4073525" cy="2229219"/>
          </a:xfrm>
          <a:prstGeom prst="rect">
            <a:avLst/>
          </a:prstGeom>
          <a:solidFill>
            <a:srgbClr val="7CA6A6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spPr>
        <p:txBody>
          <a:bodyPr wrap="square">
            <a:spAutoFit/>
          </a:bodyPr>
          <a:lstStyle/>
          <a:p>
            <a:pPr marL="444500" indent="-266700" fontAlgn="auto">
              <a:lnSpc>
                <a:spcPct val="125000"/>
              </a:lnSpc>
              <a:spcBef>
                <a:spcPct val="25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200" kern="0" dirty="0">
                <a:solidFill>
                  <a:schemeClr val="bg1"/>
                </a:solidFill>
                <a:latin typeface="Tahoma" charset="0"/>
              </a:rPr>
              <a:t>           </a:t>
            </a:r>
            <a:r>
              <a:rPr lang="en-US" sz="1200" u="sng" kern="0" dirty="0">
                <a:solidFill>
                  <a:schemeClr val="bg1"/>
                </a:solidFill>
                <a:latin typeface="Tahoma" charset="0"/>
              </a:rPr>
              <a:t> Row wise read-out ("rolling shutter")</a:t>
            </a:r>
            <a:endParaRPr lang="en-US" sz="1200" b="1" u="sng" kern="0" dirty="0">
              <a:solidFill>
                <a:schemeClr val="bg1"/>
              </a:solidFill>
              <a:latin typeface="Tahoma" charset="0"/>
            </a:endParaRPr>
          </a:p>
          <a:p>
            <a:pPr marL="444500" indent="-266700" fontAlgn="auto">
              <a:lnSpc>
                <a:spcPct val="125000"/>
              </a:lnSpc>
              <a:spcBef>
                <a:spcPct val="25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200" kern="0" dirty="0">
                <a:solidFill>
                  <a:srgbClr val="FFFFFF"/>
                </a:solidFill>
                <a:latin typeface="Tahoma" charset="0"/>
              </a:rPr>
              <a:t>select row with external gate, read current, </a:t>
            </a:r>
            <a:br>
              <a:rPr lang="en-US" sz="1200" kern="0" dirty="0">
                <a:solidFill>
                  <a:srgbClr val="FFFFFF"/>
                </a:solidFill>
                <a:latin typeface="Tahoma" charset="0"/>
              </a:rPr>
            </a:br>
            <a:r>
              <a:rPr lang="en-US" sz="1200" kern="0" dirty="0">
                <a:solidFill>
                  <a:srgbClr val="FFFFFF"/>
                </a:solidFill>
                <a:latin typeface="Tahoma" charset="0"/>
              </a:rPr>
              <a:t>clear DEPFET, read current again</a:t>
            </a:r>
            <a:endParaRPr lang="en-US" sz="1200" kern="0" dirty="0">
              <a:solidFill>
                <a:srgbClr val="FFFFFF"/>
              </a:solidFill>
              <a:latin typeface="Tahoma" charset="0"/>
              <a:sym typeface="Wingdings" pitchFamily="2" charset="2"/>
            </a:endParaRPr>
          </a:p>
          <a:p>
            <a:pPr marL="444500" indent="-266700" fontAlgn="auto">
              <a:lnSpc>
                <a:spcPct val="125000"/>
              </a:lnSpc>
              <a:spcBef>
                <a:spcPct val="25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200" kern="0" dirty="0">
                <a:solidFill>
                  <a:srgbClr val="FFFFFF"/>
                </a:solidFill>
                <a:latin typeface="Tahoma" charset="0"/>
              </a:rPr>
              <a:t>two different auxiliary ASICs needed, but no </a:t>
            </a:r>
            <a:br>
              <a:rPr lang="en-US" sz="1200" kern="0" dirty="0">
                <a:solidFill>
                  <a:srgbClr val="FFFFFF"/>
                </a:solidFill>
                <a:latin typeface="Tahoma" charset="0"/>
              </a:rPr>
            </a:br>
            <a:r>
              <a:rPr lang="en-US" sz="1200" kern="0" dirty="0">
                <a:solidFill>
                  <a:srgbClr val="FFFFFF"/>
                </a:solidFill>
                <a:latin typeface="Tahoma" charset="0"/>
              </a:rPr>
              <a:t>interconnect in sensitive area</a:t>
            </a:r>
          </a:p>
          <a:p>
            <a:pPr marL="444500" indent="-266700" fontAlgn="auto">
              <a:lnSpc>
                <a:spcPct val="125000"/>
              </a:lnSpc>
              <a:spcBef>
                <a:spcPct val="25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200" kern="0" dirty="0" smtClean="0">
                <a:solidFill>
                  <a:srgbClr val="FFFFFF"/>
                </a:solidFill>
                <a:latin typeface="Tahoma" charset="0"/>
              </a:rPr>
              <a:t>r/o needs </a:t>
            </a:r>
            <a:r>
              <a:rPr lang="en-US" sz="1200" kern="0" dirty="0">
                <a:solidFill>
                  <a:srgbClr val="FFFFFF"/>
                </a:solidFill>
                <a:latin typeface="Tahoma" charset="0"/>
              </a:rPr>
              <a:t>time…..</a:t>
            </a:r>
            <a:endParaRPr lang="en-US" sz="1200" u="sng" kern="0" dirty="0">
              <a:solidFill>
                <a:srgbClr val="FFFFFF"/>
              </a:solidFill>
              <a:latin typeface="Tahoma" charset="0"/>
            </a:endParaRPr>
          </a:p>
          <a:p>
            <a:pPr marL="444500" indent="-266700" fontAlgn="auto">
              <a:lnSpc>
                <a:spcPct val="125000"/>
              </a:lnSpc>
              <a:spcBef>
                <a:spcPct val="25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200" kern="0" dirty="0">
                <a:solidFill>
                  <a:srgbClr val="FFFFFF"/>
                </a:solidFill>
                <a:latin typeface="Tahoma" charset="0"/>
              </a:rPr>
              <a:t>only one row active </a:t>
            </a:r>
            <a:r>
              <a:rPr lang="en-US" sz="1200" kern="0" dirty="0">
                <a:solidFill>
                  <a:srgbClr val="FFFFFF"/>
                </a:solidFill>
                <a:latin typeface="Tahoma" charset="0"/>
                <a:sym typeface="Wingdings" pitchFamily="2" charset="2"/>
              </a:rPr>
              <a:t> </a:t>
            </a:r>
            <a:r>
              <a:rPr lang="en-US" sz="1200" kern="0" dirty="0">
                <a:solidFill>
                  <a:srgbClr val="FFFFFF"/>
                </a:solidFill>
                <a:latin typeface="Tahoma" charset="0"/>
              </a:rPr>
              <a:t>low power consumption</a:t>
            </a:r>
          </a:p>
          <a:p>
            <a:pPr marL="444500" indent="-266700" fontAlgn="auto">
              <a:lnSpc>
                <a:spcPct val="125000"/>
              </a:lnSpc>
              <a:spcBef>
                <a:spcPct val="2500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Tahoma" charset="0"/>
              </a:rPr>
              <a:t>  </a:t>
            </a:r>
            <a:r>
              <a:rPr lang="en-US" sz="1200" kern="0" dirty="0">
                <a:solidFill>
                  <a:srgbClr val="FFFFFF"/>
                </a:solidFill>
                <a:latin typeface="Tahoma" charset="0"/>
                <a:sym typeface="Wingdings" pitchFamily="2" charset="2"/>
              </a:rPr>
              <a:t>     </a:t>
            </a:r>
            <a:r>
              <a:rPr lang="en-US" sz="1200" b="1" kern="0" dirty="0">
                <a:solidFill>
                  <a:srgbClr val="FFFFFF"/>
                </a:solidFill>
                <a:latin typeface="Tahoma" charset="0"/>
                <a:sym typeface="Wingdings" pitchFamily="2" charset="2"/>
              </a:rPr>
              <a:t>Belle II, ILC, IXO, </a:t>
            </a:r>
            <a:r>
              <a:rPr lang="en-US" sz="1200" b="1" kern="0" dirty="0" err="1">
                <a:solidFill>
                  <a:srgbClr val="FFFFFF"/>
                </a:solidFill>
                <a:latin typeface="Tahoma" charset="0"/>
                <a:sym typeface="Wingdings" pitchFamily="2" charset="2"/>
              </a:rPr>
              <a:t>Bepi</a:t>
            </a:r>
            <a:r>
              <a:rPr lang="en-US" sz="1200" b="1" kern="0" dirty="0">
                <a:solidFill>
                  <a:srgbClr val="FFFFFF"/>
                </a:solidFill>
                <a:latin typeface="Tahoma" charset="0"/>
                <a:sym typeface="Wingdings" pitchFamily="2" charset="2"/>
              </a:rPr>
              <a:t> </a:t>
            </a:r>
            <a:r>
              <a:rPr lang="en-US" sz="1200" b="1" kern="0" dirty="0" err="1">
                <a:solidFill>
                  <a:srgbClr val="FFFFFF"/>
                </a:solidFill>
                <a:latin typeface="Tahoma" charset="0"/>
                <a:sym typeface="Wingdings" pitchFamily="2" charset="2"/>
              </a:rPr>
              <a:t>Columbo</a:t>
            </a:r>
            <a:endParaRPr lang="en-US" sz="1200" b="1" kern="0" dirty="0">
              <a:solidFill>
                <a:srgbClr val="FFFFFF"/>
              </a:solidFill>
              <a:latin typeface="Tahoma" charset="0"/>
            </a:endParaRPr>
          </a:p>
        </p:txBody>
      </p:sp>
      <p:grpSp>
        <p:nvGrpSpPr>
          <p:cNvPr id="1033" name="Group 20"/>
          <p:cNvGrpSpPr>
            <a:grpSpLocks/>
          </p:cNvGrpSpPr>
          <p:nvPr/>
        </p:nvGrpSpPr>
        <p:grpSpPr bwMode="auto">
          <a:xfrm>
            <a:off x="4994275" y="3455988"/>
            <a:ext cx="3948113" cy="3170237"/>
            <a:chOff x="4951789" y="3370231"/>
            <a:chExt cx="3947521" cy="3171357"/>
          </a:xfrm>
        </p:grpSpPr>
        <p:graphicFrame>
          <p:nvGraphicFramePr>
            <p:cNvPr id="1026" name="Object 3"/>
            <p:cNvGraphicFramePr>
              <a:graphicFrameLocks noChangeAspect="1"/>
            </p:cNvGraphicFramePr>
            <p:nvPr/>
          </p:nvGraphicFramePr>
          <p:xfrm>
            <a:off x="4951789" y="3370231"/>
            <a:ext cx="3947521" cy="3046672"/>
          </p:xfrm>
          <a:graphic>
            <a:graphicData uri="http://schemas.openxmlformats.org/presentationml/2006/ole">
              <p:oleObj spid="_x0000_s1026" name="Visio" r:id="rId4" imgW="7110360" imgH="4793040" progId="Visio.Drawing.11">
                <p:embed/>
              </p:oleObj>
            </a:graphicData>
          </a:graphic>
        </p:graphicFrame>
        <p:grpSp>
          <p:nvGrpSpPr>
            <p:cNvPr id="1037" name="Group 19"/>
            <p:cNvGrpSpPr>
              <a:grpSpLocks/>
            </p:cNvGrpSpPr>
            <p:nvPr/>
          </p:nvGrpSpPr>
          <p:grpSpPr bwMode="auto">
            <a:xfrm>
              <a:off x="5452093" y="6071323"/>
              <a:ext cx="2962705" cy="470265"/>
              <a:chOff x="2113468" y="6060691"/>
              <a:chExt cx="2962705" cy="470265"/>
            </a:xfrm>
          </p:grpSpPr>
          <p:sp>
            <p:nvSpPr>
              <p:cNvPr id="29" name="AutoShape 7"/>
              <p:cNvSpPr>
                <a:spLocks noChangeArrowheads="1"/>
              </p:cNvSpPr>
              <p:nvPr/>
            </p:nvSpPr>
            <p:spPr bwMode="auto">
              <a:xfrm rot="16058802">
                <a:off x="2372587" y="6053840"/>
                <a:ext cx="325552" cy="380943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ahoma" charset="0"/>
                </a:endParaRPr>
              </a:p>
            </p:txBody>
          </p:sp>
          <p:sp>
            <p:nvSpPr>
              <p:cNvPr id="30" name="Line 8"/>
              <p:cNvSpPr>
                <a:spLocks noChangeShapeType="1"/>
              </p:cNvSpPr>
              <p:nvPr/>
            </p:nvSpPr>
            <p:spPr bwMode="auto">
              <a:xfrm flipH="1">
                <a:off x="2721073" y="6233989"/>
                <a:ext cx="93489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ahoma" charset="0"/>
                </a:endParaRPr>
              </a:p>
            </p:txBody>
          </p:sp>
          <p:sp>
            <p:nvSpPr>
              <p:cNvPr id="31" name="Line 9"/>
              <p:cNvSpPr>
                <a:spLocks noChangeShapeType="1"/>
              </p:cNvSpPr>
              <p:nvPr/>
            </p:nvSpPr>
            <p:spPr bwMode="auto">
              <a:xfrm flipH="1">
                <a:off x="3575020" y="6233989"/>
                <a:ext cx="93489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ahoma" charset="0"/>
                </a:endParaRPr>
              </a:p>
            </p:txBody>
          </p:sp>
          <p:sp>
            <p:nvSpPr>
              <p:cNvPr id="32" name="AutoShape 10"/>
              <p:cNvSpPr>
                <a:spLocks noChangeArrowheads="1"/>
              </p:cNvSpPr>
              <p:nvPr/>
            </p:nvSpPr>
            <p:spPr bwMode="auto">
              <a:xfrm rot="5400000">
                <a:off x="4513011" y="6032401"/>
                <a:ext cx="323964" cy="380943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ahoma" charset="0"/>
                </a:endParaRPr>
              </a:p>
            </p:txBody>
          </p:sp>
          <p:sp>
            <p:nvSpPr>
              <p:cNvPr id="33" name="Text Box 11"/>
              <p:cNvSpPr txBox="1">
                <a:spLocks noChangeArrowheads="1"/>
              </p:cNvSpPr>
              <p:nvPr/>
            </p:nvSpPr>
            <p:spPr bwMode="auto">
              <a:xfrm>
                <a:off x="2113152" y="6338801"/>
                <a:ext cx="279358" cy="19215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de-DE" sz="1000" kern="0">
                  <a:solidFill>
                    <a:sysClr val="windowText" lastClr="000000"/>
                  </a:solidFill>
                  <a:latin typeface="Tahoma" charset="0"/>
                </a:endParaRPr>
              </a:p>
            </p:txBody>
          </p:sp>
          <p:sp>
            <p:nvSpPr>
              <p:cNvPr id="34" name="Text Box 12"/>
              <p:cNvSpPr txBox="1">
                <a:spLocks noChangeArrowheads="1"/>
              </p:cNvSpPr>
              <p:nvPr/>
            </p:nvSpPr>
            <p:spPr bwMode="auto">
              <a:xfrm>
                <a:off x="4511505" y="6135529"/>
                <a:ext cx="150790" cy="19374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de-DE" sz="1000" kern="0">
                  <a:solidFill>
                    <a:sysClr val="windowText" lastClr="000000"/>
                  </a:solidFill>
                  <a:latin typeface="Tahoma" charset="0"/>
                </a:endParaRPr>
              </a:p>
            </p:txBody>
          </p:sp>
          <p:sp>
            <p:nvSpPr>
              <p:cNvPr id="35" name="Line 13"/>
              <p:cNvSpPr>
                <a:spLocks noChangeShapeType="1"/>
              </p:cNvSpPr>
              <p:nvPr/>
            </p:nvSpPr>
            <p:spPr bwMode="auto">
              <a:xfrm flipH="1">
                <a:off x="2127437" y="6251457"/>
                <a:ext cx="22697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oval" w="med" len="med"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ahoma" charset="0"/>
                </a:endParaRPr>
              </a:p>
            </p:txBody>
          </p:sp>
          <p:sp>
            <p:nvSpPr>
              <p:cNvPr id="36" name="Line 14"/>
              <p:cNvSpPr>
                <a:spLocks noChangeShapeType="1"/>
              </p:cNvSpPr>
              <p:nvPr/>
            </p:nvSpPr>
            <p:spPr bwMode="auto">
              <a:xfrm flipH="1">
                <a:off x="4849592" y="6233989"/>
                <a:ext cx="22697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oval" w="med" len="med"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5130" name="Text Box 19"/>
          <p:cNvSpPr txBox="1">
            <a:spLocks noChangeArrowheads="1"/>
          </p:cNvSpPr>
          <p:nvPr/>
        </p:nvSpPr>
        <p:spPr bwMode="auto">
          <a:xfrm>
            <a:off x="515938" y="1100138"/>
            <a:ext cx="4257675" cy="2216150"/>
          </a:xfrm>
          <a:prstGeom prst="rect">
            <a:avLst/>
          </a:prstGeom>
          <a:solidFill>
            <a:srgbClr val="7CA6A6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4000"/>
              </a:srgbClr>
            </a:outerShdw>
          </a:effectLst>
        </p:spPr>
        <p:txBody>
          <a:bodyPr>
            <a:spAutoFit/>
          </a:bodyPr>
          <a:lstStyle/>
          <a:p>
            <a:pPr marL="444500" indent="-266700">
              <a:lnSpc>
                <a:spcPct val="125000"/>
              </a:lnSpc>
              <a:spcBef>
                <a:spcPct val="25000"/>
              </a:spcBef>
              <a:buFont typeface="Wingdings" pitchFamily="2" charset="2"/>
              <a:buNone/>
              <a:defRPr/>
            </a:pPr>
            <a:r>
              <a:rPr lang="en-US" sz="1200" dirty="0">
                <a:solidFill>
                  <a:schemeClr val="bg1"/>
                </a:solidFill>
              </a:rPr>
              <a:t>                   </a:t>
            </a:r>
            <a:r>
              <a:rPr lang="en-US" sz="1200" u="sng" dirty="0">
                <a:solidFill>
                  <a:schemeClr val="bg1"/>
                </a:solidFill>
              </a:rPr>
              <a:t>Hybrid-pixel-like approach</a:t>
            </a:r>
            <a:endParaRPr lang="en-US" sz="1200" dirty="0">
              <a:solidFill>
                <a:schemeClr val="bg1"/>
              </a:solidFill>
            </a:endParaRPr>
          </a:p>
          <a:p>
            <a:pPr marL="444500" indent="-266700">
              <a:lnSpc>
                <a:spcPct val="125000"/>
              </a:lnSpc>
              <a:spcBef>
                <a:spcPct val="25000"/>
              </a:spcBef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chemeClr val="bg1"/>
                </a:solidFill>
              </a:rPr>
              <a:t>one amp. (&amp;ADC) per pixel, external common clear  </a:t>
            </a:r>
          </a:p>
          <a:p>
            <a:pPr marL="444500" indent="-266700">
              <a:lnSpc>
                <a:spcPct val="125000"/>
              </a:lnSpc>
              <a:spcBef>
                <a:spcPct val="25000"/>
              </a:spcBef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chemeClr val="bg1"/>
                </a:solidFill>
              </a:rPr>
              <a:t>more challenging interconnection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(bump bonding, vertical integration ..)</a:t>
            </a:r>
          </a:p>
          <a:p>
            <a:pPr marL="444500" indent="-266700">
              <a:lnSpc>
                <a:spcPct val="125000"/>
              </a:lnSpc>
              <a:spcBef>
                <a:spcPct val="25000"/>
              </a:spcBef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chemeClr val="bg1"/>
                </a:solidFill>
              </a:rPr>
              <a:t>high power consumption</a:t>
            </a:r>
          </a:p>
          <a:p>
            <a:pPr marL="444500" indent="-266700">
              <a:lnSpc>
                <a:spcPct val="125000"/>
              </a:lnSpc>
              <a:spcBef>
                <a:spcPct val="25000"/>
              </a:spcBef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chemeClr val="bg1"/>
                </a:solidFill>
              </a:rPr>
              <a:t>fast! frame rate comparable with hybrid pixels</a:t>
            </a:r>
          </a:p>
          <a:p>
            <a:pPr marL="444500" indent="-266700">
              <a:lnSpc>
                <a:spcPct val="125000"/>
              </a:lnSpc>
              <a:spcBef>
                <a:spcPct val="25000"/>
              </a:spcBef>
              <a:buFont typeface="Wingdings" pitchFamily="2" charset="2"/>
              <a:buChar char="§"/>
              <a:defRPr/>
            </a:pPr>
            <a:endParaRPr lang="en-US" sz="1200" dirty="0">
              <a:solidFill>
                <a:schemeClr val="bg1"/>
              </a:solidFill>
              <a:sym typeface="Wingdings" pitchFamily="2" charset="2"/>
            </a:endParaRPr>
          </a:p>
          <a:p>
            <a:pPr marL="444500" indent="-266700">
              <a:lnSpc>
                <a:spcPct val="125000"/>
              </a:lnSpc>
              <a:spcBef>
                <a:spcPct val="25000"/>
              </a:spcBef>
              <a:buFont typeface="Wingdings" pitchFamily="2" charset="2"/>
              <a:buNone/>
              <a:defRPr/>
            </a:pPr>
            <a:r>
              <a:rPr lang="en-US" sz="1200" dirty="0">
                <a:solidFill>
                  <a:schemeClr val="bg1"/>
                </a:solidFill>
                <a:sym typeface="Wingdings" pitchFamily="2" charset="2"/>
              </a:rPr>
              <a:t>  </a:t>
            </a:r>
            <a:r>
              <a:rPr lang="en-US" sz="1200" b="1" dirty="0">
                <a:solidFill>
                  <a:schemeClr val="bg1"/>
                </a:solidFill>
                <a:sym typeface="Wingdings" pitchFamily="2" charset="2"/>
              </a:rPr>
              <a:t>European XFEL </a:t>
            </a:r>
            <a:r>
              <a:rPr lang="en-US" sz="1200" dirty="0">
                <a:solidFill>
                  <a:schemeClr val="bg1"/>
                </a:solidFill>
                <a:sym typeface="Wingdings" pitchFamily="2" charset="2"/>
              </a:rPr>
              <a:t>(~5MHz frame rate) </a:t>
            </a:r>
          </a:p>
        </p:txBody>
      </p:sp>
      <p:pic>
        <p:nvPicPr>
          <p:cNvPr id="1035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315" y="4445074"/>
            <a:ext cx="4525962" cy="14874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Auxiliary DEPFET </a:t>
            </a:r>
            <a:r>
              <a:rPr lang="en-US" sz="1800" dirty="0" smtClean="0"/>
              <a:t>ASICs, Bump Bonded to Silicon Module</a:t>
            </a:r>
            <a:endParaRPr lang="en-US" sz="1800" dirty="0" smtClean="0"/>
          </a:p>
        </p:txBody>
      </p:sp>
      <p:sp>
        <p:nvSpPr>
          <p:cNvPr id="13315" name="1 Marcador de fecha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MPP Project Review, Dec. 2010</a:t>
            </a:r>
            <a:endParaRPr lang="de-DE" smtClean="0">
              <a:latin typeface="Tahoma" pitchFamily="34" charset="0"/>
            </a:endParaRPr>
          </a:p>
        </p:txBody>
      </p:sp>
      <p:sp>
        <p:nvSpPr>
          <p:cNvPr id="13316" name="Footer Placeholder 2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Tahoma" pitchFamily="34" charset="0"/>
              </a:rPr>
              <a:t>Ladislav Andricek, MPI für Physik, HLL</a:t>
            </a:r>
          </a:p>
        </p:txBody>
      </p:sp>
      <p:sp>
        <p:nvSpPr>
          <p:cNvPr id="13317" name="Slide Number Placeholder 2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538E0FF-3F91-4D0C-802C-1B0E4272E2B9}" type="slidenum">
              <a:rPr lang="en-US" smtClean="0">
                <a:latin typeface="Tahoma" pitchFamily="34" charset="0"/>
              </a:rPr>
              <a:pPr/>
              <a:t>8</a:t>
            </a:fld>
            <a:endParaRPr lang="en-US" smtClean="0">
              <a:latin typeface="Tahoma" pitchFamily="34" charset="0"/>
            </a:endParaRPr>
          </a:p>
        </p:txBody>
      </p:sp>
      <p:pic>
        <p:nvPicPr>
          <p:cNvPr id="13318" name="Picture 9" descr="layer 1 modu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01" t="6709" r="658" b="4919"/>
          <a:stretch>
            <a:fillRect/>
          </a:stretch>
        </p:blipFill>
        <p:spPr bwMode="auto">
          <a:xfrm>
            <a:off x="2876550" y="1766888"/>
            <a:ext cx="42862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7"/>
          <p:cNvSpPr txBox="1"/>
          <p:nvPr/>
        </p:nvSpPr>
        <p:spPr>
          <a:xfrm>
            <a:off x="4332288" y="5086350"/>
            <a:ext cx="2808287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</a:rPr>
              <a:t>DHP </a:t>
            </a:r>
            <a:r>
              <a:rPr lang="en-US" dirty="0">
                <a:latin typeface="+mn-lt"/>
              </a:rPr>
              <a:t>(Data Handling Processor)</a:t>
            </a:r>
          </a:p>
        </p:txBody>
      </p:sp>
      <p:sp>
        <p:nvSpPr>
          <p:cNvPr id="13320" name="6 CuadroTexto"/>
          <p:cNvSpPr txBox="1">
            <a:spLocks noChangeArrowheads="1"/>
          </p:cNvSpPr>
          <p:nvPr/>
        </p:nvSpPr>
        <p:spPr bwMode="auto">
          <a:xfrm>
            <a:off x="6256338" y="5408613"/>
            <a:ext cx="2760662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IBM CMOS 90nm</a:t>
            </a:r>
          </a:p>
          <a:p>
            <a:r>
              <a:rPr lang="en-US" sz="1200"/>
              <a:t>Stores raw data and pedestals </a:t>
            </a:r>
          </a:p>
          <a:p>
            <a:r>
              <a:rPr lang="en-US" sz="1200"/>
              <a:t>Common mode and pedestal correction </a:t>
            </a:r>
          </a:p>
          <a:p>
            <a:r>
              <a:rPr lang="en-US" sz="1200"/>
              <a:t>Data reduction (zero suppression)</a:t>
            </a:r>
          </a:p>
          <a:p>
            <a:r>
              <a:rPr lang="en-US" sz="1200"/>
              <a:t>Timing signal generation</a:t>
            </a:r>
          </a:p>
        </p:txBody>
      </p:sp>
      <p:pic>
        <p:nvPicPr>
          <p:cNvPr id="13321" name="Picture 5" descr="DHP01top"/>
          <p:cNvPicPr>
            <a:picLocks noChangeAspect="1" noChangeArrowheads="1"/>
          </p:cNvPicPr>
          <p:nvPr/>
        </p:nvPicPr>
        <p:blipFill>
          <a:blip r:embed="rId3"/>
          <a:srcRect l="9409" t="17566" r="9174" b="16467"/>
          <a:stretch>
            <a:fillRect/>
          </a:stretch>
        </p:blipFill>
        <p:spPr bwMode="auto">
          <a:xfrm>
            <a:off x="4314825" y="5372100"/>
            <a:ext cx="1871663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6"/>
          <p:cNvSpPr txBox="1"/>
          <p:nvPr/>
        </p:nvSpPr>
        <p:spPr>
          <a:xfrm>
            <a:off x="5240338" y="1044575"/>
            <a:ext cx="2819400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</a:rPr>
              <a:t>DCDB</a:t>
            </a:r>
            <a:r>
              <a:rPr lang="en-US" dirty="0">
                <a:latin typeface="+mn-lt"/>
              </a:rPr>
              <a:t> (Drain Current Digitizer)</a:t>
            </a:r>
          </a:p>
          <a:p>
            <a:pPr lvl="1">
              <a:defRPr/>
            </a:pPr>
            <a:r>
              <a:rPr lang="en-US" sz="1200" dirty="0">
                <a:latin typeface="+mn-lt"/>
              </a:rPr>
              <a:t>Analog frontend</a:t>
            </a:r>
          </a:p>
        </p:txBody>
      </p:sp>
      <p:sp>
        <p:nvSpPr>
          <p:cNvPr id="13323" name="19 CuadroTexto"/>
          <p:cNvSpPr txBox="1">
            <a:spLocks noChangeArrowheads="1"/>
          </p:cNvSpPr>
          <p:nvPr/>
        </p:nvSpPr>
        <p:spPr bwMode="auto">
          <a:xfrm>
            <a:off x="6737350" y="3314700"/>
            <a:ext cx="14811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UMC 180nm</a:t>
            </a:r>
          </a:p>
          <a:p>
            <a:r>
              <a:rPr lang="en-US" sz="1200"/>
              <a:t>Size 3.3 </a:t>
            </a:r>
            <a:r>
              <a:rPr lang="en-US" sz="1200">
                <a:sym typeface="Symbol" pitchFamily="18" charset="2"/>
              </a:rPr>
              <a:t></a:t>
            </a:r>
            <a:r>
              <a:rPr lang="en-US" sz="1200"/>
              <a:t> 5.0 mm</a:t>
            </a:r>
            <a:r>
              <a:rPr lang="en-US" sz="1200" baseline="30000"/>
              <a:t>2</a:t>
            </a:r>
          </a:p>
          <a:p>
            <a:r>
              <a:rPr lang="en-US" sz="1200"/>
              <a:t>Integrated ADC</a:t>
            </a:r>
          </a:p>
        </p:txBody>
      </p:sp>
      <p:pic>
        <p:nvPicPr>
          <p:cNvPr id="1332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2288" y="1533525"/>
            <a:ext cx="2668587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5"/>
          <p:cNvSpPr txBox="1"/>
          <p:nvPr/>
        </p:nvSpPr>
        <p:spPr>
          <a:xfrm>
            <a:off x="395288" y="919163"/>
            <a:ext cx="1450975" cy="554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latin typeface="+mn-lt"/>
              </a:rPr>
              <a:t>SwitcherB</a:t>
            </a:r>
            <a:endParaRPr lang="en-US" b="1" dirty="0">
              <a:latin typeface="+mn-lt"/>
            </a:endParaRPr>
          </a:p>
          <a:p>
            <a:pPr lvl="1">
              <a:defRPr/>
            </a:pPr>
            <a:r>
              <a:rPr lang="en-US" sz="1200" dirty="0">
                <a:latin typeface="+mn-lt"/>
              </a:rPr>
              <a:t>Row control</a:t>
            </a:r>
          </a:p>
        </p:txBody>
      </p:sp>
      <p:pic>
        <p:nvPicPr>
          <p:cNvPr id="13326" name="Picture 2" descr="C:\Dokumente und Einstellungen\fischer\AAAAlles\Forschungs Projekte\Belle-II\Chips\SwitcherB\SwitcherB_top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481138"/>
            <a:ext cx="2246312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7" name="18 CuadroTexto"/>
          <p:cNvSpPr txBox="1">
            <a:spLocks noChangeArrowheads="1"/>
          </p:cNvSpPr>
          <p:nvPr/>
        </p:nvSpPr>
        <p:spPr bwMode="auto">
          <a:xfrm>
            <a:off x="468313" y="2851150"/>
            <a:ext cx="22002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AMS high voltage 0.35µm</a:t>
            </a:r>
          </a:p>
          <a:p>
            <a:r>
              <a:rPr lang="en-US" sz="1200"/>
              <a:t>Size 3.6 </a:t>
            </a:r>
            <a:r>
              <a:rPr lang="en-US" sz="1200">
                <a:sym typeface="Symbol" pitchFamily="18" charset="2"/>
              </a:rPr>
              <a:t></a:t>
            </a:r>
            <a:r>
              <a:rPr lang="en-US" sz="1200"/>
              <a:t> 2.1 mm</a:t>
            </a:r>
            <a:r>
              <a:rPr lang="en-US" sz="1200" baseline="30000"/>
              <a:t>2</a:t>
            </a:r>
          </a:p>
          <a:p>
            <a:r>
              <a:rPr lang="en-US" sz="1200"/>
              <a:t>Gate and Clear signal</a:t>
            </a:r>
          </a:p>
          <a:p>
            <a:r>
              <a:rPr lang="en-US" sz="1200"/>
              <a:t>Fast HV up to 30V</a:t>
            </a:r>
          </a:p>
          <a:p>
            <a:r>
              <a:rPr lang="en-US" sz="1200"/>
              <a:t>1W per ladder</a:t>
            </a:r>
          </a:p>
        </p:txBody>
      </p:sp>
      <p:cxnSp>
        <p:nvCxnSpPr>
          <p:cNvPr id="13328" name="19 Conector recto de flecha"/>
          <p:cNvCxnSpPr>
            <a:cxnSpLocks noChangeShapeType="1"/>
          </p:cNvCxnSpPr>
          <p:nvPr/>
        </p:nvCxnSpPr>
        <p:spPr bwMode="auto">
          <a:xfrm rot="10800000">
            <a:off x="2714625" y="2635250"/>
            <a:ext cx="741363" cy="222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3329" name="21 Conector recto de flecha"/>
          <p:cNvCxnSpPr>
            <a:cxnSpLocks noChangeShapeType="1"/>
          </p:cNvCxnSpPr>
          <p:nvPr/>
        </p:nvCxnSpPr>
        <p:spPr bwMode="auto">
          <a:xfrm rot="5400000">
            <a:off x="4918076" y="4470400"/>
            <a:ext cx="817562" cy="61753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3330" name="24 Conector recto de flecha"/>
          <p:cNvCxnSpPr>
            <a:cxnSpLocks noChangeShapeType="1"/>
          </p:cNvCxnSpPr>
          <p:nvPr/>
        </p:nvCxnSpPr>
        <p:spPr bwMode="auto">
          <a:xfrm flipV="1">
            <a:off x="5959475" y="3317875"/>
            <a:ext cx="441325" cy="4159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27" name="TextBox 5"/>
          <p:cNvSpPr txBox="1"/>
          <p:nvPr/>
        </p:nvSpPr>
        <p:spPr>
          <a:xfrm rot="2219062">
            <a:off x="3854450" y="2659063"/>
            <a:ext cx="8747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Sensor</a:t>
            </a:r>
            <a:endParaRPr lang="en-US" sz="1200" dirty="0">
              <a:latin typeface="+mn-lt"/>
            </a:endParaRPr>
          </a:p>
        </p:txBody>
      </p:sp>
      <p:sp>
        <p:nvSpPr>
          <p:cNvPr id="28" name="TextBox 5"/>
          <p:cNvSpPr txBox="1"/>
          <p:nvPr/>
        </p:nvSpPr>
        <p:spPr>
          <a:xfrm rot="2219062">
            <a:off x="6181725" y="4505325"/>
            <a:ext cx="8953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+mn-lt"/>
              </a:rPr>
              <a:t>Kapton</a:t>
            </a:r>
            <a:endParaRPr lang="en-US" sz="1200" dirty="0">
              <a:latin typeface="+mn-lt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607237" y="4328079"/>
            <a:ext cx="3454400" cy="1600200"/>
          </a:xfrm>
          <a:prstGeom prst="rect">
            <a:avLst/>
          </a:prstGeom>
          <a:solidFill>
            <a:srgbClr val="7CA6A6"/>
          </a:solidFill>
          <a:ln w="12700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Power dissipation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DEPFETs   ~   1 W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Switcher   ~   1 W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DCD/DHP  ~   8  W on each ladder end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à"/>
              <a:defRPr/>
            </a:pP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 160 W on each side of the detector</a:t>
            </a:r>
          </a:p>
          <a:p>
            <a:pPr>
              <a:buFont typeface="Wingdings" pitchFamily="2" charset="2"/>
              <a:buChar char="à"/>
              <a:defRPr/>
            </a:pP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 40 W in sensitive volume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PXD6 Batch: Prototyping for Belle II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MPP Project Review, Dec. 2010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DA72B3-6D3A-4F50-9FA4-6C33EF6F397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pic>
        <p:nvPicPr>
          <p:cNvPr id="132101" name="Picture 5" descr="D:\Laci\2-PROJECTS\Belle-II\PXD6-diode\PXD6-Alu-dummies\Picture 039.jpg"/>
          <p:cNvPicPr>
            <a:picLocks noChangeAspect="1" noChangeArrowheads="1"/>
          </p:cNvPicPr>
          <p:nvPr/>
        </p:nvPicPr>
        <p:blipFill>
          <a:blip r:embed="rId2"/>
          <a:srcRect l="15902" r="11355"/>
          <a:stretch>
            <a:fillRect/>
          </a:stretch>
        </p:blipFill>
        <p:spPr bwMode="auto">
          <a:xfrm>
            <a:off x="4958823" y="3261189"/>
            <a:ext cx="3564691" cy="326724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091862" y="1209581"/>
            <a:ext cx="7605823" cy="1773107"/>
          </a:xfrm>
          <a:prstGeom prst="rect">
            <a:avLst/>
          </a:prstGeom>
          <a:solidFill>
            <a:srgbClr val="C9DBD8"/>
          </a:solidFill>
          <a:ln>
            <a:noFill/>
          </a:ln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</p:spPr>
        <p:txBody>
          <a:bodyPr wrap="none" rtlCol="0">
            <a:noAutofit/>
          </a:bodyPr>
          <a:lstStyle/>
          <a:p>
            <a:pPr lvl="0">
              <a:spcBef>
                <a:spcPts val="600"/>
              </a:spcBef>
              <a:buClr>
                <a:schemeClr val="tx1"/>
              </a:buClr>
              <a:buSzPts val="1600"/>
              <a:buBlip>
                <a:blip r:embed="rId3"/>
              </a:buBlip>
            </a:pPr>
            <a:r>
              <a:rPr lang="en-US" dirty="0" smtClean="0"/>
              <a:t>  8  </a:t>
            </a:r>
            <a:r>
              <a:rPr lang="en-US" dirty="0" smtClean="0"/>
              <a:t>SOI </a:t>
            </a:r>
            <a:r>
              <a:rPr lang="en-US" dirty="0" smtClean="0"/>
              <a:t>wafers (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50 </a:t>
            </a:r>
            <a:r>
              <a:rPr lang="en-US" dirty="0" smtClean="0"/>
              <a:t>µm </a:t>
            </a:r>
            <a:r>
              <a:rPr lang="en-US" dirty="0" smtClean="0"/>
              <a:t>in sensitive area)  </a:t>
            </a:r>
            <a:r>
              <a:rPr lang="en-US" dirty="0" smtClean="0"/>
              <a:t>+  2 monitor wafers on </a:t>
            </a:r>
            <a:r>
              <a:rPr lang="en-US" dirty="0" smtClean="0"/>
              <a:t>standard thick </a:t>
            </a:r>
            <a:r>
              <a:rPr lang="en-US" dirty="0" smtClean="0"/>
              <a:t>material</a:t>
            </a:r>
          </a:p>
          <a:p>
            <a:pPr lvl="0">
              <a:spcBef>
                <a:spcPts val="600"/>
              </a:spcBef>
              <a:buClr>
                <a:schemeClr val="tx1"/>
              </a:buClr>
              <a:buSzPts val="1600"/>
              <a:buBlip>
                <a:blip r:embed="rId3"/>
              </a:buBlip>
            </a:pPr>
            <a:r>
              <a:rPr lang="en-US" dirty="0" smtClean="0"/>
              <a:t>  About 100 test matrices in different variations  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ts val="1600"/>
              <a:buBlip>
                <a:blip r:embed="rId3"/>
              </a:buBlip>
            </a:pPr>
            <a:r>
              <a:rPr lang="en-US" dirty="0" smtClean="0"/>
              <a:t>  pixel </a:t>
            </a:r>
            <a:r>
              <a:rPr lang="en-US" dirty="0" smtClean="0"/>
              <a:t>sizes from 50 µm to 200 µm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ts val="1600"/>
              <a:buBlip>
                <a:blip r:embed="rId3"/>
              </a:buBlip>
            </a:pPr>
            <a:r>
              <a:rPr lang="en-US" dirty="0" smtClean="0"/>
              <a:t> </a:t>
            </a:r>
            <a:r>
              <a:rPr lang="en-US" dirty="0" smtClean="0"/>
              <a:t> shorter gate length, improved clear structures, various field shapes..</a:t>
            </a:r>
            <a:endParaRPr lang="en-US" dirty="0" smtClean="0"/>
          </a:p>
          <a:p>
            <a:pPr lvl="0">
              <a:spcBef>
                <a:spcPts val="600"/>
              </a:spcBef>
              <a:buClr>
                <a:schemeClr val="tx1"/>
              </a:buClr>
              <a:buSzPts val="1600"/>
              <a:buBlip>
                <a:blip r:embed="rId3"/>
              </a:buBlip>
            </a:pPr>
            <a:r>
              <a:rPr lang="en-US" dirty="0" smtClean="0"/>
              <a:t>  Technology </a:t>
            </a:r>
            <a:r>
              <a:rPr lang="en-US" dirty="0" smtClean="0"/>
              <a:t>variations on the wafer level (plasma etching</a:t>
            </a:r>
            <a:r>
              <a:rPr lang="en-US" dirty="0" smtClean="0"/>
              <a:t>)</a:t>
            </a:r>
          </a:p>
          <a:p>
            <a:pPr lvl="0">
              <a:spcBef>
                <a:spcPts val="600"/>
              </a:spcBef>
              <a:buClr>
                <a:schemeClr val="tx1"/>
              </a:buClr>
              <a:buSzPts val="1600"/>
              <a:buBlip>
                <a:blip r:embed="rId3"/>
              </a:buBlip>
            </a:pPr>
            <a:r>
              <a:rPr lang="en-US" dirty="0" smtClean="0"/>
              <a:t>  4 half-ladders for Belle II with the most promising design options </a:t>
            </a:r>
            <a:endParaRPr lang="en-US" sz="1600" dirty="0" smtClean="0"/>
          </a:p>
          <a:p>
            <a:endParaRPr lang="en-US" dirty="0" smtClean="0"/>
          </a:p>
        </p:txBody>
      </p:sp>
      <p:pic>
        <p:nvPicPr>
          <p:cNvPr id="6" name="Picture 4" descr="pxd6_wafer"/>
          <p:cNvPicPr>
            <a:picLocks noChangeAspect="1" noChangeArrowheads="1"/>
          </p:cNvPicPr>
          <p:nvPr/>
        </p:nvPicPr>
        <p:blipFill>
          <a:blip r:embed="rId4"/>
          <a:srcRect l="25188" t="8929" r="24435" b="10637"/>
          <a:stretch>
            <a:fillRect/>
          </a:stretch>
        </p:blipFill>
        <p:spPr bwMode="auto">
          <a:xfrm>
            <a:off x="805543" y="3167742"/>
            <a:ext cx="3518173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  <a:ln>
          <a:noFill/>
        </a:ln>
      </a:spPr>
      <a:bodyPr wrap="none" rtlCol="0">
        <a:noAutofit/>
      </a:bodyPr>
      <a:lstStyle>
        <a:defPPr>
          <a:defRPr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11355</TotalTime>
  <Words>3413</Words>
  <Application>Microsoft Office PowerPoint</Application>
  <PresentationFormat>On-screen Show (4:3)</PresentationFormat>
  <Paragraphs>714</Paragraphs>
  <Slides>37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Default Design</vt:lpstr>
      <vt:lpstr>Visio</vt:lpstr>
      <vt:lpstr>Formel</vt:lpstr>
      <vt:lpstr>Slide 1</vt:lpstr>
      <vt:lpstr>Inside HLL</vt:lpstr>
      <vt:lpstr>HLL inside</vt:lpstr>
      <vt:lpstr>Key Elements of the MPP Projects</vt:lpstr>
      <vt:lpstr>Processing thin detectors - The Idea</vt:lpstr>
      <vt:lpstr>DEPFET Types and Applications</vt:lpstr>
      <vt:lpstr>An Array of DEPFETs</vt:lpstr>
      <vt:lpstr>Auxiliary DEPFET ASICs, Bump Bonded to Silicon Module</vt:lpstr>
      <vt:lpstr>PXD6 Batch: Prototyping for Belle II</vt:lpstr>
      <vt:lpstr>PXD6 Batch: Prototyping for Belle II</vt:lpstr>
      <vt:lpstr>Mechanical and Thermal Dummies</vt:lpstr>
      <vt:lpstr>Self-supporting All-Silicon Module</vt:lpstr>
      <vt:lpstr>Micro joint between half-ladders</vt:lpstr>
      <vt:lpstr>Evaluation of previous batch: Beam Tests at CERN H6</vt:lpstr>
      <vt:lpstr>Data Analysis finished 2010, with a world record ..</vt:lpstr>
      <vt:lpstr>Radiation Tolerance of DEPFETs in Belle II</vt:lpstr>
      <vt:lpstr>Test Project PXD_TO</vt:lpstr>
      <vt:lpstr>SOI II: Thin Pixel Sensors for ATLAS sLHC and IBL</vt:lpstr>
      <vt:lpstr>ATLAS sLHC and IBL – Test Results</vt:lpstr>
      <vt:lpstr>SOI III: Geiger-mode APDs  SiPM  SiMPL</vt:lpstr>
      <vt:lpstr>SiMPL – Status 2010</vt:lpstr>
      <vt:lpstr>Interconnection Sensor - ASICs</vt:lpstr>
      <vt:lpstr>The ATLAS Pixel Detector Upgrade – the MPP proposal</vt:lpstr>
      <vt:lpstr>"SLID" - "SOLID" – bump-less Cu-Sn eutectic bonding</vt:lpstr>
      <vt:lpstr>Inter-Chip Vias ICV  TSV</vt:lpstr>
      <vt:lpstr>Location of the vias</vt:lpstr>
      <vt:lpstr>Bump bondable DEPFETs for Belle II and XFEL</vt:lpstr>
      <vt:lpstr>1st Cu/Sn Wafer at the HLL</vt:lpstr>
      <vt:lpstr>Summary</vt:lpstr>
      <vt:lpstr>SOI wafers supplied by industrial partners</vt:lpstr>
      <vt:lpstr>Micro joint between half-ladders</vt:lpstr>
      <vt:lpstr>The DEPFET Belle-II PXD</vt:lpstr>
      <vt:lpstr>Slide 33</vt:lpstr>
      <vt:lpstr>Total Material Budget within the Sensitive Volume</vt:lpstr>
      <vt:lpstr>Internal Amplification</vt:lpstr>
      <vt:lpstr>Interconnect: Full Size Module Test</vt:lpstr>
      <vt:lpstr>Fill factor &amp; Cross Talk &amp; Photon Detection Efficiency </vt:lpstr>
    </vt:vector>
  </TitlesOfParts>
  <Company>MPI HLL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</dc:title>
  <dc:creator>Laci</dc:creator>
  <cp:lastModifiedBy>Laci</cp:lastModifiedBy>
  <cp:revision>1084</cp:revision>
  <cp:lastPrinted>2001-12-17T12:31:23Z</cp:lastPrinted>
  <dcterms:created xsi:type="dcterms:W3CDTF">2000-08-08T15:04:12Z</dcterms:created>
  <dcterms:modified xsi:type="dcterms:W3CDTF">2010-12-19T22:16:45Z</dcterms:modified>
</cp:coreProperties>
</file>